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16596-F596-4EA2-A006-3FF11DDC4AEF}" type="datetimeFigureOut">
              <a:rPr lang="en-US" smtClean="0"/>
              <a:t>5/13/2015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E9AAFF-3E02-47FF-9715-EF9A6CB8A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798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762365-98E7-4352-95EF-A16C2FF5F3C3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4510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2462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562" y="273352"/>
            <a:ext cx="10971684" cy="1145009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562" y="1604841"/>
            <a:ext cx="10971684" cy="1897135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562" y="3682578"/>
            <a:ext cx="10971684" cy="1897135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97626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562" y="273352"/>
            <a:ext cx="10971684" cy="1145009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562" y="1604841"/>
            <a:ext cx="5354133" cy="1897135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03" y="1604841"/>
            <a:ext cx="5354133" cy="1897135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31903" y="3682578"/>
            <a:ext cx="5354133" cy="1897135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09562" y="3682578"/>
            <a:ext cx="5354133" cy="1897135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698535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562" y="273352"/>
            <a:ext cx="10971684" cy="1145009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562" y="1604841"/>
            <a:ext cx="10971684" cy="3977484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09562" y="1604841"/>
            <a:ext cx="10971684" cy="3977484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7" name="Picture 36"/>
          <p:cNvPicPr/>
          <p:nvPr/>
        </p:nvPicPr>
        <p:blipFill>
          <a:blip r:embed="rId2"/>
          <a:stretch/>
        </p:blipFill>
        <p:spPr>
          <a:xfrm>
            <a:off x="2772202" y="1604515"/>
            <a:ext cx="6645970" cy="3977484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/>
        </p:blipFill>
        <p:spPr>
          <a:xfrm>
            <a:off x="2772202" y="1604515"/>
            <a:ext cx="6645970" cy="397748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65470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562" y="273352"/>
            <a:ext cx="10971684" cy="1145009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562" y="1604841"/>
            <a:ext cx="10971684" cy="3977484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3910996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562" y="273352"/>
            <a:ext cx="10971684" cy="1145009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562" y="1604841"/>
            <a:ext cx="10971684" cy="3977484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48920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562" y="273352"/>
            <a:ext cx="10971684" cy="1145009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562" y="1604841"/>
            <a:ext cx="5354133" cy="3977484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03" y="1604841"/>
            <a:ext cx="5354133" cy="3977484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08252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562" y="273352"/>
            <a:ext cx="10971684" cy="1145009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3996515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562" y="273352"/>
            <a:ext cx="10971684" cy="5308647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306405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562" y="273352"/>
            <a:ext cx="10971684" cy="1145009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562" y="1604841"/>
            <a:ext cx="5354133" cy="1897135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09562" y="3682578"/>
            <a:ext cx="5354133" cy="1897135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31903" y="1604841"/>
            <a:ext cx="5354133" cy="3977484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50982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562" y="273352"/>
            <a:ext cx="10971684" cy="1145009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562" y="1604841"/>
            <a:ext cx="5354133" cy="3977484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03" y="1604841"/>
            <a:ext cx="5354133" cy="1897135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03" y="3682578"/>
            <a:ext cx="5354133" cy="1897135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21243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562" y="273352"/>
            <a:ext cx="10971684" cy="1145009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562" y="1604841"/>
            <a:ext cx="5354133" cy="1897135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03" y="1604841"/>
            <a:ext cx="5354133" cy="1897135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562" y="3682578"/>
            <a:ext cx="10971684" cy="1897135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03313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562" y="273352"/>
            <a:ext cx="10971684" cy="1145009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3992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562" y="1604841"/>
            <a:ext cx="10971684" cy="3977484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2903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54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177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814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1814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1814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1814">
                <a:latin typeface="Arial"/>
              </a:rPr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609562" y="6247906"/>
            <a:ext cx="2840124" cy="472896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270">
                <a:solidFill>
                  <a:prstClr val="black"/>
                </a:solidFill>
                <a:latin typeface="Times New Roman"/>
              </a:rPr>
              <a:t>&lt;date/time&gt;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4169405" y="6247906"/>
            <a:ext cx="3864189" cy="472896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en-US" sz="1270">
                <a:solidFill>
                  <a:prstClr val="black"/>
                </a:solidFill>
                <a:latin typeface="Times New Roman"/>
              </a:rPr>
              <a:t>&lt;footer&gt;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8741122" y="6247906"/>
            <a:ext cx="2840124" cy="472896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2E41B4C6-46D8-4662-9BCA-B915362A2261}" type="slidenum">
              <a:rPr lang="en-US" sz="1270">
                <a:solidFill>
                  <a:prstClr val="black"/>
                </a:solidFill>
                <a:latin typeface="Times New Roman"/>
              </a:rPr>
              <a:pPr algn="r"/>
              <a:t>‹#›</a:t>
            </a:fld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2802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829544" rtl="0" eaLnBrk="1" latinLnBrk="0" hangingPunct="1">
        <a:lnSpc>
          <a:spcPct val="90000"/>
        </a:lnSpc>
        <a:spcBef>
          <a:spcPct val="0"/>
        </a:spcBef>
        <a:buNone/>
        <a:defRPr sz="399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7386" indent="-207386" algn="l" defTabSz="829544" rtl="0" eaLnBrk="1" latinLnBrk="0" hangingPunct="1">
        <a:lnSpc>
          <a:spcPct val="90000"/>
        </a:lnSpc>
        <a:spcBef>
          <a:spcPts val="907"/>
        </a:spcBef>
        <a:buFont typeface="Arial" panose="020B0604020202020204" pitchFamily="34" charset="0"/>
        <a:buChar char="•"/>
        <a:defRPr sz="2540" kern="1200">
          <a:solidFill>
            <a:schemeClr val="tx1"/>
          </a:solidFill>
          <a:latin typeface="+mn-lt"/>
          <a:ea typeface="+mn-ea"/>
          <a:cs typeface="+mn-cs"/>
        </a:defRPr>
      </a:lvl1pPr>
      <a:lvl2pPr marL="622158" indent="-207386" algn="l" defTabSz="829544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2177" kern="1200">
          <a:solidFill>
            <a:schemeClr val="tx1"/>
          </a:solidFill>
          <a:latin typeface="+mn-lt"/>
          <a:ea typeface="+mn-ea"/>
          <a:cs typeface="+mn-cs"/>
        </a:defRPr>
      </a:lvl2pPr>
      <a:lvl3pPr marL="1036930" indent="-207386" algn="l" defTabSz="829544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814" kern="1200">
          <a:solidFill>
            <a:schemeClr val="tx1"/>
          </a:solidFill>
          <a:latin typeface="+mn-lt"/>
          <a:ea typeface="+mn-ea"/>
          <a:cs typeface="+mn-cs"/>
        </a:defRPr>
      </a:lvl3pPr>
      <a:lvl4pPr marL="1451701" indent="-207386" algn="l" defTabSz="829544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4pPr>
      <a:lvl5pPr marL="1866473" indent="-207386" algn="l" defTabSz="829544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5pPr>
      <a:lvl6pPr marL="2281245" indent="-207386" algn="l" defTabSz="829544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6pPr>
      <a:lvl7pPr marL="2696017" indent="-207386" algn="l" defTabSz="829544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7pPr>
      <a:lvl8pPr marL="3110789" indent="-207386" algn="l" defTabSz="829544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8pPr>
      <a:lvl9pPr marL="3525561" indent="-207386" algn="l" defTabSz="829544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1pPr>
      <a:lvl2pPr marL="414772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2pPr>
      <a:lvl3pPr marL="829544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3pPr>
      <a:lvl4pPr marL="1244316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4pPr>
      <a:lvl5pPr marL="1659087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5pPr>
      <a:lvl6pPr marL="2073859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6pPr>
      <a:lvl7pPr marL="2488631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7pPr>
      <a:lvl8pPr marL="2903403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8pPr>
      <a:lvl9pPr marL="3318175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4"/>
          <p:cNvSpPr/>
          <p:nvPr/>
        </p:nvSpPr>
        <p:spPr>
          <a:xfrm>
            <a:off x="1791111" y="374626"/>
            <a:ext cx="3598440" cy="60073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7" name="object 5"/>
          <p:cNvSpPr/>
          <p:nvPr/>
        </p:nvSpPr>
        <p:spPr>
          <a:xfrm>
            <a:off x="2195509" y="1282540"/>
            <a:ext cx="2806674" cy="41093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12807" y="3852215"/>
            <a:ext cx="3882288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66"/>
            <a:r>
              <a:rPr lang="en-US" sz="1633" b="1" dirty="0">
                <a:ln w="0"/>
                <a:gradFill>
                  <a:gsLst>
                    <a:gs pos="0">
                      <a:srgbClr val="4BACC6">
                        <a:lumMod val="50000"/>
                      </a:srgbClr>
                    </a:gs>
                    <a:gs pos="50000">
                      <a:srgbClr val="4BACC6"/>
                    </a:gs>
                    <a:gs pos="100000">
                      <a:srgbClr val="4BACC6">
                        <a:lumMod val="60000"/>
                        <a:lumOff val="40000"/>
                      </a:srgb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Corbel" panose="020B0503020204020204" pitchFamily="34" charset="0"/>
                <a:cs typeface="Calibri" panose="020F0502020204030204" pitchFamily="34" charset="0"/>
              </a:rPr>
              <a:t>Instructor: NGUYEN ANH MINH (M. Sc.)</a:t>
            </a:r>
          </a:p>
        </p:txBody>
      </p:sp>
      <p:sp>
        <p:nvSpPr>
          <p:cNvPr id="2" name="Rectangle 1"/>
          <p:cNvSpPr/>
          <p:nvPr/>
        </p:nvSpPr>
        <p:spPr>
          <a:xfrm>
            <a:off x="5312917" y="2695052"/>
            <a:ext cx="5282068" cy="642248"/>
          </a:xfrm>
          <a:prstGeom prst="rect">
            <a:avLst/>
          </a:prstGeom>
          <a:noFill/>
        </p:spPr>
        <p:txBody>
          <a:bodyPr wrap="none" lIns="82953" tIns="41476" rIns="82953" bIns="41476">
            <a:spAutoFit/>
          </a:bodyPr>
          <a:lstStyle/>
          <a:p>
            <a:pPr algn="ctr"/>
            <a:r>
              <a:rPr lang="en-US" sz="3629" b="1" dirty="0" err="1">
                <a:ln w="0"/>
                <a:gradFill>
                  <a:gsLst>
                    <a:gs pos="0">
                      <a:srgbClr val="4BACC6">
                        <a:lumMod val="50000"/>
                      </a:srgbClr>
                    </a:gs>
                    <a:gs pos="50000">
                      <a:srgbClr val="4BACC6"/>
                    </a:gs>
                    <a:gs pos="100000">
                      <a:srgbClr val="4BACC6">
                        <a:lumMod val="60000"/>
                        <a:lumOff val="40000"/>
                      </a:srgb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Corbel" panose="020B0503020204020204" pitchFamily="34" charset="0"/>
              </a:rPr>
              <a:t>i</a:t>
            </a:r>
            <a:r>
              <a:rPr lang="en-US" sz="3629" b="1" dirty="0" err="1">
                <a:ln w="0"/>
                <a:gradFill>
                  <a:gsLst>
                    <a:gs pos="0">
                      <a:srgbClr val="4BACC6">
                        <a:lumMod val="50000"/>
                      </a:srgbClr>
                    </a:gs>
                    <a:gs pos="50000">
                      <a:srgbClr val="4BACC6"/>
                    </a:gs>
                    <a:gs pos="100000">
                      <a:srgbClr val="4BACC6">
                        <a:lumMod val="60000"/>
                        <a:lumOff val="40000"/>
                      </a:srgb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Corbel" panose="020B0503020204020204" pitchFamily="34" charset="0"/>
              </a:rPr>
              <a:t>OS</a:t>
            </a:r>
            <a:r>
              <a:rPr lang="en-US" sz="3629" b="1" dirty="0">
                <a:ln w="0"/>
                <a:gradFill>
                  <a:gsLst>
                    <a:gs pos="0">
                      <a:srgbClr val="4BACC6">
                        <a:lumMod val="50000"/>
                      </a:srgbClr>
                    </a:gs>
                    <a:gs pos="50000">
                      <a:srgbClr val="4BACC6"/>
                    </a:gs>
                    <a:gs pos="100000">
                      <a:srgbClr val="4BACC6">
                        <a:lumMod val="60000"/>
                        <a:lumOff val="40000"/>
                      </a:srgb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Corbel" panose="020B0503020204020204" pitchFamily="34" charset="0"/>
              </a:rPr>
              <a:t> </a:t>
            </a:r>
            <a:r>
              <a:rPr lang="en-US" sz="3629" b="1" dirty="0">
                <a:ln w="0"/>
                <a:gradFill>
                  <a:gsLst>
                    <a:gs pos="0">
                      <a:srgbClr val="4BACC6">
                        <a:lumMod val="50000"/>
                      </a:srgbClr>
                    </a:gs>
                    <a:gs pos="50000">
                      <a:srgbClr val="4BACC6"/>
                    </a:gs>
                    <a:gs pos="100000">
                      <a:srgbClr val="4BACC6">
                        <a:lumMod val="60000"/>
                        <a:lumOff val="40000"/>
                      </a:srgb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Corbel" panose="020B0503020204020204" pitchFamily="34" charset="0"/>
              </a:rPr>
              <a:t>Mobile Development </a:t>
            </a:r>
            <a:endParaRPr lang="en-US" sz="3629" b="1" dirty="0">
              <a:ln w="0"/>
              <a:gradFill>
                <a:gsLst>
                  <a:gs pos="0">
                    <a:srgbClr val="4BACC6">
                      <a:lumMod val="50000"/>
                    </a:srgbClr>
                  </a:gs>
                  <a:gs pos="50000">
                    <a:srgbClr val="4BACC6"/>
                  </a:gs>
                  <a:gs pos="100000">
                    <a:srgbClr val="4BACC6">
                      <a:lumMod val="60000"/>
                      <a:lumOff val="40000"/>
                    </a:srgb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68895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524435" y="464368"/>
            <a:ext cx="3237277" cy="837686"/>
          </a:xfrm>
          <a:prstGeom prst="rect">
            <a:avLst/>
          </a:prstGeom>
          <a:noFill/>
        </p:spPr>
        <p:txBody>
          <a:bodyPr wrap="none" lIns="82953" tIns="41476" rIns="82953" bIns="41476">
            <a:spAutoFit/>
          </a:bodyPr>
          <a:lstStyle/>
          <a:p>
            <a:pPr algn="ctr"/>
            <a:r>
              <a:rPr lang="en-US" sz="4899" b="1" dirty="0">
                <a:ln w="13462">
                  <a:solidFill>
                    <a:prstClr val="white"/>
                  </a:solidFill>
                  <a:prstDash val="solid"/>
                </a:ln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dist="38100" dir="2700000" algn="bl" rotWithShape="0">
                    <a:srgbClr val="4BACC6"/>
                  </a:outerShdw>
                </a:effectLst>
              </a:rPr>
              <a:t>Module </a:t>
            </a:r>
            <a:r>
              <a:rPr lang="en-US" sz="4899" b="1" dirty="0">
                <a:ln w="13462">
                  <a:solidFill>
                    <a:prstClr val="white"/>
                  </a:solidFill>
                  <a:prstDash val="solid"/>
                </a:ln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dist="38100" dir="2700000" algn="bl" rotWithShape="0">
                    <a:srgbClr val="4BACC6"/>
                  </a:outerShdw>
                </a:effectLst>
              </a:rPr>
              <a:t>03</a:t>
            </a:r>
            <a:endParaRPr lang="en-US" sz="4899" b="1" dirty="0">
              <a:ln w="13462">
                <a:solidFill>
                  <a:prstClr val="white"/>
                </a:solidFill>
                <a:prstDash val="solid"/>
              </a:ln>
              <a:solidFill>
                <a:prstClr val="black">
                  <a:lumMod val="85000"/>
                  <a:lumOff val="15000"/>
                </a:prstClr>
              </a:solidFill>
              <a:effectLst>
                <a:outerShdw dist="38100" dir="2700000" algn="bl" rotWithShape="0">
                  <a:srgbClr val="4BACC6"/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59134" y="1435559"/>
            <a:ext cx="4870609" cy="3099459"/>
          </a:xfrm>
          <a:prstGeom prst="rect">
            <a:avLst/>
          </a:prstGeom>
          <a:noFill/>
        </p:spPr>
        <p:txBody>
          <a:bodyPr wrap="none" lIns="82953" tIns="41476" rIns="82953" bIns="41476">
            <a:spAutoFit/>
          </a:bodyPr>
          <a:lstStyle/>
          <a:p>
            <a:pPr marL="622158" indent="-622158">
              <a:buSzPct val="45000"/>
              <a:buFont typeface="Wingdings" panose="05000000000000000000" pitchFamily="2" charset="2"/>
              <a:buChar char="q"/>
            </a:pPr>
            <a:endParaRPr lang="en-US" sz="4899" dirty="0">
              <a:ln w="0"/>
              <a:gradFill>
                <a:gsLst>
                  <a:gs pos="0">
                    <a:srgbClr val="4BACC6">
                      <a:lumMod val="50000"/>
                    </a:srgbClr>
                  </a:gs>
                  <a:gs pos="50000">
                    <a:srgbClr val="4BACC6"/>
                  </a:gs>
                  <a:gs pos="100000">
                    <a:srgbClr val="4BACC6">
                      <a:lumMod val="60000"/>
                      <a:lumOff val="40000"/>
                    </a:srgb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marL="622158" indent="-622158">
              <a:buSzPct val="45000"/>
              <a:buFont typeface="Wingdings" panose="05000000000000000000" pitchFamily="2" charset="2"/>
              <a:buChar char="q"/>
            </a:pPr>
            <a:r>
              <a:rPr lang="en-US" sz="4899" dirty="0" err="1">
                <a:ln w="0"/>
                <a:gradFill>
                  <a:gsLst>
                    <a:gs pos="0">
                      <a:srgbClr val="4BACC6">
                        <a:lumMod val="50000"/>
                      </a:srgbClr>
                    </a:gs>
                    <a:gs pos="50000">
                      <a:srgbClr val="4BACC6"/>
                    </a:gs>
                    <a:gs pos="100000">
                      <a:srgbClr val="4BACC6">
                        <a:lumMod val="60000"/>
                        <a:lumOff val="40000"/>
                      </a:srgb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TableView</a:t>
            </a:r>
            <a:endParaRPr lang="en-US" sz="4899" dirty="0">
              <a:ln w="0"/>
              <a:gradFill>
                <a:gsLst>
                  <a:gs pos="0">
                    <a:srgbClr val="4BACC6">
                      <a:lumMod val="50000"/>
                    </a:srgbClr>
                  </a:gs>
                  <a:gs pos="50000">
                    <a:srgbClr val="4BACC6"/>
                  </a:gs>
                  <a:gs pos="100000">
                    <a:srgbClr val="4BACC6">
                      <a:lumMod val="60000"/>
                      <a:lumOff val="40000"/>
                    </a:srgb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marL="622158" indent="-622158">
              <a:buSzPct val="45000"/>
              <a:buFont typeface="Wingdings" panose="05000000000000000000" pitchFamily="2" charset="2"/>
              <a:buChar char="q"/>
            </a:pPr>
            <a:r>
              <a:rPr lang="en-US" sz="4899" dirty="0" err="1">
                <a:ln w="0"/>
                <a:gradFill>
                  <a:gsLst>
                    <a:gs pos="0">
                      <a:srgbClr val="4BACC6">
                        <a:lumMod val="50000"/>
                      </a:srgbClr>
                    </a:gs>
                    <a:gs pos="50000">
                      <a:srgbClr val="4BACC6"/>
                    </a:gs>
                    <a:gs pos="100000">
                      <a:srgbClr val="4BACC6">
                        <a:lumMod val="60000"/>
                        <a:lumOff val="40000"/>
                      </a:srgb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CoreData</a:t>
            </a:r>
            <a:endParaRPr sz="4899" dirty="0">
              <a:ln w="0"/>
              <a:gradFill>
                <a:gsLst>
                  <a:gs pos="0">
                    <a:srgbClr val="4BACC6">
                      <a:lumMod val="50000"/>
                    </a:srgbClr>
                  </a:gs>
                  <a:gs pos="50000">
                    <a:srgbClr val="4BACC6"/>
                  </a:gs>
                  <a:gs pos="100000">
                    <a:srgbClr val="4BACC6">
                      <a:lumMod val="60000"/>
                      <a:lumOff val="40000"/>
                    </a:srgb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marL="622158" indent="-622158">
              <a:buSzPct val="45000"/>
              <a:buFont typeface="Wingdings" panose="05000000000000000000" pitchFamily="2" charset="2"/>
              <a:buChar char="q"/>
            </a:pPr>
            <a:r>
              <a:rPr lang="en-US" sz="4899" dirty="0" err="1">
                <a:ln w="0"/>
                <a:gradFill>
                  <a:gsLst>
                    <a:gs pos="0">
                      <a:srgbClr val="4BACC6">
                        <a:lumMod val="50000"/>
                      </a:srgbClr>
                    </a:gs>
                    <a:gs pos="50000">
                      <a:srgbClr val="4BACC6"/>
                    </a:gs>
                    <a:gs pos="100000">
                      <a:srgbClr val="4BACC6">
                        <a:lumMod val="60000"/>
                        <a:lumOff val="40000"/>
                      </a:srgb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ViewController</a:t>
            </a:r>
            <a:endParaRPr lang="en-US" sz="4899" dirty="0">
              <a:ln w="0"/>
              <a:gradFill>
                <a:gsLst>
                  <a:gs pos="0">
                    <a:srgbClr val="4BACC6">
                      <a:lumMod val="50000"/>
                    </a:srgbClr>
                  </a:gs>
                  <a:gs pos="50000">
                    <a:srgbClr val="4BACC6"/>
                  </a:gs>
                  <a:gs pos="100000">
                    <a:srgbClr val="4BACC6">
                      <a:lumMod val="60000"/>
                      <a:lumOff val="40000"/>
                    </a:srgb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1105348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32551" y="2796927"/>
            <a:ext cx="3655681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dirty="0">
                <a:ln w="13462">
                  <a:solidFill>
                    <a:prstClr val="white"/>
                  </a:solidFill>
                  <a:prstDash val="solid"/>
                </a:ln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dist="38100" dir="2700000" algn="bl" rotWithShape="0">
                    <a:srgbClr val="4BACC6"/>
                  </a:outerShdw>
                </a:effectLst>
                <a:latin typeface="Calibri"/>
              </a:rPr>
              <a:t>Table View</a:t>
            </a:r>
            <a:endParaRPr lang="en-US" sz="6000" b="1" dirty="0">
              <a:ln w="13462">
                <a:solidFill>
                  <a:prstClr val="white"/>
                </a:solidFill>
                <a:prstDash val="solid"/>
              </a:ln>
              <a:solidFill>
                <a:prstClr val="black">
                  <a:lumMod val="85000"/>
                  <a:lumOff val="15000"/>
                </a:prstClr>
              </a:solidFill>
              <a:effectLst>
                <a:outerShdw dist="38100" dir="2700000" algn="bl" rotWithShape="0">
                  <a:srgbClr val="4BACC6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97726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UITableView Sample Ap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5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1685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63671" y="663879"/>
            <a:ext cx="11060481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Table View is one of the common UI elements in </a:t>
            </a:r>
            <a:r>
              <a:rPr lang="en-US" sz="3200" dirty="0" err="1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iOS</a:t>
            </a:r>
            <a:r>
              <a:rPr lang="en-US" sz="32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apps. Most apps, in some ways, make use of Table View to display list of data. The best example is the built-in Phone app. </a:t>
            </a:r>
            <a:endParaRPr lang="en-US" sz="3200" dirty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3200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Your </a:t>
            </a:r>
            <a:r>
              <a:rPr lang="en-US" sz="320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contacts are displayed in a Table View. Another example is the Mail app. It uses Table View to display your mail boxes and emails. </a:t>
            </a:r>
            <a:endParaRPr lang="en-US" sz="3200" dirty="0">
              <a:solidFill>
                <a:srgbClr val="7030A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3200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 </a:t>
            </a:r>
            <a:r>
              <a:rPr lang="en-US" sz="32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only designed for showing textual data, Table View allows you to present the data in the form of images. The built-in Video and YouTube app are great examples for the usage.</a:t>
            </a:r>
          </a:p>
        </p:txBody>
      </p:sp>
    </p:spTree>
    <p:extLst>
      <p:ext uri="{BB962C8B-B14F-4D97-AF65-F5344CB8AC3E}">
        <p14:creationId xmlns:p14="http://schemas.microsoft.com/office/powerpoint/2010/main" val="3000715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124</Words>
  <Application>Microsoft Office PowerPoint</Application>
  <PresentationFormat>Widescreen</PresentationFormat>
  <Paragraphs>14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StarSymbol</vt:lpstr>
      <vt:lpstr>Arial</vt:lpstr>
      <vt:lpstr>Calibri</vt:lpstr>
      <vt:lpstr>Corbel</vt:lpstr>
      <vt:lpstr>DejaVu Sans</vt:lpstr>
      <vt:lpstr>Times New Roman</vt:lpstr>
      <vt:lpstr>Wingdings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admin-mente</dc:creator>
  <cp:lastModifiedBy>admin-mente</cp:lastModifiedBy>
  <cp:revision>1</cp:revision>
  <dcterms:created xsi:type="dcterms:W3CDTF">2015-05-13T08:59:50Z</dcterms:created>
  <dcterms:modified xsi:type="dcterms:W3CDTF">2015-05-13T09:00:23Z</dcterms:modified>
</cp:coreProperties>
</file>