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83" d="100"/>
          <a:sy n="83" d="100"/>
        </p:scale>
        <p:origin x="996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183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84735-132D-4842-9F95-166868CED5BD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9E96-09E7-4D41-82B3-CD25F98952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9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01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37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49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385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30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9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67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55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28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72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04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464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78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65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42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6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37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15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028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285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64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86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4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97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1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53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20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6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0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c.io/issue-2/concurrency-apis-and-pitfall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28203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5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088970"/>
            <a:ext cx="7515225" cy="305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476250" indent="-240029">
              <a:lnSpc>
                <a:spcPct val="1208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34734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11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9381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58733"/>
            <a:ext cx="7382509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Mai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aunches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33730" marR="10350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UILa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endParaRPr sz="2400">
              <a:latin typeface="Verdana"/>
              <a:cs typeface="Verdana"/>
            </a:endParaRPr>
          </a:p>
          <a:p>
            <a:pPr marL="1395730" marR="5080" lvl="2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396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ou’re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•Ser</a:t>
            </a:r>
            <a:r>
              <a:rPr spc="-10" dirty="0"/>
              <a:t>ial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5080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393700">
              <a:lnSpc>
                <a:spcPts val="2410"/>
              </a:lnSpc>
            </a:pPr>
            <a:r>
              <a:rPr i="1" spc="-15" dirty="0">
                <a:latin typeface="Verdana"/>
                <a:cs typeface="Verdana"/>
              </a:rPr>
              <a:t>•Main</a:t>
            </a:r>
            <a:r>
              <a:rPr i="1" spc="19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Queue</a:t>
            </a:r>
          </a:p>
          <a:p>
            <a:pPr marL="574040" marR="19240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bl</a:t>
            </a:r>
            <a:r>
              <a:rPr b="0" spc="-15" dirty="0">
                <a:latin typeface="Verdana"/>
                <a:cs typeface="Verdana"/>
              </a:rPr>
              <a:t>ock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consecu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</a:p>
          <a:p>
            <a:pPr marL="955040" marR="1441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e.g.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•Concurren</a:t>
            </a:r>
            <a:r>
              <a:rPr spc="-10" dirty="0"/>
              <a:t>t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23558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</a:t>
            </a:r>
            <a:r>
              <a:rPr b="0" spc="-40" dirty="0">
                <a:latin typeface="Verdana"/>
                <a:cs typeface="Verdana"/>
              </a:rPr>
              <a:t>k</a:t>
            </a:r>
            <a:r>
              <a:rPr b="0" spc="-15" dirty="0">
                <a:latin typeface="Verdana"/>
                <a:cs typeface="Verdana"/>
              </a:rPr>
              <a:t>en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from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queue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574040" marR="5080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can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pa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dirty="0">
                <a:latin typeface="Verdana"/>
                <a:cs typeface="Verdana"/>
              </a:rPr>
              <a:t>l</a:t>
            </a:r>
          </a:p>
          <a:p>
            <a:pPr marL="955040" marR="806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pa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912733"/>
            <a:ext cx="7953375" cy="371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4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10.6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626745" indent="-240029">
              <a:lnSpc>
                <a:spcPct val="120800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match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46210"/>
            <a:ext cx="9144000" cy="414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903" y="5851508"/>
            <a:ext cx="3653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schema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37904"/>
            <a:ext cx="533336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633545"/>
            <a:ext cx="7952105" cy="247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 indent="-21399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efault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ueue,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async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endParaRPr sz="2100">
              <a:latin typeface="Verdana"/>
              <a:cs typeface="Verdana"/>
            </a:endParaRPr>
          </a:p>
          <a:p>
            <a:pPr marL="226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227329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Alternati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ely:</a:t>
            </a:r>
            <a:endParaRPr sz="2100">
              <a:latin typeface="Verdana"/>
              <a:cs typeface="Verdana"/>
            </a:endParaRPr>
          </a:p>
          <a:p>
            <a:pPr marL="607695" marR="1151255" lvl="1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could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concurrent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allel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Courier New"/>
                <a:cs typeface="Courier New"/>
              </a:rPr>
              <a:t>DISPATCH_QUEUE_CONCURRENT</a:t>
            </a:r>
            <a:endParaRPr sz="2100">
              <a:latin typeface="Courier New"/>
              <a:cs typeface="Courier New"/>
            </a:endParaRPr>
          </a:p>
          <a:p>
            <a:pPr marL="607695" lvl="1" indent="-213995">
              <a:lnSpc>
                <a:spcPts val="2365"/>
              </a:lnSpc>
              <a:spcBef>
                <a:spcPts val="605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direct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main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100">
              <a:latin typeface="Verdana"/>
              <a:cs typeface="Verdana"/>
            </a:endParaRPr>
          </a:p>
          <a:p>
            <a:pPr marL="607695">
              <a:lnSpc>
                <a:spcPts val="2365"/>
              </a:lnSpc>
            </a:pPr>
            <a:r>
              <a:rPr sz="2100" spc="10" dirty="0">
                <a:solidFill>
                  <a:srgbClr val="0B2A51"/>
                </a:solidFill>
                <a:latin typeface="Courier New"/>
                <a:cs typeface="Courier New"/>
              </a:rPr>
              <a:t>dispatch_get_main_queue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182" y="1546582"/>
            <a:ext cx="8839200" cy="229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498" y="1739889"/>
            <a:ext cx="8254989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012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/>
          <p:nvPr/>
        </p:nvSpPr>
        <p:spPr>
          <a:xfrm>
            <a:off x="5333725" y="1075434"/>
            <a:ext cx="3721089" cy="226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0" y="1270010"/>
            <a:ext cx="313691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777" y="4317750"/>
            <a:ext cx="3475207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4508501"/>
            <a:ext cx="2895600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576" y="1353932"/>
            <a:ext cx="7729220" cy="429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ng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eto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52729" marR="288226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sharedInstance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7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hread-safe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6312" y="5435928"/>
            <a:ext cx="2323377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9810" y="5511796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79" y="0"/>
                </a:lnTo>
              </a:path>
            </a:pathLst>
          </a:custGeom>
          <a:ln w="25399">
            <a:solidFill>
              <a:srgbClr val="092E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3410" y="54508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92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154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0"/>
            <a:ext cx="6722745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</a:t>
            </a:r>
            <a:endParaRPr sz="2400">
              <a:latin typeface="Courier New"/>
              <a:cs typeface="Courier New"/>
            </a:endParaRPr>
          </a:p>
          <a:p>
            <a:pPr marL="633730" marR="2738755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80"/>
              </a:spcBef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dispatch_once_t</a:t>
            </a:r>
            <a:endParaRPr sz="2400">
              <a:latin typeface="Courier New"/>
              <a:cs typeface="Courier New"/>
            </a:endParaRPr>
          </a:p>
          <a:p>
            <a:pPr marL="633730" marR="289560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een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Wh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ab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0B2A51"/>
                </a:solidFill>
                <a:latin typeface="Verdana"/>
                <a:cs typeface="Verdana"/>
              </a:rPr>
              <a:t>allo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400" b="1" i="1" spc="-1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b="1" i="1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680" y="1075453"/>
            <a:ext cx="4632319" cy="4178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010" y="1269988"/>
            <a:ext cx="4432310" cy="3594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887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2"/>
            <a:ext cx="3443604" cy="37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allocWithZone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685" y="1075428"/>
            <a:ext cx="5273314" cy="499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989" y="1270010"/>
            <a:ext cx="5080010" cy="4406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365">
              <a:lnSpc>
                <a:spcPct val="100000"/>
              </a:lnSpc>
            </a:pPr>
            <a:r>
              <a:rPr spc="-20" dirty="0"/>
              <a:t>Ag</a:t>
            </a:r>
            <a:r>
              <a:rPr spc="-15" dirty="0"/>
              <a:t>en</a:t>
            </a:r>
            <a:r>
              <a:rPr spc="-20" dirty="0"/>
              <a:t>da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6626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476" y="1773038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2649158"/>
            <a:ext cx="352044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53207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76" y="3538847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76" y="441498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76" y="4421752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76" y="529787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476" y="5304656"/>
            <a:ext cx="50006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496933"/>
            <a:ext cx="6998970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nforma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1688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2400" spc="165" dirty="0"/>
              <a:t>•</a:t>
            </a:r>
            <a:r>
              <a:rPr sz="2400" spc="-25" dirty="0"/>
              <a:t>N</a:t>
            </a:r>
            <a:r>
              <a:rPr sz="2400" spc="-5" dirty="0"/>
              <a:t>S</a:t>
            </a:r>
            <a:r>
              <a:rPr sz="2400" dirty="0"/>
              <a:t>Oper</a:t>
            </a:r>
            <a:r>
              <a:rPr sz="2400" spc="-15" dirty="0"/>
              <a:t>atio</a:t>
            </a:r>
            <a:r>
              <a:rPr sz="2400" dirty="0"/>
              <a:t>nQueue</a:t>
            </a:r>
            <a:endParaRPr sz="2400"/>
          </a:p>
          <a:p>
            <a:pPr marL="663575" indent="-240029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manages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se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NS</a:t>
            </a:r>
            <a:r>
              <a:rPr sz="2100" b="0" dirty="0">
                <a:latin typeface="Verdana"/>
                <a:cs typeface="Verdana"/>
              </a:rPr>
              <a:t>O</a:t>
            </a:r>
            <a:r>
              <a:rPr sz="2100" b="0" spc="-15" dirty="0">
                <a:latin typeface="Verdana"/>
                <a:cs typeface="Verdana"/>
              </a:rPr>
              <a:t>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endParaRPr sz="2100">
              <a:latin typeface="Verdana"/>
              <a:cs typeface="Verdana"/>
            </a:endParaRPr>
          </a:p>
          <a:p>
            <a:pPr marL="663575" marR="12700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canno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rem</a:t>
            </a:r>
            <a:r>
              <a:rPr sz="2100" b="0" spc="-35" dirty="0">
                <a:latin typeface="Verdana"/>
                <a:cs typeface="Verdana"/>
              </a:rPr>
              <a:t>ov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from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queue,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bu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they</a:t>
            </a:r>
            <a:r>
              <a:rPr sz="2100" b="0" spc="-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cance</a:t>
            </a:r>
            <a:r>
              <a:rPr sz="2100" b="0" dirty="0">
                <a:latin typeface="Verdana"/>
                <a:cs typeface="Verdana"/>
              </a:rPr>
              <a:t>ll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63575" marR="433070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schedu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acc</a:t>
            </a:r>
            <a:r>
              <a:rPr sz="2100" b="0" spc="-20" dirty="0">
                <a:latin typeface="Verdana"/>
                <a:cs typeface="Verdana"/>
              </a:rPr>
              <a:t>o</a:t>
            </a:r>
            <a:r>
              <a:rPr sz="2100" b="0" spc="-10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di</a:t>
            </a:r>
            <a:r>
              <a:rPr sz="2100" b="0" spc="-15" dirty="0">
                <a:latin typeface="Verdana"/>
                <a:cs typeface="Verdana"/>
              </a:rPr>
              <a:t>n</a:t>
            </a:r>
            <a:r>
              <a:rPr sz="2100" b="0" dirty="0">
                <a:latin typeface="Verdana"/>
                <a:cs typeface="Verdana"/>
              </a:rPr>
              <a:t>g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pr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or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t</a:t>
            </a:r>
            <a:r>
              <a:rPr sz="2100" b="0" spc="-60" dirty="0">
                <a:latin typeface="Verdana"/>
                <a:cs typeface="Verdana"/>
              </a:rPr>
              <a:t>y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35" dirty="0">
                <a:latin typeface="Verdana"/>
                <a:cs typeface="Verdana"/>
              </a:rPr>
              <a:t>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an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nte</a:t>
            </a:r>
            <a:r>
              <a:rPr sz="2100" b="0" spc="-35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dependen</a:t>
            </a:r>
            <a:r>
              <a:rPr sz="2100" b="0" dirty="0">
                <a:latin typeface="Verdana"/>
                <a:cs typeface="Verdana"/>
              </a:rPr>
              <a:t>ci</a:t>
            </a:r>
            <a:r>
              <a:rPr sz="2100" b="0" spc="-15" dirty="0"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  <a:p>
            <a:pPr marL="1044575" marR="299720" lvl="1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045210" algn="l"/>
              </a:tabLst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order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956550" cy="477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633730" marR="69088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represen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663575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abst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ass,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conta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100" spc="-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safe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Dependenc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633730" marR="845819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ready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av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addDependenc</a:t>
            </a:r>
            <a:r>
              <a:rPr sz="2100" spc="-2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rem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eDependency</a:t>
            </a:r>
            <a:endParaRPr sz="2100">
              <a:latin typeface="Verdana"/>
              <a:cs typeface="Verdana"/>
            </a:endParaRPr>
          </a:p>
          <a:p>
            <a:pPr marL="633730" marR="457834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regar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resu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endParaRPr sz="21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100" spc="-6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lid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945" y="6507033"/>
            <a:ext cx="8242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oncurrency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11/17/2014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576" y="1353932"/>
            <a:ext cx="519684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parsingFinishedBlock</a:t>
            </a:r>
            <a:endParaRPr sz="24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nv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417631"/>
            <a:ext cx="699579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ts val="2500"/>
              </a:lnSpc>
              <a:spcBef>
                <a:spcPts val="8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metho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491871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dden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483" y="6507033"/>
            <a:ext cx="187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24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9899" y="1075453"/>
            <a:ext cx="4824100" cy="169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8510" y="1269988"/>
            <a:ext cx="4635489" cy="1117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0463" y="4142168"/>
            <a:ext cx="6643536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399" y="4330698"/>
            <a:ext cx="6451601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0588" y="2513589"/>
            <a:ext cx="14814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065" y="6474277"/>
            <a:ext cx="155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.m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506222"/>
            <a:ext cx="666115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B2A51"/>
                </a:solidFill>
                <a:latin typeface="Verdana"/>
                <a:cs typeface="Verdana"/>
              </a:rPr>
              <a:t>Example:</a:t>
            </a:r>
            <a:r>
              <a:rPr sz="2200" b="1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ItemList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iewController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viewDi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951246"/>
            <a:ext cx="804799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fetch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instance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parsingFinished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lock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(concurrent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background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default)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1650">
              <a:latin typeface="Verdana"/>
              <a:cs typeface="Verdana"/>
            </a:endParaRPr>
          </a:p>
          <a:p>
            <a:pPr marL="233679" marR="1426845" indent="-220979">
              <a:lnSpc>
                <a:spcPct val="101000"/>
              </a:lnSpc>
              <a:spcBef>
                <a:spcPts val="53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queue,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launched</a:t>
            </a:r>
            <a:r>
              <a:rPr sz="165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879600"/>
            <a:ext cx="9144000" cy="196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9833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2905">
              <a:lnSpc>
                <a:spcPct val="100000"/>
              </a:lnSpc>
            </a:pPr>
            <a:r>
              <a:rPr spc="-15" dirty="0"/>
              <a:t>Inten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395346"/>
            <a:ext cx="7823834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endParaRPr sz="2400">
              <a:latin typeface="Verdana"/>
              <a:cs typeface="Verdana"/>
            </a:endParaRPr>
          </a:p>
          <a:p>
            <a:pPr marL="252729" marR="41465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894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•</a:t>
            </a:r>
            <a:r>
              <a:rPr spc="-15" dirty="0"/>
              <a:t>User-Interactive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thread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automatic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setup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0" dirty="0">
                <a:latin typeface="Verdana"/>
                <a:cs typeface="Verdana"/>
              </a:rPr>
              <a:t>ent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handl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/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d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User-Initiated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asynchronous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UI,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but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directl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for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mmediate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resu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wh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ch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requ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red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to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proceed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0" dirty="0"/>
              <a:t>Utility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task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use</a:t>
            </a:r>
            <a:r>
              <a:rPr b="0" spc="-30" dirty="0">
                <a:latin typeface="Verdana"/>
                <a:cs typeface="Verdana"/>
              </a:rPr>
              <a:t>r</a:t>
            </a:r>
            <a:r>
              <a:rPr b="0" spc="-50" dirty="0">
                <a:latin typeface="Verdana"/>
                <a:cs typeface="Verdana"/>
              </a:rPr>
              <a:t>-</a:t>
            </a:r>
            <a:r>
              <a:rPr b="0" spc="-15" dirty="0">
                <a:latin typeface="Verdana"/>
                <a:cs typeface="Verdana"/>
              </a:rPr>
              <a:t>v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sible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progress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energy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eff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cient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Background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work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that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not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</a:t>
            </a:r>
            <a:r>
              <a:rPr b="0" spc="-130" dirty="0">
                <a:latin typeface="Verdana"/>
                <a:cs typeface="Verdana"/>
              </a:rPr>
              <a:t>f</a:t>
            </a:r>
            <a:r>
              <a:rPr b="0" spc="-10" dirty="0">
                <a:latin typeface="Verdana"/>
                <a:cs typeface="Verdana"/>
              </a:rPr>
              <a:t>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e.g.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prefetch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defer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10" dirty="0">
                <a:latin typeface="Verdana"/>
                <a:cs typeface="Verdana"/>
              </a:rPr>
              <a:t>able</a:t>
            </a:r>
          </a:p>
          <a:p>
            <a:pPr marL="197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198120" algn="l"/>
              </a:tabLst>
            </a:pPr>
            <a:r>
              <a:rPr b="0" spc="-15" dirty="0">
                <a:latin typeface="Verdana"/>
                <a:cs typeface="Verdana"/>
              </a:rPr>
              <a:t>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(Defau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or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20" dirty="0">
                <a:latin typeface="Verdana"/>
                <a:cs typeface="Verdana"/>
              </a:rPr>
              <a:t>t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Concurrent)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6380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asses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1200" dirty="0">
                <a:latin typeface="MS Gothic"/>
                <a:cs typeface="MS Gothic"/>
              </a:rPr>
              <a:t>↔</a:t>
            </a:r>
            <a:r>
              <a:rPr spc="-360" dirty="0">
                <a:latin typeface="MS Gothic"/>
                <a:cs typeface="MS Gothic"/>
              </a:rPr>
              <a:t> </a:t>
            </a:r>
            <a:r>
              <a:rPr dirty="0"/>
              <a:t>Q</a:t>
            </a:r>
            <a:r>
              <a:rPr spc="-20" dirty="0"/>
              <a:t>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4" y="1517658"/>
          <a:ext cx="7365984" cy="3809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995"/>
                <a:gridCol w="3682989"/>
              </a:tblGrid>
              <a:tr h="634981">
                <a:tc>
                  <a:txBody>
                    <a:bodyPr/>
                    <a:lstStyle/>
                    <a:p>
                      <a:pPr marL="74104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uality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i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  <a:tc>
                  <a:txBody>
                    <a:bodyPr/>
                    <a:lstStyle/>
                    <a:p>
                      <a:pPr marL="108712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Dispa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</a:tr>
              <a:tr h="635020">
                <a:tc>
                  <a:txBody>
                    <a:bodyPr/>
                    <a:lstStyle/>
                    <a:p>
                      <a:pPr marL="107569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eractive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4989">
                <a:tc>
                  <a:txBody>
                    <a:bodyPr/>
                    <a:lstStyle/>
                    <a:p>
                      <a:pPr marL="118300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‐Initia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Utility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spc="-1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Backround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round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ori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ocks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789034"/>
            <a:ext cx="767207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2729" marR="19875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QOS_CLASS_DEFAULT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3435">
              <a:lnSpc>
                <a:spcPct val="100000"/>
              </a:lnSpc>
            </a:pPr>
            <a:r>
              <a:rPr spc="-20" dirty="0"/>
              <a:t>Di</a:t>
            </a:r>
            <a:r>
              <a:rPr spc="-15" dirty="0"/>
              <a:t>spa</a:t>
            </a:r>
            <a:r>
              <a:rPr spc="-20" dirty="0"/>
              <a:t>tch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dirty="0"/>
              <a:t>l</a:t>
            </a:r>
            <a:r>
              <a:rPr spc="-15" dirty="0"/>
              <a:t>ock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46033"/>
            <a:ext cx="7464425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xten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synchron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iz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preem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Block_release()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638415" cy="187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1]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ttp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://ww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.o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c.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ssue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ncurrenc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y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is-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tfa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12700" marR="372745">
              <a:lnSpc>
                <a:spcPct val="100699"/>
              </a:lnSpc>
              <a:spcBef>
                <a:spcPts val="575"/>
              </a:spcBef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[2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D_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tch_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6488" rIns="0" bIns="0" rtlCol="0">
            <a:spAutoFit/>
          </a:bodyPr>
          <a:lstStyle/>
          <a:p>
            <a:pPr marL="42545" marR="5080">
              <a:lnSpc>
                <a:spcPct val="120700"/>
              </a:lnSpc>
            </a:pPr>
            <a:r>
              <a:rPr sz="2400" b="0" spc="-15" dirty="0">
                <a:latin typeface="Verdana"/>
                <a:cs typeface="Verdana"/>
              </a:rPr>
              <a:t>“</a:t>
            </a:r>
            <a:r>
              <a:rPr sz="2400" b="0" spc="-2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ock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bj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cts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0" dirty="0">
                <a:latin typeface="Verdana"/>
                <a:cs typeface="Verdana"/>
              </a:rPr>
              <a:t>C</a:t>
            </a:r>
            <a:r>
              <a:rPr sz="2400" b="0" dirty="0">
                <a:latin typeface="Verdana"/>
                <a:cs typeface="Verdana"/>
              </a:rPr>
              <a:t>-l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synta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run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20" dirty="0">
                <a:latin typeface="Verdana"/>
                <a:cs typeface="Verdana"/>
              </a:rPr>
              <a:t>me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feature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dirty="0">
                <a:latin typeface="Verdana"/>
                <a:cs typeface="Verdana"/>
              </a:rPr>
              <a:t>w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Verdana"/>
                <a:cs typeface="Verdana"/>
              </a:rPr>
              <a:t>y</a:t>
            </a:r>
            <a:r>
              <a:rPr sz="2400" b="0" spc="-15" dirty="0">
                <a:latin typeface="Verdana"/>
                <a:cs typeface="Verdana"/>
              </a:rPr>
              <a:t>ou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25" dirty="0">
                <a:latin typeface="Verdana"/>
                <a:cs typeface="Verdana"/>
              </a:rPr>
              <a:t>m</a:t>
            </a:r>
            <a:r>
              <a:rPr sz="2400" b="0" spc="-20" dirty="0">
                <a:latin typeface="Verdana"/>
                <a:cs typeface="Verdana"/>
              </a:rPr>
              <a:t>po</a:t>
            </a:r>
            <a:r>
              <a:rPr sz="2400" b="0" spc="-15" dirty="0">
                <a:latin typeface="Verdana"/>
                <a:cs typeface="Verdana"/>
              </a:rPr>
              <a:t>se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asse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spc="-20" dirty="0">
                <a:latin typeface="Verdana"/>
                <a:cs typeface="Verdana"/>
              </a:rPr>
              <a:t>guments,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pt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st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spc="-20" dirty="0">
                <a:latin typeface="Verdana"/>
                <a:cs typeface="Verdana"/>
              </a:rPr>
              <a:t>d</a:t>
            </a:r>
            <a:r>
              <a:rPr sz="2400" b="0" spc="-10" dirty="0">
                <a:latin typeface="Verdana"/>
                <a:cs typeface="Verdana"/>
              </a:rPr>
              <a:t>,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use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mu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5" dirty="0">
                <a:latin typeface="Verdana"/>
                <a:cs typeface="Verdana"/>
              </a:rPr>
              <a:t>p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threa</a:t>
            </a:r>
            <a:r>
              <a:rPr sz="2400" b="0" spc="-20" dirty="0">
                <a:latin typeface="Verdana"/>
                <a:cs typeface="Verdana"/>
              </a:rPr>
              <a:t>ds</a:t>
            </a:r>
            <a:r>
              <a:rPr sz="2400" b="0" spc="-10" dirty="0">
                <a:latin typeface="Verdana"/>
                <a:cs typeface="Verdana"/>
              </a:rPr>
              <a:t>.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-15" dirty="0">
                <a:latin typeface="Verdana"/>
                <a:cs typeface="Verdana"/>
              </a:rPr>
              <a:t>he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reference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reser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access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oca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5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-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es</a:t>
            </a:r>
            <a:r>
              <a:rPr sz="2400" b="0" spc="-260" dirty="0">
                <a:latin typeface="Verdana"/>
                <a:cs typeface="Verdana"/>
              </a:rPr>
              <a:t>.</a:t>
            </a:r>
            <a:r>
              <a:rPr sz="2400" b="0" spc="-15" dirty="0">
                <a:latin typeface="Verdana"/>
                <a:cs typeface="Verdana"/>
              </a:rPr>
              <a:t>”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[</a:t>
            </a:r>
            <a:r>
              <a:rPr sz="2400" b="0" spc="-20" dirty="0">
                <a:latin typeface="Verdana"/>
                <a:cs typeface="Verdana"/>
              </a:rPr>
              <a:t>2</a:t>
            </a:r>
            <a:r>
              <a:rPr sz="2400" b="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" y="1549411"/>
            <a:ext cx="8890010" cy="3759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967662" y="5466588"/>
            <a:ext cx="56400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structure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adapte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06315"/>
            <a:ext cx="8037195" cy="411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jects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assi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ned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aria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lock,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wa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copy</a:t>
            </a:r>
            <a:endParaRPr sz="23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250"/>
              </a:spcBef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tt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rib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lan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referred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closure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lam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bda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…wri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callb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acks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erform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ems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collect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ieces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work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2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1775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6259">
              <a:lnSpc>
                <a:spcPct val="100000"/>
              </a:lnSpc>
            </a:pP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404745"/>
            <a:ext cx="8043545" cy="47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t)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rocess’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1889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on.f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52729" marR="75819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8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(&lt;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&gt;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253524"/>
            <a:ext cx="7677150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marR="24257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62293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8110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1140</Words>
  <Application>Microsoft Office PowerPoint</Application>
  <PresentationFormat>On-screen Show (4:3)</PresentationFormat>
  <Paragraphs>285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MS Gothic</vt:lpstr>
      <vt:lpstr>Arial</vt:lpstr>
      <vt:lpstr>Calibri</vt:lpstr>
      <vt:lpstr>Corbel</vt:lpstr>
      <vt:lpstr>Courier New</vt:lpstr>
      <vt:lpstr>Times New Roman</vt:lpstr>
      <vt:lpstr>Verdana</vt:lpstr>
      <vt:lpstr>Office Theme</vt:lpstr>
      <vt:lpstr>PowerPoint Presentation</vt:lpstr>
      <vt:lpstr>Agenda</vt:lpstr>
      <vt:lpstr>PowerPoint Presentation</vt:lpstr>
      <vt:lpstr>Blocks</vt:lpstr>
      <vt:lpstr>Blocks</vt:lpstr>
      <vt:lpstr>Blocks</vt:lpstr>
      <vt:lpstr>PowerPoint Presentation</vt:lpstr>
      <vt:lpstr>Threads</vt:lpstr>
      <vt:lpstr>Queues</vt:lpstr>
      <vt:lpstr>Queues</vt:lpstr>
      <vt:lpstr>Queues</vt:lpstr>
      <vt:lpstr>Queues</vt:lpstr>
      <vt:lpstr>PowerPoint Presentation</vt:lpstr>
      <vt:lpstr>Grand Central Dispatch</vt:lpstr>
      <vt:lpstr>Grand Central Dispatch</vt:lpstr>
      <vt:lpstr>Grand Central Dispatch</vt:lpstr>
      <vt:lpstr>GCD – Thread-safe Singletons</vt:lpstr>
      <vt:lpstr>GCD – Thread-save Singletons</vt:lpstr>
      <vt:lpstr>GCD – Thread-safe Singleton</vt:lpstr>
      <vt:lpstr>Grand Central Dispatch</vt:lpstr>
      <vt:lpstr>PowerPoint Presentation</vt:lpstr>
      <vt:lpstr>NSOperationQueue &amp; NSOperation</vt:lpstr>
      <vt:lpstr>NSOperationQueue &amp; NSOperation</vt:lpstr>
      <vt:lpstr>NSOperationQueue &amp; NSOperation</vt:lpstr>
      <vt:lpstr>NSOperationQueue &amp; NSOperation</vt:lpstr>
      <vt:lpstr>PowerPoint Presentation</vt:lpstr>
      <vt:lpstr>Intention</vt:lpstr>
      <vt:lpstr>Quality of Service Classes</vt:lpstr>
      <vt:lpstr>Classes ↔ Queues</vt:lpstr>
      <vt:lpstr>Quality of Service Classes</vt:lpstr>
      <vt:lpstr>Dispatch Block Objects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5</cp:revision>
  <dcterms:created xsi:type="dcterms:W3CDTF">2015-05-26T10:46:36Z</dcterms:created>
  <dcterms:modified xsi:type="dcterms:W3CDTF">2015-05-26T09:17:12Z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LastSaved">
    <vt:filetime>2015-05-26T00:00:00Z</vt:filetime>
  </property>
</Properties>
</file>