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sldIdLst>
    <p:sldId id="276" r:id="rId2"/>
    <p:sldId id="257" r:id="rId3"/>
    <p:sldId id="258" r:id="rId4"/>
    <p:sldId id="277" r:id="rId5"/>
    <p:sldId id="279" r:id="rId6"/>
    <p:sldId id="296" r:id="rId7"/>
    <p:sldId id="297" r:id="rId8"/>
    <p:sldId id="280" r:id="rId9"/>
    <p:sldId id="278"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324" r:id="rId25"/>
    <p:sldId id="303" r:id="rId26"/>
    <p:sldId id="308" r:id="rId27"/>
    <p:sldId id="309" r:id="rId28"/>
    <p:sldId id="311" r:id="rId29"/>
    <p:sldId id="312" r:id="rId30"/>
    <p:sldId id="313" r:id="rId31"/>
    <p:sldId id="314" r:id="rId32"/>
    <p:sldId id="310" r:id="rId33"/>
    <p:sldId id="315" r:id="rId34"/>
    <p:sldId id="316" r:id="rId35"/>
    <p:sldId id="317" r:id="rId36"/>
    <p:sldId id="318" r:id="rId37"/>
    <p:sldId id="319" r:id="rId38"/>
    <p:sldId id="320" r:id="rId39"/>
    <p:sldId id="322" r:id="rId40"/>
    <p:sldId id="321" r:id="rId41"/>
    <p:sldId id="327" r:id="rId42"/>
    <p:sldId id="328" r:id="rId43"/>
    <p:sldId id="329" r:id="rId44"/>
    <p:sldId id="325" r:id="rId45"/>
    <p:sldId id="326" r:id="rId46"/>
    <p:sldId id="300" r:id="rId47"/>
    <p:sldId id="304" r:id="rId48"/>
    <p:sldId id="305" r:id="rId49"/>
    <p:sldId id="306" r:id="rId50"/>
    <p:sldId id="307" r:id="rId51"/>
    <p:sldId id="259" r:id="rId52"/>
    <p:sldId id="260" r:id="rId53"/>
    <p:sldId id="261" r:id="rId54"/>
    <p:sldId id="262" r:id="rId55"/>
    <p:sldId id="263" r:id="rId56"/>
    <p:sldId id="264" r:id="rId57"/>
    <p:sldId id="265" r:id="rId58"/>
    <p:sldId id="266" r:id="rId59"/>
    <p:sldId id="267" r:id="rId60"/>
    <p:sldId id="268" r:id="rId61"/>
    <p:sldId id="269" r:id="rId62"/>
    <p:sldId id="270" r:id="rId63"/>
    <p:sldId id="271" r:id="rId64"/>
    <p:sldId id="272" r:id="rId65"/>
    <p:sldId id="273" r:id="rId66"/>
    <p:sldId id="274" r:id="rId67"/>
    <p:sldId id="275" r:id="rId68"/>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66FF66"/>
    <a:srgbClr val="FFFFFF"/>
    <a:srgbClr val="FFCC66"/>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p:cViewPr varScale="1">
        <p:scale>
          <a:sx n="75" d="100"/>
          <a:sy n="75" d="100"/>
        </p:scale>
        <p:origin x="10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B0D817E9-BC83-4300-AD8F-F2CC118C1A29}" type="datetimeFigureOut">
              <a:rPr lang="en-US" smtClean="0"/>
              <a:t>4/9/2015</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5762365-98E7-4352-95EF-A16C2FF5F3C3}" type="slidenum">
              <a:rPr lang="en-US" smtClean="0"/>
              <a:t>‹#›</a:t>
            </a:fld>
            <a:endParaRPr lang="en-US"/>
          </a:p>
        </p:txBody>
      </p:sp>
    </p:spTree>
    <p:extLst>
      <p:ext uri="{BB962C8B-B14F-4D97-AF65-F5344CB8AC3E}">
        <p14:creationId xmlns:p14="http://schemas.microsoft.com/office/powerpoint/2010/main" val="407277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762365-98E7-4352-95EF-A16C2FF5F3C3}" type="slidenum">
              <a:rPr lang="en-US" smtClean="0"/>
              <a:t>2</a:t>
            </a:fld>
            <a:endParaRPr lang="en-US"/>
          </a:p>
        </p:txBody>
      </p:sp>
    </p:spTree>
    <p:extLst>
      <p:ext uri="{BB962C8B-B14F-4D97-AF65-F5344CB8AC3E}">
        <p14:creationId xmlns:p14="http://schemas.microsoft.com/office/powerpoint/2010/main" val="2457072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762365-98E7-4352-95EF-A16C2FF5F3C3}" type="slidenum">
              <a:rPr lang="en-US" smtClean="0"/>
              <a:t>3</a:t>
            </a:fld>
            <a:endParaRPr lang="en-US"/>
          </a:p>
        </p:txBody>
      </p:sp>
    </p:spTree>
    <p:extLst>
      <p:ext uri="{BB962C8B-B14F-4D97-AF65-F5344CB8AC3E}">
        <p14:creationId xmlns:p14="http://schemas.microsoft.com/office/powerpoint/2010/main" val="1522345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762365-98E7-4352-95EF-A16C2FF5F3C3}" type="slidenum">
              <a:rPr lang="en-US" smtClean="0"/>
              <a:t>43</a:t>
            </a:fld>
            <a:endParaRPr lang="en-US"/>
          </a:p>
        </p:txBody>
      </p:sp>
    </p:spTree>
    <p:extLst>
      <p:ext uri="{BB962C8B-B14F-4D97-AF65-F5344CB8AC3E}">
        <p14:creationId xmlns:p14="http://schemas.microsoft.com/office/powerpoint/2010/main" val="2463453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a:p>
        </p:txBody>
      </p:sp>
      <p:pic>
        <p:nvPicPr>
          <p:cNvPr id="37" name="Picture 36"/>
          <p:cNvPicPr/>
          <p:nvPr/>
        </p:nvPicPr>
        <p:blipFill>
          <a:blip r:embed="rId2"/>
          <a:stretch/>
        </p:blipFill>
        <p:spPr>
          <a:xfrm>
            <a:off x="2292120" y="1768680"/>
            <a:ext cx="5495040" cy="4384440"/>
          </a:xfrm>
          <a:prstGeom prst="rect">
            <a:avLst/>
          </a:prstGeom>
          <a:ln>
            <a:noFill/>
          </a:ln>
        </p:spPr>
      </p:pic>
      <p:pic>
        <p:nvPicPr>
          <p:cNvPr id="38" name="Picture 37"/>
          <p:cNvPicPr/>
          <p:nvPr/>
        </p:nvPicPr>
        <p:blipFill>
          <a:blip r:embed="rId2"/>
          <a:stretch/>
        </p:blipFill>
        <p:spPr>
          <a:xfrm>
            <a:off x="2292120" y="1768680"/>
            <a:ext cx="5495040" cy="43844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US" sz="4400">
                <a:latin typeface="Arial"/>
              </a:rPr>
              <a:t>Click to edit the title text format</a:t>
            </a:r>
            <a:endParaRP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2E41B4C6-46D8-4662-9BCA-B915362A2261}" type="slidenum">
              <a:rPr lang="en-US" sz="1400">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developer.apple.com/documentation/Cocoa/Reference/Foundation/Classes/NSArray_Class/"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developer.apple.com/documentation/Cocoa/Reference/Foundation/Classes/NSString_Class/" TargetMode="External"/><Relationship Id="rId2" Type="http://schemas.openxmlformats.org/officeDocument/2006/relationships/hyperlink" Target="http://developer.apple.com/documentation/Cocoa/Reference/Foundation/Classes/NSIndexPath_Clas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p:nvPr/>
        </p:nvSpPr>
        <p:spPr>
          <a:xfrm>
            <a:off x="294969" y="412955"/>
            <a:ext cx="3966614" cy="6622026"/>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88">
              <a:solidFill>
                <a:prstClr val="black"/>
              </a:solidFill>
            </a:endParaRPr>
          </a:p>
        </p:txBody>
      </p:sp>
      <p:sp>
        <p:nvSpPr>
          <p:cNvPr id="7" name="object 5"/>
          <p:cNvSpPr/>
          <p:nvPr/>
        </p:nvSpPr>
        <p:spPr>
          <a:xfrm>
            <a:off x="740743" y="1413762"/>
            <a:ext cx="3093838" cy="4529838"/>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88">
              <a:solidFill>
                <a:prstClr val="black"/>
              </a:solidFill>
            </a:endParaRPr>
          </a:p>
        </p:txBody>
      </p:sp>
      <p:sp>
        <p:nvSpPr>
          <p:cNvPr id="9" name="TextBox 8"/>
          <p:cNvSpPr txBox="1"/>
          <p:nvPr/>
        </p:nvSpPr>
        <p:spPr>
          <a:xfrm>
            <a:off x="4948606" y="3838268"/>
            <a:ext cx="4279504" cy="369332"/>
          </a:xfrm>
          <a:prstGeom prst="rect">
            <a:avLst/>
          </a:prstGeom>
          <a:noFill/>
        </p:spPr>
        <p:txBody>
          <a:bodyPr wrap="square" rtlCol="0">
            <a:spAutoFit/>
          </a:bodyPr>
          <a:lstStyle/>
          <a:p>
            <a:pPr defTabSz="756025"/>
            <a:r>
              <a:rPr lang="en-US" dirty="0">
                <a:ln w="0"/>
                <a:solidFill>
                  <a:schemeClr val="accent5">
                    <a:lumMod val="75000"/>
                  </a:schemeClr>
                </a:solidFill>
                <a:effectLst>
                  <a:reflection blurRad="6350" stA="53000" endA="300" endPos="35500" dir="5400000" sy="-90000" algn="bl" rotWithShape="0"/>
                </a:effectLst>
                <a:latin typeface="Corbel" panose="020B0503020204020204" pitchFamily="34" charset="0"/>
                <a:cs typeface="Calibri" panose="020F0502020204030204" pitchFamily="34" charset="0"/>
              </a:rPr>
              <a:t>Instructor: NGUYEN ANH MINH (M. Sc.)</a:t>
            </a:r>
          </a:p>
        </p:txBody>
      </p:sp>
      <p:sp>
        <p:nvSpPr>
          <p:cNvPr id="2" name="Rectangle 1"/>
          <p:cNvSpPr/>
          <p:nvPr/>
        </p:nvSpPr>
        <p:spPr>
          <a:xfrm>
            <a:off x="4171983" y="2513595"/>
            <a:ext cx="5832751" cy="707886"/>
          </a:xfrm>
          <a:prstGeom prst="rect">
            <a:avLst/>
          </a:prstGeom>
          <a:noFill/>
        </p:spPr>
        <p:txBody>
          <a:bodyPr wrap="none" lIns="91440" tIns="45720" rIns="91440" bIns="45720">
            <a:spAutoFit/>
          </a:bodyPr>
          <a:lstStyle/>
          <a:p>
            <a:pPr algn="ctr"/>
            <a:r>
              <a:rPr lang="en-US" sz="4000" cap="none" spc="0" dirty="0">
                <a:ln w="0"/>
                <a:solidFill>
                  <a:schemeClr val="accent5">
                    <a:lumMod val="75000"/>
                  </a:schemeClr>
                </a:solidFill>
                <a:effectLst>
                  <a:reflection blurRad="6350" stA="53000" endA="300" endPos="35500" dir="5400000" sy="-90000" algn="bl" rotWithShape="0"/>
                </a:effectLst>
                <a:latin typeface="Corbel" panose="020B0503020204020204" pitchFamily="34" charset="0"/>
              </a:rPr>
              <a:t>IOS Mobile Development </a:t>
            </a:r>
            <a:endParaRPr lang="en-US" sz="4000" cap="none" spc="0" dirty="0">
              <a:ln w="0"/>
              <a:solidFill>
                <a:schemeClr val="accent5">
                  <a:lumMod val="7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692313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sp>
        <p:nvSpPr>
          <p:cNvPr id="4" name="Rectangle 3"/>
          <p:cNvSpPr/>
          <p:nvPr/>
        </p:nvSpPr>
        <p:spPr>
          <a:xfrm>
            <a:off x="412750" y="1850282"/>
            <a:ext cx="9442450" cy="5262979"/>
          </a:xfrm>
          <a:prstGeom prst="rect">
            <a:avLst/>
          </a:prstGeom>
        </p:spPr>
        <p:txBody>
          <a:bodyPr wrap="square">
            <a:spAutoFit/>
          </a:bodyPr>
          <a:lstStyle/>
          <a:p>
            <a:r>
              <a:rPr lang="en-US" sz="2800" b="0" i="0" u="none" strike="noStrike" dirty="0" smtClean="0">
                <a:solidFill>
                  <a:srgbClr val="333333"/>
                </a:solidFill>
                <a:effectLst/>
                <a:latin typeface="Calibri" panose="020F0502020204030204" pitchFamily="34" charset="0"/>
                <a:cs typeface="Calibri" panose="020F0502020204030204" pitchFamily="34" charset="0"/>
              </a:rPr>
              <a:t>You can simply fill in the options as follows:</a:t>
            </a:r>
          </a:p>
          <a:p>
            <a:pPr>
              <a:buFont typeface="Arial" panose="020B0604020202020204" pitchFamily="34" charset="0"/>
              <a:buChar char="•"/>
            </a:pPr>
            <a:r>
              <a:rPr lang="en-US" sz="2800" b="1" i="0" dirty="0" smtClean="0">
                <a:solidFill>
                  <a:srgbClr val="00B0F0"/>
                </a:solidFill>
                <a:effectLst/>
                <a:latin typeface="Calibri" panose="020F0502020204030204" pitchFamily="34" charset="0"/>
                <a:cs typeface="Calibri" panose="020F0502020204030204" pitchFamily="34" charset="0"/>
              </a:rPr>
              <a:t>Product Name: </a:t>
            </a:r>
            <a:r>
              <a:rPr lang="en-US" sz="2800" b="1" i="1" dirty="0" err="1" smtClean="0">
                <a:solidFill>
                  <a:srgbClr val="00B0F0"/>
                </a:solidFill>
                <a:effectLst/>
                <a:latin typeface="Calibri" panose="020F0502020204030204" pitchFamily="34" charset="0"/>
                <a:cs typeface="Calibri" panose="020F0502020204030204" pitchFamily="34" charset="0"/>
              </a:rPr>
              <a:t>HelloWorld</a:t>
            </a:r>
            <a:r>
              <a:rPr lang="en-US" sz="2800" b="0" i="0" dirty="0" smtClean="0">
                <a:solidFill>
                  <a:srgbClr val="0070C0"/>
                </a:solidFill>
                <a:effectLst/>
                <a:latin typeface="Calibri" panose="020F0502020204030204" pitchFamily="34" charset="0"/>
                <a:cs typeface="Calibri" panose="020F0502020204030204" pitchFamily="34" charset="0"/>
              </a:rPr>
              <a:t> </a:t>
            </a:r>
            <a:r>
              <a:rPr lang="en-US" sz="2800" b="0" i="0" dirty="0" smtClean="0">
                <a:solidFill>
                  <a:srgbClr val="333333"/>
                </a:solidFill>
                <a:effectLst/>
                <a:latin typeface="Calibri" panose="020F0502020204030204" pitchFamily="34" charset="0"/>
                <a:cs typeface="Calibri" panose="020F0502020204030204" pitchFamily="34" charset="0"/>
              </a:rPr>
              <a:t>– This is the name of your app.</a:t>
            </a:r>
          </a:p>
          <a:p>
            <a:pPr>
              <a:buFont typeface="Arial" panose="020B0604020202020204" pitchFamily="34" charset="0"/>
              <a:buChar char="•"/>
            </a:pPr>
            <a:r>
              <a:rPr lang="en-US" sz="2800" b="1" i="0" dirty="0" smtClean="0">
                <a:solidFill>
                  <a:srgbClr val="00B0F0"/>
                </a:solidFill>
                <a:effectLst/>
                <a:latin typeface="Calibri" panose="020F0502020204030204" pitchFamily="34" charset="0"/>
                <a:cs typeface="Calibri" panose="020F0502020204030204" pitchFamily="34" charset="0"/>
              </a:rPr>
              <a:t>Company Identifier: </a:t>
            </a:r>
            <a:r>
              <a:rPr lang="en-US" sz="2800" b="1" i="1" dirty="0" err="1" smtClean="0">
                <a:solidFill>
                  <a:srgbClr val="00B0F0"/>
                </a:solidFill>
                <a:effectLst/>
                <a:latin typeface="Calibri" panose="020F0502020204030204" pitchFamily="34" charset="0"/>
                <a:cs typeface="Calibri" panose="020F0502020204030204" pitchFamily="34" charset="0"/>
              </a:rPr>
              <a:t>com.ibsv</a:t>
            </a:r>
            <a:r>
              <a:rPr lang="en-US" sz="2800" b="0" i="0" dirty="0" smtClean="0">
                <a:solidFill>
                  <a:srgbClr val="00B0F0"/>
                </a:solidFill>
                <a:effectLst/>
                <a:latin typeface="Calibri" panose="020F0502020204030204" pitchFamily="34" charset="0"/>
                <a:cs typeface="Calibri" panose="020F0502020204030204" pitchFamily="34" charset="0"/>
              </a:rPr>
              <a:t> </a:t>
            </a:r>
            <a:r>
              <a:rPr lang="en-US" sz="2800" b="0" i="0" dirty="0" smtClean="0">
                <a:solidFill>
                  <a:srgbClr val="333333"/>
                </a:solidFill>
                <a:effectLst/>
                <a:latin typeface="Calibri" panose="020F0502020204030204" pitchFamily="34" charset="0"/>
                <a:cs typeface="Calibri" panose="020F0502020204030204" pitchFamily="34" charset="0"/>
              </a:rPr>
              <a:t>– It’s actually the domain name written the other way round. If you have a domain, you can use your own domain name. </a:t>
            </a:r>
          </a:p>
          <a:p>
            <a:pPr>
              <a:buFont typeface="Arial" panose="020B0604020202020204" pitchFamily="34" charset="0"/>
              <a:buChar char="•"/>
            </a:pPr>
            <a:r>
              <a:rPr lang="en-US" sz="2800" b="1" i="0" dirty="0" smtClean="0">
                <a:solidFill>
                  <a:srgbClr val="FFC000"/>
                </a:solidFill>
                <a:effectLst/>
                <a:latin typeface="Calibri" panose="020F0502020204030204" pitchFamily="34" charset="0"/>
                <a:cs typeface="Calibri" panose="020F0502020204030204" pitchFamily="34" charset="0"/>
              </a:rPr>
              <a:t>Class Prefix: </a:t>
            </a:r>
            <a:r>
              <a:rPr lang="en-US" sz="2800" b="1" i="1" dirty="0" err="1" smtClean="0">
                <a:solidFill>
                  <a:srgbClr val="FFC000"/>
                </a:solidFill>
                <a:effectLst/>
                <a:latin typeface="Calibri" panose="020F0502020204030204" pitchFamily="34" charset="0"/>
                <a:cs typeface="Calibri" panose="020F0502020204030204" pitchFamily="34" charset="0"/>
              </a:rPr>
              <a:t>HelloWorld</a:t>
            </a:r>
            <a:r>
              <a:rPr lang="en-US" sz="2800" b="0" i="0" dirty="0" smtClean="0">
                <a:solidFill>
                  <a:srgbClr val="0070C0"/>
                </a:solidFill>
                <a:effectLst/>
                <a:latin typeface="Calibri" panose="020F0502020204030204" pitchFamily="34" charset="0"/>
                <a:cs typeface="Calibri" panose="020F0502020204030204" pitchFamily="34" charset="0"/>
              </a:rPr>
              <a:t> </a:t>
            </a:r>
            <a:r>
              <a:rPr lang="en-US" sz="2800" b="0" i="0" dirty="0" smtClean="0">
                <a:solidFill>
                  <a:srgbClr val="333333"/>
                </a:solidFill>
                <a:effectLst/>
                <a:latin typeface="Calibri" panose="020F0502020204030204" pitchFamily="34" charset="0"/>
                <a:cs typeface="Calibri" panose="020F0502020204030204" pitchFamily="34" charset="0"/>
              </a:rPr>
              <a:t>– </a:t>
            </a:r>
            <a:r>
              <a:rPr lang="en-US" sz="2800" b="0" i="0" dirty="0" err="1" smtClean="0">
                <a:solidFill>
                  <a:srgbClr val="333333"/>
                </a:solidFill>
                <a:effectLst/>
                <a:latin typeface="Calibri" panose="020F0502020204030204" pitchFamily="34" charset="0"/>
                <a:cs typeface="Calibri" panose="020F0502020204030204" pitchFamily="34" charset="0"/>
              </a:rPr>
              <a:t>Xcode</a:t>
            </a:r>
            <a:r>
              <a:rPr lang="en-US" sz="2800" b="0" i="0" dirty="0" smtClean="0">
                <a:solidFill>
                  <a:srgbClr val="333333"/>
                </a:solidFill>
                <a:effectLst/>
                <a:latin typeface="Calibri" panose="020F0502020204030204" pitchFamily="34" charset="0"/>
                <a:cs typeface="Calibri" panose="020F0502020204030204" pitchFamily="34" charset="0"/>
              </a:rPr>
              <a:t> uses the class prefix to name the class automatically. In future, you may choose your own prefix or even leave it blank. But for this tutorial, let’s keep it simple and use “</a:t>
            </a:r>
            <a:r>
              <a:rPr lang="en-US" sz="2800" b="0" i="0" dirty="0" err="1" smtClean="0">
                <a:solidFill>
                  <a:srgbClr val="333333"/>
                </a:solidFill>
                <a:effectLst/>
                <a:latin typeface="Calibri" panose="020F0502020204030204" pitchFamily="34" charset="0"/>
                <a:cs typeface="Calibri" panose="020F0502020204030204" pitchFamily="34" charset="0"/>
              </a:rPr>
              <a:t>HelloWorld</a:t>
            </a:r>
            <a:r>
              <a:rPr lang="en-US" sz="2800" b="0" i="0" dirty="0" smtClean="0">
                <a:solidFill>
                  <a:srgbClr val="333333"/>
                </a:solidFill>
                <a:effectLst/>
                <a:latin typeface="Calibri" panose="020F0502020204030204" pitchFamily="34" charset="0"/>
                <a:cs typeface="Calibri" panose="020F0502020204030204" pitchFamily="34" charset="0"/>
              </a:rPr>
              <a:t>”.</a:t>
            </a:r>
          </a:p>
          <a:p>
            <a:pPr>
              <a:buFont typeface="Arial" panose="020B0604020202020204" pitchFamily="34" charset="0"/>
              <a:buChar char="•"/>
            </a:pPr>
            <a:r>
              <a:rPr lang="en-US" sz="2800" b="1" i="0" dirty="0" smtClean="0">
                <a:solidFill>
                  <a:srgbClr val="00B0F0"/>
                </a:solidFill>
                <a:effectLst/>
                <a:latin typeface="Calibri" panose="020F0502020204030204" pitchFamily="34" charset="0"/>
                <a:cs typeface="Calibri" panose="020F0502020204030204" pitchFamily="34" charset="0"/>
              </a:rPr>
              <a:t>Device Family: </a:t>
            </a:r>
            <a:r>
              <a:rPr lang="en-US" sz="2800" b="1" i="1" dirty="0" smtClean="0">
                <a:solidFill>
                  <a:srgbClr val="00B0F0"/>
                </a:solidFill>
                <a:effectLst/>
                <a:latin typeface="Calibri" panose="020F0502020204030204" pitchFamily="34" charset="0"/>
                <a:cs typeface="Calibri" panose="020F0502020204030204" pitchFamily="34" charset="0"/>
              </a:rPr>
              <a:t>iPhone</a:t>
            </a:r>
            <a:r>
              <a:rPr lang="en-US" sz="2800" b="0" i="0" dirty="0" smtClean="0">
                <a:solidFill>
                  <a:srgbClr val="00B0F0"/>
                </a:solidFill>
                <a:effectLst/>
                <a:latin typeface="Calibri" panose="020F0502020204030204" pitchFamily="34" charset="0"/>
                <a:cs typeface="Calibri" panose="020F0502020204030204" pitchFamily="34" charset="0"/>
              </a:rPr>
              <a:t> </a:t>
            </a:r>
            <a:r>
              <a:rPr lang="en-US" sz="2800" b="0" i="0" dirty="0" smtClean="0">
                <a:solidFill>
                  <a:srgbClr val="333333"/>
                </a:solidFill>
                <a:effectLst/>
                <a:latin typeface="Calibri" panose="020F0502020204030204" pitchFamily="34" charset="0"/>
                <a:cs typeface="Calibri" panose="020F0502020204030204" pitchFamily="34" charset="0"/>
              </a:rPr>
              <a:t>– Just use “iPhone” for this project.</a:t>
            </a:r>
          </a:p>
          <a:p>
            <a:pPr>
              <a:buFont typeface="Arial" panose="020B0604020202020204" pitchFamily="34" charset="0"/>
              <a:buChar char="•"/>
            </a:pPr>
            <a:r>
              <a:rPr lang="en-US" sz="2800" b="1" i="0" dirty="0" smtClean="0">
                <a:solidFill>
                  <a:srgbClr val="7030A0"/>
                </a:solidFill>
                <a:effectLst/>
                <a:latin typeface="Calibri" panose="020F0502020204030204" pitchFamily="34" charset="0"/>
                <a:cs typeface="Calibri" panose="020F0502020204030204" pitchFamily="34" charset="0"/>
              </a:rPr>
              <a:t>Use Core Data: [unchecked]</a:t>
            </a:r>
            <a:r>
              <a:rPr lang="en-US" sz="2800" b="0" i="0" dirty="0" smtClean="0">
                <a:solidFill>
                  <a:srgbClr val="00B0F0"/>
                </a:solidFill>
                <a:effectLst/>
                <a:latin typeface="Calibri" panose="020F0502020204030204" pitchFamily="34" charset="0"/>
                <a:cs typeface="Calibri" panose="020F0502020204030204" pitchFamily="34" charset="0"/>
              </a:rPr>
              <a:t> </a:t>
            </a:r>
            <a:r>
              <a:rPr lang="en-US" sz="2800" b="0" i="0" dirty="0" smtClean="0">
                <a:solidFill>
                  <a:srgbClr val="333333"/>
                </a:solidFill>
                <a:effectLst/>
                <a:latin typeface="Calibri" panose="020F0502020204030204" pitchFamily="34" charset="0"/>
                <a:cs typeface="Calibri" panose="020F0502020204030204" pitchFamily="34" charset="0"/>
              </a:rPr>
              <a:t>– Do not select this option. You do not need Core Data for this simple project.</a:t>
            </a:r>
            <a:endParaRPr lang="en-US" sz="2800" b="0" i="0" dirty="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194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093" y="1106128"/>
            <a:ext cx="8168532" cy="6453547"/>
          </a:xfrm>
          <a:prstGeom prst="rect">
            <a:avLst/>
          </a:prstGeom>
        </p:spPr>
      </p:pic>
      <p:sp>
        <p:nvSpPr>
          <p:cNvPr id="9" name="Rectangle 8"/>
          <p:cNvSpPr/>
          <p:nvPr/>
        </p:nvSpPr>
        <p:spPr>
          <a:xfrm>
            <a:off x="-26213" y="0"/>
            <a:ext cx="9850828" cy="1569660"/>
          </a:xfrm>
          <a:prstGeom prst="rect">
            <a:avLst/>
          </a:prstGeom>
        </p:spPr>
        <p:txBody>
          <a:bodyPr wrap="square">
            <a:spAutoFit/>
          </a:bodyPr>
          <a:lstStyle/>
          <a:p>
            <a:r>
              <a:rPr lang="en-US" sz="2400" b="1" i="0" dirty="0" smtClean="0">
                <a:solidFill>
                  <a:srgbClr val="333333"/>
                </a:solidFill>
                <a:effectLst/>
                <a:latin typeface="Calibri" panose="020F0502020204030204" pitchFamily="34" charset="0"/>
                <a:cs typeface="Calibri" panose="020F0502020204030204" pitchFamily="34" charset="0"/>
              </a:rPr>
              <a:t>.h and .m</a:t>
            </a:r>
            <a:r>
              <a:rPr lang="en-US" sz="2400" b="0" i="0" dirty="0" smtClean="0">
                <a:solidFill>
                  <a:srgbClr val="333333"/>
                </a:solidFill>
                <a:effectLst/>
                <a:latin typeface="Calibri" panose="020F0502020204030204" pitchFamily="34" charset="0"/>
                <a:cs typeface="Calibri" panose="020F0502020204030204" pitchFamily="34" charset="0"/>
              </a:rPr>
              <a:t> – Files with </a:t>
            </a:r>
            <a:r>
              <a:rPr lang="en-US" sz="2400" b="0" i="0" dirty="0" smtClean="0">
                <a:solidFill>
                  <a:srgbClr val="00B0F0"/>
                </a:solidFill>
                <a:effectLst/>
                <a:latin typeface="Calibri" panose="020F0502020204030204" pitchFamily="34" charset="0"/>
                <a:cs typeface="Calibri" panose="020F0502020204030204" pitchFamily="34" charset="0"/>
              </a:rPr>
              <a:t>.h extension refers to the header files </a:t>
            </a:r>
            <a:r>
              <a:rPr lang="en-US" sz="2400" b="0" i="0" dirty="0" smtClean="0">
                <a:solidFill>
                  <a:srgbClr val="333333"/>
                </a:solidFill>
                <a:effectLst/>
                <a:latin typeface="Calibri" panose="020F0502020204030204" pitchFamily="34" charset="0"/>
                <a:cs typeface="Calibri" panose="020F0502020204030204" pitchFamily="34" charset="0"/>
              </a:rPr>
              <a:t>while those with </a:t>
            </a:r>
            <a:r>
              <a:rPr lang="en-US" sz="2400" b="0" i="0" dirty="0" smtClean="0">
                <a:solidFill>
                  <a:srgbClr val="FFC000"/>
                </a:solidFill>
                <a:effectLst/>
                <a:latin typeface="Calibri" panose="020F0502020204030204" pitchFamily="34" charset="0"/>
                <a:cs typeface="Calibri" panose="020F0502020204030204" pitchFamily="34" charset="0"/>
              </a:rPr>
              <a:t>.m extension are the implementation files</a:t>
            </a:r>
            <a:r>
              <a:rPr lang="en-US" sz="2400" b="0" i="0" dirty="0" smtClean="0">
                <a:solidFill>
                  <a:srgbClr val="333333"/>
                </a:solidFill>
                <a:effectLst/>
                <a:latin typeface="Calibri" panose="020F0502020204030204" pitchFamily="34" charset="0"/>
                <a:cs typeface="Calibri" panose="020F0502020204030204" pitchFamily="34" charset="0"/>
              </a:rPr>
              <a:t>. Like most of the programming languages, the source code of Objective-C is divided into two parts: </a:t>
            </a:r>
            <a:r>
              <a:rPr lang="en-US" sz="2400" b="0" i="1" dirty="0" smtClean="0">
                <a:solidFill>
                  <a:srgbClr val="333333"/>
                </a:solidFill>
                <a:effectLst/>
                <a:latin typeface="Calibri" panose="020F0502020204030204" pitchFamily="34" charset="0"/>
                <a:cs typeface="Calibri" panose="020F0502020204030204" pitchFamily="34" charset="0"/>
              </a:rPr>
              <a:t>interface</a:t>
            </a:r>
            <a:r>
              <a:rPr lang="en-US" sz="2400" b="0" i="0" dirty="0" smtClean="0">
                <a:solidFill>
                  <a:srgbClr val="333333"/>
                </a:solidFill>
                <a:effectLst/>
                <a:latin typeface="Calibri" panose="020F0502020204030204" pitchFamily="34" charset="0"/>
                <a:cs typeface="Calibri" panose="020F0502020204030204" pitchFamily="34" charset="0"/>
              </a:rPr>
              <a:t> and </a:t>
            </a:r>
            <a:r>
              <a:rPr lang="en-US" sz="2400" b="0" i="1" dirty="0" smtClean="0">
                <a:solidFill>
                  <a:srgbClr val="333333"/>
                </a:solidFill>
                <a:effectLst/>
                <a:latin typeface="Calibri" panose="020F0502020204030204" pitchFamily="34" charset="0"/>
                <a:cs typeface="Calibri" panose="020F0502020204030204" pitchFamily="34" charset="0"/>
              </a:rPr>
              <a:t>implementation</a:t>
            </a:r>
            <a:r>
              <a:rPr lang="en-US" sz="2400" b="0" i="0" dirty="0" smtClean="0">
                <a:solidFill>
                  <a:srgbClr val="333333"/>
                </a:solidFill>
                <a:effectLst/>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9175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Xcode 5 Add New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281" y="2639961"/>
            <a:ext cx="7737708" cy="43950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0348" y="206477"/>
            <a:ext cx="9694813" cy="1569660"/>
          </a:xfrm>
          <a:prstGeom prst="rect">
            <a:avLst/>
          </a:prstGeom>
        </p:spPr>
        <p:txBody>
          <a:bodyPr wrap="square">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Before we can put a button, we first need to create a view and its corresponding controller. You can think of a view as a container that holds other UI items such as button. Go back to the Project Navigator. Right-click on the </a:t>
            </a:r>
            <a:r>
              <a:rPr lang="en-US" sz="2400" b="0" i="0" dirty="0" err="1" smtClean="0">
                <a:solidFill>
                  <a:srgbClr val="00B050"/>
                </a:solidFill>
                <a:effectLst/>
                <a:latin typeface="Calibri" panose="020F0502020204030204" pitchFamily="34" charset="0"/>
                <a:cs typeface="Calibri" panose="020F0502020204030204" pitchFamily="34" charset="0"/>
              </a:rPr>
              <a:t>HelloWorld</a:t>
            </a:r>
            <a:r>
              <a:rPr lang="en-US" sz="2400" b="0" i="0" dirty="0" smtClean="0">
                <a:solidFill>
                  <a:srgbClr val="00B050"/>
                </a:solidFill>
                <a:effectLst/>
                <a:latin typeface="Calibri" panose="020F0502020204030204" pitchFamily="34" charset="0"/>
                <a:cs typeface="Calibri" panose="020F0502020204030204" pitchFamily="34" charset="0"/>
              </a:rPr>
              <a:t> folder </a:t>
            </a:r>
            <a:r>
              <a:rPr lang="en-US" sz="2400" b="0" i="0" dirty="0" smtClean="0">
                <a:solidFill>
                  <a:srgbClr val="333333"/>
                </a:solidFill>
                <a:effectLst/>
                <a:latin typeface="Calibri" panose="020F0502020204030204" pitchFamily="34" charset="0"/>
                <a:cs typeface="Calibri" panose="020F0502020204030204" pitchFamily="34" charset="0"/>
              </a:rPr>
              <a:t>and select </a:t>
            </a:r>
            <a:r>
              <a:rPr lang="en-US" sz="2400" b="0" i="0" dirty="0" smtClean="0">
                <a:solidFill>
                  <a:srgbClr val="00B0F0"/>
                </a:solidFill>
                <a:effectLst/>
                <a:latin typeface="Calibri" panose="020F0502020204030204" pitchFamily="34" charset="0"/>
                <a:cs typeface="Calibri" panose="020F0502020204030204" pitchFamily="34" charset="0"/>
              </a:rPr>
              <a:t>“New File”.</a:t>
            </a:r>
            <a:endParaRPr lang="en-US" sz="2400"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3849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Xcode 5 Create New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733" y="1440884"/>
            <a:ext cx="8847442" cy="59572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75879" y="442603"/>
            <a:ext cx="9461296" cy="830997"/>
          </a:xfrm>
          <a:prstGeom prst="rect">
            <a:avLst/>
          </a:prstGeom>
        </p:spPr>
        <p:txBody>
          <a:bodyPr wrap="square">
            <a:spAutoFit/>
          </a:bodyPr>
          <a:lstStyle/>
          <a:p>
            <a:r>
              <a:rPr lang="en-US" sz="2400" b="0" i="0" dirty="0" smtClean="0">
                <a:solidFill>
                  <a:srgbClr val="7030A0"/>
                </a:solidFill>
                <a:effectLst/>
                <a:latin typeface="Calibri" panose="020F0502020204030204" pitchFamily="34" charset="0"/>
                <a:cs typeface="Calibri" panose="020F0502020204030204" pitchFamily="34" charset="0"/>
              </a:rPr>
              <a:t>Under the Cocoa Touch category, select the Objective-C class template and click Next.</a:t>
            </a:r>
            <a:endParaRPr lang="en-US" sz="2400"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0282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290" y="433549"/>
            <a:ext cx="9440350" cy="1569660"/>
          </a:xfrm>
          <a:prstGeom prst="rect">
            <a:avLst/>
          </a:prstGeom>
        </p:spPr>
        <p:txBody>
          <a:bodyPr wrap="square">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Name the new class as </a:t>
            </a:r>
            <a:r>
              <a:rPr lang="en-US" sz="2400" b="0" i="0" dirty="0" err="1" smtClean="0">
                <a:solidFill>
                  <a:srgbClr val="00B0F0"/>
                </a:solidFill>
                <a:effectLst/>
                <a:latin typeface="Calibri" panose="020F0502020204030204" pitchFamily="34" charset="0"/>
                <a:cs typeface="Calibri" panose="020F0502020204030204" pitchFamily="34" charset="0"/>
              </a:rPr>
              <a:t>HelloWorldViewController</a:t>
            </a:r>
            <a:r>
              <a:rPr lang="en-US" sz="2400" b="0" i="0" dirty="0" smtClean="0">
                <a:solidFill>
                  <a:srgbClr val="00B0F0"/>
                </a:solidFill>
                <a:effectLst/>
                <a:latin typeface="Calibri" panose="020F0502020204030204" pitchFamily="34" charset="0"/>
                <a:cs typeface="Calibri" panose="020F0502020204030204" pitchFamily="34" charset="0"/>
              </a:rPr>
              <a:t> </a:t>
            </a:r>
            <a:r>
              <a:rPr lang="en-US" sz="2400" b="0" i="0" dirty="0" smtClean="0">
                <a:solidFill>
                  <a:srgbClr val="333333"/>
                </a:solidFill>
                <a:effectLst/>
                <a:latin typeface="Calibri" panose="020F0502020204030204" pitchFamily="34" charset="0"/>
                <a:cs typeface="Calibri" panose="020F0502020204030204" pitchFamily="34" charset="0"/>
              </a:rPr>
              <a:t>and the subclass as </a:t>
            </a:r>
            <a:r>
              <a:rPr lang="en-US" sz="2400" b="0" i="0" dirty="0" err="1" smtClean="0">
                <a:solidFill>
                  <a:srgbClr val="FFC000"/>
                </a:solidFill>
                <a:effectLst/>
                <a:latin typeface="Calibri" panose="020F0502020204030204" pitchFamily="34" charset="0"/>
                <a:cs typeface="Calibri" panose="020F0502020204030204" pitchFamily="34" charset="0"/>
              </a:rPr>
              <a:t>UIViewController</a:t>
            </a:r>
            <a:r>
              <a:rPr lang="en-US" sz="2400" b="0" i="0" dirty="0" smtClean="0">
                <a:solidFill>
                  <a:srgbClr val="333333"/>
                </a:solidFill>
                <a:effectLst/>
                <a:latin typeface="Calibri" panose="020F0502020204030204" pitchFamily="34" charset="0"/>
                <a:cs typeface="Calibri" panose="020F0502020204030204" pitchFamily="34" charset="0"/>
              </a:rPr>
              <a:t>. Make sure you check the “With XIB for user interface” option. By selecting this option, </a:t>
            </a:r>
            <a:r>
              <a:rPr lang="en-US" sz="2400" b="0" i="0" dirty="0" err="1" smtClean="0">
                <a:solidFill>
                  <a:srgbClr val="333333"/>
                </a:solidFill>
                <a:effectLst/>
                <a:latin typeface="Calibri" panose="020F0502020204030204" pitchFamily="34" charset="0"/>
                <a:cs typeface="Calibri" panose="020F0502020204030204" pitchFamily="34" charset="0"/>
              </a:rPr>
              <a:t>Xcode</a:t>
            </a:r>
            <a:r>
              <a:rPr lang="en-US" sz="2400" b="0" i="0" dirty="0" smtClean="0">
                <a:solidFill>
                  <a:srgbClr val="333333"/>
                </a:solidFill>
                <a:effectLst/>
                <a:latin typeface="Calibri" panose="020F0502020204030204" pitchFamily="34" charset="0"/>
                <a:cs typeface="Calibri" panose="020F0502020204030204" pitchFamily="34" charset="0"/>
              </a:rPr>
              <a:t> automatically generates a Interface Builder file for the view controller.</a:t>
            </a:r>
            <a:endParaRPr lang="en-US" sz="2400" dirty="0">
              <a:latin typeface="Calibri" panose="020F0502020204030204" pitchFamily="34" charset="0"/>
              <a:cs typeface="Calibri" panose="020F0502020204030204" pitchFamily="34" charset="0"/>
            </a:endParaRPr>
          </a:p>
        </p:txBody>
      </p:sp>
      <p:pic>
        <p:nvPicPr>
          <p:cNvPr id="6146" name="Picture 2" descr="HelloWorldViewController Class with XI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825" y="2161876"/>
            <a:ext cx="7691528" cy="515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913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49346"/>
            <a:ext cx="9778181" cy="1938992"/>
          </a:xfrm>
          <a:prstGeom prst="rect">
            <a:avLst/>
          </a:prstGeom>
        </p:spPr>
        <p:txBody>
          <a:bodyPr wrap="square">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You’ll be prompted with a file dialog. </a:t>
            </a:r>
            <a:r>
              <a:rPr lang="en-US" sz="2400" b="0" i="0" dirty="0" smtClean="0">
                <a:solidFill>
                  <a:srgbClr val="FFC000"/>
                </a:solidFill>
                <a:effectLst/>
                <a:latin typeface="Calibri" panose="020F0502020204030204" pitchFamily="34" charset="0"/>
                <a:cs typeface="Calibri" panose="020F0502020204030204" pitchFamily="34" charset="0"/>
              </a:rPr>
              <a:t>Simply click the Create button to create the class and XIB.</a:t>
            </a:r>
            <a:r>
              <a:rPr lang="en-US" sz="2400" b="0" i="0" dirty="0" smtClean="0">
                <a:solidFill>
                  <a:srgbClr val="333333"/>
                </a:solidFill>
                <a:effectLst/>
                <a:latin typeface="Calibri" panose="020F0502020204030204" pitchFamily="34" charset="0"/>
                <a:cs typeface="Calibri" panose="020F0502020204030204" pitchFamily="34" charset="0"/>
              </a:rPr>
              <a:t> Once done, </a:t>
            </a:r>
            <a:r>
              <a:rPr lang="en-US" sz="2400" b="0" i="0" dirty="0" err="1" smtClean="0">
                <a:solidFill>
                  <a:srgbClr val="333333"/>
                </a:solidFill>
                <a:effectLst/>
                <a:latin typeface="Calibri" panose="020F0502020204030204" pitchFamily="34" charset="0"/>
                <a:cs typeface="Calibri" panose="020F0502020204030204" pitchFamily="34" charset="0"/>
              </a:rPr>
              <a:t>Xcode</a:t>
            </a:r>
            <a:r>
              <a:rPr lang="en-US" sz="2400" b="0" i="0" dirty="0" smtClean="0">
                <a:solidFill>
                  <a:srgbClr val="333333"/>
                </a:solidFill>
                <a:effectLst/>
                <a:latin typeface="Calibri" panose="020F0502020204030204" pitchFamily="34" charset="0"/>
                <a:cs typeface="Calibri" panose="020F0502020204030204" pitchFamily="34" charset="0"/>
              </a:rPr>
              <a:t> generates three new files including </a:t>
            </a:r>
            <a:r>
              <a:rPr lang="en-US" sz="2400" b="0" i="0" dirty="0" err="1" smtClean="0">
                <a:solidFill>
                  <a:srgbClr val="00B0F0"/>
                </a:solidFill>
                <a:effectLst/>
                <a:latin typeface="Calibri" panose="020F0502020204030204" pitchFamily="34" charset="0"/>
                <a:cs typeface="Calibri" panose="020F0502020204030204" pitchFamily="34" charset="0"/>
              </a:rPr>
              <a:t>HelloWorldViewController.h</a:t>
            </a:r>
            <a:r>
              <a:rPr lang="en-US" sz="2400" b="0" i="0" dirty="0" smtClean="0">
                <a:solidFill>
                  <a:srgbClr val="333333"/>
                </a:solidFill>
                <a:effectLst/>
                <a:latin typeface="Calibri" panose="020F0502020204030204" pitchFamily="34" charset="0"/>
                <a:cs typeface="Calibri" panose="020F0502020204030204" pitchFamily="34" charset="0"/>
              </a:rPr>
              <a:t>, </a:t>
            </a:r>
            <a:r>
              <a:rPr lang="en-US" sz="2400" b="0" i="0" dirty="0" err="1" smtClean="0">
                <a:solidFill>
                  <a:srgbClr val="00B050"/>
                </a:solidFill>
                <a:effectLst/>
                <a:latin typeface="Calibri" panose="020F0502020204030204" pitchFamily="34" charset="0"/>
                <a:cs typeface="Calibri" panose="020F0502020204030204" pitchFamily="34" charset="0"/>
              </a:rPr>
              <a:t>HelloWorldViewController.m</a:t>
            </a:r>
            <a:r>
              <a:rPr lang="en-US" sz="2400" b="0" i="0" dirty="0" smtClean="0">
                <a:solidFill>
                  <a:srgbClr val="00B050"/>
                </a:solidFill>
                <a:effectLst/>
                <a:latin typeface="Calibri" panose="020F0502020204030204" pitchFamily="34" charset="0"/>
                <a:cs typeface="Calibri" panose="020F0502020204030204" pitchFamily="34" charset="0"/>
              </a:rPr>
              <a:t> </a:t>
            </a:r>
            <a:r>
              <a:rPr lang="en-US" sz="2400" b="0" i="0" dirty="0" smtClean="0">
                <a:solidFill>
                  <a:srgbClr val="333333"/>
                </a:solidFill>
                <a:effectLst/>
                <a:latin typeface="Calibri" panose="020F0502020204030204" pitchFamily="34" charset="0"/>
                <a:cs typeface="Calibri" panose="020F0502020204030204" pitchFamily="34" charset="0"/>
              </a:rPr>
              <a:t>and </a:t>
            </a:r>
            <a:r>
              <a:rPr lang="en-US" sz="2400" b="0" i="0" dirty="0" err="1" smtClean="0">
                <a:solidFill>
                  <a:srgbClr val="7030A0"/>
                </a:solidFill>
                <a:effectLst/>
                <a:latin typeface="Calibri" panose="020F0502020204030204" pitchFamily="34" charset="0"/>
                <a:cs typeface="Calibri" panose="020F0502020204030204" pitchFamily="34" charset="0"/>
              </a:rPr>
              <a:t>HelloWorldViewController.xib</a:t>
            </a:r>
            <a:r>
              <a:rPr lang="en-US" sz="2400" b="0" i="0" dirty="0" smtClean="0">
                <a:solidFill>
                  <a:srgbClr val="333333"/>
                </a:solidFill>
                <a:effectLst/>
                <a:latin typeface="Calibri" panose="020F0502020204030204" pitchFamily="34" charset="0"/>
                <a:cs typeface="Calibri" panose="020F0502020204030204" pitchFamily="34" charset="0"/>
              </a:rPr>
              <a:t>. If you select the </a:t>
            </a:r>
            <a:r>
              <a:rPr lang="en-US" sz="2400" b="0" i="0" dirty="0" err="1" smtClean="0">
                <a:solidFill>
                  <a:srgbClr val="333333"/>
                </a:solidFill>
                <a:effectLst/>
                <a:latin typeface="Calibri" panose="020F0502020204030204" pitchFamily="34" charset="0"/>
                <a:cs typeface="Calibri" panose="020F0502020204030204" pitchFamily="34" charset="0"/>
              </a:rPr>
              <a:t>HelloWorldViewController.xib</a:t>
            </a:r>
            <a:r>
              <a:rPr lang="en-US" sz="2400" b="0" i="0" dirty="0" smtClean="0">
                <a:solidFill>
                  <a:srgbClr val="333333"/>
                </a:solidFill>
                <a:effectLst/>
                <a:latin typeface="Calibri" panose="020F0502020204030204" pitchFamily="34" charset="0"/>
                <a:cs typeface="Calibri" panose="020F0502020204030204" pitchFamily="34" charset="0"/>
              </a:rPr>
              <a:t> file, you’ll find a empty view similar to the below image:</a:t>
            </a:r>
            <a:endParaRPr lang="en-US" sz="2400" dirty="0">
              <a:latin typeface="Calibri" panose="020F0502020204030204" pitchFamily="34" charset="0"/>
              <a:cs typeface="Calibri" panose="020F0502020204030204" pitchFamily="34" charset="0"/>
            </a:endParaRPr>
          </a:p>
        </p:txBody>
      </p:sp>
      <p:pic>
        <p:nvPicPr>
          <p:cNvPr id="8194" name="Picture 2" descr="HelloWorldViewController XI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576" y="2424935"/>
            <a:ext cx="8263586" cy="4875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820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4585"/>
            <a:ext cx="9468465" cy="1938992"/>
          </a:xfrm>
          <a:prstGeom prst="rect">
            <a:avLst/>
          </a:prstGeom>
        </p:spPr>
        <p:txBody>
          <a:bodyPr wrap="square">
            <a:spAutoFit/>
          </a:bodyPr>
          <a:lstStyle/>
          <a:p>
            <a:r>
              <a:rPr lang="en-US" sz="2400" b="0" i="0" dirty="0" smtClean="0">
                <a:solidFill>
                  <a:srgbClr val="FF0000"/>
                </a:solidFill>
                <a:effectLst/>
                <a:latin typeface="Calibri" panose="020F0502020204030204" pitchFamily="34" charset="0"/>
                <a:cs typeface="Calibri" panose="020F0502020204030204" pitchFamily="34" charset="0"/>
              </a:rPr>
              <a:t>Now we’ll add a Hello World button to the view</a:t>
            </a:r>
            <a:r>
              <a:rPr lang="en-US" sz="2400" b="0" i="0" dirty="0" smtClean="0">
                <a:solidFill>
                  <a:srgbClr val="333333"/>
                </a:solidFill>
                <a:effectLst/>
                <a:latin typeface="Calibri" panose="020F0502020204030204" pitchFamily="34" charset="0"/>
                <a:cs typeface="Calibri" panose="020F0502020204030204" pitchFamily="34" charset="0"/>
              </a:rPr>
              <a:t>. In the lower part of the utility area, it shows the Object library. </a:t>
            </a:r>
            <a:r>
              <a:rPr lang="en-US" sz="2400" b="0" i="0" dirty="0" smtClean="0">
                <a:solidFill>
                  <a:srgbClr val="00B0F0"/>
                </a:solidFill>
                <a:effectLst/>
                <a:latin typeface="Calibri" panose="020F0502020204030204" pitchFamily="34" charset="0"/>
                <a:cs typeface="Calibri" panose="020F0502020204030204" pitchFamily="34" charset="0"/>
              </a:rPr>
              <a:t>From here, you can choose any of the UI Controls, drag-and-drop it into the view</a:t>
            </a:r>
            <a:r>
              <a:rPr lang="en-US" sz="2400" b="0" i="0" dirty="0" smtClean="0">
                <a:solidFill>
                  <a:srgbClr val="333333"/>
                </a:solidFill>
                <a:effectLst/>
                <a:latin typeface="Calibri" panose="020F0502020204030204" pitchFamily="34" charset="0"/>
                <a:cs typeface="Calibri" panose="020F0502020204030204" pitchFamily="34" charset="0"/>
              </a:rPr>
              <a:t>. For the Hello World app, let’s pick the button and drag it into the view. Try to place the button at the center of the view.</a:t>
            </a:r>
            <a:endParaRPr lang="en-US" sz="2400" dirty="0">
              <a:latin typeface="Calibri" panose="020F0502020204030204" pitchFamily="34" charset="0"/>
              <a:cs typeface="Calibri" panose="020F0502020204030204" pitchFamily="34" charset="0"/>
            </a:endParaRPr>
          </a:p>
        </p:txBody>
      </p:sp>
      <p:pic>
        <p:nvPicPr>
          <p:cNvPr id="9218" name="Picture 2" descr="Interface Builder Drag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711" y="2163577"/>
            <a:ext cx="7757754" cy="524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362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8026" y="398597"/>
            <a:ext cx="5038725" cy="1200329"/>
          </a:xfrm>
          <a:prstGeom prst="rect">
            <a:avLst/>
          </a:prstGeom>
        </p:spPr>
        <p:txBody>
          <a:bodyPr>
            <a:spAutoFit/>
          </a:bodyPr>
          <a:lstStyle/>
          <a:p>
            <a:r>
              <a:rPr lang="en-US" sz="2400" b="0" i="0" dirty="0" smtClean="0">
                <a:solidFill>
                  <a:srgbClr val="00B0F0"/>
                </a:solidFill>
                <a:effectLst/>
                <a:latin typeface="Calibri" panose="020F0502020204030204" pitchFamily="34" charset="0"/>
                <a:cs typeface="Calibri" panose="020F0502020204030204" pitchFamily="34" charset="0"/>
              </a:rPr>
              <a:t>Next, let’s rename the button. To edit the label of the button, double-click it and name it “Hello World”.</a:t>
            </a:r>
            <a:endParaRPr lang="en-US" sz="2400" dirty="0">
              <a:solidFill>
                <a:srgbClr val="00B0F0"/>
              </a:solidFill>
              <a:latin typeface="Calibri" panose="020F0502020204030204" pitchFamily="34" charset="0"/>
              <a:cs typeface="Calibri" panose="020F0502020204030204" pitchFamily="34" charset="0"/>
            </a:endParaRPr>
          </a:p>
        </p:txBody>
      </p:sp>
      <p:pic>
        <p:nvPicPr>
          <p:cNvPr id="10242" name="Picture 2" descr="Interface Builder Edit Lab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737" y="932732"/>
            <a:ext cx="4146219" cy="14301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48980" y="3697405"/>
            <a:ext cx="5140650" cy="369332"/>
          </a:xfrm>
          <a:prstGeom prst="rect">
            <a:avLst/>
          </a:prstGeom>
        </p:spPr>
        <p:txBody>
          <a:bodyPr wrap="square">
            <a:spAutoFit/>
          </a:bodyPr>
          <a:lstStyle/>
          <a:p>
            <a:r>
              <a:rPr lang="en-US" b="0" i="0" dirty="0" smtClean="0">
                <a:solidFill>
                  <a:srgbClr val="6E371A"/>
                </a:solidFill>
                <a:effectLst/>
                <a:latin typeface="Monaco"/>
              </a:rPr>
              <a:t>#import "</a:t>
            </a:r>
            <a:r>
              <a:rPr lang="en-US" b="0" i="0" dirty="0" err="1" smtClean="0">
                <a:solidFill>
                  <a:srgbClr val="6E371A"/>
                </a:solidFill>
                <a:effectLst/>
                <a:latin typeface="Monaco"/>
              </a:rPr>
              <a:t>HelloWorldViewController.h</a:t>
            </a:r>
            <a:r>
              <a:rPr lang="en-US" b="0" i="0" dirty="0" smtClean="0">
                <a:solidFill>
                  <a:srgbClr val="6E371A"/>
                </a:solidFill>
                <a:effectLst/>
                <a:latin typeface="Monaco"/>
              </a:rPr>
              <a:t>"</a:t>
            </a:r>
            <a:endParaRPr lang="en-US" dirty="0"/>
          </a:p>
        </p:txBody>
      </p:sp>
      <p:sp>
        <p:nvSpPr>
          <p:cNvPr id="6" name="Rectangle 5"/>
          <p:cNvSpPr/>
          <p:nvPr/>
        </p:nvSpPr>
        <p:spPr>
          <a:xfrm>
            <a:off x="3196530" y="5901712"/>
            <a:ext cx="6073668" cy="1477328"/>
          </a:xfrm>
          <a:prstGeom prst="rect">
            <a:avLst/>
          </a:prstGeom>
        </p:spPr>
        <p:txBody>
          <a:bodyPr wrap="square">
            <a:spAutoFit/>
          </a:bodyPr>
          <a:lstStyle/>
          <a:p>
            <a:r>
              <a:rPr lang="en-US" b="0" i="0" dirty="0" err="1" smtClean="0">
                <a:solidFill>
                  <a:srgbClr val="000000"/>
                </a:solidFill>
                <a:effectLst/>
                <a:latin typeface="Monaco"/>
              </a:rPr>
              <a:t>HelloWorldViewController</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err="1" smtClean="0">
                <a:solidFill>
                  <a:srgbClr val="000000"/>
                </a:solidFill>
                <a:effectLst/>
                <a:latin typeface="Monaco"/>
              </a:rPr>
              <a:t>viewController</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err="1" smtClean="0">
                <a:solidFill>
                  <a:srgbClr val="000000"/>
                </a:solidFill>
                <a:effectLst/>
                <a:latin typeface="Monaco"/>
              </a:rPr>
              <a:t>HelloWorldViewController</a:t>
            </a:r>
            <a:r>
              <a:rPr lang="en-US" b="0" i="0" dirty="0" smtClean="0">
                <a:solidFill>
                  <a:srgbClr val="000000"/>
                </a:solidFill>
                <a:effectLst/>
                <a:latin typeface="Monaco"/>
              </a:rPr>
              <a:t> </a:t>
            </a:r>
            <a:r>
              <a:rPr lang="en-US" b="0" i="0" dirty="0" err="1" smtClean="0">
                <a:solidFill>
                  <a:srgbClr val="000000"/>
                </a:solidFill>
                <a:effectLst/>
                <a:latin typeface="Monaco"/>
              </a:rPr>
              <a:t>alloc</a:t>
            </a:r>
            <a:r>
              <a:rPr lang="en-US" b="0" i="0" dirty="0" smtClean="0">
                <a:solidFill>
                  <a:srgbClr val="002200"/>
                </a:solidFill>
                <a:effectLst/>
                <a:latin typeface="Monaco"/>
              </a:rPr>
              <a:t>]</a:t>
            </a:r>
            <a:r>
              <a:rPr lang="en-US" b="0" i="0" dirty="0" smtClean="0">
                <a:solidFill>
                  <a:srgbClr val="000000"/>
                </a:solidFill>
                <a:effectLst/>
                <a:latin typeface="Monaco"/>
              </a:rPr>
              <a:t> </a:t>
            </a:r>
            <a:r>
              <a:rPr lang="en-US" b="0" i="0" dirty="0" err="1" smtClean="0">
                <a:solidFill>
                  <a:srgbClr val="000000"/>
                </a:solidFill>
                <a:effectLst/>
                <a:latin typeface="Monaco"/>
              </a:rPr>
              <a:t>initWithNibName</a:t>
            </a:r>
            <a:r>
              <a:rPr lang="en-US" b="0" i="0" dirty="0" smtClean="0">
                <a:solidFill>
                  <a:srgbClr val="002200"/>
                </a:solidFill>
                <a:effectLst/>
                <a:latin typeface="Monaco"/>
              </a:rPr>
              <a:t>:</a:t>
            </a:r>
            <a:r>
              <a:rPr lang="en-US" b="0" i="0" dirty="0" smtClean="0">
                <a:solidFill>
                  <a:srgbClr val="BF1D1A"/>
                </a:solidFill>
                <a:effectLst/>
                <a:latin typeface="Monaco"/>
              </a:rPr>
              <a:t>@"</a:t>
            </a:r>
            <a:r>
              <a:rPr lang="en-US" b="0" i="0" dirty="0" err="1" smtClean="0">
                <a:solidFill>
                  <a:srgbClr val="BF1D1A"/>
                </a:solidFill>
                <a:effectLst/>
                <a:latin typeface="Monaco"/>
              </a:rPr>
              <a:t>HelloWorldViewController</a:t>
            </a:r>
            <a:r>
              <a:rPr lang="en-US" b="0" i="0" dirty="0" smtClean="0">
                <a:solidFill>
                  <a:srgbClr val="BF1D1A"/>
                </a:solidFill>
                <a:effectLst/>
                <a:latin typeface="Monaco"/>
              </a:rPr>
              <a:t>"</a:t>
            </a:r>
            <a:r>
              <a:rPr lang="en-US" b="0" i="0" dirty="0" smtClean="0">
                <a:solidFill>
                  <a:srgbClr val="000000"/>
                </a:solidFill>
                <a:effectLst/>
                <a:latin typeface="Monaco"/>
              </a:rPr>
              <a:t> </a:t>
            </a:r>
            <a:r>
              <a:rPr lang="en-US" b="0" i="0" dirty="0" err="1" smtClean="0">
                <a:solidFill>
                  <a:srgbClr val="000000"/>
                </a:solidFill>
                <a:effectLst/>
                <a:latin typeface="Monaco"/>
              </a:rPr>
              <a:t>bundle</a:t>
            </a:r>
            <a:r>
              <a:rPr lang="en-US" b="0" i="0" dirty="0" err="1" smtClean="0">
                <a:solidFill>
                  <a:srgbClr val="002200"/>
                </a:solidFill>
                <a:effectLst/>
                <a:latin typeface="Monaco"/>
              </a:rPr>
              <a:t>:</a:t>
            </a:r>
            <a:r>
              <a:rPr lang="en-US" b="0" i="0" dirty="0" err="1" smtClean="0">
                <a:solidFill>
                  <a:srgbClr val="A61390"/>
                </a:solidFill>
                <a:effectLst/>
                <a:latin typeface="Monaco"/>
              </a:rPr>
              <a:t>nil</a:t>
            </a:r>
            <a:r>
              <a:rPr lang="en-US" b="0" i="0" dirty="0" smtClean="0">
                <a:solidFill>
                  <a:srgbClr val="002200"/>
                </a:solidFill>
                <a:effectLst/>
                <a:latin typeface="Monaco"/>
              </a:rPr>
              <a:t>]</a:t>
            </a:r>
            <a:r>
              <a:rPr lang="en-US" b="0" i="0" dirty="0" smtClean="0">
                <a:solidFill>
                  <a:srgbClr val="000000"/>
                </a:solidFill>
                <a:effectLst/>
                <a:latin typeface="Monaco"/>
              </a:rPr>
              <a:t>;</a:t>
            </a:r>
            <a:r>
              <a:rPr lang="en-US" dirty="0" smtClean="0"/>
              <a:t/>
            </a:r>
            <a:br>
              <a:rPr lang="en-US" dirty="0" smtClean="0"/>
            </a:br>
            <a:r>
              <a:rPr lang="en-US" b="0" i="0" dirty="0" smtClean="0">
                <a:solidFill>
                  <a:srgbClr val="000000"/>
                </a:solidFill>
                <a:effectLst/>
                <a:latin typeface="Monaco"/>
              </a:rPr>
              <a:t>    </a:t>
            </a:r>
            <a:r>
              <a:rPr lang="en-US" b="0" i="0" dirty="0" err="1" smtClean="0">
                <a:solidFill>
                  <a:srgbClr val="000000"/>
                </a:solidFill>
                <a:effectLst/>
                <a:latin typeface="Monaco"/>
              </a:rPr>
              <a:t>self.window.rootViewController</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smtClean="0">
                <a:solidFill>
                  <a:srgbClr val="000000"/>
                </a:solidFill>
                <a:effectLst/>
                <a:latin typeface="Monaco"/>
              </a:rPr>
              <a:t> </a:t>
            </a:r>
            <a:r>
              <a:rPr lang="en-US" b="0" i="0" dirty="0" err="1" smtClean="0">
                <a:solidFill>
                  <a:srgbClr val="000000"/>
                </a:solidFill>
                <a:effectLst/>
                <a:latin typeface="Monaco"/>
              </a:rPr>
              <a:t>viewController</a:t>
            </a:r>
            <a:r>
              <a:rPr lang="en-US" b="0" i="0" dirty="0" smtClean="0">
                <a:solidFill>
                  <a:srgbClr val="000000"/>
                </a:solidFill>
                <a:effectLst/>
                <a:latin typeface="Monaco"/>
              </a:rPr>
              <a:t>;</a:t>
            </a:r>
            <a:endParaRPr lang="en-US" dirty="0"/>
          </a:p>
        </p:txBody>
      </p:sp>
      <p:sp>
        <p:nvSpPr>
          <p:cNvPr id="7" name="Rectangle 6"/>
          <p:cNvSpPr/>
          <p:nvPr/>
        </p:nvSpPr>
        <p:spPr>
          <a:xfrm>
            <a:off x="386012" y="2458607"/>
            <a:ext cx="5038725" cy="1569660"/>
          </a:xfrm>
          <a:prstGeom prst="rect">
            <a:avLst/>
          </a:prstGeom>
        </p:spPr>
        <p:txBody>
          <a:bodyPr>
            <a:spAutoFit/>
          </a:bodyPr>
          <a:lstStyle/>
          <a:p>
            <a:r>
              <a:rPr lang="en-US" sz="2400" b="0" i="0" dirty="0" smtClean="0">
                <a:solidFill>
                  <a:srgbClr val="FFC000"/>
                </a:solidFill>
                <a:effectLst/>
                <a:latin typeface="Calibri" panose="020F0502020204030204" pitchFamily="34" charset="0"/>
                <a:cs typeface="Calibri" panose="020F0502020204030204" pitchFamily="34" charset="0"/>
              </a:rPr>
              <a:t>Select the </a:t>
            </a:r>
            <a:r>
              <a:rPr lang="en-US" sz="2400" b="0" i="0" dirty="0" err="1" smtClean="0">
                <a:solidFill>
                  <a:srgbClr val="FFC000"/>
                </a:solidFill>
                <a:effectLst/>
                <a:latin typeface="Calibri" panose="020F0502020204030204" pitchFamily="34" charset="0"/>
                <a:cs typeface="Calibri" panose="020F0502020204030204" pitchFamily="34" charset="0"/>
              </a:rPr>
              <a:t>AppDelegate.m</a:t>
            </a:r>
            <a:r>
              <a:rPr lang="en-US" sz="2400" b="0" i="0" dirty="0" smtClean="0">
                <a:solidFill>
                  <a:srgbClr val="FFC000"/>
                </a:solidFill>
                <a:effectLst/>
                <a:latin typeface="Calibri" panose="020F0502020204030204" pitchFamily="34" charset="0"/>
                <a:cs typeface="Calibri" panose="020F0502020204030204" pitchFamily="34" charset="0"/>
              </a:rPr>
              <a:t> in Project Navigator. Add the following import statement at the very beginning of the file:</a:t>
            </a:r>
            <a:endParaRPr lang="en-US" sz="2400" dirty="0">
              <a:solidFill>
                <a:srgbClr val="FFC000"/>
              </a:solidFill>
              <a:latin typeface="Calibri" panose="020F0502020204030204" pitchFamily="34" charset="0"/>
              <a:cs typeface="Calibri" panose="020F0502020204030204" pitchFamily="34" charset="0"/>
            </a:endParaRPr>
          </a:p>
        </p:txBody>
      </p:sp>
      <p:sp>
        <p:nvSpPr>
          <p:cNvPr id="9" name="Rectangle 8"/>
          <p:cNvSpPr/>
          <p:nvPr/>
        </p:nvSpPr>
        <p:spPr>
          <a:xfrm>
            <a:off x="268025" y="4259099"/>
            <a:ext cx="5038725" cy="1938992"/>
          </a:xfrm>
          <a:prstGeom prst="rect">
            <a:avLst/>
          </a:prstGeom>
        </p:spPr>
        <p:txBody>
          <a:bodyPr>
            <a:spAutoFit/>
          </a:bodyPr>
          <a:lstStyle/>
          <a:p>
            <a:r>
              <a:rPr lang="en-US" sz="2400" b="0" i="0" dirty="0" smtClean="0">
                <a:solidFill>
                  <a:srgbClr val="7030A0"/>
                </a:solidFill>
                <a:effectLst/>
                <a:latin typeface="Calibri" panose="020F0502020204030204" pitchFamily="34" charset="0"/>
                <a:cs typeface="Calibri" panose="020F0502020204030204" pitchFamily="34" charset="0"/>
              </a:rPr>
              <a:t>In the </a:t>
            </a:r>
            <a:r>
              <a:rPr lang="en-US" sz="2400" b="0" i="0" dirty="0" err="1" smtClean="0">
                <a:solidFill>
                  <a:srgbClr val="00B050"/>
                </a:solidFill>
                <a:effectLst/>
                <a:latin typeface="Calibri" panose="020F0502020204030204" pitchFamily="34" charset="0"/>
                <a:cs typeface="Calibri" panose="020F0502020204030204" pitchFamily="34" charset="0"/>
              </a:rPr>
              <a:t>didFinishLaunchingWithOptions</a:t>
            </a:r>
            <a:r>
              <a:rPr lang="en-US" sz="2400" b="0" i="0" dirty="0" smtClean="0">
                <a:solidFill>
                  <a:srgbClr val="7030A0"/>
                </a:solidFill>
                <a:effectLst/>
                <a:latin typeface="Calibri" panose="020F0502020204030204" pitchFamily="34" charset="0"/>
                <a:cs typeface="Calibri" panose="020F0502020204030204" pitchFamily="34" charset="0"/>
              </a:rPr>
              <a:t>: method, add the following lines of code right after “</a:t>
            </a:r>
            <a:r>
              <a:rPr lang="en-US" sz="2400" b="0" i="0" dirty="0" err="1" smtClean="0">
                <a:solidFill>
                  <a:srgbClr val="7030A0"/>
                </a:solidFill>
                <a:effectLst/>
                <a:latin typeface="Calibri" panose="020F0502020204030204" pitchFamily="34" charset="0"/>
                <a:cs typeface="Calibri" panose="020F0502020204030204" pitchFamily="34" charset="0"/>
              </a:rPr>
              <a:t>self.window.backgroundColor</a:t>
            </a:r>
            <a:r>
              <a:rPr lang="en-US" sz="2400" b="0" i="0" dirty="0" smtClean="0">
                <a:solidFill>
                  <a:srgbClr val="7030A0"/>
                </a:solidFill>
                <a:effectLst/>
                <a:latin typeface="Calibri" panose="020F0502020204030204" pitchFamily="34" charset="0"/>
                <a:cs typeface="Calibri" panose="020F0502020204030204" pitchFamily="34" charset="0"/>
              </a:rPr>
              <a:t> = [</a:t>
            </a:r>
            <a:r>
              <a:rPr lang="en-US" sz="2400" b="0" i="0" dirty="0" err="1" smtClean="0">
                <a:solidFill>
                  <a:srgbClr val="7030A0"/>
                </a:solidFill>
                <a:effectLst/>
                <a:latin typeface="Calibri" panose="020F0502020204030204" pitchFamily="34" charset="0"/>
                <a:cs typeface="Calibri" panose="020F0502020204030204" pitchFamily="34" charset="0"/>
              </a:rPr>
              <a:t>UIColor</a:t>
            </a:r>
            <a:r>
              <a:rPr lang="en-US" sz="2400" b="0" i="0" dirty="0" smtClean="0">
                <a:solidFill>
                  <a:srgbClr val="7030A0"/>
                </a:solidFill>
                <a:effectLst/>
                <a:latin typeface="Calibri" panose="020F0502020204030204" pitchFamily="34" charset="0"/>
                <a:cs typeface="Calibri" panose="020F0502020204030204" pitchFamily="34" charset="0"/>
              </a:rPr>
              <a:t> </a:t>
            </a:r>
            <a:r>
              <a:rPr lang="en-US" sz="2400" b="0" i="0" dirty="0" err="1" smtClean="0">
                <a:solidFill>
                  <a:srgbClr val="7030A0"/>
                </a:solidFill>
                <a:effectLst/>
                <a:latin typeface="Calibri" panose="020F0502020204030204" pitchFamily="34" charset="0"/>
                <a:cs typeface="Calibri" panose="020F0502020204030204" pitchFamily="34" charset="0"/>
              </a:rPr>
              <a:t>whiteColor</a:t>
            </a:r>
            <a:r>
              <a:rPr lang="en-US" sz="2400" b="0" i="0" dirty="0" smtClean="0">
                <a:solidFill>
                  <a:srgbClr val="7030A0"/>
                </a:solidFill>
                <a:effectLst/>
                <a:latin typeface="Calibri" panose="020F0502020204030204" pitchFamily="34" charset="0"/>
                <a:cs typeface="Calibri" panose="020F0502020204030204" pitchFamily="34" charset="0"/>
              </a:rPr>
              <a:t>]”.</a:t>
            </a:r>
            <a:endParaRPr lang="en-US" sz="2400"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86562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114" y="404929"/>
            <a:ext cx="5038725" cy="1938992"/>
          </a:xfrm>
          <a:prstGeom prst="rect">
            <a:avLst/>
          </a:prstGeom>
        </p:spPr>
        <p:txBody>
          <a:bodyPr>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What you have just done is to load the </a:t>
            </a:r>
            <a:r>
              <a:rPr lang="en-US" sz="2400" b="0" i="0" dirty="0" err="1" smtClean="0">
                <a:solidFill>
                  <a:srgbClr val="00B0F0"/>
                </a:solidFill>
                <a:effectLst/>
                <a:latin typeface="Calibri" panose="020F0502020204030204" pitchFamily="34" charset="0"/>
                <a:cs typeface="Calibri" panose="020F0502020204030204" pitchFamily="34" charset="0"/>
              </a:rPr>
              <a:t>HelloWorldViewController.xib</a:t>
            </a:r>
            <a:r>
              <a:rPr lang="en-US" sz="2400" b="0" i="0" dirty="0" smtClean="0">
                <a:solidFill>
                  <a:srgbClr val="00B0F0"/>
                </a:solidFill>
                <a:effectLst/>
                <a:latin typeface="Calibri" panose="020F0502020204030204" pitchFamily="34" charset="0"/>
                <a:cs typeface="Calibri" panose="020F0502020204030204" pitchFamily="34" charset="0"/>
              </a:rPr>
              <a:t> </a:t>
            </a:r>
            <a:r>
              <a:rPr lang="en-US" sz="2400" b="0" i="0" dirty="0" smtClean="0">
                <a:solidFill>
                  <a:srgbClr val="333333"/>
                </a:solidFill>
                <a:effectLst/>
                <a:latin typeface="Calibri" panose="020F0502020204030204" pitchFamily="34" charset="0"/>
                <a:cs typeface="Calibri" panose="020F0502020204030204" pitchFamily="34" charset="0"/>
              </a:rPr>
              <a:t>and set it as the root view controller. </a:t>
            </a:r>
            <a:r>
              <a:rPr lang="en-US" sz="2400" b="0" i="0" dirty="0" smtClean="0">
                <a:solidFill>
                  <a:srgbClr val="00B050"/>
                </a:solidFill>
                <a:effectLst/>
                <a:latin typeface="Calibri" panose="020F0502020204030204" pitchFamily="34" charset="0"/>
                <a:cs typeface="Calibri" panose="020F0502020204030204" pitchFamily="34" charset="0"/>
              </a:rPr>
              <a:t>Now try to run the app again and you should have an app like this:</a:t>
            </a:r>
            <a:endParaRPr lang="en-US" sz="2400" dirty="0">
              <a:solidFill>
                <a:srgbClr val="00B050"/>
              </a:solidFill>
              <a:latin typeface="Calibri" panose="020F0502020204030204" pitchFamily="34" charset="0"/>
              <a:cs typeface="Calibri" panose="020F0502020204030204" pitchFamily="34" charset="0"/>
            </a:endParaRPr>
          </a:p>
        </p:txBody>
      </p:sp>
      <p:pic>
        <p:nvPicPr>
          <p:cNvPr id="11266" name="Picture 2" descr="HelloWorld App with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619" y="1374425"/>
            <a:ext cx="4642567" cy="597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612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812" y="532749"/>
            <a:ext cx="5038725" cy="2308324"/>
          </a:xfrm>
          <a:prstGeom prst="rect">
            <a:avLst/>
          </a:prstGeom>
        </p:spPr>
        <p:txBody>
          <a:bodyPr>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In the Project Navigator, select the “</a:t>
            </a:r>
            <a:r>
              <a:rPr lang="en-US" sz="2400" b="0" i="0" dirty="0" err="1" smtClean="0">
                <a:solidFill>
                  <a:srgbClr val="00B0F0"/>
                </a:solidFill>
                <a:effectLst/>
                <a:latin typeface="Calibri" panose="020F0502020204030204" pitchFamily="34" charset="0"/>
                <a:cs typeface="Calibri" panose="020F0502020204030204" pitchFamily="34" charset="0"/>
              </a:rPr>
              <a:t>HelloWorldViewController.h</a:t>
            </a:r>
            <a:r>
              <a:rPr lang="en-US" sz="2400" b="0" i="0" dirty="0" smtClean="0">
                <a:solidFill>
                  <a:srgbClr val="333333"/>
                </a:solidFill>
                <a:effectLst/>
                <a:latin typeface="Calibri" panose="020F0502020204030204" pitchFamily="34" charset="0"/>
                <a:cs typeface="Calibri" panose="020F0502020204030204" pitchFamily="34" charset="0"/>
              </a:rPr>
              <a:t>”. The editor area now displays the source code of the selected file. </a:t>
            </a:r>
            <a:r>
              <a:rPr lang="en-US" sz="2400" b="0" i="0" dirty="0" smtClean="0">
                <a:solidFill>
                  <a:srgbClr val="00B050"/>
                </a:solidFill>
                <a:effectLst/>
                <a:latin typeface="Calibri" panose="020F0502020204030204" pitchFamily="34" charset="0"/>
                <a:cs typeface="Calibri" panose="020F0502020204030204" pitchFamily="34" charset="0"/>
              </a:rPr>
              <a:t>Add the following line of code before the “@end” line:</a:t>
            </a:r>
            <a:endParaRPr lang="en-US" sz="2400" dirty="0">
              <a:solidFill>
                <a:srgbClr val="00B050"/>
              </a:solidFill>
              <a:latin typeface="Calibri" panose="020F0502020204030204" pitchFamily="34" charset="0"/>
              <a:cs typeface="Calibri" panose="020F0502020204030204" pitchFamily="34" charset="0"/>
            </a:endParaRPr>
          </a:p>
        </p:txBody>
      </p:sp>
      <p:sp>
        <p:nvSpPr>
          <p:cNvPr id="5" name="Rectangle 4"/>
          <p:cNvSpPr/>
          <p:nvPr/>
        </p:nvSpPr>
        <p:spPr>
          <a:xfrm>
            <a:off x="5208537" y="1770036"/>
            <a:ext cx="2632452" cy="369332"/>
          </a:xfrm>
          <a:prstGeom prst="rect">
            <a:avLst/>
          </a:prstGeom>
        </p:spPr>
        <p:txBody>
          <a:bodyPr wrap="none">
            <a:spAutoFit/>
          </a:bodyPr>
          <a:lstStyle/>
          <a:p>
            <a:r>
              <a:rPr lang="en-US" b="0" i="0" dirty="0" smtClean="0">
                <a:solidFill>
                  <a:srgbClr val="002200"/>
                </a:solidFill>
                <a:effectLst/>
                <a:latin typeface="Monaco"/>
              </a:rPr>
              <a:t>-(</a:t>
            </a:r>
            <a:r>
              <a:rPr lang="en-US" b="0" i="0" dirty="0" err="1" smtClean="0">
                <a:solidFill>
                  <a:srgbClr val="000000"/>
                </a:solidFill>
                <a:effectLst/>
                <a:latin typeface="Monaco"/>
              </a:rPr>
              <a:t>IBAction</a:t>
            </a:r>
            <a:r>
              <a:rPr lang="en-US" b="0" i="0" dirty="0" smtClean="0">
                <a:solidFill>
                  <a:srgbClr val="002200"/>
                </a:solidFill>
                <a:effectLst/>
                <a:latin typeface="Monaco"/>
              </a:rPr>
              <a:t>)</a:t>
            </a:r>
            <a:r>
              <a:rPr lang="en-US" b="0" i="0" dirty="0" err="1" smtClean="0">
                <a:solidFill>
                  <a:srgbClr val="000000"/>
                </a:solidFill>
                <a:effectLst/>
                <a:latin typeface="Monaco"/>
              </a:rPr>
              <a:t>showMessage</a:t>
            </a:r>
            <a:r>
              <a:rPr lang="en-US" b="0" i="0" dirty="0" smtClean="0">
                <a:solidFill>
                  <a:srgbClr val="000000"/>
                </a:solidFill>
                <a:effectLst/>
                <a:latin typeface="Monaco"/>
              </a:rPr>
              <a:t>;</a:t>
            </a:r>
            <a:endParaRPr lang="en-US" dirty="0"/>
          </a:p>
        </p:txBody>
      </p:sp>
      <p:sp>
        <p:nvSpPr>
          <p:cNvPr id="6" name="Rectangle 5"/>
          <p:cNvSpPr/>
          <p:nvPr/>
        </p:nvSpPr>
        <p:spPr>
          <a:xfrm>
            <a:off x="-230034" y="3488691"/>
            <a:ext cx="5038725" cy="830997"/>
          </a:xfrm>
          <a:prstGeom prst="rect">
            <a:avLst/>
          </a:prstGeom>
        </p:spPr>
        <p:txBody>
          <a:bodyPr>
            <a:spAutoFit/>
          </a:bodyPr>
          <a:lstStyle/>
          <a:p>
            <a:pPr lvl="1"/>
            <a:r>
              <a:rPr lang="en-US" sz="2400" b="0" i="0" dirty="0" smtClean="0">
                <a:solidFill>
                  <a:srgbClr val="7030A0"/>
                </a:solidFill>
                <a:effectLst/>
                <a:latin typeface="Calibri" panose="020F0502020204030204" pitchFamily="34" charset="0"/>
                <a:cs typeface="Calibri" panose="020F0502020204030204" pitchFamily="34" charset="0"/>
              </a:rPr>
              <a:t>Your complete code should look like this after editing:</a:t>
            </a:r>
            <a:endParaRPr lang="en-US" sz="2400" dirty="0">
              <a:solidFill>
                <a:srgbClr val="7030A0"/>
              </a:solidFill>
              <a:latin typeface="Calibri" panose="020F0502020204030204" pitchFamily="34" charset="0"/>
              <a:cs typeface="Calibri" panose="020F0502020204030204" pitchFamily="34" charset="0"/>
            </a:endParaRPr>
          </a:p>
        </p:txBody>
      </p:sp>
      <p:sp>
        <p:nvSpPr>
          <p:cNvPr id="7" name="Rectangle 6"/>
          <p:cNvSpPr/>
          <p:nvPr/>
        </p:nvSpPr>
        <p:spPr>
          <a:xfrm>
            <a:off x="3320554" y="4600529"/>
            <a:ext cx="6088917" cy="2031325"/>
          </a:xfrm>
          <a:prstGeom prst="rect">
            <a:avLst/>
          </a:prstGeom>
        </p:spPr>
        <p:txBody>
          <a:bodyPr wrap="square">
            <a:spAutoFit/>
          </a:bodyPr>
          <a:lstStyle/>
          <a:p>
            <a:r>
              <a:rPr lang="fr-FR" b="0" i="0" dirty="0" smtClean="0">
                <a:solidFill>
                  <a:srgbClr val="6E371A"/>
                </a:solidFill>
                <a:effectLst/>
                <a:latin typeface="Monaco"/>
              </a:rPr>
              <a:t>#import &lt;</a:t>
            </a:r>
            <a:r>
              <a:rPr lang="fr-FR" b="0" i="0" dirty="0" err="1" smtClean="0">
                <a:solidFill>
                  <a:srgbClr val="6E371A"/>
                </a:solidFill>
                <a:effectLst/>
                <a:latin typeface="Monaco"/>
              </a:rPr>
              <a:t>UIKit</a:t>
            </a:r>
            <a:r>
              <a:rPr lang="fr-FR" b="0" i="0" dirty="0" smtClean="0">
                <a:solidFill>
                  <a:srgbClr val="6E371A"/>
                </a:solidFill>
                <a:effectLst/>
                <a:latin typeface="Monaco"/>
              </a:rPr>
              <a:t>/</a:t>
            </a:r>
            <a:r>
              <a:rPr lang="fr-FR" b="0" i="0" dirty="0" err="1" smtClean="0">
                <a:solidFill>
                  <a:srgbClr val="6E371A"/>
                </a:solidFill>
                <a:effectLst/>
                <a:latin typeface="Monaco"/>
              </a:rPr>
              <a:t>UIKit.h</a:t>
            </a:r>
            <a:r>
              <a:rPr lang="fr-FR" b="0" i="0" dirty="0" smtClean="0">
                <a:solidFill>
                  <a:srgbClr val="6E371A"/>
                </a:solidFill>
                <a:effectLst/>
                <a:latin typeface="Monaco"/>
              </a:rPr>
              <a:t>&gt;</a:t>
            </a:r>
            <a:r>
              <a:rPr lang="fr-FR" dirty="0" smtClean="0"/>
              <a:t/>
            </a:r>
            <a:br>
              <a:rPr lang="fr-FR" dirty="0" smtClean="0"/>
            </a:br>
            <a:r>
              <a:rPr lang="fr-FR" dirty="0" smtClean="0"/>
              <a:t/>
            </a:r>
            <a:br>
              <a:rPr lang="fr-FR" dirty="0" smtClean="0"/>
            </a:br>
            <a:r>
              <a:rPr lang="fr-FR" b="0" i="0" dirty="0" smtClean="0">
                <a:solidFill>
                  <a:srgbClr val="A61390"/>
                </a:solidFill>
                <a:effectLst/>
                <a:latin typeface="Monaco"/>
              </a:rPr>
              <a:t>@interface</a:t>
            </a:r>
            <a:r>
              <a:rPr lang="fr-FR" b="0" i="0" dirty="0" smtClean="0">
                <a:solidFill>
                  <a:srgbClr val="000000"/>
                </a:solidFill>
                <a:effectLst/>
                <a:latin typeface="Monaco"/>
              </a:rPr>
              <a:t> </a:t>
            </a:r>
            <a:r>
              <a:rPr lang="fr-FR" b="0" i="0" dirty="0" err="1" smtClean="0">
                <a:solidFill>
                  <a:srgbClr val="000000"/>
                </a:solidFill>
                <a:effectLst/>
                <a:latin typeface="Monaco"/>
              </a:rPr>
              <a:t>HelloWorldViewController</a:t>
            </a:r>
            <a:r>
              <a:rPr lang="fr-FR" b="0" i="0" dirty="0" smtClean="0">
                <a:solidFill>
                  <a:srgbClr val="000000"/>
                </a:solidFill>
                <a:effectLst/>
                <a:latin typeface="Monaco"/>
              </a:rPr>
              <a:t> </a:t>
            </a:r>
            <a:r>
              <a:rPr lang="fr-FR" b="0" i="0" dirty="0" smtClean="0">
                <a:solidFill>
                  <a:srgbClr val="002200"/>
                </a:solidFill>
                <a:effectLst/>
                <a:latin typeface="Monaco"/>
              </a:rPr>
              <a:t>:</a:t>
            </a:r>
            <a:r>
              <a:rPr lang="fr-FR" b="0" i="0" dirty="0" smtClean="0">
                <a:solidFill>
                  <a:srgbClr val="000000"/>
                </a:solidFill>
                <a:effectLst/>
                <a:latin typeface="Monaco"/>
              </a:rPr>
              <a:t> </a:t>
            </a:r>
            <a:r>
              <a:rPr lang="fr-FR" b="0" i="0" dirty="0" err="1" smtClean="0">
                <a:solidFill>
                  <a:srgbClr val="000000"/>
                </a:solidFill>
                <a:effectLst/>
                <a:latin typeface="Monaco"/>
              </a:rPr>
              <a:t>UIViewController</a:t>
            </a:r>
            <a:r>
              <a:rPr lang="fr-FR" dirty="0" smtClean="0"/>
              <a:t/>
            </a:r>
            <a:br>
              <a:rPr lang="fr-FR" dirty="0" smtClean="0"/>
            </a:br>
            <a:r>
              <a:rPr lang="fr-FR" dirty="0" smtClean="0"/>
              <a:t/>
            </a:r>
            <a:br>
              <a:rPr lang="fr-FR" dirty="0" smtClean="0"/>
            </a:br>
            <a:r>
              <a:rPr lang="fr-FR" b="0" i="0" dirty="0" smtClean="0">
                <a:solidFill>
                  <a:srgbClr val="002200"/>
                </a:solidFill>
                <a:effectLst/>
                <a:latin typeface="Monaco"/>
              </a:rPr>
              <a:t>-(</a:t>
            </a:r>
            <a:r>
              <a:rPr lang="fr-FR" b="0" i="0" dirty="0" err="1" smtClean="0">
                <a:solidFill>
                  <a:srgbClr val="000000"/>
                </a:solidFill>
                <a:effectLst/>
                <a:latin typeface="Monaco"/>
              </a:rPr>
              <a:t>IBAction</a:t>
            </a:r>
            <a:r>
              <a:rPr lang="fr-FR" b="0" i="0" dirty="0" smtClean="0">
                <a:solidFill>
                  <a:srgbClr val="002200"/>
                </a:solidFill>
                <a:effectLst/>
                <a:latin typeface="Monaco"/>
              </a:rPr>
              <a:t>)</a:t>
            </a:r>
            <a:r>
              <a:rPr lang="fr-FR" b="0" i="0" dirty="0" err="1" smtClean="0">
                <a:solidFill>
                  <a:srgbClr val="000000"/>
                </a:solidFill>
                <a:effectLst/>
                <a:latin typeface="Monaco"/>
              </a:rPr>
              <a:t>showMessage</a:t>
            </a:r>
            <a:r>
              <a:rPr lang="fr-FR" b="0" i="0" dirty="0" smtClean="0">
                <a:solidFill>
                  <a:srgbClr val="000000"/>
                </a:solidFill>
                <a:effectLst/>
                <a:latin typeface="Monaco"/>
              </a:rPr>
              <a:t>;</a:t>
            </a:r>
            <a:r>
              <a:rPr lang="fr-FR" dirty="0" smtClean="0"/>
              <a:t/>
            </a:r>
            <a:br>
              <a:rPr lang="fr-FR" dirty="0" smtClean="0"/>
            </a:br>
            <a:r>
              <a:rPr lang="fr-FR" dirty="0" smtClean="0"/>
              <a:t/>
            </a:r>
            <a:br>
              <a:rPr lang="fr-FR" dirty="0" smtClean="0"/>
            </a:br>
            <a:r>
              <a:rPr lang="fr-FR" b="0" i="0" dirty="0" smtClean="0">
                <a:solidFill>
                  <a:srgbClr val="A61390"/>
                </a:solidFill>
                <a:effectLst/>
                <a:latin typeface="Monaco"/>
              </a:rPr>
              <a:t>@end</a:t>
            </a:r>
            <a:endParaRPr lang="en-US" dirty="0"/>
          </a:p>
        </p:txBody>
      </p:sp>
    </p:spTree>
    <p:extLst>
      <p:ext uri="{BB962C8B-B14F-4D97-AF65-F5344CB8AC3E}">
        <p14:creationId xmlns:p14="http://schemas.microsoft.com/office/powerpoint/2010/main" val="678186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07098" y="397579"/>
            <a:ext cx="3570208" cy="923330"/>
          </a:xfrm>
          <a:prstGeom prst="rect">
            <a:avLst/>
          </a:prstGeom>
          <a:noFill/>
        </p:spPr>
        <p:txBody>
          <a:bodyPr wrap="none" lIns="91440" tIns="45720" rIns="91440" bIns="45720">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Module 02</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6"/>
          <p:cNvSpPr/>
          <p:nvPr/>
        </p:nvSpPr>
        <p:spPr>
          <a:xfrm>
            <a:off x="960302" y="1435209"/>
            <a:ext cx="5917004" cy="4247317"/>
          </a:xfrm>
          <a:prstGeom prst="rect">
            <a:avLst/>
          </a:prstGeom>
          <a:noFill/>
        </p:spPr>
        <p:txBody>
          <a:bodyPr wrap="none" lIns="91440" tIns="45720" rIns="91440" bIns="45720">
            <a:spAutoFit/>
          </a:bodyPr>
          <a:lstStyle/>
          <a:p>
            <a:pPr marL="685800" indent="-685800">
              <a:buSzPct val="45000"/>
              <a:buFont typeface="Wingdings" panose="05000000000000000000" pitchFamily="2" charset="2"/>
              <a:buChar char="q"/>
            </a:pPr>
            <a:endParaRPr lang="en-US" sz="5400" b="0" cap="none" spc="0" dirty="0">
              <a:ln w="0"/>
              <a:solidFill>
                <a:schemeClr val="accent5">
                  <a:lumMod val="75000"/>
                </a:schemeClr>
              </a:solidFill>
              <a:effectLst>
                <a:reflection blurRad="6350" stA="53000" endA="300" endPos="35500" dir="5400000" sy="-90000" algn="bl" rotWithShape="0"/>
              </a:effectLst>
              <a:latin typeface="Arial"/>
            </a:endParaRPr>
          </a:p>
          <a:p>
            <a:pPr marL="685800" indent="-685800">
              <a:buSzPct val="45000"/>
              <a:buFont typeface="Wingdings" panose="05000000000000000000" pitchFamily="2" charset="2"/>
              <a:buChar char="q"/>
            </a:pPr>
            <a:r>
              <a:rPr lang="en-US" sz="5400" b="0" cap="none" spc="0" dirty="0" smtClean="0">
                <a:ln w="0"/>
                <a:solidFill>
                  <a:schemeClr val="accent5">
                    <a:lumMod val="75000"/>
                  </a:schemeClr>
                </a:solidFill>
                <a:effectLst>
                  <a:reflection blurRad="6350" stA="53000" endA="300" endPos="35500" dir="5400000" sy="-90000" algn="bl" rotWithShape="0"/>
                </a:effectLst>
                <a:latin typeface="Arial"/>
              </a:rPr>
              <a:t>Interface </a:t>
            </a:r>
            <a:r>
              <a:rPr lang="en-US" sz="5400" b="0" cap="none" spc="0" dirty="0">
                <a:ln w="0"/>
                <a:solidFill>
                  <a:schemeClr val="accent5">
                    <a:lumMod val="75000"/>
                  </a:schemeClr>
                </a:solidFill>
                <a:effectLst>
                  <a:reflection blurRad="6350" stA="53000" endA="300" endPos="35500" dir="5400000" sy="-90000" algn="bl" rotWithShape="0"/>
                </a:effectLst>
                <a:latin typeface="Arial"/>
              </a:rPr>
              <a:t>Builder</a:t>
            </a:r>
            <a:endParaRPr sz="5400" b="0" cap="none" spc="0" dirty="0">
              <a:ln w="0"/>
              <a:solidFill>
                <a:schemeClr val="accent5">
                  <a:lumMod val="75000"/>
                </a:schemeClr>
              </a:solidFill>
              <a:effectLst>
                <a:reflection blurRad="6350" stA="53000" endA="300" endPos="35500" dir="5400000" sy="-90000" algn="bl" rotWithShape="0"/>
              </a:effectLst>
            </a:endParaRPr>
          </a:p>
          <a:p>
            <a:pPr marL="685800" indent="-685800">
              <a:buSzPct val="45000"/>
              <a:buFont typeface="Wingdings" panose="05000000000000000000" pitchFamily="2" charset="2"/>
              <a:buChar char="q"/>
            </a:pPr>
            <a:r>
              <a:rPr lang="en-US" sz="5400" b="0" cap="none" spc="0" dirty="0">
                <a:ln w="0"/>
                <a:solidFill>
                  <a:schemeClr val="accent5">
                    <a:lumMod val="75000"/>
                  </a:schemeClr>
                </a:solidFill>
                <a:effectLst>
                  <a:reflection blurRad="6350" stA="53000" endA="300" endPos="35500" dir="5400000" sy="-90000" algn="bl" rotWithShape="0"/>
                </a:effectLst>
                <a:latin typeface="Arial"/>
              </a:rPr>
              <a:t>Story Board</a:t>
            </a:r>
            <a:endParaRPr sz="5400" b="0" cap="none" spc="0" dirty="0">
              <a:ln w="0"/>
              <a:solidFill>
                <a:schemeClr val="accent5">
                  <a:lumMod val="75000"/>
                </a:schemeClr>
              </a:solidFill>
              <a:effectLst>
                <a:reflection blurRad="6350" stA="53000" endA="300" endPos="35500" dir="5400000" sy="-90000" algn="bl" rotWithShape="0"/>
              </a:effectLst>
            </a:endParaRPr>
          </a:p>
          <a:p>
            <a:pPr marL="685800" indent="-685800">
              <a:buSzPct val="45000"/>
              <a:buFont typeface="Wingdings" panose="05000000000000000000" pitchFamily="2" charset="2"/>
              <a:buChar char="q"/>
            </a:pPr>
            <a:r>
              <a:rPr lang="en-US" sz="5400" b="0" cap="none" spc="0" dirty="0" smtClean="0">
                <a:ln w="0"/>
                <a:solidFill>
                  <a:schemeClr val="accent5">
                    <a:lumMod val="75000"/>
                  </a:schemeClr>
                </a:solidFill>
                <a:effectLst>
                  <a:reflection blurRad="6350" stA="53000" endA="300" endPos="35500" dir="5400000" sy="-90000" algn="bl" rotWithShape="0"/>
                </a:effectLst>
              </a:rPr>
              <a:t>UI Design</a:t>
            </a:r>
            <a:endParaRPr lang="en-US" sz="5400" b="0" cap="none" spc="0" dirty="0" smtClean="0">
              <a:ln w="0"/>
              <a:solidFill>
                <a:schemeClr val="accent5">
                  <a:lumMod val="75000"/>
                </a:schemeClr>
              </a:solidFill>
              <a:effectLst>
                <a:reflection blurRad="6350" stA="53000" endA="300" endPos="35500" dir="5400000" sy="-90000" algn="bl" rotWithShape="0"/>
              </a:effectLst>
              <a:latin typeface="Arial"/>
            </a:endParaRPr>
          </a:p>
          <a:p>
            <a:pPr marL="685800" indent="-685800">
              <a:buSzPct val="45000"/>
              <a:buFont typeface="Wingdings" panose="05000000000000000000" pitchFamily="2" charset="2"/>
              <a:buChar char="q"/>
            </a:pPr>
            <a:r>
              <a:rPr lang="en-US" sz="5400" b="0" cap="none" spc="0" dirty="0" smtClean="0">
                <a:ln w="0"/>
                <a:solidFill>
                  <a:schemeClr val="accent5">
                    <a:lumMod val="75000"/>
                  </a:schemeClr>
                </a:solidFill>
                <a:effectLst>
                  <a:reflection blurRad="6350" stA="53000" endA="300" endPos="35500" dir="5400000" sy="-90000" algn="bl" rotWithShape="0"/>
                </a:effectLst>
                <a:latin typeface="Arial"/>
              </a:rPr>
              <a:t>Auto Layout</a:t>
            </a:r>
            <a:endParaRPr lang="en-US" sz="5400" b="0" cap="none" spc="0" dirty="0">
              <a:ln w="0"/>
              <a:solidFill>
                <a:schemeClr val="accent5">
                  <a:lumMod val="75000"/>
                </a:schemeClr>
              </a:solidFill>
              <a:effectLst>
                <a:reflection blurRad="6350" stA="53000" endA="300" endPos="35500" dir="5400000" sy="-90000" algn="bl" rotWithShape="0"/>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0258" y="482005"/>
            <a:ext cx="5395355" cy="1569660"/>
          </a:xfrm>
          <a:prstGeom prst="rect">
            <a:avLst/>
          </a:prstGeom>
        </p:spPr>
        <p:txBody>
          <a:bodyPr wrap="square">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Next, select the “</a:t>
            </a:r>
            <a:r>
              <a:rPr lang="en-US" sz="2400" b="0" i="0" dirty="0" err="1" smtClean="0">
                <a:solidFill>
                  <a:srgbClr val="00B0F0"/>
                </a:solidFill>
                <a:effectLst/>
                <a:latin typeface="Calibri" panose="020F0502020204030204" pitchFamily="34" charset="0"/>
                <a:cs typeface="Calibri" panose="020F0502020204030204" pitchFamily="34" charset="0"/>
              </a:rPr>
              <a:t>HelloWorldViewController.m</a:t>
            </a:r>
            <a:r>
              <a:rPr lang="en-US" sz="2400" b="0" i="0" dirty="0" smtClean="0">
                <a:solidFill>
                  <a:srgbClr val="333333"/>
                </a:solidFill>
                <a:effectLst/>
                <a:latin typeface="Calibri" panose="020F0502020204030204" pitchFamily="34" charset="0"/>
                <a:cs typeface="Calibri" panose="020F0502020204030204" pitchFamily="34" charset="0"/>
              </a:rPr>
              <a:t>” and insert the following code before the “@end” line:</a:t>
            </a:r>
            <a:endParaRPr lang="en-US" sz="2400" dirty="0">
              <a:latin typeface="Calibri" panose="020F0502020204030204" pitchFamily="34" charset="0"/>
              <a:cs typeface="Calibri" panose="020F0502020204030204" pitchFamily="34" charset="0"/>
            </a:endParaRPr>
          </a:p>
        </p:txBody>
      </p:sp>
      <p:sp>
        <p:nvSpPr>
          <p:cNvPr id="5" name="Rectangle 4"/>
          <p:cNvSpPr/>
          <p:nvPr/>
        </p:nvSpPr>
        <p:spPr>
          <a:xfrm>
            <a:off x="2673606" y="2816942"/>
            <a:ext cx="6009046" cy="3139321"/>
          </a:xfrm>
          <a:prstGeom prst="rect">
            <a:avLst/>
          </a:prstGeom>
        </p:spPr>
        <p:txBody>
          <a:bodyPr wrap="square">
            <a:spAutoFit/>
          </a:bodyPr>
          <a:lstStyle/>
          <a:p>
            <a:r>
              <a:rPr lang="en-US" b="0" i="0" dirty="0" smtClean="0">
                <a:solidFill>
                  <a:srgbClr val="002200"/>
                </a:solidFill>
                <a:effectLst/>
                <a:latin typeface="Monaco"/>
              </a:rPr>
              <a:t>-</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err="1" smtClean="0">
                <a:solidFill>
                  <a:srgbClr val="000000"/>
                </a:solidFill>
                <a:effectLst/>
                <a:latin typeface="Monaco"/>
              </a:rPr>
              <a:t>IBAction</a:t>
            </a:r>
            <a:r>
              <a:rPr lang="en-US" b="0" i="0" dirty="0" smtClean="0">
                <a:solidFill>
                  <a:srgbClr val="002200"/>
                </a:solidFill>
                <a:effectLst/>
                <a:latin typeface="Monaco"/>
              </a:rPr>
              <a:t>)</a:t>
            </a:r>
            <a:r>
              <a:rPr lang="en-US" b="0" i="0" dirty="0" err="1" smtClean="0">
                <a:solidFill>
                  <a:srgbClr val="000000"/>
                </a:solidFill>
                <a:effectLst/>
                <a:latin typeface="Monaco"/>
              </a:rPr>
              <a:t>showMessage</a:t>
            </a:r>
            <a:r>
              <a:rPr lang="en-US" b="0" i="0" dirty="0" smtClean="0">
                <a:solidFill>
                  <a:srgbClr val="000000"/>
                </a:solidFill>
                <a:effectLst/>
                <a:latin typeface="Monaco"/>
              </a:rPr>
              <a:t> </a:t>
            </a:r>
            <a:r>
              <a:rPr lang="en-US" dirty="0" smtClean="0"/>
              <a:t/>
            </a:r>
            <a:br>
              <a:rPr lang="en-US" dirty="0" smtClean="0"/>
            </a:br>
            <a:r>
              <a:rPr lang="en-US" b="0" i="0" dirty="0" smtClean="0">
                <a:solidFill>
                  <a:srgbClr val="002200"/>
                </a:solidFill>
                <a:effectLst/>
                <a:latin typeface="Monaco"/>
              </a:rPr>
              <a:t>{</a:t>
            </a:r>
            <a:r>
              <a:rPr lang="en-US" dirty="0" smtClean="0"/>
              <a:t/>
            </a:r>
            <a:br>
              <a:rPr lang="en-US" dirty="0" smtClean="0"/>
            </a:br>
            <a:r>
              <a:rPr lang="en-US" b="0" i="0" dirty="0" smtClean="0">
                <a:solidFill>
                  <a:srgbClr val="000000"/>
                </a:solidFill>
                <a:effectLst/>
                <a:latin typeface="Monaco"/>
              </a:rPr>
              <a:t>    </a:t>
            </a:r>
            <a:r>
              <a:rPr lang="en-US" b="0" i="0" dirty="0" err="1" smtClean="0">
                <a:solidFill>
                  <a:srgbClr val="000000"/>
                </a:solidFill>
                <a:effectLst/>
                <a:latin typeface="Monaco"/>
              </a:rPr>
              <a:t>UIAlertView</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err="1" smtClean="0">
                <a:solidFill>
                  <a:srgbClr val="000000"/>
                </a:solidFill>
                <a:effectLst/>
                <a:latin typeface="Monaco"/>
              </a:rPr>
              <a:t>helloWorldAlert</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err="1" smtClean="0">
                <a:solidFill>
                  <a:srgbClr val="000000"/>
                </a:solidFill>
                <a:effectLst/>
                <a:latin typeface="Monaco"/>
              </a:rPr>
              <a:t>UIAlertView</a:t>
            </a:r>
            <a:r>
              <a:rPr lang="en-US" b="0" i="0" dirty="0" smtClean="0">
                <a:solidFill>
                  <a:srgbClr val="000000"/>
                </a:solidFill>
                <a:effectLst/>
                <a:latin typeface="Monaco"/>
              </a:rPr>
              <a:t> </a:t>
            </a:r>
            <a:r>
              <a:rPr lang="en-US" b="0" i="0" dirty="0" err="1" smtClean="0">
                <a:solidFill>
                  <a:srgbClr val="000000"/>
                </a:solidFill>
                <a:effectLst/>
                <a:latin typeface="Monaco"/>
              </a:rPr>
              <a:t>alloc</a:t>
            </a:r>
            <a:r>
              <a:rPr lang="en-US" b="0" i="0" dirty="0" smtClean="0">
                <a:solidFill>
                  <a:srgbClr val="002200"/>
                </a:solidFill>
                <a:effectLst/>
                <a:latin typeface="Monaco"/>
              </a:rPr>
              <a:t>]</a:t>
            </a:r>
            <a:r>
              <a:rPr lang="en-US" dirty="0" smtClean="0"/>
              <a:t/>
            </a:r>
            <a:br>
              <a:rPr lang="en-US" dirty="0" smtClean="0"/>
            </a:br>
            <a:r>
              <a:rPr lang="en-US" b="0" i="0" dirty="0" smtClean="0">
                <a:solidFill>
                  <a:srgbClr val="000000"/>
                </a:solidFill>
                <a:effectLst/>
                <a:latin typeface="Monaco"/>
              </a:rPr>
              <a:t>                                    </a:t>
            </a:r>
            <a:r>
              <a:rPr lang="en-US" b="0" i="0" dirty="0" err="1" smtClean="0">
                <a:solidFill>
                  <a:srgbClr val="000000"/>
                </a:solidFill>
                <a:effectLst/>
                <a:latin typeface="Monaco"/>
              </a:rPr>
              <a:t>initWithTitle</a:t>
            </a:r>
            <a:r>
              <a:rPr lang="en-US" b="0" i="0" dirty="0" smtClean="0">
                <a:solidFill>
                  <a:srgbClr val="002200"/>
                </a:solidFill>
                <a:effectLst/>
                <a:latin typeface="Monaco"/>
              </a:rPr>
              <a:t>:</a:t>
            </a:r>
            <a:r>
              <a:rPr lang="en-US" b="0" i="0" dirty="0" smtClean="0">
                <a:solidFill>
                  <a:srgbClr val="BF1D1A"/>
                </a:solidFill>
                <a:effectLst/>
                <a:latin typeface="Monaco"/>
              </a:rPr>
              <a:t>@"My First App"</a:t>
            </a:r>
            <a:r>
              <a:rPr lang="en-US" b="0" i="0" dirty="0" smtClean="0">
                <a:solidFill>
                  <a:srgbClr val="000000"/>
                </a:solidFill>
                <a:effectLst/>
                <a:latin typeface="Monaco"/>
              </a:rPr>
              <a:t> message</a:t>
            </a:r>
            <a:r>
              <a:rPr lang="en-US" b="0" i="0" dirty="0" smtClean="0">
                <a:solidFill>
                  <a:srgbClr val="002200"/>
                </a:solidFill>
                <a:effectLst/>
                <a:latin typeface="Monaco"/>
              </a:rPr>
              <a:t>:</a:t>
            </a:r>
            <a:r>
              <a:rPr lang="en-US" b="0" i="0" dirty="0" smtClean="0">
                <a:solidFill>
                  <a:srgbClr val="BF1D1A"/>
                </a:solidFill>
                <a:effectLst/>
                <a:latin typeface="Monaco"/>
              </a:rPr>
              <a:t>@"Hello, World!"</a:t>
            </a:r>
            <a:r>
              <a:rPr lang="en-US" b="0" i="0" dirty="0" smtClean="0">
                <a:solidFill>
                  <a:srgbClr val="000000"/>
                </a:solidFill>
                <a:effectLst/>
                <a:latin typeface="Monaco"/>
              </a:rPr>
              <a:t> </a:t>
            </a:r>
            <a:r>
              <a:rPr lang="en-US" b="0" i="0" dirty="0" err="1" smtClean="0">
                <a:solidFill>
                  <a:srgbClr val="000000"/>
                </a:solidFill>
                <a:effectLst/>
                <a:latin typeface="Monaco"/>
              </a:rPr>
              <a:t>delegate</a:t>
            </a:r>
            <a:r>
              <a:rPr lang="en-US" b="0" i="0" dirty="0" err="1" smtClean="0">
                <a:solidFill>
                  <a:srgbClr val="002200"/>
                </a:solidFill>
                <a:effectLst/>
                <a:latin typeface="Monaco"/>
              </a:rPr>
              <a:t>:</a:t>
            </a:r>
            <a:r>
              <a:rPr lang="en-US" b="0" i="0" dirty="0" err="1" smtClean="0">
                <a:solidFill>
                  <a:srgbClr val="A61390"/>
                </a:solidFill>
                <a:effectLst/>
                <a:latin typeface="Monaco"/>
              </a:rPr>
              <a:t>nil</a:t>
            </a:r>
            <a:r>
              <a:rPr lang="en-US" b="0" i="0" dirty="0" smtClean="0">
                <a:solidFill>
                  <a:srgbClr val="000000"/>
                </a:solidFill>
                <a:effectLst/>
                <a:latin typeface="Monaco"/>
              </a:rPr>
              <a:t> </a:t>
            </a:r>
            <a:r>
              <a:rPr lang="en-US" b="0" i="0" dirty="0" err="1" smtClean="0">
                <a:solidFill>
                  <a:srgbClr val="000000"/>
                </a:solidFill>
                <a:effectLst/>
                <a:latin typeface="Monaco"/>
              </a:rPr>
              <a:t>cancelButtonTitle</a:t>
            </a:r>
            <a:r>
              <a:rPr lang="en-US" b="0" i="0" dirty="0" smtClean="0">
                <a:solidFill>
                  <a:srgbClr val="002200"/>
                </a:solidFill>
                <a:effectLst/>
                <a:latin typeface="Monaco"/>
              </a:rPr>
              <a:t>:</a:t>
            </a:r>
            <a:r>
              <a:rPr lang="en-US" b="0" i="0" dirty="0" smtClean="0">
                <a:solidFill>
                  <a:srgbClr val="BF1D1A"/>
                </a:solidFill>
                <a:effectLst/>
                <a:latin typeface="Monaco"/>
              </a:rPr>
              <a:t>@"OK"</a:t>
            </a:r>
            <a:r>
              <a:rPr lang="en-US" b="0" i="0" dirty="0" smtClean="0">
                <a:solidFill>
                  <a:srgbClr val="000000"/>
                </a:solidFill>
                <a:effectLst/>
                <a:latin typeface="Monaco"/>
              </a:rPr>
              <a:t> </a:t>
            </a:r>
            <a:r>
              <a:rPr lang="en-US" b="0" i="0" dirty="0" err="1" smtClean="0">
                <a:solidFill>
                  <a:srgbClr val="000000"/>
                </a:solidFill>
                <a:effectLst/>
                <a:latin typeface="Monaco"/>
              </a:rPr>
              <a:t>otherButtonTitles</a:t>
            </a:r>
            <a:r>
              <a:rPr lang="en-US" b="0" i="0" dirty="0" err="1" smtClean="0">
                <a:solidFill>
                  <a:srgbClr val="002200"/>
                </a:solidFill>
                <a:effectLst/>
                <a:latin typeface="Monaco"/>
              </a:rPr>
              <a:t>:</a:t>
            </a:r>
            <a:r>
              <a:rPr lang="en-US" b="0" i="0" dirty="0" err="1" smtClean="0">
                <a:solidFill>
                  <a:srgbClr val="A61390"/>
                </a:solidFill>
                <a:effectLst/>
                <a:latin typeface="Monaco"/>
              </a:rPr>
              <a:t>nil</a:t>
            </a:r>
            <a:r>
              <a:rPr lang="en-US" b="0" i="0" dirty="0" smtClean="0">
                <a:solidFill>
                  <a:srgbClr val="002200"/>
                </a:solidFill>
                <a:effectLst/>
                <a:latin typeface="Monaco"/>
              </a:rPr>
              <a:t>]</a:t>
            </a:r>
            <a:r>
              <a:rPr lang="en-US" b="0" i="0" dirty="0" smtClean="0">
                <a:solidFill>
                  <a:srgbClr val="000000"/>
                </a:solidFill>
                <a:effectLst/>
                <a:latin typeface="Monaco"/>
              </a:rPr>
              <a:t>;</a:t>
            </a:r>
            <a:r>
              <a:rPr lang="en-US" dirty="0" smtClean="0"/>
              <a:t/>
            </a:r>
            <a:br>
              <a:rPr lang="en-US" dirty="0" smtClean="0"/>
            </a:br>
            <a:r>
              <a:rPr lang="en-US" b="0" i="0" dirty="0" smtClean="0">
                <a:solidFill>
                  <a:srgbClr val="000000"/>
                </a:solidFill>
                <a:effectLst/>
                <a:latin typeface="Monaco"/>
              </a:rPr>
              <a:t>    </a:t>
            </a:r>
            <a:r>
              <a:rPr lang="en-US" dirty="0" smtClean="0"/>
              <a:t/>
            </a:r>
            <a:br>
              <a:rPr lang="en-US" dirty="0" smtClean="0"/>
            </a:br>
            <a:r>
              <a:rPr lang="en-US" b="0" i="0" dirty="0" smtClean="0">
                <a:solidFill>
                  <a:srgbClr val="000000"/>
                </a:solidFill>
                <a:effectLst/>
                <a:latin typeface="Monaco"/>
              </a:rPr>
              <a:t>    </a:t>
            </a:r>
            <a:r>
              <a:rPr lang="en-US" b="0" i="1" dirty="0" smtClean="0">
                <a:solidFill>
                  <a:srgbClr val="11740A"/>
                </a:solidFill>
                <a:effectLst/>
                <a:latin typeface="Monaco"/>
              </a:rPr>
              <a:t>// Display the Hello World Message</a:t>
            </a:r>
            <a:r>
              <a:rPr lang="en-US" dirty="0" smtClean="0"/>
              <a:t/>
            </a:r>
            <a:br>
              <a:rPr lang="en-US" dirty="0" smtClean="0"/>
            </a:b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err="1" smtClean="0">
                <a:solidFill>
                  <a:srgbClr val="000000"/>
                </a:solidFill>
                <a:effectLst/>
                <a:latin typeface="Monaco"/>
              </a:rPr>
              <a:t>helloWorldAlert</a:t>
            </a:r>
            <a:r>
              <a:rPr lang="en-US" b="0" i="0" dirty="0" smtClean="0">
                <a:solidFill>
                  <a:srgbClr val="000000"/>
                </a:solidFill>
                <a:effectLst/>
                <a:latin typeface="Monaco"/>
              </a:rPr>
              <a:t> show</a:t>
            </a:r>
            <a:r>
              <a:rPr lang="en-US" b="0" i="0" dirty="0" smtClean="0">
                <a:solidFill>
                  <a:srgbClr val="002200"/>
                </a:solidFill>
                <a:effectLst/>
                <a:latin typeface="Monaco"/>
              </a:rPr>
              <a:t>]</a:t>
            </a:r>
            <a:r>
              <a:rPr lang="en-US" b="0" i="0" dirty="0" smtClean="0">
                <a:solidFill>
                  <a:srgbClr val="000000"/>
                </a:solidFill>
                <a:effectLst/>
                <a:latin typeface="Monaco"/>
              </a:rPr>
              <a:t>;</a:t>
            </a:r>
            <a:r>
              <a:rPr lang="en-US" dirty="0" smtClean="0"/>
              <a:t/>
            </a:r>
            <a:br>
              <a:rPr lang="en-US" dirty="0" smtClean="0"/>
            </a:br>
            <a:r>
              <a:rPr lang="en-US" b="0" i="0" dirty="0" smtClean="0">
                <a:solidFill>
                  <a:srgbClr val="002200"/>
                </a:solidFill>
                <a:effectLst/>
                <a:latin typeface="Monaco"/>
              </a:rPr>
              <a:t>}</a:t>
            </a:r>
            <a:endParaRPr lang="en-US" dirty="0"/>
          </a:p>
        </p:txBody>
      </p:sp>
    </p:spTree>
    <p:extLst>
      <p:ext uri="{BB962C8B-B14F-4D97-AF65-F5344CB8AC3E}">
        <p14:creationId xmlns:p14="http://schemas.microsoft.com/office/powerpoint/2010/main" val="1803384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1406" y="0"/>
            <a:ext cx="9140077" cy="2308324"/>
          </a:xfrm>
          <a:prstGeom prst="rect">
            <a:avLst/>
          </a:prstGeom>
        </p:spPr>
        <p:txBody>
          <a:bodyPr wrap="square">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Next up, you’ll need to establish a connection between the “Hello World” button and the “</a:t>
            </a:r>
            <a:r>
              <a:rPr lang="en-US" sz="2400" b="0" i="0" dirty="0" err="1" smtClean="0">
                <a:solidFill>
                  <a:srgbClr val="7030A0"/>
                </a:solidFill>
                <a:effectLst/>
                <a:latin typeface="Calibri" panose="020F0502020204030204" pitchFamily="34" charset="0"/>
                <a:cs typeface="Calibri" panose="020F0502020204030204" pitchFamily="34" charset="0"/>
              </a:rPr>
              <a:t>showMessage</a:t>
            </a:r>
            <a:r>
              <a:rPr lang="en-US" sz="2400" b="0" i="0" dirty="0" smtClean="0">
                <a:solidFill>
                  <a:srgbClr val="333333"/>
                </a:solidFill>
                <a:effectLst/>
                <a:latin typeface="Calibri" panose="020F0502020204030204" pitchFamily="34" charset="0"/>
                <a:cs typeface="Calibri" panose="020F0502020204030204" pitchFamily="34" charset="0"/>
              </a:rPr>
              <a:t>” action you’ve just added. Select the “” file to go back to the Interface Builder. Press and hold </a:t>
            </a:r>
            <a:r>
              <a:rPr lang="en-US" sz="2400" b="0" i="0" dirty="0" err="1" smtClean="0">
                <a:solidFill>
                  <a:srgbClr val="333333"/>
                </a:solidFill>
                <a:effectLst/>
                <a:latin typeface="Calibri" panose="020F0502020204030204" pitchFamily="34" charset="0"/>
                <a:cs typeface="Calibri" panose="020F0502020204030204" pitchFamily="34" charset="0"/>
              </a:rPr>
              <a:t>th</a:t>
            </a:r>
            <a:r>
              <a:rPr lang="en-US" sz="2400" b="0" i="0" dirty="0" err="1" smtClean="0">
                <a:solidFill>
                  <a:srgbClr val="00B0F0"/>
                </a:solidFill>
                <a:effectLst/>
                <a:latin typeface="Calibri" panose="020F0502020204030204" pitchFamily="34" charset="0"/>
                <a:cs typeface="Calibri" panose="020F0502020204030204" pitchFamily="34" charset="0"/>
              </a:rPr>
              <a:t>HelloWorldViewController.xib</a:t>
            </a:r>
            <a:r>
              <a:rPr lang="en-US" sz="2400" b="0" i="0" dirty="0" err="1" smtClean="0">
                <a:solidFill>
                  <a:srgbClr val="333333"/>
                </a:solidFill>
                <a:effectLst/>
                <a:latin typeface="Calibri" panose="020F0502020204030204" pitchFamily="34" charset="0"/>
                <a:cs typeface="Calibri" panose="020F0502020204030204" pitchFamily="34" charset="0"/>
              </a:rPr>
              <a:t>e</a:t>
            </a:r>
            <a:r>
              <a:rPr lang="en-US" sz="2400" b="0" i="0" dirty="0" smtClean="0">
                <a:solidFill>
                  <a:srgbClr val="333333"/>
                </a:solidFill>
                <a:effectLst/>
                <a:latin typeface="Calibri" panose="020F0502020204030204" pitchFamily="34" charset="0"/>
                <a:cs typeface="Calibri" panose="020F0502020204030204" pitchFamily="34" charset="0"/>
              </a:rPr>
              <a:t> </a:t>
            </a:r>
            <a:r>
              <a:rPr lang="en-US" sz="2400" b="0" i="1" dirty="0" smtClean="0">
                <a:solidFill>
                  <a:srgbClr val="333333"/>
                </a:solidFill>
                <a:effectLst/>
                <a:latin typeface="Calibri" panose="020F0502020204030204" pitchFamily="34" charset="0"/>
                <a:cs typeface="Calibri" panose="020F0502020204030204" pitchFamily="34" charset="0"/>
              </a:rPr>
              <a:t>Control</a:t>
            </a:r>
            <a:r>
              <a:rPr lang="en-US" sz="2400" b="0" i="0" dirty="0" smtClean="0">
                <a:solidFill>
                  <a:srgbClr val="333333"/>
                </a:solidFill>
                <a:effectLst/>
                <a:latin typeface="Calibri" panose="020F0502020204030204" pitchFamily="34" charset="0"/>
                <a:cs typeface="Calibri" panose="020F0502020204030204" pitchFamily="34" charset="0"/>
              </a:rPr>
              <a:t> key on your keyboard, click the “Hello World” button and drag to the “File’s Owner”. Your screen should look like this:</a:t>
            </a:r>
            <a:endParaRPr lang="en-US" sz="2400" dirty="0">
              <a:latin typeface="Calibri" panose="020F0502020204030204" pitchFamily="34" charset="0"/>
              <a:cs typeface="Calibri" panose="020F0502020204030204" pitchFamily="34" charset="0"/>
            </a:endParaRPr>
          </a:p>
        </p:txBody>
      </p:sp>
      <p:pic>
        <p:nvPicPr>
          <p:cNvPr id="12290" name="Picture 2" descr="Connect HelloWorld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751" y="1924356"/>
            <a:ext cx="6403771" cy="5635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5521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8529" y="436474"/>
            <a:ext cx="6663716" cy="1613552"/>
          </a:xfrm>
          <a:prstGeom prst="rect">
            <a:avLst/>
          </a:prstGeom>
        </p:spPr>
        <p:txBody>
          <a:bodyPr wrap="square">
            <a:spAutoFit/>
          </a:bodyPr>
          <a:lstStyle/>
          <a:p>
            <a:r>
              <a:rPr lang="en-US" sz="2400" b="0" i="0" dirty="0" smtClean="0">
                <a:solidFill>
                  <a:srgbClr val="7030A0"/>
                </a:solidFill>
                <a:effectLst/>
                <a:latin typeface="Calibri" panose="020F0502020204030204" pitchFamily="34" charset="0"/>
                <a:cs typeface="Calibri" panose="020F0502020204030204" pitchFamily="34" charset="0"/>
              </a:rPr>
              <a:t>Release both buttons and a pop-up shows the “</a:t>
            </a:r>
            <a:r>
              <a:rPr lang="en-US" sz="2400" b="0" i="0" dirty="0" err="1" smtClean="0">
                <a:solidFill>
                  <a:srgbClr val="7030A0"/>
                </a:solidFill>
                <a:effectLst/>
                <a:latin typeface="Calibri" panose="020F0502020204030204" pitchFamily="34" charset="0"/>
                <a:cs typeface="Calibri" panose="020F0502020204030204" pitchFamily="34" charset="0"/>
              </a:rPr>
              <a:t>showMessage</a:t>
            </a:r>
            <a:r>
              <a:rPr lang="en-US" sz="2400" b="0" i="0" dirty="0" smtClean="0">
                <a:solidFill>
                  <a:srgbClr val="7030A0"/>
                </a:solidFill>
                <a:effectLst/>
                <a:latin typeface="Calibri" panose="020F0502020204030204" pitchFamily="34" charset="0"/>
                <a:cs typeface="Calibri" panose="020F0502020204030204" pitchFamily="34" charset="0"/>
              </a:rPr>
              <a:t>” action. </a:t>
            </a:r>
            <a:r>
              <a:rPr lang="en-US" sz="2400" b="0" i="0" dirty="0" smtClean="0">
                <a:solidFill>
                  <a:srgbClr val="00B050"/>
                </a:solidFill>
                <a:effectLst/>
                <a:latin typeface="Calibri" panose="020F0502020204030204" pitchFamily="34" charset="0"/>
                <a:cs typeface="Calibri" panose="020F0502020204030204" pitchFamily="34" charset="0"/>
              </a:rPr>
              <a:t>Select it to make a connection between the button and “</a:t>
            </a:r>
            <a:r>
              <a:rPr lang="en-US" sz="2400" b="0" i="0" dirty="0" err="1" smtClean="0">
                <a:solidFill>
                  <a:srgbClr val="00B050"/>
                </a:solidFill>
                <a:effectLst/>
                <a:latin typeface="Calibri" panose="020F0502020204030204" pitchFamily="34" charset="0"/>
                <a:cs typeface="Calibri" panose="020F0502020204030204" pitchFamily="34" charset="0"/>
              </a:rPr>
              <a:t>showMessage</a:t>
            </a:r>
            <a:r>
              <a:rPr lang="en-US" sz="2400" b="0" i="0" dirty="0" smtClean="0">
                <a:solidFill>
                  <a:srgbClr val="00B050"/>
                </a:solidFill>
                <a:effectLst/>
                <a:latin typeface="Calibri" panose="020F0502020204030204" pitchFamily="34" charset="0"/>
                <a:cs typeface="Calibri" panose="020F0502020204030204" pitchFamily="34" charset="0"/>
              </a:rPr>
              <a:t>” action.</a:t>
            </a:r>
            <a:endParaRPr lang="en-US" sz="2400" dirty="0">
              <a:solidFill>
                <a:srgbClr val="00B050"/>
              </a:solidFill>
              <a:latin typeface="Calibri" panose="020F0502020204030204" pitchFamily="34" charset="0"/>
              <a:cs typeface="Calibri" panose="020F0502020204030204" pitchFamily="34" charset="0"/>
            </a:endParaRPr>
          </a:p>
        </p:txBody>
      </p:sp>
      <p:pic>
        <p:nvPicPr>
          <p:cNvPr id="13314" name="Picture 2" descr="ShowMessage Send Ev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73" y="2805116"/>
            <a:ext cx="7154765" cy="368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970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6492" y="667941"/>
            <a:ext cx="5038725" cy="1938992"/>
          </a:xfrm>
          <a:prstGeom prst="rect">
            <a:avLst/>
          </a:prstGeom>
        </p:spPr>
        <p:txBody>
          <a:bodyPr>
            <a:spAutoFit/>
          </a:bodyPr>
          <a:lstStyle/>
          <a:p>
            <a:r>
              <a:rPr lang="en-US" sz="2400" b="0" i="0" u="none" strike="noStrike" dirty="0" smtClean="0">
                <a:solidFill>
                  <a:srgbClr val="7030A0"/>
                </a:solidFill>
                <a:effectLst/>
                <a:latin typeface="Calibri" panose="020F0502020204030204" pitchFamily="34" charset="0"/>
                <a:cs typeface="Calibri" panose="020F0502020204030204" pitchFamily="34" charset="0"/>
              </a:rPr>
              <a:t>Test Your App </a:t>
            </a:r>
            <a:r>
              <a:rPr lang="en-US" sz="2400" b="0" i="0" u="none" strike="noStrike" dirty="0" smtClean="0">
                <a:solidFill>
                  <a:srgbClr val="7030A0"/>
                </a:solidFill>
                <a:effectLst/>
                <a:latin typeface="Calibri" panose="020F0502020204030204" pitchFamily="34" charset="0"/>
                <a:cs typeface="Calibri" panose="020F0502020204030204" pitchFamily="34" charset="0"/>
                <a:sym typeface="Wingdings" panose="05000000000000000000" pitchFamily="2" charset="2"/>
              </a:rPr>
              <a:t></a:t>
            </a:r>
            <a:endParaRPr lang="en-US" sz="2400" b="0" i="0" u="none" strike="noStrike" dirty="0" smtClean="0">
              <a:solidFill>
                <a:srgbClr val="7030A0"/>
              </a:solidFill>
              <a:effectLst/>
              <a:latin typeface="Calibri" panose="020F0502020204030204" pitchFamily="34" charset="0"/>
              <a:cs typeface="Calibri" panose="020F0502020204030204" pitchFamily="34" charset="0"/>
            </a:endParaRPr>
          </a:p>
          <a:p>
            <a:r>
              <a:rPr lang="en-US" sz="2400" b="0" i="0" u="none" strike="noStrike" dirty="0" smtClean="0">
                <a:solidFill>
                  <a:srgbClr val="00B0F0"/>
                </a:solidFill>
                <a:effectLst/>
                <a:latin typeface="Calibri" panose="020F0502020204030204" pitchFamily="34" charset="0"/>
                <a:cs typeface="Calibri" panose="020F0502020204030204" pitchFamily="34" charset="0"/>
              </a:rPr>
              <a:t>That’s it! You’re now ready to test your first app. Just hit the “Run” button. If everything is correct, your app should run properly in the Simulator.</a:t>
            </a:r>
            <a:endParaRPr lang="en-US" sz="2400" b="0" i="0" u="none" strike="noStrike" dirty="0">
              <a:solidFill>
                <a:srgbClr val="00B0F0"/>
              </a:solidFill>
              <a:effectLst/>
              <a:latin typeface="Calibri" panose="020F0502020204030204" pitchFamily="34" charset="0"/>
              <a:cs typeface="Calibri" panose="020F0502020204030204" pitchFamily="34" charset="0"/>
            </a:endParaRPr>
          </a:p>
        </p:txBody>
      </p:sp>
      <p:pic>
        <p:nvPicPr>
          <p:cNvPr id="14338" name="Picture 2" descr="HelloWorld  A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2198" y="1637437"/>
            <a:ext cx="3663028" cy="5494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419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When to use nibs interface builder? </a:t>
            </a:r>
            <a:endParaRPr lang="en-US" dirty="0">
              <a:solidFill>
                <a:schemeClr val="accent5">
                  <a:lumMod val="75000"/>
                </a:schemeClr>
              </a:solidFill>
            </a:endParaRPr>
          </a:p>
        </p:txBody>
      </p:sp>
      <p:sp>
        <p:nvSpPr>
          <p:cNvPr id="3" name="Text Placeholder 2"/>
          <p:cNvSpPr>
            <a:spLocks noGrp="1"/>
          </p:cNvSpPr>
          <p:nvPr>
            <p:ph type="body"/>
          </p:nvPr>
        </p:nvSpPr>
        <p:spPr>
          <a:xfrm>
            <a:off x="618300" y="3023980"/>
            <a:ext cx="9351040" cy="2349500"/>
          </a:xfrm>
        </p:spPr>
        <p:txBody>
          <a:bodyPr/>
          <a:lstStyle/>
          <a:p>
            <a:pPr fontAlgn="base"/>
            <a:r>
              <a:rPr lang="en-US" sz="2800" dirty="0" smtClean="0">
                <a:solidFill>
                  <a:schemeClr val="accent6">
                    <a:lumMod val="75000"/>
                  </a:schemeClr>
                </a:solidFill>
                <a:latin typeface="Calibri" panose="020F0502020204030204" pitchFamily="34" charset="0"/>
                <a:cs typeface="Calibri" panose="020F0502020204030204" pitchFamily="34" charset="0"/>
                <a:sym typeface="Wingdings" panose="05000000000000000000" pitchFamily="2" charset="2"/>
              </a:rPr>
              <a:t> </a:t>
            </a:r>
            <a:r>
              <a:rPr lang="en-US" sz="2800" dirty="0" smtClean="0">
                <a:solidFill>
                  <a:schemeClr val="accent6">
                    <a:lumMod val="75000"/>
                  </a:schemeClr>
                </a:solidFill>
                <a:latin typeface="Calibri" panose="020F0502020204030204" pitchFamily="34" charset="0"/>
                <a:cs typeface="Calibri" panose="020F0502020204030204" pitchFamily="34" charset="0"/>
              </a:rPr>
              <a:t>Simple login and registration views.</a:t>
            </a:r>
            <a:endParaRPr lang="en-US" sz="2800" dirty="0">
              <a:solidFill>
                <a:schemeClr val="accent6">
                  <a:lumMod val="75000"/>
                </a:schemeClr>
              </a:solidFill>
              <a:latin typeface="Calibri" panose="020F0502020204030204" pitchFamily="34" charset="0"/>
              <a:cs typeface="Calibri" panose="020F0502020204030204" pitchFamily="34" charset="0"/>
            </a:endParaRPr>
          </a:p>
          <a:p>
            <a:pPr fontAlgn="base"/>
            <a:endParaRPr lang="en-US" sz="2800" dirty="0" smtClean="0">
              <a:latin typeface="Calibri" panose="020F0502020204030204" pitchFamily="34" charset="0"/>
              <a:cs typeface="Calibri" panose="020F0502020204030204" pitchFamily="34" charset="0"/>
            </a:endParaRPr>
          </a:p>
          <a:p>
            <a:pPr fontAlgn="base"/>
            <a:r>
              <a:rPr lang="en-US" sz="2800" dirty="0" smtClean="0">
                <a:solidFill>
                  <a:srgbClr val="00B050"/>
                </a:solidFill>
                <a:latin typeface="Calibri" panose="020F0502020204030204" pitchFamily="34" charset="0"/>
                <a:cs typeface="Calibri" panose="020F0502020204030204" pitchFamily="34" charset="0"/>
                <a:sym typeface="Wingdings" panose="05000000000000000000" pitchFamily="2" charset="2"/>
              </a:rPr>
              <a:t> </a:t>
            </a:r>
            <a:r>
              <a:rPr lang="en-US" sz="2800" dirty="0" smtClean="0">
                <a:solidFill>
                  <a:srgbClr val="00B050"/>
                </a:solidFill>
                <a:latin typeface="Calibri" panose="020F0502020204030204" pitchFamily="34" charset="0"/>
                <a:cs typeface="Calibri" panose="020F0502020204030204" pitchFamily="34" charset="0"/>
              </a:rPr>
              <a:t>Settings and popup windows.</a:t>
            </a:r>
            <a:endParaRPr lang="en-US" sz="2800" dirty="0">
              <a:solidFill>
                <a:srgbClr val="00B050"/>
              </a:solidFill>
              <a:latin typeface="Calibri" panose="020F0502020204030204" pitchFamily="34" charset="0"/>
              <a:cs typeface="Calibri" panose="020F0502020204030204" pitchFamily="34" charset="0"/>
            </a:endParaRPr>
          </a:p>
          <a:p>
            <a:pPr fontAlgn="base"/>
            <a:endParaRPr lang="en-US" sz="2800" dirty="0" smtClean="0">
              <a:latin typeface="Calibri" panose="020F0502020204030204" pitchFamily="34" charset="0"/>
              <a:cs typeface="Calibri" panose="020F0502020204030204" pitchFamily="34" charset="0"/>
            </a:endParaRPr>
          </a:p>
          <a:p>
            <a:pPr fontAlgn="base"/>
            <a:r>
              <a:rPr lang="en-US" sz="2800" dirty="0" smtClean="0">
                <a:solidFill>
                  <a:srgbClr val="FFC000"/>
                </a:solidFill>
                <a:latin typeface="Calibri" panose="020F0502020204030204" pitchFamily="34" charset="0"/>
                <a:cs typeface="Calibri" panose="020F0502020204030204" pitchFamily="34" charset="0"/>
                <a:sym typeface="Wingdings" panose="05000000000000000000" pitchFamily="2" charset="2"/>
              </a:rPr>
              <a:t></a:t>
            </a:r>
            <a:r>
              <a:rPr lang="en-US" sz="2800" dirty="0" smtClean="0">
                <a:solidFill>
                  <a:srgbClr val="FFC000"/>
                </a:solidFill>
                <a:latin typeface="Calibri" panose="020F0502020204030204" pitchFamily="34" charset="0"/>
                <a:cs typeface="Calibri" panose="020F0502020204030204" pitchFamily="34" charset="0"/>
              </a:rPr>
              <a:t>Reusable view templates. </a:t>
            </a:r>
          </a:p>
          <a:p>
            <a:pPr fontAlgn="base"/>
            <a:endParaRPr lang="en-US" sz="2800" dirty="0">
              <a:solidFill>
                <a:srgbClr val="7030A0"/>
              </a:solidFill>
              <a:latin typeface="Calibri" panose="020F0502020204030204" pitchFamily="34" charset="0"/>
              <a:cs typeface="Calibri" panose="020F0502020204030204" pitchFamily="34" charset="0"/>
            </a:endParaRPr>
          </a:p>
          <a:p>
            <a:pPr fontAlgn="base"/>
            <a:r>
              <a:rPr lang="en-US" sz="2800" dirty="0" smtClean="0">
                <a:solidFill>
                  <a:srgbClr val="7030A0"/>
                </a:solidFill>
                <a:latin typeface="Calibri" panose="020F0502020204030204" pitchFamily="34" charset="0"/>
                <a:cs typeface="Calibri" panose="020F0502020204030204" pitchFamily="34" charset="0"/>
                <a:sym typeface="Wingdings" panose="05000000000000000000" pitchFamily="2" charset="2"/>
              </a:rPr>
              <a:t></a:t>
            </a:r>
            <a:r>
              <a:rPr lang="en-US" sz="2800" dirty="0">
                <a:solidFill>
                  <a:srgbClr val="7030A0"/>
                </a:solidFill>
                <a:latin typeface="Calibri" panose="020F0502020204030204" pitchFamily="34" charset="0"/>
                <a:cs typeface="Calibri" panose="020F0502020204030204" pitchFamily="34" charset="0"/>
                <a:sym typeface="Wingdings" panose="05000000000000000000" pitchFamily="2" charset="2"/>
              </a:rPr>
              <a:t> </a:t>
            </a:r>
            <a:r>
              <a:rPr lang="en-US" sz="2800" dirty="0" smtClean="0">
                <a:solidFill>
                  <a:srgbClr val="7030A0"/>
                </a:solidFill>
                <a:latin typeface="Calibri" panose="020F0502020204030204" pitchFamily="34" charset="0"/>
                <a:cs typeface="Calibri" panose="020F0502020204030204" pitchFamily="34" charset="0"/>
                <a:sym typeface="Wingdings" panose="05000000000000000000" pitchFamily="2" charset="2"/>
              </a:rPr>
              <a:t>Reusable cell templates</a:t>
            </a:r>
            <a:endParaRPr lang="en-US" sz="2800" dirty="0">
              <a:solidFill>
                <a:srgbClr val="7030A0"/>
              </a:solidFill>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3064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When NOT to use nibs? </a:t>
            </a:r>
            <a:endParaRPr lang="en-US" dirty="0">
              <a:solidFill>
                <a:schemeClr val="accent5">
                  <a:lumMod val="75000"/>
                </a:schemeClr>
              </a:solidFill>
            </a:endParaRPr>
          </a:p>
        </p:txBody>
      </p:sp>
      <p:sp>
        <p:nvSpPr>
          <p:cNvPr id="3" name="Text Placeholder 2"/>
          <p:cNvSpPr>
            <a:spLocks noGrp="1"/>
          </p:cNvSpPr>
          <p:nvPr>
            <p:ph type="body"/>
          </p:nvPr>
        </p:nvSpPr>
        <p:spPr>
          <a:xfrm>
            <a:off x="504000" y="2465180"/>
            <a:ext cx="9351040" cy="2349500"/>
          </a:xfrm>
        </p:spPr>
        <p:txBody>
          <a:bodyPr/>
          <a:lstStyle/>
          <a:p>
            <a:pPr fontAlgn="base"/>
            <a:r>
              <a:rPr lang="en-US" sz="2800" dirty="0" smtClean="0">
                <a:solidFill>
                  <a:schemeClr val="accent6">
                    <a:lumMod val="75000"/>
                  </a:schemeClr>
                </a:solidFill>
                <a:latin typeface="Calibri" panose="020F0502020204030204" pitchFamily="34" charset="0"/>
                <a:cs typeface="Calibri" panose="020F0502020204030204" pitchFamily="34" charset="0"/>
                <a:sym typeface="Wingdings" panose="05000000000000000000" pitchFamily="2" charset="2"/>
              </a:rPr>
              <a:t> </a:t>
            </a:r>
            <a:r>
              <a:rPr lang="en-US" sz="2800" dirty="0" smtClean="0">
                <a:solidFill>
                  <a:schemeClr val="accent6">
                    <a:lumMod val="75000"/>
                  </a:schemeClr>
                </a:solidFill>
                <a:latin typeface="Calibri" panose="020F0502020204030204" pitchFamily="34" charset="0"/>
                <a:cs typeface="Calibri" panose="020F0502020204030204" pitchFamily="34" charset="0"/>
              </a:rPr>
              <a:t>Views </a:t>
            </a:r>
            <a:r>
              <a:rPr lang="en-US" sz="2800" dirty="0">
                <a:solidFill>
                  <a:schemeClr val="accent6">
                    <a:lumMod val="75000"/>
                  </a:schemeClr>
                </a:solidFill>
                <a:latin typeface="Calibri" panose="020F0502020204030204" pitchFamily="34" charset="0"/>
                <a:cs typeface="Calibri" panose="020F0502020204030204" pitchFamily="34" charset="0"/>
              </a:rPr>
              <a:t>with dynamic content, where the layout changes significantly depending on content</a:t>
            </a:r>
            <a:r>
              <a:rPr lang="en-US" sz="2800" dirty="0" smtClean="0">
                <a:solidFill>
                  <a:schemeClr val="accent6">
                    <a:lumMod val="75000"/>
                  </a:schemeClr>
                </a:solidFill>
                <a:latin typeface="Calibri" panose="020F0502020204030204" pitchFamily="34" charset="0"/>
                <a:cs typeface="Calibri" panose="020F0502020204030204" pitchFamily="34" charset="0"/>
              </a:rPr>
              <a:t>.</a:t>
            </a:r>
            <a:endParaRPr lang="en-US" sz="2800" dirty="0">
              <a:solidFill>
                <a:schemeClr val="accent6">
                  <a:lumMod val="75000"/>
                </a:schemeClr>
              </a:solidFill>
              <a:latin typeface="Calibri" panose="020F0502020204030204" pitchFamily="34" charset="0"/>
              <a:cs typeface="Calibri" panose="020F0502020204030204" pitchFamily="34" charset="0"/>
            </a:endParaRPr>
          </a:p>
          <a:p>
            <a:pPr fontAlgn="base"/>
            <a:endParaRPr lang="en-US" sz="2800" dirty="0" smtClean="0">
              <a:latin typeface="Calibri" panose="020F0502020204030204" pitchFamily="34" charset="0"/>
              <a:cs typeface="Calibri" panose="020F0502020204030204" pitchFamily="34" charset="0"/>
            </a:endParaRPr>
          </a:p>
          <a:p>
            <a:pPr fontAlgn="base"/>
            <a:r>
              <a:rPr lang="en-US" sz="2800" dirty="0" smtClean="0">
                <a:solidFill>
                  <a:srgbClr val="00B050"/>
                </a:solidFill>
                <a:latin typeface="Calibri" panose="020F0502020204030204" pitchFamily="34" charset="0"/>
                <a:cs typeface="Calibri" panose="020F0502020204030204" pitchFamily="34" charset="0"/>
                <a:sym typeface="Wingdings" panose="05000000000000000000" pitchFamily="2" charset="2"/>
              </a:rPr>
              <a:t></a:t>
            </a:r>
            <a:r>
              <a:rPr lang="en-US" sz="2800" dirty="0" smtClean="0">
                <a:solidFill>
                  <a:srgbClr val="00B050"/>
                </a:solidFill>
                <a:latin typeface="Calibri" panose="020F0502020204030204" pitchFamily="34" charset="0"/>
                <a:cs typeface="Calibri" panose="020F0502020204030204" pitchFamily="34" charset="0"/>
              </a:rPr>
              <a:t>Views </a:t>
            </a:r>
            <a:r>
              <a:rPr lang="en-US" sz="2800" dirty="0">
                <a:solidFill>
                  <a:srgbClr val="00B050"/>
                </a:solidFill>
                <a:latin typeface="Calibri" panose="020F0502020204030204" pitchFamily="34" charset="0"/>
                <a:cs typeface="Calibri" panose="020F0502020204030204" pitchFamily="34" charset="0"/>
              </a:rPr>
              <a:t>that by nature are not easily designable in the Interface Builder.</a:t>
            </a:r>
          </a:p>
          <a:p>
            <a:pPr fontAlgn="base"/>
            <a:endParaRPr lang="en-US" sz="2800" dirty="0" smtClean="0">
              <a:latin typeface="Calibri" panose="020F0502020204030204" pitchFamily="34" charset="0"/>
              <a:cs typeface="Calibri" panose="020F0502020204030204" pitchFamily="34" charset="0"/>
            </a:endParaRPr>
          </a:p>
          <a:p>
            <a:pPr fontAlgn="base"/>
            <a:r>
              <a:rPr lang="en-US" sz="2800" dirty="0" smtClean="0">
                <a:solidFill>
                  <a:srgbClr val="7030A0"/>
                </a:solidFill>
                <a:latin typeface="Calibri" panose="020F0502020204030204" pitchFamily="34" charset="0"/>
                <a:cs typeface="Calibri" panose="020F0502020204030204" pitchFamily="34" charset="0"/>
                <a:sym typeface="Wingdings" panose="05000000000000000000" pitchFamily="2" charset="2"/>
              </a:rPr>
              <a:t></a:t>
            </a:r>
            <a:r>
              <a:rPr lang="en-US" sz="2800" dirty="0" smtClean="0">
                <a:solidFill>
                  <a:srgbClr val="7030A0"/>
                </a:solidFill>
                <a:latin typeface="Calibri" panose="020F0502020204030204" pitchFamily="34" charset="0"/>
                <a:cs typeface="Calibri" panose="020F0502020204030204" pitchFamily="34" charset="0"/>
              </a:rPr>
              <a:t>View </a:t>
            </a:r>
            <a:r>
              <a:rPr lang="en-US" sz="2800" dirty="0">
                <a:solidFill>
                  <a:srgbClr val="7030A0"/>
                </a:solidFill>
                <a:latin typeface="Calibri" panose="020F0502020204030204" pitchFamily="34" charset="0"/>
                <a:cs typeface="Calibri" panose="020F0502020204030204" pitchFamily="34" charset="0"/>
              </a:rPr>
              <a:t>controllers with complicated transitions that could be simplified with Storyboarding.</a:t>
            </a: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55797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06740" y="2987972"/>
            <a:ext cx="4070346"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Story board</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0455083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story board</a:t>
            </a:r>
            <a:endParaRPr lang="en-US" dirty="0">
              <a:solidFill>
                <a:schemeClr val="accent5">
                  <a:lumMod val="75000"/>
                </a:schemeClr>
              </a:solidFill>
            </a:endParaRPr>
          </a:p>
        </p:txBody>
      </p:sp>
      <p:sp>
        <p:nvSpPr>
          <p:cNvPr id="4" name="Rectangle 3"/>
          <p:cNvSpPr/>
          <p:nvPr/>
        </p:nvSpPr>
        <p:spPr>
          <a:xfrm>
            <a:off x="504000" y="1774776"/>
            <a:ext cx="9071640" cy="5016758"/>
          </a:xfrm>
          <a:prstGeom prst="rect">
            <a:avLst/>
          </a:prstGeom>
        </p:spPr>
        <p:txBody>
          <a:bodyPr wrap="square">
            <a:spAutoFit/>
          </a:bodyPr>
          <a:lstStyle/>
          <a:p>
            <a:r>
              <a:rPr lang="en-US" sz="3200" dirty="0">
                <a:solidFill>
                  <a:srgbClr val="000000"/>
                </a:solidFill>
                <a:latin typeface="Helvetica" panose="020B0604020202020204" pitchFamily="34" charset="0"/>
              </a:rPr>
              <a:t>Storyboards are introduced in </a:t>
            </a:r>
            <a:r>
              <a:rPr lang="en-US" sz="3200" dirty="0" err="1">
                <a:solidFill>
                  <a:srgbClr val="000000"/>
                </a:solidFill>
                <a:latin typeface="Helvetica" panose="020B0604020202020204" pitchFamily="34" charset="0"/>
              </a:rPr>
              <a:t>iOS</a:t>
            </a:r>
            <a:r>
              <a:rPr lang="en-US" sz="3200" dirty="0">
                <a:solidFill>
                  <a:srgbClr val="000000"/>
                </a:solidFill>
                <a:latin typeface="Helvetica" panose="020B0604020202020204" pitchFamily="34" charset="0"/>
              </a:rPr>
              <a:t> 5 and when we use storyboards our deployment target should be 5.0 or higher. </a:t>
            </a:r>
            <a:endParaRPr lang="en-US" sz="3200" dirty="0" smtClean="0">
              <a:solidFill>
                <a:srgbClr val="000000"/>
              </a:solidFill>
              <a:latin typeface="Helvetica" panose="020B0604020202020204" pitchFamily="34" charset="0"/>
            </a:endParaRPr>
          </a:p>
          <a:p>
            <a:endParaRPr lang="en-US" sz="3200" dirty="0">
              <a:solidFill>
                <a:srgbClr val="000000"/>
              </a:solidFill>
              <a:latin typeface="Helvetica" panose="020B0604020202020204" pitchFamily="34" charset="0"/>
            </a:endParaRPr>
          </a:p>
          <a:p>
            <a:r>
              <a:rPr lang="en-US" sz="3200" dirty="0" smtClean="0">
                <a:solidFill>
                  <a:srgbClr val="000000"/>
                </a:solidFill>
                <a:latin typeface="Helvetica" panose="020B0604020202020204" pitchFamily="34" charset="0"/>
              </a:rPr>
              <a:t>Storyboards </a:t>
            </a:r>
            <a:r>
              <a:rPr lang="en-US" sz="3200" dirty="0">
                <a:solidFill>
                  <a:srgbClr val="000000"/>
                </a:solidFill>
                <a:latin typeface="Helvetica" panose="020B0604020202020204" pitchFamily="34" charset="0"/>
              </a:rPr>
              <a:t>helps us visual create all the screens of the application along with their flow of screens under one </a:t>
            </a:r>
            <a:r>
              <a:rPr lang="en-US" sz="3200" dirty="0" smtClean="0">
                <a:solidFill>
                  <a:srgbClr val="000000"/>
                </a:solidFill>
                <a:latin typeface="Helvetica" panose="020B0604020202020204" pitchFamily="34" charset="0"/>
              </a:rPr>
              <a:t>interface </a:t>
            </a:r>
            <a:r>
              <a:rPr lang="en-US" sz="3200" dirty="0" err="1" smtClean="0">
                <a:solidFill>
                  <a:srgbClr val="7030A0"/>
                </a:solidFill>
                <a:latin typeface="Helvetica" panose="020B0604020202020204" pitchFamily="34" charset="0"/>
              </a:rPr>
              <a:t>MainStoryboard.storyboard</a:t>
            </a:r>
            <a:r>
              <a:rPr lang="en-US" sz="3200" dirty="0">
                <a:solidFill>
                  <a:srgbClr val="000000"/>
                </a:solidFill>
                <a:latin typeface="Helvetica" panose="020B0604020202020204" pitchFamily="34" charset="0"/>
              </a:rPr>
              <a:t>. It also helps in reducing coding of pushing/presenting view controllers.</a:t>
            </a:r>
            <a:endParaRPr lang="en-US" sz="3200" dirty="0"/>
          </a:p>
        </p:txBody>
      </p:sp>
    </p:spTree>
    <p:extLst>
      <p:ext uri="{BB962C8B-B14F-4D97-AF65-F5344CB8AC3E}">
        <p14:creationId xmlns:p14="http://schemas.microsoft.com/office/powerpoint/2010/main" val="29061679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story board</a:t>
            </a:r>
            <a:endParaRPr lang="en-US" dirty="0">
              <a:solidFill>
                <a:schemeClr val="accent5">
                  <a:lumMod val="75000"/>
                </a:schemeClr>
              </a:solidFill>
            </a:endParaRPr>
          </a:p>
        </p:txBody>
      </p:sp>
      <p:sp>
        <p:nvSpPr>
          <p:cNvPr id="4" name="Rectangle 3"/>
          <p:cNvSpPr/>
          <p:nvPr/>
        </p:nvSpPr>
        <p:spPr>
          <a:xfrm>
            <a:off x="504000" y="2520474"/>
            <a:ext cx="9071640" cy="2554545"/>
          </a:xfrm>
          <a:prstGeom prst="rect">
            <a:avLst/>
          </a:prstGeom>
        </p:spPr>
        <p:txBody>
          <a:bodyPr wrap="square">
            <a:spAutoFit/>
          </a:bodyPr>
          <a:lstStyle/>
          <a:p>
            <a:r>
              <a:rPr lang="en-US" sz="3200" dirty="0">
                <a:solidFill>
                  <a:srgbClr val="00B0F0"/>
                </a:solidFill>
                <a:latin typeface="Calibri" panose="020F0502020204030204" pitchFamily="34" charset="0"/>
                <a:cs typeface="Calibri" panose="020F0502020204030204" pitchFamily="34" charset="0"/>
              </a:rPr>
              <a:t>Like table view, navigation controller is another UI element you commonly find in </a:t>
            </a:r>
            <a:r>
              <a:rPr lang="en-US" sz="3200" dirty="0" err="1">
                <a:solidFill>
                  <a:srgbClr val="00B0F0"/>
                </a:solidFill>
                <a:latin typeface="Calibri" panose="020F0502020204030204" pitchFamily="34" charset="0"/>
                <a:cs typeface="Calibri" panose="020F0502020204030204" pitchFamily="34" charset="0"/>
              </a:rPr>
              <a:t>iOS</a:t>
            </a:r>
            <a:r>
              <a:rPr lang="en-US" sz="3200" dirty="0">
                <a:solidFill>
                  <a:srgbClr val="00B0F0"/>
                </a:solidFill>
                <a:latin typeface="Calibri" panose="020F0502020204030204" pitchFamily="34" charset="0"/>
                <a:cs typeface="Calibri" panose="020F0502020204030204" pitchFamily="34" charset="0"/>
              </a:rPr>
              <a:t> app. It provides a drill-down interface for hierarchical content. Take a look at the built-in Photos app, YouTube, and Contacts</a:t>
            </a:r>
          </a:p>
        </p:txBody>
      </p:sp>
    </p:spTree>
    <p:extLst>
      <p:ext uri="{BB962C8B-B14F-4D97-AF65-F5344CB8AC3E}">
        <p14:creationId xmlns:p14="http://schemas.microsoft.com/office/powerpoint/2010/main" val="2082518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Design of our app</a:t>
            </a:r>
            <a:endParaRPr lang="en-US" dirty="0">
              <a:solidFill>
                <a:schemeClr val="accent5">
                  <a:lumMod val="75000"/>
                </a:schemeClr>
              </a:solidFill>
            </a:endParaRPr>
          </a:p>
        </p:txBody>
      </p:sp>
      <p:pic>
        <p:nvPicPr>
          <p:cNvPr id="1026" name="Picture 2" descr="Photos App Navigation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68" y="2420937"/>
            <a:ext cx="9375504" cy="453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067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54087" y="2993707"/>
            <a:ext cx="4972451"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a:rPr>
              <a:t>Interface Builder</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story board</a:t>
            </a:r>
            <a:endParaRPr lang="en-US" dirty="0">
              <a:solidFill>
                <a:schemeClr val="accent5">
                  <a:lumMod val="75000"/>
                </a:schemeClr>
              </a:solidFill>
            </a:endParaRPr>
          </a:p>
        </p:txBody>
      </p:sp>
      <p:sp>
        <p:nvSpPr>
          <p:cNvPr id="4" name="Rectangle 3"/>
          <p:cNvSpPr/>
          <p:nvPr/>
        </p:nvSpPr>
        <p:spPr>
          <a:xfrm>
            <a:off x="504000" y="2006601"/>
            <a:ext cx="9071640" cy="4031873"/>
          </a:xfrm>
          <a:prstGeom prst="rect">
            <a:avLst/>
          </a:prstGeom>
        </p:spPr>
        <p:txBody>
          <a:bodyPr wrap="square">
            <a:spAutoFit/>
          </a:bodyPr>
          <a:lstStyle/>
          <a:p>
            <a:r>
              <a:rPr lang="en-US" sz="3200" dirty="0" smtClean="0">
                <a:solidFill>
                  <a:srgbClr val="00B0F0"/>
                </a:solidFill>
                <a:latin typeface="Calibri" panose="020F0502020204030204" pitchFamily="34" charset="0"/>
                <a:cs typeface="Calibri" panose="020F0502020204030204" pitchFamily="34" charset="0"/>
              </a:rPr>
              <a:t>X code </a:t>
            </a:r>
            <a:r>
              <a:rPr lang="en-US" sz="3200" dirty="0">
                <a:solidFill>
                  <a:srgbClr val="00B0F0"/>
                </a:solidFill>
                <a:latin typeface="Calibri" panose="020F0502020204030204" pitchFamily="34" charset="0"/>
                <a:cs typeface="Calibri" panose="020F0502020204030204" pitchFamily="34" charset="0"/>
              </a:rPr>
              <a:t>provides a built-in editor to layout the </a:t>
            </a:r>
            <a:r>
              <a:rPr lang="en-US" sz="3200" dirty="0" smtClean="0">
                <a:solidFill>
                  <a:srgbClr val="00B0F0"/>
                </a:solidFill>
                <a:latin typeface="Calibri" panose="020F0502020204030204" pitchFamily="34" charset="0"/>
                <a:cs typeface="Calibri" panose="020F0502020204030204" pitchFamily="34" charset="0"/>
              </a:rPr>
              <a:t>Story boards</a:t>
            </a:r>
          </a:p>
          <a:p>
            <a:endParaRPr lang="en-US" sz="3200" dirty="0">
              <a:solidFill>
                <a:srgbClr val="333333"/>
              </a:solidFill>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You can </a:t>
            </a:r>
            <a:r>
              <a:rPr lang="en-US" sz="3200" dirty="0">
                <a:solidFill>
                  <a:srgbClr val="00B050"/>
                </a:solidFill>
                <a:latin typeface="Calibri" panose="020F0502020204030204" pitchFamily="34" charset="0"/>
                <a:cs typeface="Calibri" panose="020F0502020204030204" pitchFamily="34" charset="0"/>
              </a:rPr>
              <a:t>define the transition (known as segues) </a:t>
            </a:r>
            <a:r>
              <a:rPr lang="en-US" sz="3200" dirty="0">
                <a:latin typeface="Calibri" panose="020F0502020204030204" pitchFamily="34" charset="0"/>
                <a:cs typeface="Calibri" panose="020F0502020204030204" pitchFamily="34" charset="0"/>
              </a:rPr>
              <a:t>between various screens simply using point and click. This doesn’t mean you do not need to write code for the user interface. But Storyboards significantly </a:t>
            </a:r>
            <a:r>
              <a:rPr lang="en-US" sz="3200" dirty="0">
                <a:solidFill>
                  <a:srgbClr val="7030A0"/>
                </a:solidFill>
                <a:latin typeface="Calibri" panose="020F0502020204030204" pitchFamily="34" charset="0"/>
                <a:cs typeface="Calibri" panose="020F0502020204030204" pitchFamily="34" charset="0"/>
              </a:rPr>
              <a:t>reduce the amount of code you need to write</a:t>
            </a:r>
          </a:p>
        </p:txBody>
      </p:sp>
    </p:spTree>
    <p:extLst>
      <p:ext uri="{BB962C8B-B14F-4D97-AF65-F5344CB8AC3E}">
        <p14:creationId xmlns:p14="http://schemas.microsoft.com/office/powerpoint/2010/main" val="3308388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story board</a:t>
            </a:r>
            <a:endParaRPr lang="en-US" dirty="0">
              <a:solidFill>
                <a:schemeClr val="accent5">
                  <a:lumMod val="75000"/>
                </a:schemeClr>
              </a:solidFill>
            </a:endParaRPr>
          </a:p>
        </p:txBody>
      </p:sp>
      <p:pic>
        <p:nvPicPr>
          <p:cNvPr id="2050" name="Picture 2" descr="Storyboards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520" y="1563480"/>
            <a:ext cx="8775370" cy="5777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1801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story board</a:t>
            </a:r>
            <a:endParaRPr lang="en-US" dirty="0">
              <a:solidFill>
                <a:schemeClr val="accent5">
                  <a:lumMod val="75000"/>
                </a:schemeClr>
              </a:solidFill>
            </a:endParaRPr>
          </a:p>
        </p:txBody>
      </p:sp>
      <p:sp>
        <p:nvSpPr>
          <p:cNvPr id="4" name="Rectangle 3"/>
          <p:cNvSpPr/>
          <p:nvPr/>
        </p:nvSpPr>
        <p:spPr>
          <a:xfrm>
            <a:off x="504000" y="1752978"/>
            <a:ext cx="9071640" cy="5262979"/>
          </a:xfrm>
          <a:prstGeom prst="rect">
            <a:avLst/>
          </a:prstGeom>
        </p:spPr>
        <p:txBody>
          <a:bodyPr wrap="square">
            <a:spAutoFit/>
          </a:bodyPr>
          <a:lstStyle/>
          <a:p>
            <a:r>
              <a:rPr lang="en-US" sz="2800" dirty="0">
                <a:solidFill>
                  <a:srgbClr val="FF0000"/>
                </a:solidFill>
                <a:latin typeface="Calibri" panose="020F0502020204030204" pitchFamily="34" charset="0"/>
                <a:cs typeface="Calibri" panose="020F0502020204030204" pitchFamily="34" charset="0"/>
              </a:rPr>
              <a:t>Scene </a:t>
            </a:r>
            <a:r>
              <a:rPr lang="en-US" sz="2800" dirty="0">
                <a:solidFill>
                  <a:srgbClr val="333333"/>
                </a:solidFill>
                <a:latin typeface="Calibri" panose="020F0502020204030204" pitchFamily="34" charset="0"/>
                <a:cs typeface="Calibri" panose="020F0502020204030204" pitchFamily="34" charset="0"/>
              </a:rPr>
              <a:t>and </a:t>
            </a:r>
            <a:r>
              <a:rPr lang="en-US" sz="2800" dirty="0">
                <a:solidFill>
                  <a:srgbClr val="00B050"/>
                </a:solidFill>
                <a:latin typeface="Calibri" panose="020F0502020204030204" pitchFamily="34" charset="0"/>
                <a:cs typeface="Calibri" panose="020F0502020204030204" pitchFamily="34" charset="0"/>
              </a:rPr>
              <a:t>Segues</a:t>
            </a:r>
          </a:p>
          <a:p>
            <a:r>
              <a:rPr lang="en-US" sz="2800" dirty="0">
                <a:solidFill>
                  <a:srgbClr val="333333"/>
                </a:solidFill>
                <a:latin typeface="Calibri" panose="020F0502020204030204" pitchFamily="34" charset="0"/>
                <a:cs typeface="Calibri" panose="020F0502020204030204" pitchFamily="34" charset="0"/>
              </a:rPr>
              <a:t>When working with Storyboards, Scene and Segues are two terms you always come across. </a:t>
            </a:r>
            <a:endParaRPr lang="en-US" sz="2800" dirty="0" smtClean="0">
              <a:solidFill>
                <a:srgbClr val="333333"/>
              </a:solidFill>
              <a:latin typeface="Calibri" panose="020F0502020204030204" pitchFamily="34" charset="0"/>
              <a:cs typeface="Calibri" panose="020F0502020204030204" pitchFamily="34" charset="0"/>
            </a:endParaRPr>
          </a:p>
          <a:p>
            <a:endParaRPr lang="en-US" sz="2800" dirty="0">
              <a:solidFill>
                <a:srgbClr val="333333"/>
              </a:solidFill>
              <a:latin typeface="Calibri" panose="020F0502020204030204" pitchFamily="34" charset="0"/>
              <a:cs typeface="Calibri" panose="020F0502020204030204" pitchFamily="34" charset="0"/>
            </a:endParaRPr>
          </a:p>
          <a:p>
            <a:r>
              <a:rPr lang="en-US" sz="2800" dirty="0" smtClean="0">
                <a:solidFill>
                  <a:srgbClr val="7030A0"/>
                </a:solidFill>
                <a:latin typeface="Calibri" panose="020F0502020204030204" pitchFamily="34" charset="0"/>
                <a:cs typeface="Calibri" panose="020F0502020204030204" pitchFamily="34" charset="0"/>
              </a:rPr>
              <a:t>Within </a:t>
            </a:r>
            <a:r>
              <a:rPr lang="en-US" sz="2800" dirty="0">
                <a:solidFill>
                  <a:srgbClr val="7030A0"/>
                </a:solidFill>
                <a:latin typeface="Calibri" panose="020F0502020204030204" pitchFamily="34" charset="0"/>
                <a:cs typeface="Calibri" panose="020F0502020204030204" pitchFamily="34" charset="0"/>
              </a:rPr>
              <a:t>a Storyboard, a scene refers to a single view controller and its view. Each scene has a dock, which is used primarily to make action and outlet connections between the view controller and its views</a:t>
            </a:r>
            <a:r>
              <a:rPr lang="en-US" sz="2800" dirty="0" smtClean="0">
                <a:solidFill>
                  <a:srgbClr val="7030A0"/>
                </a:solidFill>
                <a:latin typeface="Calibri" panose="020F0502020204030204" pitchFamily="34" charset="0"/>
                <a:cs typeface="Calibri" panose="020F0502020204030204" pitchFamily="34" charset="0"/>
              </a:rPr>
              <a:t>.</a:t>
            </a:r>
          </a:p>
          <a:p>
            <a:endParaRPr lang="en-US" sz="2800" dirty="0">
              <a:solidFill>
                <a:srgbClr val="333333"/>
              </a:solidFill>
              <a:latin typeface="Calibri" panose="020F0502020204030204" pitchFamily="34" charset="0"/>
              <a:cs typeface="Calibri" panose="020F0502020204030204" pitchFamily="34" charset="0"/>
            </a:endParaRPr>
          </a:p>
          <a:p>
            <a:r>
              <a:rPr lang="en-US" sz="2800" dirty="0">
                <a:solidFill>
                  <a:srgbClr val="00B050"/>
                </a:solidFill>
                <a:latin typeface="Calibri" panose="020F0502020204030204" pitchFamily="34" charset="0"/>
                <a:cs typeface="Calibri" panose="020F0502020204030204" pitchFamily="34" charset="0"/>
              </a:rPr>
              <a:t>Segue sits between two scenes and manages the transition between two scenes. Push and Modal are two common types of transition.</a:t>
            </a:r>
            <a:endParaRPr lang="en-US" sz="2800" b="0" i="0" u="none" strike="noStrike" dirty="0">
              <a:solidFill>
                <a:srgbClr val="00B05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14228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0049" y="1662786"/>
            <a:ext cx="8892385" cy="1077218"/>
          </a:xfrm>
          <a:prstGeom prst="rect">
            <a:avLst/>
          </a:prstGeom>
        </p:spPr>
        <p:txBody>
          <a:bodyPr wrap="square">
            <a:spAutoFit/>
          </a:bodyPr>
          <a:lstStyle/>
          <a:p>
            <a:r>
              <a:rPr lang="en-US" sz="3200" dirty="0" smtClean="0">
                <a:solidFill>
                  <a:srgbClr val="00B050"/>
                </a:solidFill>
                <a:latin typeface="Calibri" panose="020F0502020204030204" pitchFamily="34" charset="0"/>
                <a:cs typeface="Calibri" panose="020F0502020204030204" pitchFamily="34" charset="0"/>
              </a:rPr>
              <a:t>2.create </a:t>
            </a:r>
            <a:r>
              <a:rPr lang="en-US" sz="3200" dirty="0">
                <a:solidFill>
                  <a:srgbClr val="00B050"/>
                </a:solidFill>
                <a:latin typeface="Calibri" panose="020F0502020204030204" pitchFamily="34" charset="0"/>
                <a:cs typeface="Calibri" panose="020F0502020204030204" pitchFamily="34" charset="0"/>
              </a:rPr>
              <a:t>a new project using “Single View application” template</a:t>
            </a:r>
          </a:p>
        </p:txBody>
      </p:sp>
      <p:sp>
        <p:nvSpPr>
          <p:cNvPr id="5" name="Rectangle 4"/>
          <p:cNvSpPr/>
          <p:nvPr/>
        </p:nvSpPr>
        <p:spPr>
          <a:xfrm>
            <a:off x="400049" y="896558"/>
            <a:ext cx="8037585" cy="584775"/>
          </a:xfrm>
          <a:prstGeom prst="rect">
            <a:avLst/>
          </a:prstGeom>
        </p:spPr>
        <p:txBody>
          <a:bodyPr wrap="none">
            <a:spAutoFit/>
          </a:bodyPr>
          <a:lstStyle/>
          <a:p>
            <a:r>
              <a:rPr lang="en-US" sz="3200" dirty="0" smtClean="0">
                <a:solidFill>
                  <a:srgbClr val="00B0F0"/>
                </a:solidFill>
                <a:latin typeface="Calibri" panose="020F0502020204030204" pitchFamily="34" charset="0"/>
                <a:cs typeface="Calibri" panose="020F0502020204030204" pitchFamily="34" charset="0"/>
              </a:rPr>
              <a:t>1.Creating </a:t>
            </a:r>
            <a:r>
              <a:rPr lang="en-US" sz="3200" dirty="0">
                <a:solidFill>
                  <a:srgbClr val="00B0F0"/>
                </a:solidFill>
                <a:latin typeface="Calibri" panose="020F0502020204030204" pitchFamily="34" charset="0"/>
                <a:cs typeface="Calibri" panose="020F0502020204030204" pitchFamily="34" charset="0"/>
              </a:rPr>
              <a:t>Navigation Controller in Storyboards</a:t>
            </a:r>
            <a:endParaRPr lang="en-US" sz="3200" b="0" i="0" u="none" strike="noStrike" dirty="0">
              <a:solidFill>
                <a:srgbClr val="00B0F0"/>
              </a:solidFill>
              <a:effectLst/>
              <a:latin typeface="Calibri" panose="020F0502020204030204" pitchFamily="34" charset="0"/>
              <a:cs typeface="Calibri" panose="020F0502020204030204" pitchFamily="34" charset="0"/>
            </a:endParaRPr>
          </a:p>
        </p:txBody>
      </p:sp>
      <p:sp>
        <p:nvSpPr>
          <p:cNvPr id="6" name="Rectangle 5"/>
          <p:cNvSpPr/>
          <p:nvPr/>
        </p:nvSpPr>
        <p:spPr>
          <a:xfrm>
            <a:off x="400049" y="2895499"/>
            <a:ext cx="9032086" cy="1077218"/>
          </a:xfrm>
          <a:prstGeom prst="rect">
            <a:avLst/>
          </a:prstGeom>
        </p:spPr>
        <p:txBody>
          <a:bodyPr wrap="square">
            <a:spAutoFit/>
          </a:bodyPr>
          <a:lstStyle/>
          <a:p>
            <a:r>
              <a:rPr lang="en-US" sz="3200" dirty="0" smtClean="0">
                <a:solidFill>
                  <a:schemeClr val="accent6">
                    <a:lumMod val="75000"/>
                  </a:schemeClr>
                </a:solidFill>
                <a:latin typeface="Calibri" panose="020F0502020204030204" pitchFamily="34" charset="0"/>
                <a:cs typeface="Calibri" panose="020F0502020204030204" pitchFamily="34" charset="0"/>
              </a:rPr>
              <a:t>3.we’ll </a:t>
            </a:r>
            <a:r>
              <a:rPr lang="en-US" sz="3200" dirty="0">
                <a:solidFill>
                  <a:schemeClr val="accent6">
                    <a:lumMod val="75000"/>
                  </a:schemeClr>
                </a:solidFill>
                <a:latin typeface="Calibri" panose="020F0502020204030204" pitchFamily="34" charset="0"/>
                <a:cs typeface="Calibri" panose="020F0502020204030204" pitchFamily="34" charset="0"/>
              </a:rPr>
              <a:t>build a simple app that makes use of both </a:t>
            </a:r>
            <a:r>
              <a:rPr lang="en-US" sz="3200" dirty="0" err="1">
                <a:solidFill>
                  <a:schemeClr val="accent6">
                    <a:lumMod val="75000"/>
                  </a:schemeClr>
                </a:solidFill>
                <a:latin typeface="Calibri" panose="020F0502020204030204" pitchFamily="34" charset="0"/>
                <a:cs typeface="Calibri" panose="020F0502020204030204" pitchFamily="34" charset="0"/>
              </a:rPr>
              <a:t>UITableView</a:t>
            </a:r>
            <a:r>
              <a:rPr lang="en-US" sz="3200" dirty="0">
                <a:solidFill>
                  <a:schemeClr val="accent6">
                    <a:lumMod val="75000"/>
                  </a:schemeClr>
                </a:solidFill>
                <a:latin typeface="Calibri" panose="020F0502020204030204" pitchFamily="34" charset="0"/>
                <a:cs typeface="Calibri" panose="020F0502020204030204" pitchFamily="34" charset="0"/>
              </a:rPr>
              <a:t> and </a:t>
            </a:r>
            <a:r>
              <a:rPr lang="en-US" sz="3200" dirty="0" err="1">
                <a:solidFill>
                  <a:schemeClr val="accent6">
                    <a:lumMod val="75000"/>
                  </a:schemeClr>
                </a:solidFill>
                <a:latin typeface="Calibri" panose="020F0502020204030204" pitchFamily="34" charset="0"/>
                <a:cs typeface="Calibri" panose="020F0502020204030204" pitchFamily="34" charset="0"/>
              </a:rPr>
              <a:t>UINavigationController</a:t>
            </a:r>
            <a:r>
              <a:rPr lang="en-US" sz="3200" dirty="0">
                <a:solidFill>
                  <a:schemeClr val="accent6">
                    <a:lumMod val="75000"/>
                  </a:schemeClr>
                </a:solidFill>
                <a:latin typeface="Calibri" panose="020F0502020204030204" pitchFamily="34" charset="0"/>
                <a:cs typeface="Calibri" panose="020F0502020204030204" pitchFamily="34" charset="0"/>
              </a:rPr>
              <a:t>.</a:t>
            </a:r>
          </a:p>
        </p:txBody>
      </p:sp>
      <p:sp>
        <p:nvSpPr>
          <p:cNvPr id="7" name="Rectangle 6"/>
          <p:cNvSpPr/>
          <p:nvPr/>
        </p:nvSpPr>
        <p:spPr>
          <a:xfrm>
            <a:off x="400049" y="4154170"/>
            <a:ext cx="9032086" cy="2062103"/>
          </a:xfrm>
          <a:prstGeom prst="rect">
            <a:avLst/>
          </a:prstGeom>
        </p:spPr>
        <p:txBody>
          <a:bodyPr wrap="square">
            <a:spAutoFit/>
          </a:bodyPr>
          <a:lstStyle/>
          <a:p>
            <a:r>
              <a:rPr lang="en-US" sz="3200" dirty="0" smtClean="0">
                <a:solidFill>
                  <a:srgbClr val="7030A0"/>
                </a:solidFill>
                <a:latin typeface="Calibri" panose="020F0502020204030204" pitchFamily="34" charset="0"/>
                <a:cs typeface="Calibri" panose="020F0502020204030204" pitchFamily="34" charset="0"/>
              </a:rPr>
              <a:t>4.We </a:t>
            </a:r>
            <a:r>
              <a:rPr lang="en-US" sz="3200" dirty="0">
                <a:solidFill>
                  <a:srgbClr val="7030A0"/>
                </a:solidFill>
                <a:latin typeface="Calibri" panose="020F0502020204030204" pitchFamily="34" charset="0"/>
                <a:cs typeface="Calibri" panose="020F0502020204030204" pitchFamily="34" charset="0"/>
              </a:rPr>
              <a:t>use the table view to display a list of recipes. When users select any of the recipe, the app navigates to the next screen showing the details. It’ll be easy.</a:t>
            </a:r>
          </a:p>
        </p:txBody>
      </p:sp>
      <p:sp>
        <p:nvSpPr>
          <p:cNvPr id="8" name="Rectangle 7"/>
          <p:cNvSpPr/>
          <p:nvPr/>
        </p:nvSpPr>
        <p:spPr>
          <a:xfrm>
            <a:off x="400049" y="6216273"/>
            <a:ext cx="9032086" cy="1077218"/>
          </a:xfrm>
          <a:prstGeom prst="rect">
            <a:avLst/>
          </a:prstGeom>
        </p:spPr>
        <p:txBody>
          <a:bodyPr wrap="square">
            <a:spAutoFit/>
          </a:bodyPr>
          <a:lstStyle/>
          <a:p>
            <a:r>
              <a:rPr lang="en-US" sz="3200" dirty="0" smtClean="0">
                <a:solidFill>
                  <a:schemeClr val="accent2">
                    <a:lumMod val="75000"/>
                  </a:schemeClr>
                </a:solidFill>
                <a:latin typeface="Calibri" panose="020F0502020204030204" pitchFamily="34" charset="0"/>
                <a:cs typeface="Calibri" panose="020F0502020204030204" pitchFamily="34" charset="0"/>
              </a:rPr>
              <a:t>5.create </a:t>
            </a:r>
            <a:r>
              <a:rPr lang="en-US" sz="3200" dirty="0">
                <a:solidFill>
                  <a:schemeClr val="accent2">
                    <a:lumMod val="75000"/>
                  </a:schemeClr>
                </a:solidFill>
                <a:latin typeface="Calibri" panose="020F0502020204030204" pitchFamily="34" charset="0"/>
                <a:cs typeface="Calibri" panose="020F0502020204030204" pitchFamily="34" charset="0"/>
              </a:rPr>
              <a:t>a new project using “Single View application” template.</a:t>
            </a:r>
          </a:p>
        </p:txBody>
      </p:sp>
      <p:sp>
        <p:nvSpPr>
          <p:cNvPr id="9" name="Rectangle 8"/>
          <p:cNvSpPr/>
          <p:nvPr/>
        </p:nvSpPr>
        <p:spPr>
          <a:xfrm>
            <a:off x="400049" y="46424"/>
            <a:ext cx="1218026" cy="584775"/>
          </a:xfrm>
          <a:prstGeom prst="rect">
            <a:avLst/>
          </a:prstGeom>
        </p:spPr>
        <p:txBody>
          <a:bodyPr wrap="none">
            <a:spAutoFit/>
          </a:bodyPr>
          <a:lstStyle/>
          <a:p>
            <a:r>
              <a:rPr lang="en-US" sz="3200" b="1" dirty="0" smtClean="0">
                <a:solidFill>
                  <a:srgbClr val="FF0000"/>
                </a:solidFill>
                <a:latin typeface="Calibri" panose="020F0502020204030204" pitchFamily="34" charset="0"/>
                <a:cs typeface="Calibri" panose="020F0502020204030204" pitchFamily="34" charset="0"/>
              </a:rPr>
              <a:t>Steps:</a:t>
            </a:r>
            <a:endParaRPr lang="en-US" sz="3200" b="1" i="0" u="none" strike="noStrike" dirty="0">
              <a:solidFill>
                <a:srgbClr val="FF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62181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oose Xcode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5" y="-1"/>
            <a:ext cx="10084740" cy="755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8978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efault Storyboard in X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7" y="-1"/>
            <a:ext cx="10077260" cy="755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7998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oryboard Added with Navigation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0625" cy="755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4447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0432" y="394772"/>
            <a:ext cx="5523948" cy="584775"/>
          </a:xfrm>
          <a:prstGeom prst="rect">
            <a:avLst/>
          </a:prstGeom>
        </p:spPr>
        <p:txBody>
          <a:bodyPr wrap="none">
            <a:spAutoFit/>
          </a:bodyPr>
          <a:lstStyle/>
          <a:p>
            <a:r>
              <a:rPr lang="en-US" sz="3200" dirty="0">
                <a:solidFill>
                  <a:srgbClr val="00B0F0"/>
                </a:solidFill>
                <a:latin typeface="Calibri" panose="020F0502020204030204" pitchFamily="34" charset="0"/>
                <a:cs typeface="Calibri" panose="020F0502020204030204" pitchFamily="34" charset="0"/>
              </a:rPr>
              <a:t>Adding Table View for Your Data</a:t>
            </a:r>
            <a:endParaRPr lang="en-US" sz="3200" b="0" i="0" u="none" strike="noStrike" dirty="0">
              <a:solidFill>
                <a:srgbClr val="00B0F0"/>
              </a:solidFill>
              <a:effectLst/>
              <a:latin typeface="Calibri" panose="020F0502020204030204" pitchFamily="34" charset="0"/>
              <a:cs typeface="Calibri" panose="020F0502020204030204" pitchFamily="34" charset="0"/>
            </a:endParaRPr>
          </a:p>
        </p:txBody>
      </p:sp>
      <p:pic>
        <p:nvPicPr>
          <p:cNvPr id="4098" name="Picture 2" descr="Storyboard Add Table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395412"/>
            <a:ext cx="9869519" cy="5411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6787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5038725" cy="1477328"/>
          </a:xfrm>
          <a:prstGeom prst="rect">
            <a:avLst/>
          </a:prstGeom>
        </p:spPr>
        <p:txBody>
          <a:bodyPr>
            <a:spAutoFit/>
          </a:bodyPr>
          <a:lstStyle/>
          <a:p>
            <a:r>
              <a:rPr lang="en-US" dirty="0">
                <a:solidFill>
                  <a:srgbClr val="00B0F0"/>
                </a:solidFill>
                <a:latin typeface="Calibri" panose="020F0502020204030204" pitchFamily="34" charset="0"/>
                <a:cs typeface="Calibri" panose="020F0502020204030204" pitchFamily="34" charset="0"/>
              </a:rPr>
              <a:t>The next thing we have to do is to write code to populate the table data (i.e. recipes). In Project Navigator, select “</a:t>
            </a:r>
            <a:r>
              <a:rPr lang="en-US" dirty="0" err="1">
                <a:solidFill>
                  <a:srgbClr val="00B0F0"/>
                </a:solidFill>
                <a:latin typeface="Calibri" panose="020F0502020204030204" pitchFamily="34" charset="0"/>
                <a:cs typeface="Calibri" panose="020F0502020204030204" pitchFamily="34" charset="0"/>
              </a:rPr>
              <a:t>RecipeBookViewController.h</a:t>
            </a:r>
            <a:r>
              <a:rPr lang="en-US" dirty="0">
                <a:solidFill>
                  <a:srgbClr val="00B0F0"/>
                </a:solidFill>
                <a:latin typeface="Calibri" panose="020F0502020204030204" pitchFamily="34" charset="0"/>
                <a:cs typeface="Calibri" panose="020F0502020204030204" pitchFamily="34" charset="0"/>
              </a:rPr>
              <a:t>”. Append “” after “</a:t>
            </a:r>
            <a:r>
              <a:rPr lang="en-US" dirty="0" err="1">
                <a:solidFill>
                  <a:srgbClr val="00B0F0"/>
                </a:solidFill>
                <a:latin typeface="Calibri" panose="020F0502020204030204" pitchFamily="34" charset="0"/>
                <a:cs typeface="Calibri" panose="020F0502020204030204" pitchFamily="34" charset="0"/>
              </a:rPr>
              <a:t>UIViewController</a:t>
            </a:r>
            <a:r>
              <a:rPr lang="en-US" dirty="0">
                <a:solidFill>
                  <a:srgbClr val="00B0F0"/>
                </a:solidFill>
                <a:latin typeface="Calibri" panose="020F0502020204030204" pitchFamily="34" charset="0"/>
                <a:cs typeface="Calibri" panose="020F0502020204030204" pitchFamily="34" charset="0"/>
              </a:rPr>
              <a:t>”. Your code should look like below</a:t>
            </a:r>
          </a:p>
        </p:txBody>
      </p:sp>
      <p:sp>
        <p:nvSpPr>
          <p:cNvPr id="5" name="Rectangle 4"/>
          <p:cNvSpPr/>
          <p:nvPr/>
        </p:nvSpPr>
        <p:spPr>
          <a:xfrm>
            <a:off x="4535487" y="1111548"/>
            <a:ext cx="5499100" cy="1754326"/>
          </a:xfrm>
          <a:prstGeom prst="rect">
            <a:avLst/>
          </a:prstGeom>
        </p:spPr>
        <p:txBody>
          <a:bodyPr wrap="square">
            <a:spAutoFit/>
          </a:bodyPr>
          <a:lstStyle/>
          <a:p>
            <a:r>
              <a:rPr lang="en-US" dirty="0">
                <a:solidFill>
                  <a:srgbClr val="6E371A"/>
                </a:solidFill>
                <a:latin typeface="Monaco"/>
              </a:rPr>
              <a:t>#import &lt;</a:t>
            </a:r>
            <a:r>
              <a:rPr lang="en-US" dirty="0" err="1">
                <a:solidFill>
                  <a:srgbClr val="6E371A"/>
                </a:solidFill>
                <a:latin typeface="Monaco"/>
              </a:rPr>
              <a:t>UIKit</a:t>
            </a:r>
            <a:r>
              <a:rPr lang="en-US" dirty="0">
                <a:solidFill>
                  <a:srgbClr val="6E371A"/>
                </a:solidFill>
                <a:latin typeface="Monaco"/>
              </a:rPr>
              <a:t>/</a:t>
            </a:r>
            <a:r>
              <a:rPr lang="en-US" dirty="0" err="1">
                <a:solidFill>
                  <a:srgbClr val="6E371A"/>
                </a:solidFill>
                <a:latin typeface="Monaco"/>
              </a:rPr>
              <a:t>UIKit.h</a:t>
            </a:r>
            <a:r>
              <a:rPr lang="en-US" dirty="0">
                <a:solidFill>
                  <a:srgbClr val="6E371A"/>
                </a:solidFill>
                <a:latin typeface="Monaco"/>
              </a:rPr>
              <a:t>&gt;</a:t>
            </a:r>
            <a:r>
              <a:rPr lang="en-US" dirty="0"/>
              <a:t/>
            </a:r>
            <a:br>
              <a:rPr lang="en-US" dirty="0"/>
            </a:br>
            <a:r>
              <a:rPr lang="en-US" dirty="0"/>
              <a:t/>
            </a:r>
            <a:br>
              <a:rPr lang="en-US" dirty="0"/>
            </a:br>
            <a:r>
              <a:rPr lang="en-US" dirty="0">
                <a:solidFill>
                  <a:srgbClr val="A61390"/>
                </a:solidFill>
                <a:latin typeface="Monaco"/>
              </a:rPr>
              <a:t>@interface</a:t>
            </a:r>
            <a:r>
              <a:rPr lang="en-US" dirty="0">
                <a:solidFill>
                  <a:srgbClr val="000000"/>
                </a:solidFill>
                <a:latin typeface="Monaco"/>
              </a:rPr>
              <a:t> </a:t>
            </a:r>
            <a:r>
              <a:rPr lang="en-US" dirty="0" err="1">
                <a:solidFill>
                  <a:srgbClr val="000000"/>
                </a:solidFill>
                <a:latin typeface="Monaco"/>
              </a:rPr>
              <a:t>RecipeBookViewController</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 </a:t>
            </a:r>
            <a:r>
              <a:rPr lang="en-US" dirty="0" err="1">
                <a:solidFill>
                  <a:srgbClr val="000000"/>
                </a:solidFill>
                <a:latin typeface="Monaco"/>
              </a:rPr>
              <a:t>UIViewController</a:t>
            </a:r>
            <a:r>
              <a:rPr lang="en-US" dirty="0">
                <a:solidFill>
                  <a:srgbClr val="000000"/>
                </a:solidFill>
                <a:latin typeface="Monaco"/>
              </a:rPr>
              <a:t> &lt;</a:t>
            </a:r>
            <a:r>
              <a:rPr lang="en-US" dirty="0" err="1">
                <a:solidFill>
                  <a:srgbClr val="000000"/>
                </a:solidFill>
                <a:latin typeface="Monaco"/>
              </a:rPr>
              <a:t>UITableViewDelegate</a:t>
            </a:r>
            <a:r>
              <a:rPr lang="en-US" dirty="0">
                <a:solidFill>
                  <a:srgbClr val="000000"/>
                </a:solidFill>
                <a:latin typeface="Monaco"/>
              </a:rPr>
              <a:t>, </a:t>
            </a:r>
            <a:r>
              <a:rPr lang="en-US" dirty="0" err="1">
                <a:solidFill>
                  <a:srgbClr val="000000"/>
                </a:solidFill>
                <a:latin typeface="Monaco"/>
              </a:rPr>
              <a:t>UITableViewDataSource</a:t>
            </a:r>
            <a:r>
              <a:rPr lang="en-US" dirty="0">
                <a:solidFill>
                  <a:srgbClr val="000000"/>
                </a:solidFill>
                <a:latin typeface="Monaco"/>
              </a:rPr>
              <a:t>&gt;</a:t>
            </a:r>
            <a:r>
              <a:rPr lang="en-US" dirty="0"/>
              <a:t/>
            </a:r>
            <a:br>
              <a:rPr lang="en-US" dirty="0"/>
            </a:br>
            <a:r>
              <a:rPr lang="en-US" dirty="0"/>
              <a:t/>
            </a:r>
            <a:br>
              <a:rPr lang="en-US" dirty="0"/>
            </a:br>
            <a:r>
              <a:rPr lang="en-US" dirty="0">
                <a:solidFill>
                  <a:srgbClr val="A61390"/>
                </a:solidFill>
                <a:latin typeface="Monaco"/>
              </a:rPr>
              <a:t>@end</a:t>
            </a:r>
            <a:endParaRPr lang="en-US" dirty="0"/>
          </a:p>
        </p:txBody>
      </p:sp>
      <p:sp>
        <p:nvSpPr>
          <p:cNvPr id="6" name="Rectangle 5"/>
          <p:cNvSpPr/>
          <p:nvPr/>
        </p:nvSpPr>
        <p:spPr>
          <a:xfrm>
            <a:off x="0" y="2733137"/>
            <a:ext cx="5038725" cy="923330"/>
          </a:xfrm>
          <a:prstGeom prst="rect">
            <a:avLst/>
          </a:prstGeom>
        </p:spPr>
        <p:txBody>
          <a:bodyPr>
            <a:spAutoFit/>
          </a:bodyPr>
          <a:lstStyle/>
          <a:p>
            <a:r>
              <a:rPr lang="en-US" dirty="0">
                <a:solidFill>
                  <a:srgbClr val="00B050"/>
                </a:solidFill>
                <a:latin typeface="Calibri" panose="020F0502020204030204" pitchFamily="34" charset="0"/>
                <a:cs typeface="Calibri" panose="020F0502020204030204" pitchFamily="34" charset="0"/>
              </a:rPr>
              <a:t>Next, select “</a:t>
            </a:r>
            <a:r>
              <a:rPr lang="en-US" dirty="0" err="1">
                <a:solidFill>
                  <a:srgbClr val="00B050"/>
                </a:solidFill>
                <a:latin typeface="Calibri" panose="020F0502020204030204" pitchFamily="34" charset="0"/>
                <a:cs typeface="Calibri" panose="020F0502020204030204" pitchFamily="34" charset="0"/>
              </a:rPr>
              <a:t>RecipeBookViewController.m</a:t>
            </a:r>
            <a:r>
              <a:rPr lang="en-US" dirty="0">
                <a:solidFill>
                  <a:srgbClr val="00B050"/>
                </a:solidFill>
                <a:latin typeface="Calibri" panose="020F0502020204030204" pitchFamily="34" charset="0"/>
                <a:cs typeface="Calibri" panose="020F0502020204030204" pitchFamily="34" charset="0"/>
              </a:rPr>
              <a:t>” and define an instance variable (i.e. recipes array) for holding the table data.</a:t>
            </a:r>
          </a:p>
        </p:txBody>
      </p:sp>
      <p:sp>
        <p:nvSpPr>
          <p:cNvPr id="7" name="Rectangle 6"/>
          <p:cNvSpPr/>
          <p:nvPr/>
        </p:nvSpPr>
        <p:spPr>
          <a:xfrm>
            <a:off x="4535487" y="3381113"/>
            <a:ext cx="5038725" cy="923330"/>
          </a:xfrm>
          <a:prstGeom prst="rect">
            <a:avLst/>
          </a:prstGeom>
        </p:spPr>
        <p:txBody>
          <a:bodyPr>
            <a:spAutoFit/>
          </a:bodyPr>
          <a:lstStyle/>
          <a:p>
            <a:r>
              <a:rPr lang="en-US" dirty="0">
                <a:solidFill>
                  <a:srgbClr val="A61390"/>
                </a:solidFill>
                <a:latin typeface="Monaco"/>
              </a:rPr>
              <a:t>@implementation</a:t>
            </a:r>
            <a:r>
              <a:rPr lang="en-US" dirty="0">
                <a:solidFill>
                  <a:srgbClr val="000000"/>
                </a:solidFill>
                <a:latin typeface="Monaco"/>
              </a:rPr>
              <a:t> </a:t>
            </a:r>
            <a:r>
              <a:rPr lang="en-US" dirty="0" err="1">
                <a:solidFill>
                  <a:srgbClr val="000000"/>
                </a:solidFill>
                <a:latin typeface="Monaco"/>
              </a:rPr>
              <a:t>RecipeBookViewController</a:t>
            </a:r>
            <a:r>
              <a:rPr lang="en-US" dirty="0">
                <a:solidFill>
                  <a:srgbClr val="000000"/>
                </a:solidFill>
                <a:latin typeface="Monaco"/>
              </a:rPr>
              <a:t> </a:t>
            </a:r>
            <a:r>
              <a:rPr lang="en-US" dirty="0">
                <a:solidFill>
                  <a:srgbClr val="002200"/>
                </a:solidFill>
                <a:latin typeface="Monaco"/>
              </a:rPr>
              <a:t>{</a:t>
            </a:r>
            <a:r>
              <a:rPr lang="en-US" dirty="0"/>
              <a:t/>
            </a:r>
            <a:br>
              <a:rPr lang="en-US" dirty="0"/>
            </a:br>
            <a:r>
              <a:rPr lang="en-US" dirty="0">
                <a:solidFill>
                  <a:srgbClr val="000000"/>
                </a:solidFill>
                <a:latin typeface="Monaco"/>
              </a:rPr>
              <a:t>    </a:t>
            </a:r>
            <a:r>
              <a:rPr lang="en-US" dirty="0" err="1">
                <a:solidFill>
                  <a:srgbClr val="400080"/>
                </a:solidFill>
                <a:latin typeface="Monaco"/>
                <a:hlinkClick r:id="rId2"/>
              </a:rPr>
              <a:t>NSArray</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recipes;</a:t>
            </a:r>
            <a:r>
              <a:rPr lang="en-US" dirty="0"/>
              <a:t/>
            </a:r>
            <a:br>
              <a:rPr lang="en-US" dirty="0"/>
            </a:br>
            <a:r>
              <a:rPr lang="en-US" dirty="0">
                <a:solidFill>
                  <a:srgbClr val="002200"/>
                </a:solidFill>
                <a:latin typeface="Monaco"/>
              </a:rPr>
              <a:t>}</a:t>
            </a:r>
            <a:endParaRPr lang="en-US" dirty="0"/>
          </a:p>
        </p:txBody>
      </p:sp>
      <p:sp>
        <p:nvSpPr>
          <p:cNvPr id="8" name="Rectangle 7"/>
          <p:cNvSpPr/>
          <p:nvPr/>
        </p:nvSpPr>
        <p:spPr>
          <a:xfrm>
            <a:off x="0" y="4304443"/>
            <a:ext cx="5038725" cy="646331"/>
          </a:xfrm>
          <a:prstGeom prst="rect">
            <a:avLst/>
          </a:prstGeom>
        </p:spPr>
        <p:txBody>
          <a:bodyPr>
            <a:spAutoFit/>
          </a:bodyPr>
          <a:lstStyle/>
          <a:p>
            <a:r>
              <a:rPr lang="en-US" dirty="0">
                <a:solidFill>
                  <a:srgbClr val="7030A0"/>
                </a:solidFill>
                <a:latin typeface="Calibri" panose="020F0502020204030204" pitchFamily="34" charset="0"/>
                <a:cs typeface="Calibri" panose="020F0502020204030204" pitchFamily="34" charset="0"/>
              </a:rPr>
              <a:t>In the “</a:t>
            </a:r>
            <a:r>
              <a:rPr lang="en-US" dirty="0" err="1">
                <a:solidFill>
                  <a:srgbClr val="7030A0"/>
                </a:solidFill>
                <a:latin typeface="Calibri" panose="020F0502020204030204" pitchFamily="34" charset="0"/>
                <a:cs typeface="Calibri" panose="020F0502020204030204" pitchFamily="34" charset="0"/>
              </a:rPr>
              <a:t>viewDidLoad</a:t>
            </a:r>
            <a:r>
              <a:rPr lang="en-US" dirty="0">
                <a:solidFill>
                  <a:srgbClr val="7030A0"/>
                </a:solidFill>
                <a:latin typeface="Calibri" panose="020F0502020204030204" pitchFamily="34" charset="0"/>
                <a:cs typeface="Calibri" panose="020F0502020204030204" pitchFamily="34" charset="0"/>
              </a:rPr>
              <a:t>” method, add the following code to initialize the “recipes” array:</a:t>
            </a:r>
          </a:p>
        </p:txBody>
      </p:sp>
      <p:sp>
        <p:nvSpPr>
          <p:cNvPr id="9" name="Rectangle 8"/>
          <p:cNvSpPr/>
          <p:nvPr/>
        </p:nvSpPr>
        <p:spPr>
          <a:xfrm>
            <a:off x="2374900" y="4793149"/>
            <a:ext cx="7339012" cy="3139321"/>
          </a:xfrm>
          <a:prstGeom prst="rect">
            <a:avLst/>
          </a:prstGeom>
        </p:spPr>
        <p:txBody>
          <a:bodyPr wrap="square">
            <a:spAutoFit/>
          </a:bodyPr>
          <a:lstStyle/>
          <a:p>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a:solidFill>
                  <a:srgbClr val="A61390"/>
                </a:solidFill>
                <a:latin typeface="Monaco"/>
              </a:rPr>
              <a:t>void</a:t>
            </a:r>
            <a:r>
              <a:rPr lang="en-US" dirty="0">
                <a:solidFill>
                  <a:srgbClr val="002200"/>
                </a:solidFill>
                <a:latin typeface="Monaco"/>
              </a:rPr>
              <a:t>)</a:t>
            </a:r>
            <a:r>
              <a:rPr lang="en-US" dirty="0" err="1">
                <a:solidFill>
                  <a:srgbClr val="000000"/>
                </a:solidFill>
                <a:latin typeface="Monaco"/>
              </a:rPr>
              <a:t>viewDidLoad</a:t>
            </a:r>
            <a:r>
              <a:rPr lang="en-US" dirty="0"/>
              <a:t/>
            </a:r>
            <a:br>
              <a:rPr lang="en-US" dirty="0"/>
            </a:br>
            <a:r>
              <a:rPr lang="en-US" dirty="0">
                <a:solidFill>
                  <a:srgbClr val="002200"/>
                </a:solidFill>
                <a:latin typeface="Monaco"/>
              </a:rPr>
              <a:t>{</a:t>
            </a:r>
            <a:r>
              <a:rPr lang="en-US" dirty="0"/>
              <a:t/>
            </a:r>
            <a:br>
              <a:rPr lang="en-US" dirty="0"/>
            </a:b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super </a:t>
            </a:r>
            <a:r>
              <a:rPr lang="en-US" dirty="0" err="1">
                <a:solidFill>
                  <a:srgbClr val="000000"/>
                </a:solidFill>
                <a:latin typeface="Monaco"/>
              </a:rPr>
              <a:t>viewDidLoad</a:t>
            </a:r>
            <a:r>
              <a:rPr lang="en-US" dirty="0">
                <a:solidFill>
                  <a:srgbClr val="002200"/>
                </a:solidFill>
                <a:latin typeface="Monaco"/>
              </a:rPr>
              <a:t>]</a:t>
            </a:r>
            <a:r>
              <a:rPr lang="en-US" dirty="0">
                <a:solidFill>
                  <a:srgbClr val="000000"/>
                </a:solidFill>
                <a:latin typeface="Monaco"/>
              </a:rPr>
              <a:t>;</a:t>
            </a:r>
            <a:r>
              <a:rPr lang="en-US" dirty="0"/>
              <a:t/>
            </a:r>
            <a:br>
              <a:rPr lang="en-US" dirty="0"/>
            </a:br>
            <a:r>
              <a:rPr lang="en-US" dirty="0">
                <a:solidFill>
                  <a:srgbClr val="000000"/>
                </a:solidFill>
                <a:latin typeface="Monaco"/>
              </a:rPr>
              <a:t>    </a:t>
            </a:r>
            <a:r>
              <a:rPr lang="en-US" i="1" dirty="0">
                <a:solidFill>
                  <a:srgbClr val="11740A"/>
                </a:solidFill>
                <a:latin typeface="Monaco"/>
              </a:rPr>
              <a:t>// Initialize table data</a:t>
            </a:r>
            <a:r>
              <a:rPr lang="en-US" dirty="0"/>
              <a:t/>
            </a:r>
            <a:br>
              <a:rPr lang="en-US" dirty="0"/>
            </a:br>
            <a:r>
              <a:rPr lang="en-US" dirty="0">
                <a:solidFill>
                  <a:srgbClr val="000000"/>
                </a:solidFill>
                <a:latin typeface="Monaco"/>
              </a:rPr>
              <a:t>    recipes </a:t>
            </a:r>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err="1">
                <a:solidFill>
                  <a:srgbClr val="400080"/>
                </a:solidFill>
                <a:latin typeface="Monaco"/>
                <a:hlinkClick r:id="rId2"/>
              </a:rPr>
              <a:t>NSArray</a:t>
            </a:r>
            <a:r>
              <a:rPr lang="en-US" dirty="0">
                <a:solidFill>
                  <a:srgbClr val="000000"/>
                </a:solidFill>
                <a:latin typeface="Monaco"/>
              </a:rPr>
              <a:t> </a:t>
            </a:r>
            <a:r>
              <a:rPr lang="en-US" dirty="0" err="1">
                <a:solidFill>
                  <a:srgbClr val="000000"/>
                </a:solidFill>
                <a:latin typeface="Monaco"/>
              </a:rPr>
              <a:t>arrayWithObjects</a:t>
            </a:r>
            <a:r>
              <a:rPr lang="en-US" dirty="0">
                <a:solidFill>
                  <a:srgbClr val="002200"/>
                </a:solidFill>
                <a:latin typeface="Monaco"/>
              </a:rPr>
              <a:t>:</a:t>
            </a:r>
            <a:r>
              <a:rPr lang="en-US" dirty="0">
                <a:solidFill>
                  <a:srgbClr val="BF1D1A"/>
                </a:solidFill>
                <a:latin typeface="Monaco"/>
              </a:rPr>
              <a:t>@"Egg Benedict"</a:t>
            </a:r>
            <a:r>
              <a:rPr lang="en-US" dirty="0">
                <a:solidFill>
                  <a:srgbClr val="000000"/>
                </a:solidFill>
                <a:latin typeface="Monaco"/>
              </a:rPr>
              <a:t>, </a:t>
            </a:r>
            <a:r>
              <a:rPr lang="en-US" dirty="0">
                <a:solidFill>
                  <a:srgbClr val="BF1D1A"/>
                </a:solidFill>
                <a:latin typeface="Monaco"/>
              </a:rPr>
              <a:t>@"Mushroom Risotto"</a:t>
            </a:r>
            <a:r>
              <a:rPr lang="en-US" dirty="0">
                <a:solidFill>
                  <a:srgbClr val="000000"/>
                </a:solidFill>
                <a:latin typeface="Monaco"/>
              </a:rPr>
              <a:t>, </a:t>
            </a:r>
            <a:r>
              <a:rPr lang="en-US" dirty="0">
                <a:solidFill>
                  <a:srgbClr val="BF1D1A"/>
                </a:solidFill>
                <a:latin typeface="Monaco"/>
              </a:rPr>
              <a:t>@"Full Breakfast"</a:t>
            </a:r>
            <a:r>
              <a:rPr lang="en-US" dirty="0">
                <a:solidFill>
                  <a:srgbClr val="000000"/>
                </a:solidFill>
                <a:latin typeface="Monaco"/>
              </a:rPr>
              <a:t>, </a:t>
            </a:r>
            <a:r>
              <a:rPr lang="en-US" dirty="0">
                <a:solidFill>
                  <a:srgbClr val="BF1D1A"/>
                </a:solidFill>
                <a:latin typeface="Monaco"/>
              </a:rPr>
              <a:t>@"Hamburger"</a:t>
            </a:r>
            <a:r>
              <a:rPr lang="en-US" dirty="0">
                <a:solidFill>
                  <a:srgbClr val="000000"/>
                </a:solidFill>
                <a:latin typeface="Monaco"/>
              </a:rPr>
              <a:t>, </a:t>
            </a:r>
            <a:r>
              <a:rPr lang="en-US" dirty="0">
                <a:solidFill>
                  <a:srgbClr val="BF1D1A"/>
                </a:solidFill>
                <a:latin typeface="Monaco"/>
              </a:rPr>
              <a:t>@"Ham and Egg Sandwich"</a:t>
            </a:r>
            <a:r>
              <a:rPr lang="en-US" dirty="0">
                <a:solidFill>
                  <a:srgbClr val="000000"/>
                </a:solidFill>
                <a:latin typeface="Monaco"/>
              </a:rPr>
              <a:t>, </a:t>
            </a:r>
            <a:r>
              <a:rPr lang="en-US" dirty="0">
                <a:solidFill>
                  <a:srgbClr val="BF1D1A"/>
                </a:solidFill>
                <a:latin typeface="Monaco"/>
              </a:rPr>
              <a:t>@"</a:t>
            </a:r>
            <a:r>
              <a:rPr lang="en-US" dirty="0" err="1">
                <a:solidFill>
                  <a:srgbClr val="BF1D1A"/>
                </a:solidFill>
                <a:latin typeface="Monaco"/>
              </a:rPr>
              <a:t>Creme</a:t>
            </a:r>
            <a:r>
              <a:rPr lang="en-US" dirty="0">
                <a:solidFill>
                  <a:srgbClr val="BF1D1A"/>
                </a:solidFill>
                <a:latin typeface="Monaco"/>
              </a:rPr>
              <a:t> </a:t>
            </a:r>
            <a:r>
              <a:rPr lang="en-US" dirty="0" err="1">
                <a:solidFill>
                  <a:srgbClr val="BF1D1A"/>
                </a:solidFill>
                <a:latin typeface="Monaco"/>
              </a:rPr>
              <a:t>Brelee</a:t>
            </a:r>
            <a:r>
              <a:rPr lang="en-US" dirty="0">
                <a:solidFill>
                  <a:srgbClr val="BF1D1A"/>
                </a:solidFill>
                <a:latin typeface="Monaco"/>
              </a:rPr>
              <a:t>"</a:t>
            </a:r>
            <a:r>
              <a:rPr lang="en-US" dirty="0">
                <a:solidFill>
                  <a:srgbClr val="000000"/>
                </a:solidFill>
                <a:latin typeface="Monaco"/>
              </a:rPr>
              <a:t>, </a:t>
            </a:r>
            <a:r>
              <a:rPr lang="en-US" dirty="0">
                <a:solidFill>
                  <a:srgbClr val="BF1D1A"/>
                </a:solidFill>
                <a:latin typeface="Monaco"/>
              </a:rPr>
              <a:t>@"White Chocolate Donut"</a:t>
            </a:r>
            <a:r>
              <a:rPr lang="en-US" dirty="0">
                <a:solidFill>
                  <a:srgbClr val="000000"/>
                </a:solidFill>
                <a:latin typeface="Monaco"/>
              </a:rPr>
              <a:t>, </a:t>
            </a:r>
            <a:r>
              <a:rPr lang="en-US" dirty="0">
                <a:solidFill>
                  <a:srgbClr val="BF1D1A"/>
                </a:solidFill>
                <a:latin typeface="Monaco"/>
              </a:rPr>
              <a:t>@"Starbucks Coffee"</a:t>
            </a:r>
            <a:r>
              <a:rPr lang="en-US" dirty="0">
                <a:solidFill>
                  <a:srgbClr val="000000"/>
                </a:solidFill>
                <a:latin typeface="Monaco"/>
              </a:rPr>
              <a:t>, </a:t>
            </a:r>
            <a:r>
              <a:rPr lang="en-US" dirty="0">
                <a:solidFill>
                  <a:srgbClr val="BF1D1A"/>
                </a:solidFill>
                <a:latin typeface="Monaco"/>
              </a:rPr>
              <a:t>@"Vegetable Curry"</a:t>
            </a:r>
            <a:r>
              <a:rPr lang="en-US" dirty="0">
                <a:solidFill>
                  <a:srgbClr val="000000"/>
                </a:solidFill>
                <a:latin typeface="Monaco"/>
              </a:rPr>
              <a:t>, </a:t>
            </a:r>
            <a:r>
              <a:rPr lang="en-US" dirty="0">
                <a:solidFill>
                  <a:srgbClr val="BF1D1A"/>
                </a:solidFill>
                <a:latin typeface="Monaco"/>
              </a:rPr>
              <a:t>@"Instant Noodle with Egg"</a:t>
            </a:r>
            <a:r>
              <a:rPr lang="en-US" dirty="0">
                <a:solidFill>
                  <a:srgbClr val="000000"/>
                </a:solidFill>
                <a:latin typeface="Monaco"/>
              </a:rPr>
              <a:t>, </a:t>
            </a:r>
            <a:r>
              <a:rPr lang="en-US" dirty="0">
                <a:solidFill>
                  <a:srgbClr val="BF1D1A"/>
                </a:solidFill>
                <a:latin typeface="Monaco"/>
              </a:rPr>
              <a:t>@"Noodle with BBQ Pork"</a:t>
            </a:r>
            <a:r>
              <a:rPr lang="en-US" dirty="0">
                <a:solidFill>
                  <a:srgbClr val="000000"/>
                </a:solidFill>
                <a:latin typeface="Monaco"/>
              </a:rPr>
              <a:t>, </a:t>
            </a:r>
            <a:r>
              <a:rPr lang="en-US" dirty="0">
                <a:solidFill>
                  <a:srgbClr val="BF1D1A"/>
                </a:solidFill>
                <a:latin typeface="Monaco"/>
              </a:rPr>
              <a:t>@"Japanese Noodle with Pork"</a:t>
            </a:r>
            <a:r>
              <a:rPr lang="en-US" dirty="0">
                <a:solidFill>
                  <a:srgbClr val="000000"/>
                </a:solidFill>
                <a:latin typeface="Monaco"/>
              </a:rPr>
              <a:t>, </a:t>
            </a:r>
            <a:r>
              <a:rPr lang="en-US" dirty="0">
                <a:solidFill>
                  <a:srgbClr val="BF1D1A"/>
                </a:solidFill>
                <a:latin typeface="Monaco"/>
              </a:rPr>
              <a:t>@"Green Tea"</a:t>
            </a:r>
            <a:r>
              <a:rPr lang="en-US" dirty="0">
                <a:solidFill>
                  <a:srgbClr val="000000"/>
                </a:solidFill>
                <a:latin typeface="Monaco"/>
              </a:rPr>
              <a:t>, </a:t>
            </a:r>
            <a:r>
              <a:rPr lang="en-US" dirty="0">
                <a:solidFill>
                  <a:srgbClr val="BF1D1A"/>
                </a:solidFill>
                <a:latin typeface="Monaco"/>
              </a:rPr>
              <a:t>@"Thai Shrimp Cake"</a:t>
            </a:r>
            <a:r>
              <a:rPr lang="en-US" dirty="0">
                <a:solidFill>
                  <a:srgbClr val="000000"/>
                </a:solidFill>
                <a:latin typeface="Monaco"/>
              </a:rPr>
              <a:t>, </a:t>
            </a:r>
            <a:r>
              <a:rPr lang="en-US" dirty="0">
                <a:solidFill>
                  <a:srgbClr val="BF1D1A"/>
                </a:solidFill>
                <a:latin typeface="Monaco"/>
              </a:rPr>
              <a:t>@"Angry Birds Cake"</a:t>
            </a:r>
            <a:r>
              <a:rPr lang="en-US" dirty="0">
                <a:solidFill>
                  <a:srgbClr val="000000"/>
                </a:solidFill>
                <a:latin typeface="Monaco"/>
              </a:rPr>
              <a:t>, </a:t>
            </a:r>
            <a:r>
              <a:rPr lang="en-US" dirty="0">
                <a:solidFill>
                  <a:srgbClr val="BF1D1A"/>
                </a:solidFill>
                <a:latin typeface="Monaco"/>
              </a:rPr>
              <a:t>@"Ham and Cheese Panini"</a:t>
            </a:r>
            <a:r>
              <a:rPr lang="en-US" dirty="0">
                <a:solidFill>
                  <a:srgbClr val="000000"/>
                </a:solidFill>
                <a:latin typeface="Monaco"/>
              </a:rPr>
              <a:t>, </a:t>
            </a:r>
            <a:r>
              <a:rPr lang="en-US" dirty="0">
                <a:solidFill>
                  <a:srgbClr val="A61390"/>
                </a:solidFill>
                <a:latin typeface="Monaco"/>
              </a:rPr>
              <a:t>nil</a:t>
            </a:r>
            <a:r>
              <a:rPr lang="en-US" dirty="0">
                <a:solidFill>
                  <a:srgbClr val="002200"/>
                </a:solidFill>
                <a:latin typeface="Monaco"/>
              </a:rPr>
              <a:t>]</a:t>
            </a:r>
            <a:r>
              <a:rPr lang="en-US" dirty="0">
                <a:solidFill>
                  <a:srgbClr val="000000"/>
                </a:solidFill>
                <a:latin typeface="Monaco"/>
              </a:rPr>
              <a:t>;</a:t>
            </a:r>
            <a:r>
              <a:rPr lang="en-US" dirty="0"/>
              <a:t/>
            </a:r>
            <a:br>
              <a:rPr lang="en-US" dirty="0"/>
            </a:br>
            <a:r>
              <a:rPr lang="en-US" dirty="0">
                <a:solidFill>
                  <a:srgbClr val="002200"/>
                </a:solidFill>
                <a:latin typeface="Monaco"/>
              </a:rPr>
              <a:t>}</a:t>
            </a:r>
            <a:endParaRPr lang="en-US" dirty="0"/>
          </a:p>
        </p:txBody>
      </p:sp>
    </p:spTree>
    <p:extLst>
      <p:ext uri="{BB962C8B-B14F-4D97-AF65-F5344CB8AC3E}">
        <p14:creationId xmlns:p14="http://schemas.microsoft.com/office/powerpoint/2010/main" val="17782358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1650" y="1650365"/>
            <a:ext cx="9163050" cy="5909310"/>
          </a:xfrm>
          <a:prstGeom prst="rect">
            <a:avLst/>
          </a:prstGeom>
        </p:spPr>
        <p:txBody>
          <a:bodyPr wrap="square">
            <a:spAutoFit/>
          </a:bodyPr>
          <a:lstStyle/>
          <a:p>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NSInteger</a:t>
            </a:r>
            <a:r>
              <a:rPr lang="en-US" dirty="0">
                <a:solidFill>
                  <a:srgbClr val="002200"/>
                </a:solidFill>
                <a:latin typeface="Monaco"/>
              </a:rPr>
              <a:t>)</a:t>
            </a:r>
            <a:r>
              <a:rPr lang="en-US" dirty="0" err="1">
                <a:solidFill>
                  <a:srgbClr val="000000"/>
                </a:solidFill>
                <a:latin typeface="Monaco"/>
              </a:rPr>
              <a:t>tableView</a:t>
            </a:r>
            <a:r>
              <a:rPr lang="en-US" dirty="0">
                <a:solidFill>
                  <a:srgbClr val="002200"/>
                </a:solidFill>
                <a:latin typeface="Monaco"/>
              </a:rPr>
              <a:t>:(</a:t>
            </a:r>
            <a:r>
              <a:rPr lang="en-US" dirty="0" err="1">
                <a:solidFill>
                  <a:srgbClr val="000000"/>
                </a:solidFill>
                <a:latin typeface="Monaco"/>
              </a:rPr>
              <a:t>UITableView</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tableView</a:t>
            </a:r>
            <a:r>
              <a:rPr lang="en-US" dirty="0">
                <a:solidFill>
                  <a:srgbClr val="000000"/>
                </a:solidFill>
                <a:latin typeface="Monaco"/>
              </a:rPr>
              <a:t> </a:t>
            </a:r>
            <a:r>
              <a:rPr lang="en-US" dirty="0" err="1">
                <a:solidFill>
                  <a:srgbClr val="000000"/>
                </a:solidFill>
                <a:latin typeface="Monaco"/>
              </a:rPr>
              <a:t>numberOfRowsInSection</a:t>
            </a:r>
            <a:r>
              <a:rPr lang="en-US" dirty="0">
                <a:solidFill>
                  <a:srgbClr val="002200"/>
                </a:solidFill>
                <a:latin typeface="Monaco"/>
              </a:rPr>
              <a:t>:(</a:t>
            </a:r>
            <a:r>
              <a:rPr lang="en-US" dirty="0" err="1">
                <a:solidFill>
                  <a:srgbClr val="000000"/>
                </a:solidFill>
                <a:latin typeface="Monaco"/>
              </a:rPr>
              <a:t>NSInteger</a:t>
            </a:r>
            <a:r>
              <a:rPr lang="en-US" dirty="0">
                <a:solidFill>
                  <a:srgbClr val="002200"/>
                </a:solidFill>
                <a:latin typeface="Monaco"/>
              </a:rPr>
              <a:t>)</a:t>
            </a:r>
            <a:r>
              <a:rPr lang="en-US" dirty="0">
                <a:solidFill>
                  <a:srgbClr val="000000"/>
                </a:solidFill>
                <a:latin typeface="Monaco"/>
              </a:rPr>
              <a:t>section</a:t>
            </a:r>
            <a:r>
              <a:rPr lang="en-US" dirty="0"/>
              <a:t/>
            </a:r>
            <a:br>
              <a:rPr lang="en-US" dirty="0"/>
            </a:br>
            <a:r>
              <a:rPr lang="en-US" dirty="0">
                <a:solidFill>
                  <a:srgbClr val="002200"/>
                </a:solidFill>
                <a:latin typeface="Monaco"/>
              </a:rPr>
              <a:t>{</a:t>
            </a:r>
            <a:r>
              <a:rPr lang="en-US" dirty="0"/>
              <a:t/>
            </a:r>
            <a:br>
              <a:rPr lang="en-US" dirty="0"/>
            </a:br>
            <a:r>
              <a:rPr lang="en-US" dirty="0">
                <a:solidFill>
                  <a:srgbClr val="000000"/>
                </a:solidFill>
                <a:latin typeface="Monaco"/>
              </a:rPr>
              <a:t>    </a:t>
            </a:r>
            <a:r>
              <a:rPr lang="en-US" dirty="0">
                <a:solidFill>
                  <a:srgbClr val="A61390"/>
                </a:solidFill>
                <a:latin typeface="Monaco"/>
              </a:rPr>
              <a:t>return</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recipes count</a:t>
            </a:r>
            <a:r>
              <a:rPr lang="en-US" dirty="0">
                <a:solidFill>
                  <a:srgbClr val="002200"/>
                </a:solidFill>
                <a:latin typeface="Monaco"/>
              </a:rPr>
              <a:t>]</a:t>
            </a:r>
            <a:r>
              <a:rPr lang="en-US" dirty="0">
                <a:solidFill>
                  <a:srgbClr val="000000"/>
                </a:solidFill>
                <a:latin typeface="Monaco"/>
              </a:rPr>
              <a:t>;</a:t>
            </a:r>
            <a:r>
              <a:rPr lang="en-US" dirty="0"/>
              <a:t/>
            </a:r>
            <a:br>
              <a:rPr lang="en-US" dirty="0"/>
            </a:br>
            <a:r>
              <a:rPr lang="en-US" dirty="0">
                <a:solidFill>
                  <a:srgbClr val="002200"/>
                </a:solidFill>
                <a:latin typeface="Monaco"/>
              </a:rPr>
              <a:t>}</a:t>
            </a:r>
            <a:r>
              <a:rPr lang="en-US" dirty="0"/>
              <a:t/>
            </a:r>
            <a:br>
              <a:rPr lang="en-US" dirty="0"/>
            </a:br>
            <a:r>
              <a:rPr lang="en-US" dirty="0"/>
              <a:t/>
            </a:r>
            <a:br>
              <a:rPr lang="en-US" dirty="0"/>
            </a:br>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UITableViewCell</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tableView</a:t>
            </a:r>
            <a:r>
              <a:rPr lang="en-US" dirty="0">
                <a:solidFill>
                  <a:srgbClr val="002200"/>
                </a:solidFill>
                <a:latin typeface="Monaco"/>
              </a:rPr>
              <a:t>:(</a:t>
            </a:r>
            <a:r>
              <a:rPr lang="en-US" dirty="0" err="1">
                <a:solidFill>
                  <a:srgbClr val="000000"/>
                </a:solidFill>
                <a:latin typeface="Monaco"/>
              </a:rPr>
              <a:t>UITableView</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tableView</a:t>
            </a:r>
            <a:r>
              <a:rPr lang="en-US" dirty="0">
                <a:solidFill>
                  <a:srgbClr val="000000"/>
                </a:solidFill>
                <a:latin typeface="Monaco"/>
              </a:rPr>
              <a:t> </a:t>
            </a:r>
            <a:r>
              <a:rPr lang="en-US" dirty="0" err="1">
                <a:solidFill>
                  <a:srgbClr val="000000"/>
                </a:solidFill>
                <a:latin typeface="Monaco"/>
              </a:rPr>
              <a:t>cellForRowAtIndexPath</a:t>
            </a:r>
            <a:r>
              <a:rPr lang="en-US" dirty="0">
                <a:solidFill>
                  <a:srgbClr val="002200"/>
                </a:solidFill>
                <a:latin typeface="Monaco"/>
              </a:rPr>
              <a:t>:(</a:t>
            </a:r>
            <a:r>
              <a:rPr lang="en-US" dirty="0" err="1">
                <a:solidFill>
                  <a:srgbClr val="400080"/>
                </a:solidFill>
                <a:latin typeface="Monaco"/>
                <a:hlinkClick r:id="rId2"/>
              </a:rPr>
              <a:t>NSIndexPath</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indexPath</a:t>
            </a:r>
            <a:r>
              <a:rPr lang="en-US" dirty="0"/>
              <a:t/>
            </a:r>
            <a:br>
              <a:rPr lang="en-US" dirty="0"/>
            </a:br>
            <a:r>
              <a:rPr lang="en-US" dirty="0">
                <a:solidFill>
                  <a:srgbClr val="002200"/>
                </a:solidFill>
                <a:latin typeface="Monaco"/>
              </a:rPr>
              <a:t>{</a:t>
            </a:r>
            <a:r>
              <a:rPr lang="en-US" dirty="0"/>
              <a:t/>
            </a:r>
            <a:br>
              <a:rPr lang="en-US" dirty="0"/>
            </a:br>
            <a:r>
              <a:rPr lang="en-US" dirty="0">
                <a:solidFill>
                  <a:srgbClr val="000000"/>
                </a:solidFill>
                <a:latin typeface="Monaco"/>
              </a:rPr>
              <a:t>    </a:t>
            </a:r>
            <a:r>
              <a:rPr lang="en-US" dirty="0">
                <a:solidFill>
                  <a:srgbClr val="A61390"/>
                </a:solidFill>
                <a:latin typeface="Monaco"/>
              </a:rPr>
              <a:t>static</a:t>
            </a:r>
            <a:r>
              <a:rPr lang="en-US" dirty="0">
                <a:solidFill>
                  <a:srgbClr val="000000"/>
                </a:solidFill>
                <a:latin typeface="Monaco"/>
              </a:rPr>
              <a:t> </a:t>
            </a:r>
            <a:r>
              <a:rPr lang="en-US" dirty="0" err="1">
                <a:solidFill>
                  <a:srgbClr val="400080"/>
                </a:solidFill>
                <a:latin typeface="Monaco"/>
                <a:hlinkClick r:id="rId3"/>
              </a:rPr>
              <a:t>NSString</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simpleTableIdentifier</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 </a:t>
            </a:r>
            <a:r>
              <a:rPr lang="en-US" dirty="0">
                <a:solidFill>
                  <a:srgbClr val="BF1D1A"/>
                </a:solidFill>
                <a:latin typeface="Monaco"/>
              </a:rPr>
              <a:t>@"</a:t>
            </a:r>
            <a:r>
              <a:rPr lang="en-US" dirty="0" err="1">
                <a:solidFill>
                  <a:srgbClr val="BF1D1A"/>
                </a:solidFill>
                <a:latin typeface="Monaco"/>
              </a:rPr>
              <a:t>RecipeCell</a:t>
            </a:r>
            <a:r>
              <a:rPr lang="en-US" dirty="0">
                <a:solidFill>
                  <a:srgbClr val="BF1D1A"/>
                </a:solidFill>
                <a:latin typeface="Monaco"/>
              </a:rPr>
              <a:t>"</a:t>
            </a:r>
            <a:r>
              <a:rPr lang="en-US" dirty="0">
                <a:solidFill>
                  <a:srgbClr val="000000"/>
                </a:solidFill>
                <a:latin typeface="Monaco"/>
              </a:rPr>
              <a:t>;</a:t>
            </a:r>
            <a:r>
              <a:rPr lang="en-US" dirty="0"/>
              <a:t/>
            </a:r>
            <a:br>
              <a:rPr lang="en-US" dirty="0"/>
            </a:br>
            <a:r>
              <a:rPr lang="en-US" dirty="0">
                <a:solidFill>
                  <a:srgbClr val="000000"/>
                </a:solidFill>
                <a:latin typeface="Monaco"/>
              </a:rPr>
              <a:t>    </a:t>
            </a:r>
            <a:r>
              <a:rPr lang="en-US" dirty="0"/>
              <a:t/>
            </a:r>
            <a:br>
              <a:rPr lang="en-US" dirty="0"/>
            </a:br>
            <a:r>
              <a:rPr lang="en-US" dirty="0">
                <a:solidFill>
                  <a:srgbClr val="000000"/>
                </a:solidFill>
                <a:latin typeface="Monaco"/>
              </a:rPr>
              <a:t>    </a:t>
            </a:r>
            <a:r>
              <a:rPr lang="en-US" dirty="0" err="1">
                <a:solidFill>
                  <a:srgbClr val="000000"/>
                </a:solidFill>
                <a:latin typeface="Monaco"/>
              </a:rPr>
              <a:t>UITableViewCell</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cell </a:t>
            </a:r>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tableView</a:t>
            </a:r>
            <a:r>
              <a:rPr lang="en-US" dirty="0">
                <a:solidFill>
                  <a:srgbClr val="000000"/>
                </a:solidFill>
                <a:latin typeface="Monaco"/>
              </a:rPr>
              <a:t> </a:t>
            </a:r>
            <a:r>
              <a:rPr lang="en-US" dirty="0" err="1">
                <a:solidFill>
                  <a:srgbClr val="000000"/>
                </a:solidFill>
                <a:latin typeface="Monaco"/>
              </a:rPr>
              <a:t>dequeueReusableCellWithIdentifier</a:t>
            </a:r>
            <a:r>
              <a:rPr lang="en-US" dirty="0" err="1">
                <a:solidFill>
                  <a:srgbClr val="002200"/>
                </a:solidFill>
                <a:latin typeface="Monaco"/>
              </a:rPr>
              <a:t>:</a:t>
            </a:r>
            <a:r>
              <a:rPr lang="en-US" dirty="0" err="1">
                <a:solidFill>
                  <a:srgbClr val="000000"/>
                </a:solidFill>
                <a:latin typeface="Monaco"/>
              </a:rPr>
              <a:t>simpleTableIdentifier</a:t>
            </a:r>
            <a:r>
              <a:rPr lang="en-US" dirty="0">
                <a:solidFill>
                  <a:srgbClr val="002200"/>
                </a:solidFill>
                <a:latin typeface="Monaco"/>
              </a:rPr>
              <a:t>]</a:t>
            </a:r>
            <a:r>
              <a:rPr lang="en-US" dirty="0">
                <a:solidFill>
                  <a:srgbClr val="000000"/>
                </a:solidFill>
                <a:latin typeface="Monaco"/>
              </a:rPr>
              <a:t>;</a:t>
            </a:r>
            <a:r>
              <a:rPr lang="en-US" dirty="0"/>
              <a:t/>
            </a:r>
            <a:br>
              <a:rPr lang="en-US" dirty="0"/>
            </a:br>
            <a:r>
              <a:rPr lang="en-US" dirty="0">
                <a:solidFill>
                  <a:srgbClr val="000000"/>
                </a:solidFill>
                <a:latin typeface="Monaco"/>
              </a:rPr>
              <a:t>    </a:t>
            </a:r>
            <a:r>
              <a:rPr lang="en-US" dirty="0"/>
              <a:t/>
            </a:r>
            <a:br>
              <a:rPr lang="en-US" dirty="0"/>
            </a:br>
            <a:r>
              <a:rPr lang="en-US" dirty="0">
                <a:solidFill>
                  <a:srgbClr val="000000"/>
                </a:solidFill>
                <a:latin typeface="Monaco"/>
              </a:rPr>
              <a:t>    </a:t>
            </a:r>
            <a:r>
              <a:rPr lang="en-US" dirty="0">
                <a:solidFill>
                  <a:srgbClr val="A61390"/>
                </a:solidFill>
                <a:latin typeface="Monaco"/>
              </a:rPr>
              <a:t>if</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cell </a:t>
            </a:r>
            <a:r>
              <a:rPr lang="en-US" dirty="0">
                <a:solidFill>
                  <a:srgbClr val="002200"/>
                </a:solidFill>
                <a:latin typeface="Monaco"/>
              </a:rPr>
              <a:t>==</a:t>
            </a:r>
            <a:r>
              <a:rPr lang="en-US" dirty="0">
                <a:solidFill>
                  <a:srgbClr val="000000"/>
                </a:solidFill>
                <a:latin typeface="Monaco"/>
              </a:rPr>
              <a:t> </a:t>
            </a:r>
            <a:r>
              <a:rPr lang="en-US" dirty="0">
                <a:solidFill>
                  <a:srgbClr val="A61390"/>
                </a:solidFill>
                <a:latin typeface="Monaco"/>
              </a:rPr>
              <a:t>nil</a:t>
            </a:r>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a:t/>
            </a:r>
            <a:br>
              <a:rPr lang="en-US" dirty="0"/>
            </a:br>
            <a:r>
              <a:rPr lang="en-US" dirty="0">
                <a:solidFill>
                  <a:srgbClr val="000000"/>
                </a:solidFill>
                <a:latin typeface="Monaco"/>
              </a:rPr>
              <a:t>        cell </a:t>
            </a:r>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UITableViewCell</a:t>
            </a:r>
            <a:r>
              <a:rPr lang="en-US" dirty="0">
                <a:solidFill>
                  <a:srgbClr val="000000"/>
                </a:solidFill>
                <a:latin typeface="Monaco"/>
              </a:rPr>
              <a:t> </a:t>
            </a:r>
            <a:r>
              <a:rPr lang="en-US" dirty="0" err="1">
                <a:solidFill>
                  <a:srgbClr val="000000"/>
                </a:solidFill>
                <a:latin typeface="Monaco"/>
              </a:rPr>
              <a:t>alloc</a:t>
            </a:r>
            <a:r>
              <a:rPr lang="en-US" dirty="0">
                <a:solidFill>
                  <a:srgbClr val="002200"/>
                </a:solidFill>
                <a:latin typeface="Monaco"/>
              </a:rPr>
              <a:t>]</a:t>
            </a:r>
            <a:r>
              <a:rPr lang="en-US" dirty="0">
                <a:solidFill>
                  <a:srgbClr val="000000"/>
                </a:solidFill>
                <a:latin typeface="Monaco"/>
              </a:rPr>
              <a:t> </a:t>
            </a:r>
            <a:r>
              <a:rPr lang="en-US" dirty="0" err="1">
                <a:solidFill>
                  <a:srgbClr val="000000"/>
                </a:solidFill>
                <a:latin typeface="Monaco"/>
              </a:rPr>
              <a:t>initWithStyle</a:t>
            </a:r>
            <a:r>
              <a:rPr lang="en-US" dirty="0" err="1">
                <a:solidFill>
                  <a:srgbClr val="002200"/>
                </a:solidFill>
                <a:latin typeface="Monaco"/>
              </a:rPr>
              <a:t>:</a:t>
            </a:r>
            <a:r>
              <a:rPr lang="en-US" dirty="0" err="1">
                <a:solidFill>
                  <a:srgbClr val="000000"/>
                </a:solidFill>
                <a:latin typeface="Monaco"/>
              </a:rPr>
              <a:t>UITableViewCellStyleDefault</a:t>
            </a:r>
            <a:r>
              <a:rPr lang="en-US" dirty="0">
                <a:solidFill>
                  <a:srgbClr val="000000"/>
                </a:solidFill>
                <a:latin typeface="Monaco"/>
              </a:rPr>
              <a:t> </a:t>
            </a:r>
            <a:r>
              <a:rPr lang="en-US" dirty="0" err="1">
                <a:solidFill>
                  <a:srgbClr val="000000"/>
                </a:solidFill>
                <a:latin typeface="Monaco"/>
              </a:rPr>
              <a:t>reuseIdentifier</a:t>
            </a:r>
            <a:r>
              <a:rPr lang="en-US" dirty="0" err="1">
                <a:solidFill>
                  <a:srgbClr val="002200"/>
                </a:solidFill>
                <a:latin typeface="Monaco"/>
              </a:rPr>
              <a:t>:</a:t>
            </a:r>
            <a:r>
              <a:rPr lang="en-US" dirty="0" err="1">
                <a:solidFill>
                  <a:srgbClr val="000000"/>
                </a:solidFill>
                <a:latin typeface="Monaco"/>
              </a:rPr>
              <a:t>simpleTableIdentifier</a:t>
            </a:r>
            <a:r>
              <a:rPr lang="en-US" dirty="0">
                <a:solidFill>
                  <a:srgbClr val="002200"/>
                </a:solidFill>
                <a:latin typeface="Monaco"/>
              </a:rPr>
              <a:t>]</a:t>
            </a:r>
            <a:r>
              <a:rPr lang="en-US" dirty="0">
                <a:solidFill>
                  <a:srgbClr val="000000"/>
                </a:solidFill>
                <a:latin typeface="Monaco"/>
              </a:rPr>
              <a:t>;</a:t>
            </a:r>
            <a:r>
              <a:rPr lang="en-US" dirty="0"/>
              <a:t/>
            </a:r>
            <a:br>
              <a:rPr lang="en-US" dirty="0"/>
            </a:br>
            <a:r>
              <a:rPr lang="en-US" dirty="0">
                <a:solidFill>
                  <a:srgbClr val="000000"/>
                </a:solidFill>
                <a:latin typeface="Monaco"/>
              </a:rPr>
              <a:t>    </a:t>
            </a:r>
            <a:r>
              <a:rPr lang="en-US" dirty="0">
                <a:solidFill>
                  <a:srgbClr val="002200"/>
                </a:solidFill>
                <a:latin typeface="Monaco"/>
              </a:rPr>
              <a:t>}</a:t>
            </a:r>
            <a:r>
              <a:rPr lang="en-US" dirty="0"/>
              <a:t/>
            </a:r>
            <a:br>
              <a:rPr lang="en-US" dirty="0"/>
            </a:br>
            <a:r>
              <a:rPr lang="en-US" dirty="0">
                <a:solidFill>
                  <a:srgbClr val="000000"/>
                </a:solidFill>
                <a:latin typeface="Monaco"/>
              </a:rPr>
              <a:t>    </a:t>
            </a:r>
            <a:r>
              <a:rPr lang="en-US" dirty="0"/>
              <a:t/>
            </a:r>
            <a:br>
              <a:rPr lang="en-US" dirty="0"/>
            </a:br>
            <a:r>
              <a:rPr lang="en-US" dirty="0">
                <a:solidFill>
                  <a:srgbClr val="000000"/>
                </a:solidFill>
                <a:latin typeface="Monaco"/>
              </a:rPr>
              <a:t>    </a:t>
            </a:r>
            <a:r>
              <a:rPr lang="en-US" dirty="0" err="1">
                <a:solidFill>
                  <a:srgbClr val="000000"/>
                </a:solidFill>
                <a:latin typeface="Monaco"/>
              </a:rPr>
              <a:t>cell.textLabel.text</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recipes </a:t>
            </a:r>
            <a:r>
              <a:rPr lang="en-US" dirty="0" err="1">
                <a:solidFill>
                  <a:srgbClr val="000000"/>
                </a:solidFill>
                <a:latin typeface="Monaco"/>
              </a:rPr>
              <a:t>objectAtIndex</a:t>
            </a:r>
            <a:r>
              <a:rPr lang="en-US" dirty="0" err="1">
                <a:solidFill>
                  <a:srgbClr val="002200"/>
                </a:solidFill>
                <a:latin typeface="Monaco"/>
              </a:rPr>
              <a:t>:</a:t>
            </a:r>
            <a:r>
              <a:rPr lang="en-US" dirty="0" err="1">
                <a:solidFill>
                  <a:srgbClr val="000000"/>
                </a:solidFill>
                <a:latin typeface="Monaco"/>
              </a:rPr>
              <a:t>indexPath.row</a:t>
            </a:r>
            <a:r>
              <a:rPr lang="en-US" dirty="0">
                <a:solidFill>
                  <a:srgbClr val="002200"/>
                </a:solidFill>
                <a:latin typeface="Monaco"/>
              </a:rPr>
              <a:t>]</a:t>
            </a:r>
            <a:r>
              <a:rPr lang="en-US" dirty="0">
                <a:solidFill>
                  <a:srgbClr val="000000"/>
                </a:solidFill>
                <a:latin typeface="Monaco"/>
              </a:rPr>
              <a:t>;</a:t>
            </a:r>
            <a:r>
              <a:rPr lang="en-US" dirty="0"/>
              <a:t/>
            </a:r>
            <a:br>
              <a:rPr lang="en-US" dirty="0"/>
            </a:br>
            <a:r>
              <a:rPr lang="en-US" dirty="0">
                <a:solidFill>
                  <a:srgbClr val="000000"/>
                </a:solidFill>
                <a:latin typeface="Monaco"/>
              </a:rPr>
              <a:t>    </a:t>
            </a:r>
            <a:r>
              <a:rPr lang="en-US" dirty="0">
                <a:solidFill>
                  <a:srgbClr val="A61390"/>
                </a:solidFill>
                <a:latin typeface="Monaco"/>
              </a:rPr>
              <a:t>return</a:t>
            </a:r>
            <a:r>
              <a:rPr lang="en-US" dirty="0">
                <a:solidFill>
                  <a:srgbClr val="000000"/>
                </a:solidFill>
                <a:latin typeface="Monaco"/>
              </a:rPr>
              <a:t> cell;</a:t>
            </a:r>
            <a:r>
              <a:rPr lang="en-US" dirty="0"/>
              <a:t/>
            </a:r>
            <a:br>
              <a:rPr lang="en-US" dirty="0"/>
            </a:br>
            <a:r>
              <a:rPr lang="en-US" dirty="0">
                <a:solidFill>
                  <a:srgbClr val="002200"/>
                </a:solidFill>
                <a:latin typeface="Monaco"/>
              </a:rPr>
              <a:t>}</a:t>
            </a:r>
            <a:endParaRPr lang="en-US" dirty="0"/>
          </a:p>
        </p:txBody>
      </p:sp>
      <p:sp>
        <p:nvSpPr>
          <p:cNvPr id="3" name="Rectangle 2"/>
          <p:cNvSpPr/>
          <p:nvPr/>
        </p:nvSpPr>
        <p:spPr>
          <a:xfrm>
            <a:off x="133350" y="0"/>
            <a:ext cx="5568950" cy="1569660"/>
          </a:xfrm>
          <a:prstGeom prst="rect">
            <a:avLst/>
          </a:prstGeom>
        </p:spPr>
        <p:txBody>
          <a:bodyPr wrap="square">
            <a:spAutoFit/>
          </a:bodyPr>
          <a:lstStyle/>
          <a:p>
            <a:r>
              <a:rPr lang="en-US" sz="3200" dirty="0">
                <a:solidFill>
                  <a:srgbClr val="7030A0"/>
                </a:solidFill>
                <a:latin typeface="Calibri" panose="020F0502020204030204" pitchFamily="34" charset="0"/>
                <a:cs typeface="Calibri" panose="020F0502020204030204" pitchFamily="34" charset="0"/>
              </a:rPr>
              <a:t>For your reference, this is the complete source code of “</a:t>
            </a:r>
            <a:r>
              <a:rPr lang="en-US" sz="3200" dirty="0" err="1">
                <a:solidFill>
                  <a:srgbClr val="7030A0"/>
                </a:solidFill>
                <a:latin typeface="Calibri" panose="020F0502020204030204" pitchFamily="34" charset="0"/>
                <a:cs typeface="Calibri" panose="020F0502020204030204" pitchFamily="34" charset="0"/>
              </a:rPr>
              <a:t>RecipeBookViewController.m</a:t>
            </a:r>
            <a:r>
              <a:rPr lang="en-US" sz="3200" dirty="0">
                <a:solidFill>
                  <a:srgbClr val="7030A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94837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Interface builder</a:t>
            </a:r>
            <a:endParaRPr lang="en-US" dirty="0">
              <a:solidFill>
                <a:schemeClr val="accent5">
                  <a:lumMod val="75000"/>
                </a:schemeClr>
              </a:solidFill>
            </a:endParaRPr>
          </a:p>
        </p:txBody>
      </p:sp>
      <p:sp>
        <p:nvSpPr>
          <p:cNvPr id="3" name="Text Placeholder 2"/>
          <p:cNvSpPr>
            <a:spLocks noGrp="1"/>
          </p:cNvSpPr>
          <p:nvPr>
            <p:ph type="body"/>
          </p:nvPr>
        </p:nvSpPr>
        <p:spPr>
          <a:xfrm>
            <a:off x="504000" y="1769040"/>
            <a:ext cx="9318426" cy="4410534"/>
          </a:xfrm>
        </p:spPr>
        <p:txBody>
          <a:bodyPr/>
          <a:lstStyle/>
          <a:p>
            <a:r>
              <a:rPr lang="en-US" sz="2800" dirty="0" smtClean="0">
                <a:latin typeface="Calibri" panose="020F0502020204030204" pitchFamily="34" charset="0"/>
                <a:cs typeface="Calibri" panose="020F0502020204030204" pitchFamily="34" charset="0"/>
              </a:rPr>
              <a:t>The Interface Builder editor within </a:t>
            </a:r>
            <a:r>
              <a:rPr lang="en-US" sz="2800" dirty="0" err="1" smtClean="0">
                <a:latin typeface="Calibri" panose="020F0502020204030204" pitchFamily="34" charset="0"/>
                <a:cs typeface="Calibri" panose="020F0502020204030204" pitchFamily="34" charset="0"/>
              </a:rPr>
              <a:t>Xcode</a:t>
            </a:r>
            <a:r>
              <a:rPr lang="en-US" sz="2800" dirty="0" smtClean="0">
                <a:latin typeface="Calibri" panose="020F0502020204030204" pitchFamily="34" charset="0"/>
                <a:cs typeface="Calibri" panose="020F0502020204030204" pitchFamily="34" charset="0"/>
              </a:rPr>
              <a:t> makes it simple to design a full user interface without writing any code. </a:t>
            </a:r>
            <a:r>
              <a:rPr lang="en-US" sz="2800" dirty="0" smtClean="0">
                <a:solidFill>
                  <a:schemeClr val="accent2"/>
                </a:solidFill>
                <a:latin typeface="Calibri" panose="020F0502020204030204" pitchFamily="34" charset="0"/>
                <a:cs typeface="Calibri" panose="020F0502020204030204" pitchFamily="34" charset="0"/>
              </a:rPr>
              <a:t>Simply drag and drop windows, buttons, text fields</a:t>
            </a:r>
            <a:r>
              <a:rPr lang="en-US" sz="2800" dirty="0" smtClean="0">
                <a:latin typeface="Calibri" panose="020F0502020204030204" pitchFamily="34" charset="0"/>
                <a:cs typeface="Calibri" panose="020F0502020204030204" pitchFamily="34" charset="0"/>
              </a:rPr>
              <a:t>, and other objects onto the design canvas to create a functioning Mac, iPhone, or iPad user interface.</a:t>
            </a:r>
          </a:p>
          <a:p>
            <a:endParaRPr lang="en-US" sz="2800" dirty="0" smtClean="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Because Cocoa and Cocoa Touch are built using the Model-View-Controller pattern</a:t>
            </a:r>
          </a:p>
          <a:p>
            <a:endParaRPr lang="en-US" sz="2800" dirty="0">
              <a:latin typeface="Calibri" panose="020F0502020204030204" pitchFamily="34" charset="0"/>
              <a:cs typeface="Calibri" panose="020F0502020204030204" pitchFamily="34" charset="0"/>
            </a:endParaRPr>
          </a:p>
          <a:p>
            <a:r>
              <a:rPr lang="en-US" sz="2800" dirty="0">
                <a:solidFill>
                  <a:srgbClr val="0070C0"/>
                </a:solidFill>
                <a:latin typeface="Calibri" panose="020F0502020204030204" pitchFamily="34" charset="0"/>
                <a:cs typeface="Calibri" panose="020F0502020204030204" pitchFamily="34" charset="0"/>
              </a:rPr>
              <a:t>I</a:t>
            </a:r>
            <a:r>
              <a:rPr lang="en-US" sz="2800" dirty="0" smtClean="0">
                <a:solidFill>
                  <a:srgbClr val="0070C0"/>
                </a:solidFill>
                <a:latin typeface="Calibri" panose="020F0502020204030204" pitchFamily="34" charset="0"/>
                <a:cs typeface="Calibri" panose="020F0502020204030204" pitchFamily="34" charset="0"/>
              </a:rPr>
              <a:t>t is easy to independently design your interfaces, separate from their implementations.</a:t>
            </a: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71976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toryboard TableView Data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1561210"/>
            <a:ext cx="9474200" cy="599846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06400" y="0"/>
            <a:ext cx="8629650" cy="1938992"/>
          </a:xfrm>
          <a:prstGeom prst="rect">
            <a:avLst/>
          </a:prstGeom>
        </p:spPr>
        <p:txBody>
          <a:bodyPr wrap="square">
            <a:spAutoFit/>
          </a:bodyPr>
          <a:lstStyle/>
          <a:p>
            <a:r>
              <a:rPr lang="en-US" sz="2400" dirty="0">
                <a:solidFill>
                  <a:schemeClr val="accent5">
                    <a:lumMod val="75000"/>
                  </a:schemeClr>
                </a:solidFill>
                <a:latin typeface="Calibri" panose="020F0502020204030204" pitchFamily="34" charset="0"/>
                <a:cs typeface="Calibri" panose="020F0502020204030204" pitchFamily="34" charset="0"/>
              </a:rPr>
              <a:t>Lastly, we have to establish the connection between the </a:t>
            </a:r>
            <a:r>
              <a:rPr lang="en-US" sz="2400" dirty="0">
                <a:solidFill>
                  <a:schemeClr val="accent6">
                    <a:lumMod val="75000"/>
                  </a:schemeClr>
                </a:solidFill>
                <a:latin typeface="Calibri" panose="020F0502020204030204" pitchFamily="34" charset="0"/>
                <a:cs typeface="Calibri" panose="020F0502020204030204" pitchFamily="34" charset="0"/>
              </a:rPr>
              <a:t>Table View </a:t>
            </a:r>
            <a:r>
              <a:rPr lang="en-US" sz="2400" dirty="0">
                <a:solidFill>
                  <a:schemeClr val="accent5">
                    <a:lumMod val="75000"/>
                  </a:schemeClr>
                </a:solidFill>
                <a:latin typeface="Calibri" panose="020F0502020204030204" pitchFamily="34" charset="0"/>
                <a:cs typeface="Calibri" panose="020F0502020204030204" pitchFamily="34" charset="0"/>
              </a:rPr>
              <a:t>and the two methods we just created. Go back to the Storyboard. </a:t>
            </a:r>
            <a:r>
              <a:rPr lang="en-US" sz="2400" u="sng" dirty="0">
                <a:solidFill>
                  <a:srgbClr val="7030A0"/>
                </a:solidFill>
                <a:latin typeface="Calibri" panose="020F0502020204030204" pitchFamily="34" charset="0"/>
                <a:cs typeface="Calibri" panose="020F0502020204030204" pitchFamily="34" charset="0"/>
              </a:rPr>
              <a:t>Press and hold the Control key on your keyboard, select the “Table View” and drag to the View Controller icon</a:t>
            </a:r>
            <a:r>
              <a:rPr lang="en-US" sz="2400" dirty="0">
                <a:solidFill>
                  <a:schemeClr val="accent5">
                    <a:lumMod val="75000"/>
                  </a:schemeClr>
                </a:solidFill>
                <a:latin typeface="Calibri" panose="020F0502020204030204" pitchFamily="34" charset="0"/>
                <a:cs typeface="Calibri" panose="020F0502020204030204" pitchFamily="34" charset="0"/>
              </a:rPr>
              <a:t>. Your screen should look like this:</a:t>
            </a:r>
          </a:p>
        </p:txBody>
      </p:sp>
    </p:spTree>
    <p:extLst>
      <p:ext uri="{BB962C8B-B14F-4D97-AF65-F5344CB8AC3E}">
        <p14:creationId xmlns:p14="http://schemas.microsoft.com/office/powerpoint/2010/main" val="8734554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5038725" cy="2123658"/>
          </a:xfrm>
          <a:prstGeom prst="rect">
            <a:avLst/>
          </a:prstGeom>
        </p:spPr>
        <p:txBody>
          <a:bodyPr>
            <a:spAutoFit/>
          </a:bodyPr>
          <a:lstStyle/>
          <a:p>
            <a:r>
              <a:rPr lang="en-US" sz="2200" dirty="0">
                <a:solidFill>
                  <a:srgbClr val="7030A0"/>
                </a:solidFill>
                <a:latin typeface="Calibri" panose="020F0502020204030204" pitchFamily="34" charset="0"/>
                <a:cs typeface="Calibri" panose="020F0502020204030204" pitchFamily="34" charset="0"/>
              </a:rPr>
              <a:t>Release both buttons and a pop-up shows both “</a:t>
            </a:r>
            <a:r>
              <a:rPr lang="en-US" sz="2200" dirty="0" err="1">
                <a:solidFill>
                  <a:srgbClr val="7030A0"/>
                </a:solidFill>
                <a:latin typeface="Calibri" panose="020F0502020204030204" pitchFamily="34" charset="0"/>
                <a:cs typeface="Calibri" panose="020F0502020204030204" pitchFamily="34" charset="0"/>
              </a:rPr>
              <a:t>dataSource</a:t>
            </a:r>
            <a:r>
              <a:rPr lang="en-US" sz="2200" dirty="0">
                <a:solidFill>
                  <a:srgbClr val="7030A0"/>
                </a:solidFill>
                <a:latin typeface="Calibri" panose="020F0502020204030204" pitchFamily="34" charset="0"/>
                <a:cs typeface="Calibri" panose="020F0502020204030204" pitchFamily="34" charset="0"/>
              </a:rPr>
              <a:t>” &amp; “delegate”. Select “</a:t>
            </a:r>
            <a:r>
              <a:rPr lang="en-US" sz="2200" dirty="0" err="1">
                <a:solidFill>
                  <a:srgbClr val="7030A0"/>
                </a:solidFill>
                <a:latin typeface="Calibri" panose="020F0502020204030204" pitchFamily="34" charset="0"/>
                <a:cs typeface="Calibri" panose="020F0502020204030204" pitchFamily="34" charset="0"/>
              </a:rPr>
              <a:t>dataSource</a:t>
            </a:r>
            <a:r>
              <a:rPr lang="en-US" sz="2200" dirty="0">
                <a:solidFill>
                  <a:srgbClr val="7030A0"/>
                </a:solidFill>
                <a:latin typeface="Calibri" panose="020F0502020204030204" pitchFamily="34" charset="0"/>
                <a:cs typeface="Calibri" panose="020F0502020204030204" pitchFamily="34" charset="0"/>
              </a:rPr>
              <a:t>” to make a connection between the Table View and its data source. Repeat the above steps and make a connection with the delegate.</a:t>
            </a:r>
          </a:p>
        </p:txBody>
      </p:sp>
      <p:pic>
        <p:nvPicPr>
          <p:cNvPr id="1026" name="Picture 2" descr="Storyboard TableView Connect Data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675" y="2220912"/>
            <a:ext cx="5938649" cy="2363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9847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60501" y="-1"/>
            <a:ext cx="8620124" cy="1446550"/>
          </a:xfrm>
          <a:prstGeom prst="rect">
            <a:avLst/>
          </a:prstGeom>
        </p:spPr>
        <p:txBody>
          <a:bodyPr wrap="square">
            <a:spAutoFit/>
          </a:bodyPr>
          <a:lstStyle/>
          <a:p>
            <a:r>
              <a:rPr lang="en-US" sz="2200" dirty="0">
                <a:solidFill>
                  <a:srgbClr val="FFC000"/>
                </a:solidFill>
                <a:latin typeface="Calibri" panose="020F0502020204030204" pitchFamily="34" charset="0"/>
                <a:cs typeface="Calibri" panose="020F0502020204030204" pitchFamily="34" charset="0"/>
              </a:rPr>
              <a:t>Before we test out the app, one last thing to do is add a title for the navigation bar. Simply select the navigation bar of “Recipe Book View Controller” and fill in the “Title” under “Attributes Inspector”. Remember to hit ENTER after keying in the title to effectuate the change</a:t>
            </a:r>
          </a:p>
        </p:txBody>
      </p:sp>
      <p:pic>
        <p:nvPicPr>
          <p:cNvPr id="2050" name="Picture 2" descr="Storyboard Add Navigation Bar 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82321"/>
            <a:ext cx="10080625" cy="6177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5515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7051675" cy="1446550"/>
          </a:xfrm>
          <a:prstGeom prst="rect">
            <a:avLst/>
          </a:prstGeom>
        </p:spPr>
        <p:txBody>
          <a:bodyPr wrap="square">
            <a:spAutoFit/>
          </a:bodyPr>
          <a:lstStyle/>
          <a:p>
            <a:r>
              <a:rPr lang="en-US" sz="2200" dirty="0" smtClean="0">
                <a:solidFill>
                  <a:srgbClr val="FFC000"/>
                </a:solidFill>
                <a:latin typeface="Calibri" panose="020F0502020204030204" pitchFamily="34" charset="0"/>
                <a:cs typeface="Calibri" panose="020F0502020204030204" pitchFamily="34" charset="0"/>
              </a:rPr>
              <a:t>Voila </a:t>
            </a:r>
            <a:r>
              <a:rPr lang="en-US" sz="2200" dirty="0" smtClean="0">
                <a:solidFill>
                  <a:srgbClr val="FFC000"/>
                </a:solidFill>
                <a:latin typeface="Calibri" panose="020F0502020204030204" pitchFamily="34" charset="0"/>
                <a:cs typeface="Calibri" panose="020F0502020204030204" pitchFamily="34" charset="0"/>
                <a:sym typeface="Wingdings" panose="05000000000000000000" pitchFamily="2" charset="2"/>
              </a:rPr>
              <a:t> </a:t>
            </a:r>
          </a:p>
          <a:p>
            <a:r>
              <a:rPr lang="en-US" sz="2200" dirty="0" smtClean="0">
                <a:solidFill>
                  <a:srgbClr val="FFC000"/>
                </a:solidFill>
                <a:latin typeface="Calibri" panose="020F0502020204030204" pitchFamily="34" charset="0"/>
                <a:cs typeface="Calibri" panose="020F0502020204030204" pitchFamily="34" charset="0"/>
              </a:rPr>
              <a:t>Now</a:t>
            </a:r>
            <a:r>
              <a:rPr lang="en-US" sz="2200" dirty="0">
                <a:solidFill>
                  <a:srgbClr val="FFC000"/>
                </a:solidFill>
                <a:latin typeface="Calibri" panose="020F0502020204030204" pitchFamily="34" charset="0"/>
                <a:cs typeface="Calibri" panose="020F0502020204030204" pitchFamily="34" charset="0"/>
              </a:rPr>
              <a:t>, it’s time to execute your code. Hit the Run button and test out your app. If your code is correct, you should end up with an app displaying a list of recipes. </a:t>
            </a:r>
          </a:p>
        </p:txBody>
      </p:sp>
      <p:pic>
        <p:nvPicPr>
          <p:cNvPr id="3074" name="Picture 2" descr="Storyboard Navigation Bar Ti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396209">
            <a:off x="3276120" y="1031010"/>
            <a:ext cx="3508120" cy="6825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7137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Why should we use </a:t>
            </a:r>
            <a:r>
              <a:rPr lang="en-US" dirty="0">
                <a:solidFill>
                  <a:schemeClr val="accent5">
                    <a:lumMod val="75000"/>
                  </a:schemeClr>
                </a:solidFill>
              </a:rPr>
              <a:t>s</a:t>
            </a:r>
            <a:r>
              <a:rPr lang="en-US" dirty="0" smtClean="0">
                <a:solidFill>
                  <a:schemeClr val="accent5">
                    <a:lumMod val="75000"/>
                  </a:schemeClr>
                </a:solidFill>
              </a:rPr>
              <a:t>tory board?</a:t>
            </a:r>
            <a:endParaRPr lang="en-US" dirty="0">
              <a:solidFill>
                <a:schemeClr val="accent5">
                  <a:lumMod val="75000"/>
                </a:schemeClr>
              </a:solidFill>
            </a:endParaRPr>
          </a:p>
        </p:txBody>
      </p:sp>
      <p:sp>
        <p:nvSpPr>
          <p:cNvPr id="4" name="Rectangle 3"/>
          <p:cNvSpPr/>
          <p:nvPr/>
        </p:nvSpPr>
        <p:spPr>
          <a:xfrm>
            <a:off x="504000" y="1563480"/>
            <a:ext cx="8513000" cy="6771084"/>
          </a:xfrm>
          <a:prstGeom prst="rect">
            <a:avLst/>
          </a:prstGeom>
        </p:spPr>
        <p:txBody>
          <a:bodyPr wrap="square">
            <a:spAutoFit/>
          </a:bodyPr>
          <a:lstStyle/>
          <a:p>
            <a:pPr marL="457200" indent="-457200">
              <a:buFont typeface="Wingdings" panose="05000000000000000000" pitchFamily="2" charset="2"/>
              <a:buChar char="Ø"/>
            </a:pPr>
            <a:r>
              <a:rPr lang="en-US" sz="3200" dirty="0" smtClean="0">
                <a:solidFill>
                  <a:srgbClr val="00B0F0"/>
                </a:solidFill>
                <a:sym typeface="Wingdings" panose="05000000000000000000" pitchFamily="2" charset="2"/>
              </a:rPr>
              <a:t>E</a:t>
            </a:r>
            <a:r>
              <a:rPr lang="en-US" sz="3200" dirty="0" smtClean="0">
                <a:solidFill>
                  <a:srgbClr val="00B0F0"/>
                </a:solidFill>
              </a:rPr>
              <a:t>asing </a:t>
            </a:r>
            <a:r>
              <a:rPr lang="en-US" sz="3200" dirty="0">
                <a:solidFill>
                  <a:srgbClr val="00B0F0"/>
                </a:solidFill>
              </a:rPr>
              <a:t>navigation </a:t>
            </a:r>
            <a:r>
              <a:rPr lang="en-US" sz="3200" dirty="0" smtClean="0">
                <a:solidFill>
                  <a:srgbClr val="00B0F0"/>
                </a:solidFill>
              </a:rPr>
              <a:t>flow</a:t>
            </a:r>
          </a:p>
          <a:p>
            <a:pPr marL="457200" indent="-457200">
              <a:buFont typeface="Wingdings" panose="05000000000000000000" pitchFamily="2" charset="2"/>
              <a:buChar char="Ø"/>
            </a:pPr>
            <a:endParaRPr lang="en-US" sz="3200" dirty="0"/>
          </a:p>
          <a:p>
            <a:pPr marL="457200" indent="-457200">
              <a:buFont typeface="Wingdings" panose="05000000000000000000" pitchFamily="2" charset="2"/>
              <a:buChar char="Ø"/>
            </a:pPr>
            <a:r>
              <a:rPr lang="en-US" sz="3200" dirty="0">
                <a:solidFill>
                  <a:srgbClr val="7030A0"/>
                </a:solidFill>
              </a:rPr>
              <a:t> Eliminate boilerplate code needed to pop, push, present, and dismiss view controllers. Moreover, view controllers are automatically allocated, so there’s no need to manually </a:t>
            </a:r>
            <a:r>
              <a:rPr lang="en-US" sz="3200" dirty="0" err="1">
                <a:solidFill>
                  <a:srgbClr val="7030A0"/>
                </a:solidFill>
              </a:rPr>
              <a:t>alloc</a:t>
            </a:r>
            <a:r>
              <a:rPr lang="en-US" sz="3200" dirty="0">
                <a:solidFill>
                  <a:srgbClr val="7030A0"/>
                </a:solidFill>
              </a:rPr>
              <a:t> and </a:t>
            </a:r>
            <a:r>
              <a:rPr lang="en-US" sz="3200" dirty="0" err="1" smtClean="0">
                <a:solidFill>
                  <a:srgbClr val="7030A0"/>
                </a:solidFill>
              </a:rPr>
              <a:t>init</a:t>
            </a:r>
            <a:endParaRPr lang="en-US" sz="3200" dirty="0" smtClean="0">
              <a:solidFill>
                <a:srgbClr val="7030A0"/>
              </a:solidFill>
            </a:endParaRPr>
          </a:p>
          <a:p>
            <a:pPr marL="457200" indent="-457200">
              <a:buFont typeface="Wingdings" panose="05000000000000000000" pitchFamily="2" charset="2"/>
              <a:buChar char="Ø"/>
            </a:pPr>
            <a:endParaRPr lang="en-US" sz="3200" dirty="0"/>
          </a:p>
          <a:p>
            <a:pPr marL="457200" indent="-457200">
              <a:buFont typeface="Wingdings" panose="05000000000000000000" pitchFamily="2" charset="2"/>
              <a:buChar char="Ø"/>
            </a:pPr>
            <a:r>
              <a:rPr lang="en-US" sz="3200" dirty="0">
                <a:sym typeface="Wingdings" panose="05000000000000000000" pitchFamily="2" charset="2"/>
              </a:rPr>
              <a:t> </a:t>
            </a:r>
            <a:r>
              <a:rPr lang="en-US" sz="3200" dirty="0">
                <a:solidFill>
                  <a:srgbClr val="00B050"/>
                </a:solidFill>
              </a:rPr>
              <a:t>Storyboards are best used with multiple interconnected view controllers, as their major simplification is in transitioning between view controllers.</a:t>
            </a:r>
          </a:p>
          <a:p>
            <a:endParaRPr lang="en-US" sz="3200" dirty="0"/>
          </a:p>
          <a:p>
            <a:endParaRPr lang="en-US" dirty="0"/>
          </a:p>
        </p:txBody>
      </p:sp>
    </p:spTree>
    <p:extLst>
      <p:ext uri="{BB962C8B-B14F-4D97-AF65-F5344CB8AC3E}">
        <p14:creationId xmlns:p14="http://schemas.microsoft.com/office/powerpoint/2010/main" val="24495899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When </a:t>
            </a:r>
            <a:r>
              <a:rPr lang="en-US" dirty="0" smtClean="0">
                <a:solidFill>
                  <a:schemeClr val="accent5">
                    <a:lumMod val="75000"/>
                  </a:schemeClr>
                </a:solidFill>
              </a:rPr>
              <a:t>should we use story board?</a:t>
            </a:r>
            <a:endParaRPr lang="en-US" dirty="0">
              <a:solidFill>
                <a:schemeClr val="accent5">
                  <a:lumMod val="75000"/>
                </a:schemeClr>
              </a:solidFill>
            </a:endParaRPr>
          </a:p>
        </p:txBody>
      </p:sp>
      <p:sp>
        <p:nvSpPr>
          <p:cNvPr id="4" name="Rectangle 3"/>
          <p:cNvSpPr/>
          <p:nvPr/>
        </p:nvSpPr>
        <p:spPr>
          <a:xfrm>
            <a:off x="504000" y="1854200"/>
            <a:ext cx="8640763" cy="4678204"/>
          </a:xfrm>
          <a:prstGeom prst="rect">
            <a:avLst/>
          </a:prstGeom>
        </p:spPr>
        <p:txBody>
          <a:bodyPr wrap="square">
            <a:spAutoFit/>
          </a:bodyPr>
          <a:lstStyle/>
          <a:p>
            <a:pPr fontAlgn="base"/>
            <a:r>
              <a:rPr lang="en-US" sz="2800" dirty="0"/>
              <a:t>For example, it makes sense to use Storyboards when handling:</a:t>
            </a:r>
          </a:p>
          <a:p>
            <a:pPr fontAlgn="base"/>
            <a:r>
              <a:rPr lang="en-US" sz="2800" dirty="0"/>
              <a:t>A set of views for authentication and registration.</a:t>
            </a:r>
          </a:p>
          <a:p>
            <a:pPr fontAlgn="base"/>
            <a:r>
              <a:rPr lang="en-US" sz="2800" dirty="0"/>
              <a:t>A multi-step order entry flow.</a:t>
            </a:r>
          </a:p>
          <a:p>
            <a:pPr fontAlgn="base"/>
            <a:r>
              <a:rPr lang="en-US" sz="2800" dirty="0"/>
              <a:t>A wizard-like (i.e., tutorial) flow.</a:t>
            </a:r>
          </a:p>
          <a:p>
            <a:pPr fontAlgn="base"/>
            <a:r>
              <a:rPr lang="en-US" sz="2800" dirty="0"/>
              <a:t>A master-detail set of views (e.g., profiles lists, profile details).</a:t>
            </a:r>
          </a:p>
          <a:p>
            <a:pPr fontAlgn="base"/>
            <a:r>
              <a:rPr lang="en-US" sz="2800" dirty="0">
                <a:solidFill>
                  <a:srgbClr val="FF0000"/>
                </a:solidFill>
              </a:rPr>
              <a:t>Meanwhile, large Storyboards should be avoided, including single app-wide Storyboards (unless the app is relatively simple)</a:t>
            </a:r>
          </a:p>
          <a:p>
            <a:endParaRPr lang="en-US" dirty="0"/>
          </a:p>
        </p:txBody>
      </p:sp>
    </p:spTree>
    <p:extLst>
      <p:ext uri="{BB962C8B-B14F-4D97-AF65-F5344CB8AC3E}">
        <p14:creationId xmlns:p14="http://schemas.microsoft.com/office/powerpoint/2010/main" val="10338218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51136" y="2934713"/>
            <a:ext cx="3214341" cy="1015663"/>
          </a:xfrm>
          <a:prstGeom prst="rect">
            <a:avLst/>
          </a:prstGeom>
          <a:noFill/>
        </p:spPr>
        <p:txBody>
          <a:bodyPr wrap="none" lIns="91440" tIns="45720" rIns="91440" bIns="45720">
            <a:spAutoFit/>
          </a:bodyPr>
          <a:lstStyle/>
          <a:p>
            <a:pPr algn="ctr"/>
            <a:r>
              <a:rPr lang="en-US" sz="60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a:rPr>
              <a:t>UI Design</a:t>
            </a:r>
            <a:endParaRPr lang="en-US" sz="6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5524800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6700" y="1108838"/>
            <a:ext cx="9071640" cy="5262979"/>
          </a:xfrm>
          <a:prstGeom prst="rect">
            <a:avLst/>
          </a:prstGeom>
        </p:spPr>
        <p:txBody>
          <a:bodyPr wrap="square">
            <a:spAutoFit/>
          </a:bodyPr>
          <a:lstStyle/>
          <a:p>
            <a:r>
              <a:rPr lang="en-US" sz="2800" dirty="0">
                <a:solidFill>
                  <a:srgbClr val="00B0F0"/>
                </a:solidFill>
              </a:rPr>
              <a:t>A user needs to interact with an app interface in the simplest way possible. Design the interface with the user in mind, and make it efficient, clear, and straightforward</a:t>
            </a:r>
            <a:r>
              <a:rPr lang="en-US" sz="2800" dirty="0" smtClean="0">
                <a:solidFill>
                  <a:srgbClr val="00B0F0"/>
                </a:solidFill>
              </a:rPr>
              <a:t>.</a:t>
            </a:r>
          </a:p>
          <a:p>
            <a:endParaRPr lang="en-US" sz="2800" dirty="0"/>
          </a:p>
          <a:p>
            <a:r>
              <a:rPr lang="en-US" sz="2800" dirty="0">
                <a:solidFill>
                  <a:srgbClr val="7030A0"/>
                </a:solidFill>
              </a:rPr>
              <a:t>Storyboards let you design and implement your interface in a graphical environment. </a:t>
            </a:r>
            <a:endParaRPr lang="en-US" sz="2800" dirty="0" smtClean="0">
              <a:solidFill>
                <a:srgbClr val="7030A0"/>
              </a:solidFill>
            </a:endParaRPr>
          </a:p>
          <a:p>
            <a:endParaRPr lang="en-US" sz="2800" dirty="0"/>
          </a:p>
          <a:p>
            <a:r>
              <a:rPr lang="en-US" sz="2800" dirty="0" smtClean="0">
                <a:solidFill>
                  <a:srgbClr val="00B050"/>
                </a:solidFill>
              </a:rPr>
              <a:t>You </a:t>
            </a:r>
            <a:r>
              <a:rPr lang="en-US" sz="2800" dirty="0">
                <a:solidFill>
                  <a:srgbClr val="00B050"/>
                </a:solidFill>
              </a:rPr>
              <a:t>see exactly what you're building while you’re building it, get immediate feedback about what’s working and what’s not, and make instantly visible changes to your interface</a:t>
            </a:r>
          </a:p>
        </p:txBody>
      </p:sp>
    </p:spTree>
    <p:extLst>
      <p:ext uri="{BB962C8B-B14F-4D97-AF65-F5344CB8AC3E}">
        <p14:creationId xmlns:p14="http://schemas.microsoft.com/office/powerpoint/2010/main" val="4359858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7500" y="798543"/>
            <a:ext cx="9071640" cy="6124754"/>
          </a:xfrm>
          <a:prstGeom prst="rect">
            <a:avLst/>
          </a:prstGeom>
        </p:spPr>
        <p:txBody>
          <a:bodyPr wrap="square">
            <a:spAutoFit/>
          </a:bodyPr>
          <a:lstStyle/>
          <a:p>
            <a:r>
              <a:rPr lang="en-US" sz="2800" dirty="0">
                <a:solidFill>
                  <a:srgbClr val="00B050"/>
                </a:solidFill>
              </a:rPr>
              <a:t>When you design your app, it’s important to know what kind of view to use for what purpose. For example, the kind of view you use to gather input text from a user, such as a text field, is different from what you might use to display static text, such as a label. </a:t>
            </a:r>
            <a:endParaRPr lang="en-US" sz="2800" dirty="0" smtClean="0">
              <a:solidFill>
                <a:srgbClr val="00B050"/>
              </a:solidFill>
            </a:endParaRPr>
          </a:p>
          <a:p>
            <a:endParaRPr lang="en-US" sz="2800" dirty="0"/>
          </a:p>
          <a:p>
            <a:r>
              <a:rPr lang="en-US" sz="2800" dirty="0" smtClean="0">
                <a:solidFill>
                  <a:srgbClr val="00B0F0"/>
                </a:solidFill>
              </a:rPr>
              <a:t>Apps </a:t>
            </a:r>
            <a:r>
              <a:rPr lang="en-US" sz="2800" dirty="0">
                <a:solidFill>
                  <a:srgbClr val="00B0F0"/>
                </a:solidFill>
              </a:rPr>
              <a:t>that use </a:t>
            </a:r>
            <a:r>
              <a:rPr lang="en-US" sz="2800" dirty="0" err="1">
                <a:solidFill>
                  <a:srgbClr val="00B0F0"/>
                </a:solidFill>
              </a:rPr>
              <a:t>UIKit</a:t>
            </a:r>
            <a:r>
              <a:rPr lang="en-US" sz="2800" dirty="0">
                <a:solidFill>
                  <a:srgbClr val="00B0F0"/>
                </a:solidFill>
              </a:rPr>
              <a:t> views for drawing are easy to create because you can assemble a basic interface quickly. A </a:t>
            </a:r>
            <a:r>
              <a:rPr lang="en-US" sz="2800" dirty="0" err="1">
                <a:solidFill>
                  <a:srgbClr val="00B0F0"/>
                </a:solidFill>
              </a:rPr>
              <a:t>UIKit</a:t>
            </a:r>
            <a:r>
              <a:rPr lang="en-US" sz="2800" dirty="0">
                <a:solidFill>
                  <a:srgbClr val="00B0F0"/>
                </a:solidFill>
              </a:rPr>
              <a:t> view object is an instance of the </a:t>
            </a:r>
            <a:r>
              <a:rPr lang="en-US" sz="2800" dirty="0" err="1">
                <a:solidFill>
                  <a:srgbClr val="00B0F0"/>
                </a:solidFill>
              </a:rPr>
              <a:t>UIView</a:t>
            </a:r>
            <a:r>
              <a:rPr lang="en-US" sz="2800" dirty="0">
                <a:solidFill>
                  <a:srgbClr val="00B0F0"/>
                </a:solidFill>
              </a:rPr>
              <a:t> class or one of its subclasses. The </a:t>
            </a:r>
            <a:r>
              <a:rPr lang="en-US" sz="2800" dirty="0" err="1">
                <a:solidFill>
                  <a:srgbClr val="00B0F0"/>
                </a:solidFill>
              </a:rPr>
              <a:t>UIKit</a:t>
            </a:r>
            <a:r>
              <a:rPr lang="en-US" sz="2800" dirty="0">
                <a:solidFill>
                  <a:srgbClr val="00B0F0"/>
                </a:solidFill>
              </a:rPr>
              <a:t> framework provides many types of views to help present and organize data.</a:t>
            </a:r>
          </a:p>
          <a:p>
            <a:endParaRPr lang="en-US" sz="2800" dirty="0"/>
          </a:p>
          <a:p>
            <a:r>
              <a:rPr lang="en-US" sz="2800" dirty="0">
                <a:solidFill>
                  <a:srgbClr val="7030A0"/>
                </a:solidFill>
              </a:rPr>
              <a:t>Although each view has its own specific function, </a:t>
            </a:r>
            <a:r>
              <a:rPr lang="en-US" sz="2800" dirty="0" err="1">
                <a:solidFill>
                  <a:srgbClr val="7030A0"/>
                </a:solidFill>
              </a:rPr>
              <a:t>UIKit</a:t>
            </a:r>
            <a:r>
              <a:rPr lang="en-US" sz="2800" dirty="0">
                <a:solidFill>
                  <a:srgbClr val="7030A0"/>
                </a:solidFill>
              </a:rPr>
              <a:t> views can be grouped into these general categories</a:t>
            </a:r>
          </a:p>
        </p:txBody>
      </p:sp>
    </p:spTree>
    <p:extLst>
      <p:ext uri="{BB962C8B-B14F-4D97-AF65-F5344CB8AC3E}">
        <p14:creationId xmlns:p14="http://schemas.microsoft.com/office/powerpoint/2010/main" val="13899130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136" y="1313240"/>
            <a:ext cx="9174003" cy="5262979"/>
          </a:xfrm>
          <a:prstGeom prst="rect">
            <a:avLst/>
          </a:prstGeom>
        </p:spPr>
        <p:txBody>
          <a:bodyPr wrap="square">
            <a:spAutoFit/>
          </a:bodyPr>
          <a:lstStyle/>
          <a:p>
            <a:r>
              <a:rPr lang="en-US" sz="2800" dirty="0">
                <a:solidFill>
                  <a:srgbClr val="7030A0"/>
                </a:solidFill>
              </a:rPr>
              <a:t>You can assemble views graphically using Interface Builder. </a:t>
            </a:r>
            <a:r>
              <a:rPr lang="en-US" sz="2800" b="1" dirty="0">
                <a:solidFill>
                  <a:srgbClr val="7030A0"/>
                </a:solidFill>
              </a:rPr>
              <a:t>Interface Builder</a:t>
            </a:r>
            <a:r>
              <a:rPr lang="en-US" sz="2800" dirty="0">
                <a:solidFill>
                  <a:srgbClr val="7030A0"/>
                </a:solidFill>
              </a:rPr>
              <a:t> provides a library of the standard views, controls, and other objects that you need to build your interface. </a:t>
            </a:r>
            <a:endParaRPr lang="en-US" sz="2800" dirty="0" smtClean="0">
              <a:solidFill>
                <a:srgbClr val="7030A0"/>
              </a:solidFill>
            </a:endParaRPr>
          </a:p>
          <a:p>
            <a:endParaRPr lang="en-US" sz="2800" dirty="0"/>
          </a:p>
          <a:p>
            <a:r>
              <a:rPr lang="en-US" sz="2800" dirty="0" smtClean="0">
                <a:solidFill>
                  <a:schemeClr val="accent6">
                    <a:lumMod val="75000"/>
                  </a:schemeClr>
                </a:solidFill>
              </a:rPr>
              <a:t>After </a:t>
            </a:r>
            <a:r>
              <a:rPr lang="en-US" sz="2800" dirty="0">
                <a:solidFill>
                  <a:schemeClr val="accent6">
                    <a:lumMod val="75000"/>
                  </a:schemeClr>
                </a:solidFill>
              </a:rPr>
              <a:t>dragging these objects from the library, you drop them onto the canvas and arrange them in any way you want. Next, use inspectors to configure those objects before saving them in a storyboard. </a:t>
            </a:r>
            <a:endParaRPr lang="en-US" sz="2800" dirty="0" smtClean="0">
              <a:solidFill>
                <a:schemeClr val="accent6">
                  <a:lumMod val="75000"/>
                </a:schemeClr>
              </a:solidFill>
            </a:endParaRPr>
          </a:p>
          <a:p>
            <a:endParaRPr lang="en-US" sz="2800" dirty="0"/>
          </a:p>
          <a:p>
            <a:r>
              <a:rPr lang="en-US" sz="2800" dirty="0" smtClean="0">
                <a:solidFill>
                  <a:srgbClr val="FF0000"/>
                </a:solidFill>
              </a:rPr>
              <a:t>You </a:t>
            </a:r>
            <a:r>
              <a:rPr lang="en-US" sz="2800" dirty="0">
                <a:solidFill>
                  <a:srgbClr val="FF0000"/>
                </a:solidFill>
              </a:rPr>
              <a:t>see the results immediately, without the need to write code, build, and run your app</a:t>
            </a:r>
          </a:p>
        </p:txBody>
      </p:sp>
    </p:spTree>
    <p:extLst>
      <p:ext uri="{BB962C8B-B14F-4D97-AF65-F5344CB8AC3E}">
        <p14:creationId xmlns:p14="http://schemas.microsoft.com/office/powerpoint/2010/main" val="2343677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Using Interface builder</a:t>
            </a:r>
            <a:endParaRPr lang="en-US" dirty="0"/>
          </a:p>
        </p:txBody>
      </p:sp>
      <p:sp>
        <p:nvSpPr>
          <p:cNvPr id="3" name="Text Placeholder 2"/>
          <p:cNvSpPr>
            <a:spLocks noGrp="1"/>
          </p:cNvSpPr>
          <p:nvPr>
            <p:ph type="body"/>
          </p:nvPr>
        </p:nvSpPr>
        <p:spPr/>
        <p:txBody>
          <a:bodyPr/>
          <a:lstStyle/>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Creating </a:t>
            </a:r>
            <a:r>
              <a:rPr lang="en-US" sz="2800" dirty="0" smtClean="0">
                <a:solidFill>
                  <a:srgbClr val="00B0F0"/>
                </a:solidFill>
                <a:latin typeface="Calibri" panose="020F0502020204030204" pitchFamily="34" charset="0"/>
                <a:cs typeface="Calibri" panose="020F0502020204030204" pitchFamily="34" charset="0"/>
              </a:rPr>
              <a:t>Hello World </a:t>
            </a:r>
            <a:r>
              <a:rPr lang="en-US" sz="2800" dirty="0" smtClean="0">
                <a:latin typeface="Calibri" panose="020F0502020204030204" pitchFamily="34" charset="0"/>
                <a:cs typeface="Calibri" panose="020F0502020204030204" pitchFamily="34" charset="0"/>
              </a:rPr>
              <a:t>App Using </a:t>
            </a:r>
            <a:r>
              <a:rPr lang="en-US" sz="2800" dirty="0" err="1" smtClean="0">
                <a:latin typeface="Calibri" panose="020F0502020204030204" pitchFamily="34" charset="0"/>
                <a:cs typeface="Calibri" panose="020F0502020204030204" pitchFamily="34" charset="0"/>
              </a:rPr>
              <a:t>Xcode</a:t>
            </a:r>
            <a:r>
              <a:rPr lang="en-US" sz="2800" dirty="0" smtClean="0">
                <a:latin typeface="Calibri" panose="020F0502020204030204" pitchFamily="34" charset="0"/>
                <a:cs typeface="Calibri" panose="020F0502020204030204" pitchFamily="34" charset="0"/>
              </a:rPr>
              <a:t> 6 and Interface Builder</a:t>
            </a:r>
          </a:p>
          <a:p>
            <a:r>
              <a:rPr lang="en-US" sz="2800" dirty="0" smtClean="0">
                <a:latin typeface="Calibri" panose="020F0502020204030204" pitchFamily="34" charset="0"/>
                <a:cs typeface="Calibri" panose="020F0502020204030204" pitchFamily="34" charset="0"/>
              </a:rPr>
              <a:t>The list goes on and on. </a:t>
            </a:r>
            <a:r>
              <a:rPr lang="en-US" sz="2800" dirty="0" err="1" smtClean="0">
                <a:latin typeface="Calibri" panose="020F0502020204030204" pitchFamily="34" charset="0"/>
                <a:cs typeface="Calibri" panose="020F0502020204030204" pitchFamily="34" charset="0"/>
              </a:rPr>
              <a:t>Xcode</a:t>
            </a:r>
            <a:r>
              <a:rPr lang="en-US" sz="2800" dirty="0" smtClean="0">
                <a:latin typeface="Calibri" panose="020F0502020204030204" pitchFamily="34" charset="0"/>
                <a:cs typeface="Calibri" panose="020F0502020204030204" pitchFamily="34" charset="0"/>
              </a:rPr>
              <a:t> 6 promotes the use of Storyboard instead of Interface Builder. When you create a new </a:t>
            </a:r>
            <a:r>
              <a:rPr lang="en-US" sz="2800" dirty="0" err="1" smtClean="0">
                <a:latin typeface="Calibri" panose="020F0502020204030204" pitchFamily="34" charset="0"/>
                <a:cs typeface="Calibri" panose="020F0502020204030204" pitchFamily="34" charset="0"/>
              </a:rPr>
              <a:t>Xcode</a:t>
            </a:r>
            <a:r>
              <a:rPr lang="en-US" sz="2800" dirty="0" smtClean="0">
                <a:latin typeface="Calibri" panose="020F0502020204030204" pitchFamily="34" charset="0"/>
                <a:cs typeface="Calibri" panose="020F0502020204030204" pitchFamily="34" charset="0"/>
              </a:rPr>
              <a:t> project using the Single View template, it defaults to Storyboard. There is no </a:t>
            </a:r>
            <a:r>
              <a:rPr lang="en-US" sz="2800" dirty="0" smtClean="0">
                <a:solidFill>
                  <a:srgbClr val="FFC000"/>
                </a:solidFill>
                <a:latin typeface="Calibri" panose="020F0502020204030204" pitchFamily="34" charset="0"/>
                <a:cs typeface="Calibri" panose="020F0502020204030204" pitchFamily="34" charset="0"/>
              </a:rPr>
              <a:t>XIB file </a:t>
            </a:r>
            <a:r>
              <a:rPr lang="en-US" sz="2800" dirty="0" smtClean="0">
                <a:latin typeface="Calibri" panose="020F0502020204030204" pitchFamily="34" charset="0"/>
                <a:cs typeface="Calibri" panose="020F0502020204030204" pitchFamily="34" charset="0"/>
              </a:rPr>
              <a:t>generated.</a:t>
            </a: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It doesn’t mean we prefer Interface Builder over Storyboard, which is great. We just want you to learn both</a:t>
            </a:r>
            <a:endParaRPr lang="en-US" sz="2800" dirty="0">
              <a:latin typeface="Calibri" panose="020F0502020204030204" pitchFamily="34" charset="0"/>
              <a:cs typeface="Calibri" panose="020F0502020204030204" pitchFamily="34" charset="0"/>
            </a:endParaRPr>
          </a:p>
        </p:txBody>
      </p:sp>
      <p:sp>
        <p:nvSpPr>
          <p:cNvPr id="4" name="Title 1"/>
          <p:cNvSpPr txBox="1">
            <a:spLocks/>
          </p:cNvSpPr>
          <p:nvPr/>
        </p:nvSpPr>
        <p:spPr>
          <a:xfrm>
            <a:off x="504000" y="301320"/>
            <a:ext cx="9071640" cy="1262160"/>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spTree>
    <p:extLst>
      <p:ext uri="{BB962C8B-B14F-4D97-AF65-F5344CB8AC3E}">
        <p14:creationId xmlns:p14="http://schemas.microsoft.com/office/powerpoint/2010/main" val="40060080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252"/>
            <a:ext cx="10080625" cy="7611017"/>
          </a:xfrm>
          <a:prstGeom prst="rect">
            <a:avLst/>
          </a:prstGeom>
        </p:spPr>
      </p:pic>
    </p:spTree>
    <p:extLst>
      <p:ext uri="{BB962C8B-B14F-4D97-AF65-F5344CB8AC3E}">
        <p14:creationId xmlns:p14="http://schemas.microsoft.com/office/powerpoint/2010/main" val="39104267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2361" y="2934713"/>
            <a:ext cx="4051879" cy="1015663"/>
          </a:xfrm>
          <a:prstGeom prst="rect">
            <a:avLst/>
          </a:prstGeom>
          <a:noFill/>
        </p:spPr>
        <p:txBody>
          <a:bodyPr wrap="none" lIns="91440" tIns="45720" rIns="91440" bIns="45720">
            <a:spAutoFit/>
          </a:bodyPr>
          <a:lstStyle/>
          <a:p>
            <a:pPr algn="ctr"/>
            <a:r>
              <a:rPr lang="en-US" sz="6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a:rPr>
              <a:t>Auto Layout</a:t>
            </a:r>
            <a:endParaRPr lang="en-US" sz="6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tIns="0" rIns="0" bIns="0" anchor="ctr"/>
          <a:lstStyle/>
          <a:p>
            <a:pPr algn="ctr">
              <a:lnSpc>
                <a:spcPts val="2822"/>
              </a:lnSpc>
            </a:pPr>
            <a:r>
              <a:rPr lang="en-US" sz="4400" strike="noStrike" dirty="0">
                <a:solidFill>
                  <a:schemeClr val="accent5">
                    <a:lumMod val="75000"/>
                  </a:schemeClr>
                </a:solidFill>
                <a:latin typeface="Calibri" panose="020F0502020204030204" pitchFamily="34" charset="0"/>
                <a:ea typeface="Arial"/>
                <a:cs typeface="Calibri" panose="020F0502020204030204" pitchFamily="34" charset="0"/>
              </a:rPr>
              <a:t>What is Auto Layout?</a:t>
            </a:r>
            <a:endParaRPr sz="4400" dirty="0">
              <a:solidFill>
                <a:schemeClr val="accent5">
                  <a:lumMod val="75000"/>
                </a:schemeClr>
              </a:solidFill>
              <a:latin typeface="Calibri" panose="020F0502020204030204" pitchFamily="34" charset="0"/>
              <a:cs typeface="Calibri" panose="020F0502020204030204" pitchFamily="34" charset="0"/>
            </a:endParaRPr>
          </a:p>
        </p:txBody>
      </p:sp>
      <p:sp>
        <p:nvSpPr>
          <p:cNvPr id="46" name="TextShape 2"/>
          <p:cNvSpPr txBox="1"/>
          <p:nvPr/>
        </p:nvSpPr>
        <p:spPr>
          <a:xfrm>
            <a:off x="503999" y="1769040"/>
            <a:ext cx="9465911" cy="4572766"/>
          </a:xfrm>
          <a:prstGeom prst="rect">
            <a:avLst/>
          </a:prstGeom>
          <a:noFill/>
          <a:ln>
            <a:noFill/>
          </a:ln>
        </p:spPr>
        <p:txBody>
          <a:bodyPr lIns="0" tIns="0" rIns="0" bIns="0"/>
          <a:lstStyle/>
          <a:p>
            <a:pPr>
              <a:lnSpc>
                <a:spcPts val="1305"/>
              </a:lnSpc>
            </a:pPr>
            <a:r>
              <a:rPr lang="en-US" sz="2400" strike="noStrike" dirty="0">
                <a:solidFill>
                  <a:srgbClr val="00B0F0"/>
                </a:solidFill>
                <a:latin typeface="Calibri" panose="020F0502020204030204" pitchFamily="34" charset="0"/>
                <a:cs typeface="Calibri" panose="020F0502020204030204" pitchFamily="34" charset="0"/>
              </a:rPr>
              <a:t>Auto </a:t>
            </a:r>
            <a:r>
              <a:rPr lang="en-US" sz="2400" strike="noStrike" dirty="0" smtClean="0">
                <a:solidFill>
                  <a:srgbClr val="00B0F0"/>
                </a:solidFill>
                <a:latin typeface="Calibri" panose="020F0502020204030204" pitchFamily="34" charset="0"/>
                <a:cs typeface="Calibri" panose="020F0502020204030204" pitchFamily="34" charset="0"/>
              </a:rPr>
              <a:t>Layout </a:t>
            </a:r>
            <a:r>
              <a:rPr lang="en-US" sz="2400" strike="noStrike" dirty="0" smtClean="0">
                <a:solidFill>
                  <a:srgbClr val="000000"/>
                </a:solidFill>
                <a:latin typeface="Calibri" panose="020F0502020204030204" pitchFamily="34" charset="0"/>
                <a:cs typeface="Calibri" panose="020F0502020204030204" pitchFamily="34" charset="0"/>
              </a:rPr>
              <a:t>provides </a:t>
            </a:r>
            <a:r>
              <a:rPr lang="en-US" sz="2400" strike="noStrike" dirty="0">
                <a:solidFill>
                  <a:srgbClr val="000000"/>
                </a:solidFill>
                <a:latin typeface="Calibri" panose="020F0502020204030204" pitchFamily="34" charset="0"/>
                <a:cs typeface="Calibri" panose="020F0502020204030204" pitchFamily="34" charset="0"/>
              </a:rPr>
              <a:t>a ﬂexible and powerful </a:t>
            </a:r>
            <a:r>
              <a:rPr lang="en-US" sz="2400" strike="noStrike" dirty="0" smtClean="0">
                <a:solidFill>
                  <a:srgbClr val="000000"/>
                </a:solidFill>
                <a:latin typeface="Calibri" panose="020F0502020204030204" pitchFamily="34" charset="0"/>
                <a:cs typeface="Calibri" panose="020F0502020204030204" pitchFamily="34" charset="0"/>
              </a:rPr>
              <a:t>system </a:t>
            </a:r>
            <a:r>
              <a:rPr lang="en-US" sz="2400" strike="noStrike" dirty="0">
                <a:solidFill>
                  <a:srgbClr val="000000"/>
                </a:solidFill>
                <a:latin typeface="Calibri" panose="020F0502020204030204" pitchFamily="34" charset="0"/>
                <a:cs typeface="Calibri" panose="020F0502020204030204" pitchFamily="34" charset="0"/>
              </a:rPr>
              <a:t>that describes how </a:t>
            </a:r>
            <a:endParaRPr lang="en-US" sz="2400" strike="noStrike" dirty="0" smtClean="0">
              <a:solidFill>
                <a:srgbClr val="000000"/>
              </a:solidFill>
              <a:latin typeface="Calibri" panose="020F0502020204030204" pitchFamily="34" charset="0"/>
              <a:cs typeface="Calibri" panose="020F0502020204030204" pitchFamily="34" charset="0"/>
            </a:endParaRPr>
          </a:p>
          <a:p>
            <a:pPr>
              <a:lnSpc>
                <a:spcPts val="1305"/>
              </a:lnSpc>
            </a:pPr>
            <a:endParaRPr lang="en-US" sz="2400" dirty="0">
              <a:solidFill>
                <a:srgbClr val="000000"/>
              </a:solidFill>
              <a:latin typeface="Calibri" panose="020F0502020204030204" pitchFamily="34" charset="0"/>
              <a:cs typeface="Calibri" panose="020F0502020204030204" pitchFamily="34" charset="0"/>
            </a:endParaRPr>
          </a:p>
          <a:p>
            <a:pPr>
              <a:lnSpc>
                <a:spcPts val="1305"/>
              </a:lnSpc>
            </a:pPr>
            <a:endParaRPr lang="en-US" sz="2400" strike="noStrike" dirty="0" smtClean="0">
              <a:solidFill>
                <a:srgbClr val="000000"/>
              </a:solidFill>
              <a:latin typeface="Calibri" panose="020F0502020204030204" pitchFamily="34" charset="0"/>
              <a:cs typeface="Calibri" panose="020F0502020204030204" pitchFamily="34" charset="0"/>
            </a:endParaRPr>
          </a:p>
          <a:p>
            <a:pPr>
              <a:lnSpc>
                <a:spcPts val="1305"/>
              </a:lnSpc>
            </a:pPr>
            <a:r>
              <a:rPr lang="en-US" sz="2400" strike="noStrike" dirty="0" smtClean="0">
                <a:solidFill>
                  <a:srgbClr val="000000"/>
                </a:solidFill>
                <a:latin typeface="Calibri" panose="020F0502020204030204" pitchFamily="34" charset="0"/>
                <a:cs typeface="Calibri" panose="020F0502020204030204" pitchFamily="34" charset="0"/>
              </a:rPr>
              <a:t>views </a:t>
            </a:r>
            <a:r>
              <a:rPr lang="en-US" sz="2400" strike="noStrike" dirty="0">
                <a:solidFill>
                  <a:srgbClr val="000000"/>
                </a:solidFill>
                <a:latin typeface="Calibri" panose="020F0502020204030204" pitchFamily="34" charset="0"/>
                <a:cs typeface="Calibri" panose="020F0502020204030204" pitchFamily="34" charset="0"/>
              </a:rPr>
              <a:t>and their </a:t>
            </a:r>
            <a:r>
              <a:rPr lang="en-US" sz="2400" strike="noStrike" dirty="0" smtClean="0">
                <a:solidFill>
                  <a:srgbClr val="000000"/>
                </a:solidFill>
                <a:latin typeface="Calibri" panose="020F0502020204030204" pitchFamily="34" charset="0"/>
                <a:cs typeface="Calibri" panose="020F0502020204030204" pitchFamily="34" charset="0"/>
              </a:rPr>
              <a:t>content </a:t>
            </a:r>
            <a:r>
              <a:rPr lang="en-US" sz="2400" strike="noStrike" dirty="0">
                <a:solidFill>
                  <a:srgbClr val="000000"/>
                </a:solidFill>
                <a:latin typeface="Calibri" panose="020F0502020204030204" pitchFamily="34" charset="0"/>
                <a:cs typeface="Calibri" panose="020F0502020204030204" pitchFamily="34" charset="0"/>
              </a:rPr>
              <a:t>relate to each other and to the super </a:t>
            </a:r>
            <a:r>
              <a:rPr lang="en-US" sz="2400" strike="noStrike" dirty="0" smtClean="0">
                <a:solidFill>
                  <a:srgbClr val="000000"/>
                </a:solidFill>
                <a:latin typeface="Calibri" panose="020F0502020204030204" pitchFamily="34" charset="0"/>
                <a:cs typeface="Calibri" panose="020F0502020204030204" pitchFamily="34" charset="0"/>
              </a:rPr>
              <a:t>views </a:t>
            </a:r>
          </a:p>
          <a:p>
            <a:pPr>
              <a:lnSpc>
                <a:spcPts val="1305"/>
              </a:lnSpc>
            </a:pPr>
            <a:endParaRPr lang="en-US" sz="2400" dirty="0">
              <a:solidFill>
                <a:srgbClr val="000000"/>
              </a:solidFill>
              <a:latin typeface="Calibri" panose="020F0502020204030204" pitchFamily="34" charset="0"/>
              <a:cs typeface="Calibri" panose="020F0502020204030204" pitchFamily="34" charset="0"/>
            </a:endParaRPr>
          </a:p>
          <a:p>
            <a:pPr>
              <a:lnSpc>
                <a:spcPts val="1305"/>
              </a:lnSpc>
            </a:pPr>
            <a:endParaRPr lang="en-US" sz="2400" strike="noStrike" dirty="0" smtClean="0">
              <a:solidFill>
                <a:srgbClr val="000000"/>
              </a:solidFill>
              <a:latin typeface="Calibri" panose="020F0502020204030204" pitchFamily="34" charset="0"/>
              <a:cs typeface="Calibri" panose="020F0502020204030204" pitchFamily="34" charset="0"/>
            </a:endParaRPr>
          </a:p>
          <a:p>
            <a:pPr>
              <a:lnSpc>
                <a:spcPts val="1305"/>
              </a:lnSpc>
            </a:pPr>
            <a:r>
              <a:rPr lang="en-US" sz="2400" strike="noStrike" dirty="0" smtClean="0">
                <a:solidFill>
                  <a:srgbClr val="000000"/>
                </a:solidFill>
                <a:latin typeface="Calibri" panose="020F0502020204030204" pitchFamily="34" charset="0"/>
                <a:cs typeface="Calibri" panose="020F0502020204030204" pitchFamily="34" charset="0"/>
              </a:rPr>
              <a:t>they </a:t>
            </a:r>
            <a:r>
              <a:rPr lang="en-US" sz="2400" strike="noStrike" dirty="0">
                <a:solidFill>
                  <a:srgbClr val="000000"/>
                </a:solidFill>
                <a:latin typeface="Calibri" panose="020F0502020204030204" pitchFamily="34" charset="0"/>
                <a:cs typeface="Calibri" panose="020F0502020204030204" pitchFamily="34" charset="0"/>
              </a:rPr>
              <a:t>occupy.</a:t>
            </a:r>
            <a:endParaRPr sz="2400" dirty="0">
              <a:latin typeface="Calibri" panose="020F0502020204030204" pitchFamily="34" charset="0"/>
              <a:cs typeface="Calibri" panose="020F0502020204030204" pitchFamily="34" charset="0"/>
            </a:endParaRPr>
          </a:p>
          <a:p>
            <a:pPr>
              <a:lnSpc>
                <a:spcPts val="1305"/>
              </a:lnSpc>
            </a:pPr>
            <a:endParaRPr sz="2400" dirty="0">
              <a:latin typeface="Calibri" panose="020F0502020204030204" pitchFamily="34" charset="0"/>
              <a:cs typeface="Calibri" panose="020F0502020204030204" pitchFamily="34" charset="0"/>
            </a:endParaRPr>
          </a:p>
          <a:p>
            <a:pPr>
              <a:lnSpc>
                <a:spcPts val="1588"/>
              </a:lnSpc>
            </a:pPr>
            <a:endParaRPr lang="en-US" sz="2400" strike="noStrike" dirty="0" smtClean="0">
              <a:solidFill>
                <a:srgbClr val="000000"/>
              </a:solidFill>
              <a:latin typeface="Calibri" panose="020F0502020204030204" pitchFamily="34" charset="0"/>
              <a:cs typeface="Calibri" panose="020F0502020204030204" pitchFamily="34" charset="0"/>
            </a:endParaRPr>
          </a:p>
          <a:p>
            <a:pPr>
              <a:lnSpc>
                <a:spcPts val="1588"/>
              </a:lnSpc>
            </a:pPr>
            <a:endParaRPr lang="en-US" sz="2400" dirty="0">
              <a:solidFill>
                <a:srgbClr val="000000"/>
              </a:solidFill>
              <a:latin typeface="Calibri" panose="020F0502020204030204" pitchFamily="34" charset="0"/>
              <a:cs typeface="Calibri" panose="020F0502020204030204" pitchFamily="34" charset="0"/>
            </a:endParaRPr>
          </a:p>
          <a:p>
            <a:pPr>
              <a:lnSpc>
                <a:spcPts val="1588"/>
              </a:lnSpc>
            </a:pPr>
            <a:r>
              <a:rPr lang="en-US" sz="2400" dirty="0">
                <a:latin typeface="Calibri" panose="020F0502020204030204" pitchFamily="34" charset="0"/>
                <a:cs typeface="Calibri" panose="020F0502020204030204" pitchFamily="34" charset="0"/>
              </a:rPr>
              <a:t>The fundamental building block in Auto </a:t>
            </a:r>
            <a:r>
              <a:rPr lang="en-US" sz="2400" dirty="0" smtClean="0">
                <a:latin typeface="Calibri" panose="020F0502020204030204" pitchFamily="34" charset="0"/>
                <a:cs typeface="Calibri" panose="020F0502020204030204" pitchFamily="34" charset="0"/>
              </a:rPr>
              <a:t>Layout </a:t>
            </a:r>
            <a:r>
              <a:rPr lang="en-US" sz="2400" dirty="0">
                <a:latin typeface="Calibri" panose="020F0502020204030204" pitchFamily="34" charset="0"/>
                <a:cs typeface="Calibri" panose="020F0502020204030204" pitchFamily="34" charset="0"/>
              </a:rPr>
              <a:t>is the </a:t>
            </a:r>
            <a:r>
              <a:rPr lang="en-US" sz="2400" b="1" dirty="0">
                <a:solidFill>
                  <a:srgbClr val="FF0000"/>
                </a:solidFill>
                <a:latin typeface="Calibri" panose="020F0502020204030204" pitchFamily="34" charset="0"/>
                <a:cs typeface="Calibri" panose="020F0502020204030204" pitchFamily="34" charset="0"/>
              </a:rPr>
              <a:t>constraint</a:t>
            </a:r>
            <a:r>
              <a:rPr lang="en-US" sz="2400" dirty="0">
                <a:latin typeface="Calibri" panose="020F0502020204030204" pitchFamily="34" charset="0"/>
                <a:cs typeface="Calibri" panose="020F0502020204030204" pitchFamily="34" charset="0"/>
              </a:rPr>
              <a:t>. </a:t>
            </a:r>
            <a:r>
              <a:rPr lang="en-US" sz="2400" dirty="0">
                <a:solidFill>
                  <a:srgbClr val="FF0000"/>
                </a:solidFill>
                <a:latin typeface="Calibri" panose="020F0502020204030204" pitchFamily="34" charset="0"/>
                <a:cs typeface="Calibri" panose="020F0502020204030204" pitchFamily="34" charset="0"/>
              </a:rPr>
              <a:t>Constraints </a:t>
            </a:r>
            <a:endParaRPr lang="en-US" sz="2400" dirty="0" smtClean="0">
              <a:solidFill>
                <a:srgbClr val="FF0000"/>
              </a:solidFill>
              <a:latin typeface="Calibri" panose="020F0502020204030204" pitchFamily="34" charset="0"/>
              <a:cs typeface="Calibri" panose="020F0502020204030204" pitchFamily="34" charset="0"/>
            </a:endParaRPr>
          </a:p>
          <a:p>
            <a:pPr>
              <a:lnSpc>
                <a:spcPts val="1588"/>
              </a:lnSpc>
            </a:pPr>
            <a:endParaRPr lang="en-US" sz="2400" dirty="0">
              <a:solidFill>
                <a:srgbClr val="FF0000"/>
              </a:solidFill>
              <a:latin typeface="Calibri" panose="020F0502020204030204" pitchFamily="34" charset="0"/>
              <a:cs typeface="Calibri" panose="020F0502020204030204" pitchFamily="34" charset="0"/>
            </a:endParaRPr>
          </a:p>
          <a:p>
            <a:pPr>
              <a:lnSpc>
                <a:spcPts val="1588"/>
              </a:lnSpc>
            </a:pPr>
            <a:r>
              <a:rPr lang="en-US" sz="2400" dirty="0" smtClean="0">
                <a:solidFill>
                  <a:srgbClr val="FF0000"/>
                </a:solidFill>
                <a:latin typeface="Calibri" panose="020F0502020204030204" pitchFamily="34" charset="0"/>
                <a:cs typeface="Calibri" panose="020F0502020204030204" pitchFamily="34" charset="0"/>
              </a:rPr>
              <a:t>express </a:t>
            </a:r>
            <a:r>
              <a:rPr lang="en-US" sz="2400" dirty="0">
                <a:solidFill>
                  <a:srgbClr val="FF0000"/>
                </a:solidFill>
                <a:latin typeface="Calibri" panose="020F0502020204030204" pitchFamily="34" charset="0"/>
                <a:cs typeface="Calibri" panose="020F0502020204030204" pitchFamily="34" charset="0"/>
              </a:rPr>
              <a:t>rules for the layout of elements in </a:t>
            </a:r>
            <a:r>
              <a:rPr lang="en-US" sz="2400" dirty="0" smtClean="0">
                <a:solidFill>
                  <a:srgbClr val="FF0000"/>
                </a:solidFill>
                <a:latin typeface="Calibri" panose="020F0502020204030204" pitchFamily="34" charset="0"/>
                <a:cs typeface="Calibri" panose="020F0502020204030204" pitchFamily="34" charset="0"/>
              </a:rPr>
              <a:t>your </a:t>
            </a:r>
            <a:r>
              <a:rPr lang="en-US" sz="2400" dirty="0">
                <a:solidFill>
                  <a:srgbClr val="FF0000"/>
                </a:solidFill>
                <a:latin typeface="Calibri" panose="020F0502020204030204" pitchFamily="34" charset="0"/>
                <a:cs typeface="Calibri" panose="020F0502020204030204" pitchFamily="34" charset="0"/>
              </a:rPr>
              <a:t>interface; for example, you </a:t>
            </a:r>
            <a:endParaRPr lang="en-US" sz="2400" dirty="0" smtClean="0">
              <a:solidFill>
                <a:srgbClr val="FF0000"/>
              </a:solidFill>
              <a:latin typeface="Calibri" panose="020F0502020204030204" pitchFamily="34" charset="0"/>
              <a:cs typeface="Calibri" panose="020F0502020204030204" pitchFamily="34" charset="0"/>
            </a:endParaRPr>
          </a:p>
          <a:p>
            <a:pPr>
              <a:lnSpc>
                <a:spcPts val="1588"/>
              </a:lnSpc>
            </a:pPr>
            <a:endParaRPr lang="en-US" sz="2400" dirty="0">
              <a:solidFill>
                <a:srgbClr val="FF0000"/>
              </a:solidFill>
              <a:latin typeface="Calibri" panose="020F0502020204030204" pitchFamily="34" charset="0"/>
              <a:cs typeface="Calibri" panose="020F0502020204030204" pitchFamily="34" charset="0"/>
            </a:endParaRPr>
          </a:p>
          <a:p>
            <a:pPr>
              <a:lnSpc>
                <a:spcPts val="1588"/>
              </a:lnSpc>
            </a:pPr>
            <a:r>
              <a:rPr lang="en-US" sz="2400" dirty="0" smtClean="0">
                <a:solidFill>
                  <a:srgbClr val="FF0000"/>
                </a:solidFill>
                <a:latin typeface="Calibri" panose="020F0502020204030204" pitchFamily="34" charset="0"/>
                <a:cs typeface="Calibri" panose="020F0502020204030204" pitchFamily="34" charset="0"/>
              </a:rPr>
              <a:t>can </a:t>
            </a:r>
            <a:r>
              <a:rPr lang="en-US" sz="2400" dirty="0">
                <a:solidFill>
                  <a:srgbClr val="FF0000"/>
                </a:solidFill>
                <a:latin typeface="Calibri" panose="020F0502020204030204" pitchFamily="34" charset="0"/>
                <a:cs typeface="Calibri" panose="020F0502020204030204" pitchFamily="34" charset="0"/>
              </a:rPr>
              <a:t>create </a:t>
            </a:r>
            <a:r>
              <a:rPr lang="en-US" sz="2400" dirty="0" smtClean="0">
                <a:solidFill>
                  <a:srgbClr val="FF0000"/>
                </a:solidFill>
                <a:latin typeface="Calibri" panose="020F0502020204030204" pitchFamily="34" charset="0"/>
                <a:cs typeface="Calibri" panose="020F0502020204030204" pitchFamily="34" charset="0"/>
              </a:rPr>
              <a:t>a constraint </a:t>
            </a:r>
            <a:r>
              <a:rPr lang="en-US" sz="2400" dirty="0">
                <a:solidFill>
                  <a:srgbClr val="FF0000"/>
                </a:solidFill>
                <a:latin typeface="Calibri" panose="020F0502020204030204" pitchFamily="34" charset="0"/>
                <a:cs typeface="Calibri" panose="020F0502020204030204" pitchFamily="34" charset="0"/>
              </a:rPr>
              <a:t>that specifies an element’s width, </a:t>
            </a:r>
            <a:r>
              <a:rPr lang="en-US" sz="2400" dirty="0" smtClean="0">
                <a:solidFill>
                  <a:srgbClr val="FF0000"/>
                </a:solidFill>
                <a:latin typeface="Calibri" panose="020F0502020204030204" pitchFamily="34" charset="0"/>
                <a:cs typeface="Calibri" panose="020F0502020204030204" pitchFamily="34" charset="0"/>
              </a:rPr>
              <a:t>or </a:t>
            </a:r>
            <a:r>
              <a:rPr lang="en-US" sz="2400" dirty="0">
                <a:solidFill>
                  <a:srgbClr val="FF0000"/>
                </a:solidFill>
                <a:latin typeface="Calibri" panose="020F0502020204030204" pitchFamily="34" charset="0"/>
                <a:cs typeface="Calibri" panose="020F0502020204030204" pitchFamily="34" charset="0"/>
              </a:rPr>
              <a:t>its horizontal </a:t>
            </a:r>
            <a:endParaRPr lang="en-US" sz="2400" dirty="0" smtClean="0">
              <a:solidFill>
                <a:srgbClr val="FF0000"/>
              </a:solidFill>
              <a:latin typeface="Calibri" panose="020F0502020204030204" pitchFamily="34" charset="0"/>
              <a:cs typeface="Calibri" panose="020F0502020204030204" pitchFamily="34" charset="0"/>
            </a:endParaRPr>
          </a:p>
          <a:p>
            <a:pPr>
              <a:lnSpc>
                <a:spcPts val="1588"/>
              </a:lnSpc>
            </a:pPr>
            <a:endParaRPr lang="en-US" sz="2400" dirty="0">
              <a:solidFill>
                <a:srgbClr val="FF0000"/>
              </a:solidFill>
              <a:latin typeface="Calibri" panose="020F0502020204030204" pitchFamily="34" charset="0"/>
              <a:cs typeface="Calibri" panose="020F0502020204030204" pitchFamily="34" charset="0"/>
            </a:endParaRPr>
          </a:p>
          <a:p>
            <a:pPr>
              <a:lnSpc>
                <a:spcPts val="1588"/>
              </a:lnSpc>
            </a:pPr>
            <a:r>
              <a:rPr lang="en-US" sz="2400" dirty="0" smtClean="0">
                <a:solidFill>
                  <a:srgbClr val="FF0000"/>
                </a:solidFill>
                <a:latin typeface="Calibri" panose="020F0502020204030204" pitchFamily="34" charset="0"/>
                <a:cs typeface="Calibri" panose="020F0502020204030204" pitchFamily="34" charset="0"/>
              </a:rPr>
              <a:t>distance </a:t>
            </a:r>
            <a:r>
              <a:rPr lang="en-US" sz="2400" dirty="0">
                <a:solidFill>
                  <a:srgbClr val="FF0000"/>
                </a:solidFill>
                <a:latin typeface="Calibri" panose="020F0502020204030204" pitchFamily="34" charset="0"/>
                <a:cs typeface="Calibri" panose="020F0502020204030204" pitchFamily="34" charset="0"/>
              </a:rPr>
              <a:t>from another </a:t>
            </a:r>
            <a:r>
              <a:rPr lang="en-US" sz="2400" dirty="0" smtClean="0">
                <a:solidFill>
                  <a:srgbClr val="FF0000"/>
                </a:solidFill>
                <a:latin typeface="Calibri" panose="020F0502020204030204" pitchFamily="34" charset="0"/>
                <a:cs typeface="Calibri" panose="020F0502020204030204" pitchFamily="34" charset="0"/>
              </a:rPr>
              <a:t>element</a:t>
            </a:r>
            <a:r>
              <a:rPr lang="en-US" sz="2400" dirty="0">
                <a:latin typeface="Calibri" panose="020F0502020204030204" pitchFamily="34" charset="0"/>
                <a:cs typeface="Calibri" panose="020F0502020204030204" pitchFamily="34" charset="0"/>
              </a:rPr>
              <a:t>. You add and remove constraints, or </a:t>
            </a:r>
            <a:endParaRPr lang="en-US" sz="2400" dirty="0" smtClean="0">
              <a:latin typeface="Calibri" panose="020F0502020204030204" pitchFamily="34" charset="0"/>
              <a:cs typeface="Calibri" panose="020F0502020204030204" pitchFamily="34" charset="0"/>
            </a:endParaRPr>
          </a:p>
          <a:p>
            <a:pPr>
              <a:lnSpc>
                <a:spcPts val="1588"/>
              </a:lnSpc>
            </a:pPr>
            <a:endParaRPr lang="en-US" sz="2400" dirty="0">
              <a:latin typeface="Calibri" panose="020F0502020204030204" pitchFamily="34" charset="0"/>
              <a:cs typeface="Calibri" panose="020F0502020204030204" pitchFamily="34" charset="0"/>
            </a:endParaRPr>
          </a:p>
          <a:p>
            <a:pPr>
              <a:lnSpc>
                <a:spcPts val="1588"/>
              </a:lnSpc>
            </a:pPr>
            <a:r>
              <a:rPr lang="en-US" sz="2400" dirty="0" smtClean="0">
                <a:latin typeface="Calibri" panose="020F0502020204030204" pitchFamily="34" charset="0"/>
                <a:cs typeface="Calibri" panose="020F0502020204030204" pitchFamily="34" charset="0"/>
              </a:rPr>
              <a:t>change </a:t>
            </a:r>
            <a:r>
              <a:rPr lang="en-US" sz="2400" dirty="0">
                <a:latin typeface="Calibri" panose="020F0502020204030204" pitchFamily="34" charset="0"/>
                <a:cs typeface="Calibri" panose="020F0502020204030204" pitchFamily="34" charset="0"/>
              </a:rPr>
              <a:t>the properties of constraints, to </a:t>
            </a:r>
            <a:r>
              <a:rPr lang="en-US" sz="2400" dirty="0" smtClean="0">
                <a:latin typeface="Calibri" panose="020F0502020204030204" pitchFamily="34" charset="0"/>
                <a:cs typeface="Calibri" panose="020F0502020204030204" pitchFamily="34" charset="0"/>
              </a:rPr>
              <a:t>affect </a:t>
            </a:r>
            <a:r>
              <a:rPr lang="en-US" sz="2400" dirty="0">
                <a:latin typeface="Calibri" panose="020F0502020204030204" pitchFamily="34" charset="0"/>
                <a:cs typeface="Calibri" panose="020F0502020204030204" pitchFamily="34" charset="0"/>
              </a:rPr>
              <a:t>the layout of your interface</a:t>
            </a:r>
            <a:endParaRPr sz="24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tIns="0" rIns="0" bIns="0" anchor="ctr"/>
          <a:lstStyle/>
          <a:p>
            <a:pPr algn="ctr">
              <a:lnSpc>
                <a:spcPts val="1764"/>
              </a:lnSpc>
            </a:pPr>
            <a:r>
              <a:rPr lang="en-US" sz="5000" strike="noStrike" dirty="0">
                <a:solidFill>
                  <a:schemeClr val="accent5">
                    <a:lumMod val="75000"/>
                  </a:schemeClr>
                </a:solidFill>
                <a:latin typeface="Times New Roman"/>
              </a:rPr>
              <a:t>Why do we need Auto Layout?</a:t>
            </a:r>
            <a:endParaRPr dirty="0">
              <a:solidFill>
                <a:schemeClr val="accent5">
                  <a:lumMod val="75000"/>
                </a:schemeClr>
              </a:solidFill>
            </a:endParaRPr>
          </a:p>
        </p:txBody>
      </p:sp>
      <p:pic>
        <p:nvPicPr>
          <p:cNvPr id="48" name="Picture 47"/>
          <p:cNvPicPr/>
          <p:nvPr/>
        </p:nvPicPr>
        <p:blipFill>
          <a:blip r:embed="rId2"/>
          <a:stretch/>
        </p:blipFill>
        <p:spPr>
          <a:xfrm>
            <a:off x="914400" y="1554480"/>
            <a:ext cx="8344440" cy="5760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407160" y="129645"/>
            <a:ext cx="9465910" cy="1536921"/>
          </a:xfrm>
          <a:prstGeom prst="rect">
            <a:avLst/>
          </a:prstGeom>
          <a:noFill/>
          <a:ln>
            <a:noFill/>
          </a:ln>
        </p:spPr>
        <p:txBody>
          <a:bodyPr lIns="0" tIns="0" rIns="0" bIns="0" anchor="ctr"/>
          <a:lstStyle/>
          <a:p>
            <a:r>
              <a:rPr lang="en-US" sz="4400" b="1" dirty="0">
                <a:solidFill>
                  <a:schemeClr val="accent5">
                    <a:lumMod val="75000"/>
                  </a:schemeClr>
                </a:solidFill>
                <a:latin typeface="Calibri Light"/>
              </a:rPr>
              <a:t>Positioning Views without Auto Layout</a:t>
            </a:r>
            <a:endParaRPr sz="4400" b="1" dirty="0">
              <a:solidFill>
                <a:schemeClr val="accent5">
                  <a:lumMod val="75000"/>
                </a:schemeClr>
              </a:solidFill>
            </a:endParaRPr>
          </a:p>
        </p:txBody>
      </p:sp>
      <p:sp>
        <p:nvSpPr>
          <p:cNvPr id="50" name="TextShape 2"/>
          <p:cNvSpPr txBox="1"/>
          <p:nvPr/>
        </p:nvSpPr>
        <p:spPr>
          <a:xfrm>
            <a:off x="407160" y="2184839"/>
            <a:ext cx="9465910" cy="3434295"/>
          </a:xfrm>
          <a:prstGeom prst="rect">
            <a:avLst/>
          </a:prstGeom>
          <a:noFill/>
          <a:ln>
            <a:noFill/>
          </a:ln>
        </p:spPr>
        <p:txBody>
          <a:bodyPr lIns="90000" tIns="45000" rIns="90000" bIns="45000"/>
          <a:lstStyle/>
          <a:p>
            <a:pPr algn="just"/>
            <a:r>
              <a:rPr lang="en-US" sz="3600">
                <a:latin typeface="Helvetica-Light"/>
              </a:rPr>
              <a:t>view.frame = CGRectMake(10, 20, 50, 100 );</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frame is in superview coordinates</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X Offset (i.e. 10)</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Y Offset (i.e. 20)</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Width (i.e. 50)</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Height (i.e. 100)</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983425" y="206478"/>
            <a:ext cx="9097200" cy="1403628"/>
          </a:xfrm>
          <a:prstGeom prst="rect">
            <a:avLst/>
          </a:prstGeom>
          <a:noFill/>
          <a:ln>
            <a:noFill/>
          </a:ln>
        </p:spPr>
        <p:txBody>
          <a:bodyPr lIns="0" tIns="0" rIns="0" bIns="0" anchor="ctr"/>
          <a:lstStyle/>
          <a:p>
            <a:pPr algn="just"/>
            <a:r>
              <a:rPr lang="en-US" sz="4400" b="1" dirty="0">
                <a:solidFill>
                  <a:schemeClr val="accent5">
                    <a:lumMod val="75000"/>
                  </a:schemeClr>
                </a:solidFill>
                <a:latin typeface="Calibri" panose="020F0502020204030204" pitchFamily="34" charset="0"/>
                <a:cs typeface="Calibri" panose="020F0502020204030204" pitchFamily="34" charset="0"/>
              </a:rPr>
              <a:t>Positioning </a:t>
            </a:r>
            <a:r>
              <a:rPr lang="en-US" sz="4400" b="1" dirty="0" smtClean="0">
                <a:solidFill>
                  <a:schemeClr val="accent5">
                    <a:lumMod val="75000"/>
                  </a:schemeClr>
                </a:solidFill>
                <a:latin typeface="Calibri" panose="020F0502020204030204" pitchFamily="34" charset="0"/>
                <a:cs typeface="Calibri" panose="020F0502020204030204" pitchFamily="34" charset="0"/>
              </a:rPr>
              <a:t>Views with </a:t>
            </a:r>
            <a:r>
              <a:rPr lang="en-US" sz="4400" b="1" dirty="0">
                <a:solidFill>
                  <a:schemeClr val="accent5">
                    <a:lumMod val="75000"/>
                  </a:schemeClr>
                </a:solidFill>
                <a:latin typeface="Calibri" panose="020F0502020204030204" pitchFamily="34" charset="0"/>
                <a:cs typeface="Calibri" panose="020F0502020204030204" pitchFamily="34" charset="0"/>
              </a:rPr>
              <a:t>Auto Layout</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52" name="TextShape 2"/>
          <p:cNvSpPr txBox="1"/>
          <p:nvPr/>
        </p:nvSpPr>
        <p:spPr>
          <a:xfrm>
            <a:off x="0" y="1896643"/>
            <a:ext cx="10132200" cy="4108320"/>
          </a:xfrm>
          <a:prstGeom prst="rect">
            <a:avLst/>
          </a:prstGeom>
          <a:noFill/>
          <a:ln>
            <a:noFill/>
          </a:ln>
        </p:spPr>
        <p:txBody>
          <a:bodyPr lIns="90000" tIns="45000" rIns="90000" bIns="45000"/>
          <a:lstStyle/>
          <a:p>
            <a:pPr algn="just"/>
            <a:r>
              <a:rPr lang="en-US" sz="3150" dirty="0">
                <a:latin typeface="Helvetica-Light"/>
              </a:rPr>
              <a:t>Uses Constraints</a:t>
            </a:r>
            <a:endParaRPr dirty="0"/>
          </a:p>
          <a:p>
            <a:pPr algn="just"/>
            <a:r>
              <a:rPr lang="en-US" sz="2400" dirty="0">
                <a:solidFill>
                  <a:srgbClr val="000000"/>
                </a:solidFill>
                <a:latin typeface="Helvetica-Light"/>
                <a:ea typeface="Helvetica-Light"/>
              </a:rPr>
              <a:t>• </a:t>
            </a:r>
            <a:r>
              <a:rPr lang="en-US" sz="3150" dirty="0">
                <a:solidFill>
                  <a:srgbClr val="000000"/>
                </a:solidFill>
                <a:latin typeface="Helvetica-Light"/>
                <a:ea typeface="Helvetica-Light"/>
              </a:rPr>
              <a:t>Examples:</a:t>
            </a:r>
            <a:endParaRPr dirty="0"/>
          </a:p>
          <a:p>
            <a:pPr algn="just"/>
            <a:r>
              <a:rPr lang="en-US" sz="2400" dirty="0">
                <a:solidFill>
                  <a:srgbClr val="000000"/>
                </a:solidFill>
                <a:latin typeface="Helvetica-Light"/>
                <a:ea typeface="Helvetica-Light"/>
              </a:rPr>
              <a:t>• </a:t>
            </a:r>
            <a:r>
              <a:rPr lang="en-US" sz="3150" dirty="0">
                <a:solidFill>
                  <a:srgbClr val="000000"/>
                </a:solidFill>
                <a:latin typeface="Helvetica-Light"/>
                <a:ea typeface="Helvetica-Light"/>
              </a:rPr>
              <a:t>“View 1’s X coordinate is positioned 20 points to the</a:t>
            </a:r>
            <a:endParaRPr dirty="0"/>
          </a:p>
          <a:p>
            <a:pPr algn="just"/>
            <a:r>
              <a:rPr lang="en-US" sz="3150" dirty="0">
                <a:latin typeface="Helvetica-Light"/>
              </a:rPr>
              <a:t>right of its </a:t>
            </a:r>
            <a:r>
              <a:rPr lang="en-US" sz="3150" dirty="0" err="1">
                <a:latin typeface="Helvetica-Light"/>
              </a:rPr>
              <a:t>superview’s</a:t>
            </a:r>
            <a:r>
              <a:rPr lang="en-US" sz="3150" dirty="0">
                <a:latin typeface="Helvetica-Light"/>
              </a:rPr>
              <a:t> left coordinate”</a:t>
            </a:r>
            <a:endParaRPr dirty="0"/>
          </a:p>
          <a:p>
            <a:pPr algn="just"/>
            <a:r>
              <a:rPr lang="en-US" sz="2400" dirty="0">
                <a:solidFill>
                  <a:srgbClr val="000000"/>
                </a:solidFill>
                <a:latin typeface="Helvetica-Light"/>
                <a:ea typeface="Helvetica-Light"/>
              </a:rPr>
              <a:t>• </a:t>
            </a:r>
            <a:r>
              <a:rPr lang="en-US" sz="3150" dirty="0">
                <a:solidFill>
                  <a:srgbClr val="000000"/>
                </a:solidFill>
                <a:latin typeface="Helvetica-Light"/>
                <a:ea typeface="Helvetica-Light"/>
              </a:rPr>
              <a:t>“View 1’s Y coordinate is positioned 20 points below it’s</a:t>
            </a:r>
            <a:endParaRPr dirty="0"/>
          </a:p>
          <a:p>
            <a:pPr algn="just"/>
            <a:r>
              <a:rPr lang="en-US" sz="3150" dirty="0" err="1">
                <a:latin typeface="Helvetica-Light"/>
              </a:rPr>
              <a:t>superviews</a:t>
            </a:r>
            <a:r>
              <a:rPr lang="en-US" sz="3150" dirty="0">
                <a:latin typeface="Helvetica-Light"/>
              </a:rPr>
              <a:t> top coordinate”</a:t>
            </a:r>
            <a:endParaRPr dirty="0"/>
          </a:p>
          <a:p>
            <a:pPr algn="just"/>
            <a:r>
              <a:rPr lang="en-US" sz="2400" dirty="0">
                <a:solidFill>
                  <a:srgbClr val="000000"/>
                </a:solidFill>
                <a:latin typeface="Helvetica-Light"/>
                <a:ea typeface="Helvetica-Light"/>
              </a:rPr>
              <a:t>• </a:t>
            </a:r>
            <a:r>
              <a:rPr lang="en-US" sz="3150" dirty="0">
                <a:solidFill>
                  <a:srgbClr val="000000"/>
                </a:solidFill>
                <a:latin typeface="Helvetica-Light"/>
                <a:ea typeface="Helvetica-Light"/>
              </a:rPr>
              <a:t>“View 1’s Width is equal to 1/2 of it’s </a:t>
            </a:r>
            <a:r>
              <a:rPr lang="en-US" sz="3150" dirty="0" err="1">
                <a:solidFill>
                  <a:srgbClr val="000000"/>
                </a:solidFill>
                <a:latin typeface="Helvetica-Light"/>
                <a:ea typeface="Helvetica-Light"/>
              </a:rPr>
              <a:t>superview’s</a:t>
            </a:r>
            <a:r>
              <a:rPr lang="en-US" sz="3150" dirty="0">
                <a:solidFill>
                  <a:srgbClr val="000000"/>
                </a:solidFill>
                <a:latin typeface="Helvetica-Light"/>
                <a:ea typeface="Helvetica-Light"/>
              </a:rPr>
              <a:t> width”</a:t>
            </a:r>
            <a:endParaRPr dirty="0"/>
          </a:p>
          <a:p>
            <a:pPr algn="just"/>
            <a:r>
              <a:rPr lang="en-US" sz="2400" dirty="0">
                <a:solidFill>
                  <a:srgbClr val="000000"/>
                </a:solidFill>
                <a:latin typeface="Helvetica-Light"/>
                <a:ea typeface="Helvetica-Light"/>
              </a:rPr>
              <a:t>• </a:t>
            </a:r>
            <a:r>
              <a:rPr lang="en-US" sz="3150" dirty="0">
                <a:solidFill>
                  <a:srgbClr val="000000"/>
                </a:solidFill>
                <a:latin typeface="Helvetica-Light"/>
                <a:ea typeface="Helvetica-Light"/>
              </a:rPr>
              <a:t>“View 1’s Height is equal to 1/2 of it’s </a:t>
            </a:r>
            <a:r>
              <a:rPr lang="en-US" sz="3150" dirty="0" err="1">
                <a:solidFill>
                  <a:srgbClr val="000000"/>
                </a:solidFill>
                <a:latin typeface="Helvetica-Light"/>
                <a:ea typeface="Helvetica-Light"/>
              </a:rPr>
              <a:t>superview’s</a:t>
            </a:r>
            <a:r>
              <a:rPr lang="en-US" sz="3150" dirty="0">
                <a:solidFill>
                  <a:srgbClr val="000000"/>
                </a:solidFill>
                <a:latin typeface="Helvetica-Light"/>
                <a:ea typeface="Helvetica-Light"/>
              </a:rPr>
              <a:t> height”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tIns="0" rIns="0" bIns="0" anchor="ctr"/>
          <a:lstStyle/>
          <a:p>
            <a:pPr algn="ctr"/>
            <a:r>
              <a:rPr lang="en-US" sz="4400" b="1" strike="noStrike" dirty="0">
                <a:solidFill>
                  <a:schemeClr val="accent5">
                    <a:lumMod val="75000"/>
                  </a:schemeClr>
                </a:solidFill>
                <a:latin typeface="Calibri" panose="020F0502020204030204" pitchFamily="34" charset="0"/>
                <a:ea typeface="Arial"/>
                <a:cs typeface="Calibri" panose="020F0502020204030204" pitchFamily="34" charset="0"/>
              </a:rPr>
              <a:t>Constraints</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54" name="TextShape 2"/>
          <p:cNvSpPr txBox="1"/>
          <p:nvPr/>
        </p:nvSpPr>
        <p:spPr>
          <a:xfrm>
            <a:off x="231840" y="2696760"/>
            <a:ext cx="9588240" cy="2138400"/>
          </a:xfrm>
          <a:prstGeom prst="rect">
            <a:avLst/>
          </a:prstGeom>
          <a:noFill/>
          <a:ln>
            <a:noFill/>
          </a:ln>
        </p:spPr>
        <p:txBody>
          <a:bodyPr lIns="90000" tIns="45000" rIns="90000" bIns="45000"/>
          <a:lstStyle/>
          <a:p>
            <a:pPr algn="just"/>
            <a:r>
              <a:rPr lang="en-US" sz="3600" dirty="0">
                <a:latin typeface="Helvetica-Light"/>
              </a:rPr>
              <a:t>Define relationships between one or two views</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Stored in a third view which should be the nearest </a:t>
            </a:r>
            <a:r>
              <a:rPr lang="en-US" sz="3600" dirty="0">
                <a:latin typeface="Helvetica-Light"/>
              </a:rPr>
              <a:t>common ancestor of both views.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2922735" y="-217788"/>
            <a:ext cx="9071640" cy="2271240"/>
          </a:xfrm>
          <a:prstGeom prst="rect">
            <a:avLst/>
          </a:prstGeom>
          <a:noFill/>
          <a:ln>
            <a:noFill/>
          </a:ln>
        </p:spPr>
        <p:txBody>
          <a:bodyPr lIns="0" tIns="0" rIns="0" bIns="0" anchor="ctr"/>
          <a:lstStyle/>
          <a:p>
            <a:pPr algn="just"/>
            <a:r>
              <a:rPr lang="en-US" sz="4400" b="1" strike="noStrike" dirty="0">
                <a:solidFill>
                  <a:schemeClr val="accent5">
                    <a:lumMod val="75000"/>
                  </a:schemeClr>
                </a:solidFill>
                <a:latin typeface="Calibri" panose="020F0502020204030204" pitchFamily="34" charset="0"/>
                <a:ea typeface="Arial"/>
                <a:cs typeface="Calibri" panose="020F0502020204030204" pitchFamily="34" charset="0"/>
              </a:rPr>
              <a:t>Parts of a Constraint</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56" name="TextShape 2"/>
          <p:cNvSpPr txBox="1"/>
          <p:nvPr/>
        </p:nvSpPr>
        <p:spPr>
          <a:xfrm>
            <a:off x="776450" y="2171380"/>
            <a:ext cx="8547480" cy="3766320"/>
          </a:xfrm>
          <a:prstGeom prst="rect">
            <a:avLst/>
          </a:prstGeom>
          <a:noFill/>
          <a:ln>
            <a:noFill/>
          </a:ln>
        </p:spPr>
        <p:txBody>
          <a:bodyPr lIns="90000" tIns="45000" rIns="90000" bIns="45000"/>
          <a:lstStyle/>
          <a:p>
            <a:pPr algn="just"/>
            <a:r>
              <a:rPr lang="en-US" sz="3000" dirty="0">
                <a:latin typeface="Helvetica-Light"/>
              </a:rPr>
              <a:t>View 1</a:t>
            </a:r>
            <a:endParaRPr dirty="0"/>
          </a:p>
          <a:p>
            <a:pPr algn="just"/>
            <a:r>
              <a:rPr lang="en-US" sz="2250" dirty="0">
                <a:solidFill>
                  <a:srgbClr val="000000"/>
                </a:solidFill>
                <a:latin typeface="Helvetica-Light"/>
                <a:ea typeface="Helvetica-Light"/>
              </a:rPr>
              <a:t>• </a:t>
            </a:r>
            <a:r>
              <a:rPr lang="en-US" sz="3000" dirty="0">
                <a:solidFill>
                  <a:srgbClr val="000000"/>
                </a:solidFill>
                <a:latin typeface="Helvetica-Light"/>
                <a:ea typeface="Helvetica-Light"/>
              </a:rPr>
              <a:t>View 1 attribute</a:t>
            </a:r>
            <a:endParaRPr dirty="0"/>
          </a:p>
          <a:p>
            <a:pPr algn="just"/>
            <a:r>
              <a:rPr lang="en-US" sz="2250" dirty="0">
                <a:solidFill>
                  <a:srgbClr val="000000"/>
                </a:solidFill>
                <a:latin typeface="Helvetica-Light"/>
                <a:ea typeface="Helvetica-Light"/>
              </a:rPr>
              <a:t>• </a:t>
            </a:r>
            <a:r>
              <a:rPr lang="en-US" sz="3000" dirty="0">
                <a:solidFill>
                  <a:srgbClr val="000000"/>
                </a:solidFill>
                <a:latin typeface="Helvetica-Light"/>
                <a:ea typeface="Helvetica-Light"/>
              </a:rPr>
              <a:t>View 2</a:t>
            </a:r>
            <a:endParaRPr dirty="0"/>
          </a:p>
          <a:p>
            <a:pPr algn="just"/>
            <a:r>
              <a:rPr lang="en-US" sz="2250" dirty="0">
                <a:solidFill>
                  <a:srgbClr val="000000"/>
                </a:solidFill>
                <a:latin typeface="Helvetica-Light"/>
                <a:ea typeface="Helvetica-Light"/>
              </a:rPr>
              <a:t>• </a:t>
            </a:r>
            <a:r>
              <a:rPr lang="en-US" sz="3000" dirty="0">
                <a:solidFill>
                  <a:srgbClr val="000000"/>
                </a:solidFill>
                <a:latin typeface="Helvetica-Light"/>
                <a:ea typeface="Helvetica-Light"/>
              </a:rPr>
              <a:t>View 2 attribute</a:t>
            </a:r>
            <a:endParaRPr dirty="0"/>
          </a:p>
          <a:p>
            <a:pPr algn="just"/>
            <a:r>
              <a:rPr lang="en-US" sz="2250" dirty="0">
                <a:solidFill>
                  <a:srgbClr val="000000"/>
                </a:solidFill>
                <a:latin typeface="Helvetica-Light"/>
                <a:ea typeface="Helvetica-Light"/>
              </a:rPr>
              <a:t>• </a:t>
            </a:r>
            <a:r>
              <a:rPr lang="en-US" sz="3000" dirty="0">
                <a:solidFill>
                  <a:srgbClr val="000000"/>
                </a:solidFill>
                <a:latin typeface="Helvetica-Light"/>
                <a:ea typeface="Helvetica-Light"/>
              </a:rPr>
              <a:t>Relationship (==, &lt;, &gt;, &lt;=, &gt;=)</a:t>
            </a:r>
            <a:endParaRPr dirty="0"/>
          </a:p>
          <a:p>
            <a:pPr algn="just"/>
            <a:r>
              <a:rPr lang="en-US" sz="2250" dirty="0">
                <a:solidFill>
                  <a:srgbClr val="000000"/>
                </a:solidFill>
                <a:latin typeface="Helvetica-Light"/>
                <a:ea typeface="Helvetica-Light"/>
              </a:rPr>
              <a:t>• </a:t>
            </a:r>
            <a:r>
              <a:rPr lang="en-US" sz="3000" dirty="0">
                <a:solidFill>
                  <a:srgbClr val="000000"/>
                </a:solidFill>
                <a:latin typeface="Helvetica-Light"/>
                <a:ea typeface="Helvetica-Light"/>
              </a:rPr>
              <a:t>Constant</a:t>
            </a:r>
            <a:endParaRPr dirty="0"/>
          </a:p>
          <a:p>
            <a:pPr algn="just"/>
            <a:r>
              <a:rPr lang="en-US" sz="2250" dirty="0">
                <a:solidFill>
                  <a:srgbClr val="000000"/>
                </a:solidFill>
                <a:latin typeface="Helvetica-Light"/>
                <a:ea typeface="Helvetica-Light"/>
              </a:rPr>
              <a:t>• </a:t>
            </a:r>
            <a:r>
              <a:rPr lang="en-US" sz="3000" dirty="0">
                <a:solidFill>
                  <a:srgbClr val="000000"/>
                </a:solidFill>
                <a:latin typeface="Helvetica-Light"/>
                <a:ea typeface="Helvetica-Light"/>
              </a:rPr>
              <a:t>Priority</a:t>
            </a:r>
            <a:endParaRPr dirty="0"/>
          </a:p>
          <a:p>
            <a:pPr algn="just"/>
            <a:r>
              <a:rPr lang="en-US" sz="2250" dirty="0">
                <a:solidFill>
                  <a:srgbClr val="000000"/>
                </a:solidFill>
                <a:latin typeface="Helvetica-Light"/>
                <a:ea typeface="Helvetica-Light"/>
              </a:rPr>
              <a:t>• </a:t>
            </a:r>
            <a:r>
              <a:rPr lang="en-US" sz="3000" dirty="0">
                <a:solidFill>
                  <a:srgbClr val="000000"/>
                </a:solidFill>
                <a:latin typeface="Helvetica-Light"/>
                <a:ea typeface="Helvetica-Light"/>
              </a:rPr>
              <a:t>Multiplier</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17280"/>
            <a:ext cx="9071640" cy="1899720"/>
          </a:xfrm>
          <a:prstGeom prst="rect">
            <a:avLst/>
          </a:prstGeom>
          <a:noFill/>
          <a:ln>
            <a:noFill/>
          </a:ln>
        </p:spPr>
        <p:txBody>
          <a:bodyPr lIns="0" tIns="0" rIns="0" bIns="0" anchor="ctr"/>
          <a:lstStyle/>
          <a:p>
            <a:pPr algn="just"/>
            <a:r>
              <a:rPr lang="en-US" sz="4400" b="1" dirty="0">
                <a:solidFill>
                  <a:schemeClr val="accent5">
                    <a:lumMod val="75000"/>
                  </a:schemeClr>
                </a:solidFill>
                <a:latin typeface="Calibri" panose="020F0502020204030204" pitchFamily="34" charset="0"/>
                <a:cs typeface="Calibri" panose="020F0502020204030204" pitchFamily="34" charset="0"/>
              </a:rPr>
              <a:t>Ambiguous / Incomplete Constraints</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58" name="TextShape 2"/>
          <p:cNvSpPr txBox="1"/>
          <p:nvPr/>
        </p:nvSpPr>
        <p:spPr>
          <a:xfrm>
            <a:off x="242815" y="2386161"/>
            <a:ext cx="10143000" cy="4185720"/>
          </a:xfrm>
          <a:prstGeom prst="rect">
            <a:avLst/>
          </a:prstGeom>
          <a:noFill/>
          <a:ln>
            <a:noFill/>
          </a:ln>
        </p:spPr>
        <p:txBody>
          <a:bodyPr lIns="90000" tIns="45000" rIns="90000" bIns="45000"/>
          <a:lstStyle/>
          <a:p>
            <a:pPr algn="just"/>
            <a:r>
              <a:rPr lang="en-US" sz="3600" dirty="0">
                <a:latin typeface="Helvetica-Light"/>
              </a:rPr>
              <a:t>Can cause views to disappear, because</a:t>
            </a:r>
            <a:endParaRPr dirty="0"/>
          </a:p>
          <a:p>
            <a:pPr algn="just"/>
            <a:r>
              <a:rPr lang="en-US" sz="3600" dirty="0">
                <a:latin typeface="Helvetica-Light"/>
              </a:rPr>
              <a:t>unspecified constraints default to 0. For example,</a:t>
            </a:r>
            <a:endParaRPr dirty="0"/>
          </a:p>
          <a:p>
            <a:pPr algn="just"/>
            <a:r>
              <a:rPr lang="en-US" sz="3600" dirty="0">
                <a:latin typeface="Helvetica-Light"/>
              </a:rPr>
              <a:t>width or height would be set to 0, making the view</a:t>
            </a:r>
            <a:endParaRPr dirty="0"/>
          </a:p>
          <a:p>
            <a:pPr algn="just"/>
            <a:r>
              <a:rPr lang="en-US" sz="3600" dirty="0">
                <a:latin typeface="Helvetica-Light"/>
              </a:rPr>
              <a:t>not appear.</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Ambiguous constraints will generate warnings on</a:t>
            </a:r>
            <a:endParaRPr dirty="0"/>
          </a:p>
          <a:p>
            <a:pPr algn="just"/>
            <a:r>
              <a:rPr lang="en-US" sz="3600" dirty="0">
                <a:latin typeface="Helvetica-Light"/>
              </a:rPr>
              <a:t>the </a:t>
            </a:r>
            <a:r>
              <a:rPr lang="en-US" sz="3600" dirty="0" err="1">
                <a:latin typeface="Helvetica-Light"/>
              </a:rPr>
              <a:t>Xcode</a:t>
            </a:r>
            <a:r>
              <a:rPr lang="en-US" sz="3600" dirty="0">
                <a:latin typeface="Helvetica-Light"/>
              </a:rPr>
              <a:t> console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504000" y="-203040"/>
            <a:ext cx="9071640" cy="2271240"/>
          </a:xfrm>
          <a:prstGeom prst="rect">
            <a:avLst/>
          </a:prstGeom>
          <a:noFill/>
          <a:ln>
            <a:noFill/>
          </a:ln>
        </p:spPr>
        <p:txBody>
          <a:bodyPr lIns="0" tIns="0" rIns="0" bIns="0" anchor="ctr"/>
          <a:lstStyle/>
          <a:p>
            <a:pPr algn="ctr"/>
            <a:r>
              <a:rPr lang="en-US" sz="4400" b="1" strike="noStrike" dirty="0">
                <a:solidFill>
                  <a:schemeClr val="accent5">
                    <a:lumMod val="75000"/>
                  </a:schemeClr>
                </a:solidFill>
                <a:latin typeface="Calibri" panose="020F0502020204030204" pitchFamily="34" charset="0"/>
                <a:ea typeface="Arial"/>
                <a:cs typeface="Calibri" panose="020F0502020204030204" pitchFamily="34" charset="0"/>
              </a:rPr>
              <a:t>Unambiguous Layout</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60" name="TextShape 2"/>
          <p:cNvSpPr txBox="1"/>
          <p:nvPr/>
        </p:nvSpPr>
        <p:spPr>
          <a:xfrm>
            <a:off x="69660" y="2068200"/>
            <a:ext cx="9940320" cy="4770720"/>
          </a:xfrm>
          <a:prstGeom prst="rect">
            <a:avLst/>
          </a:prstGeom>
          <a:noFill/>
          <a:ln>
            <a:noFill/>
          </a:ln>
        </p:spPr>
        <p:txBody>
          <a:bodyPr lIns="90000" tIns="45000" rIns="90000" bIns="45000"/>
          <a:lstStyle/>
          <a:p>
            <a:pPr algn="just"/>
            <a:r>
              <a:rPr lang="en-US" sz="3300" dirty="0">
                <a:latin typeface="Helvetica-Light"/>
              </a:rPr>
              <a:t>Usually requires a minimum of 4 constraints. One for</a:t>
            </a:r>
            <a:endParaRPr dirty="0"/>
          </a:p>
          <a:p>
            <a:pPr algn="just"/>
            <a:r>
              <a:rPr lang="en-US" sz="3300" dirty="0">
                <a:latin typeface="Helvetica-Light"/>
              </a:rPr>
              <a:t>each of the below:</a:t>
            </a:r>
            <a:endParaRPr dirty="0"/>
          </a:p>
          <a:p>
            <a:pPr algn="just"/>
            <a:r>
              <a:rPr lang="en-US" sz="2450" dirty="0">
                <a:solidFill>
                  <a:srgbClr val="000000"/>
                </a:solidFill>
                <a:latin typeface="Helvetica-Light"/>
                <a:ea typeface="Helvetica-Light"/>
              </a:rPr>
              <a:t>• </a:t>
            </a:r>
            <a:r>
              <a:rPr lang="en-US" sz="3300" dirty="0">
                <a:solidFill>
                  <a:srgbClr val="000000"/>
                </a:solidFill>
                <a:latin typeface="Helvetica-Light"/>
                <a:ea typeface="Helvetica-Light"/>
              </a:rPr>
              <a:t>X</a:t>
            </a:r>
            <a:endParaRPr dirty="0"/>
          </a:p>
          <a:p>
            <a:pPr algn="just"/>
            <a:r>
              <a:rPr lang="en-US" sz="2450" dirty="0">
                <a:solidFill>
                  <a:srgbClr val="000000"/>
                </a:solidFill>
                <a:latin typeface="Helvetica-Light"/>
                <a:ea typeface="Helvetica-Light"/>
              </a:rPr>
              <a:t>• </a:t>
            </a:r>
            <a:r>
              <a:rPr lang="en-US" sz="3300" dirty="0">
                <a:solidFill>
                  <a:srgbClr val="000000"/>
                </a:solidFill>
                <a:latin typeface="Helvetica-Light"/>
                <a:ea typeface="Helvetica-Light"/>
              </a:rPr>
              <a:t>Y</a:t>
            </a:r>
            <a:endParaRPr dirty="0"/>
          </a:p>
          <a:p>
            <a:pPr algn="just"/>
            <a:r>
              <a:rPr lang="en-US" sz="2450" dirty="0">
                <a:solidFill>
                  <a:srgbClr val="000000"/>
                </a:solidFill>
                <a:latin typeface="Helvetica-Light"/>
                <a:ea typeface="Helvetica-Light"/>
              </a:rPr>
              <a:t>• </a:t>
            </a:r>
            <a:r>
              <a:rPr lang="en-US" sz="3300" dirty="0">
                <a:solidFill>
                  <a:srgbClr val="000000"/>
                </a:solidFill>
                <a:latin typeface="Helvetica-Light"/>
                <a:ea typeface="Helvetica-Light"/>
              </a:rPr>
              <a:t>Width</a:t>
            </a:r>
            <a:endParaRPr dirty="0"/>
          </a:p>
          <a:p>
            <a:pPr algn="just"/>
            <a:r>
              <a:rPr lang="en-US" sz="2450" dirty="0">
                <a:solidFill>
                  <a:srgbClr val="000000"/>
                </a:solidFill>
                <a:latin typeface="Helvetica-Light"/>
                <a:ea typeface="Helvetica-Light"/>
              </a:rPr>
              <a:t>• </a:t>
            </a:r>
            <a:r>
              <a:rPr lang="en-US" sz="3300" dirty="0">
                <a:solidFill>
                  <a:srgbClr val="000000"/>
                </a:solidFill>
                <a:latin typeface="Helvetica-Light"/>
                <a:ea typeface="Helvetica-Light"/>
              </a:rPr>
              <a:t>Height</a:t>
            </a:r>
            <a:endParaRPr dirty="0"/>
          </a:p>
          <a:p>
            <a:pPr algn="just"/>
            <a:r>
              <a:rPr lang="en-US" sz="2450" dirty="0">
                <a:solidFill>
                  <a:srgbClr val="000000"/>
                </a:solidFill>
                <a:latin typeface="Helvetica-Light"/>
                <a:ea typeface="Helvetica-Light"/>
              </a:rPr>
              <a:t>• </a:t>
            </a:r>
            <a:r>
              <a:rPr lang="en-US" sz="3300" dirty="0">
                <a:solidFill>
                  <a:srgbClr val="000000"/>
                </a:solidFill>
                <a:latin typeface="Helvetica-Light"/>
                <a:ea typeface="Helvetica-Light"/>
              </a:rPr>
              <a:t>If a view has an intrinsic size, this satisfies width &amp; height</a:t>
            </a:r>
            <a:endParaRPr dirty="0"/>
          </a:p>
          <a:p>
            <a:pPr algn="just"/>
            <a:r>
              <a:rPr lang="en-US" sz="3300" dirty="0">
                <a:latin typeface="Helvetica-Light"/>
              </a:rPr>
              <a:t>constraints so only need 2 constraints: X &amp; Y constraints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sp>
        <p:nvSpPr>
          <p:cNvPr id="4" name="Rectangle 3"/>
          <p:cNvSpPr/>
          <p:nvPr/>
        </p:nvSpPr>
        <p:spPr>
          <a:xfrm>
            <a:off x="504000" y="1563480"/>
            <a:ext cx="9318426" cy="1569660"/>
          </a:xfrm>
          <a:prstGeom prst="rect">
            <a:avLst/>
          </a:prstGeom>
        </p:spPr>
        <p:txBody>
          <a:bodyPr wrap="square">
            <a:spAutoFit/>
          </a:bodyPr>
          <a:lstStyle/>
          <a:p>
            <a:r>
              <a:rPr lang="en-US" sz="2400" b="1" i="0" dirty="0" smtClean="0">
                <a:solidFill>
                  <a:srgbClr val="333333"/>
                </a:solidFill>
                <a:effectLst/>
                <a:latin typeface="Calibri" panose="020F0502020204030204" pitchFamily="34" charset="0"/>
                <a:cs typeface="Calibri" panose="020F0502020204030204" pitchFamily="34" charset="0"/>
              </a:rPr>
              <a:t>.</a:t>
            </a:r>
            <a:r>
              <a:rPr lang="en-US" sz="2400" b="1" i="0" dirty="0" err="1" smtClean="0">
                <a:solidFill>
                  <a:srgbClr val="333333"/>
                </a:solidFill>
                <a:effectLst/>
                <a:latin typeface="Calibri" panose="020F0502020204030204" pitchFamily="34" charset="0"/>
                <a:cs typeface="Calibri" panose="020F0502020204030204" pitchFamily="34" charset="0"/>
              </a:rPr>
              <a:t>xib</a:t>
            </a:r>
            <a:r>
              <a:rPr lang="en-US" sz="2400" b="0" i="0" dirty="0" smtClean="0">
                <a:solidFill>
                  <a:srgbClr val="333333"/>
                </a:solidFill>
                <a:effectLst/>
                <a:latin typeface="Calibri" panose="020F0502020204030204" pitchFamily="34" charset="0"/>
                <a:cs typeface="Calibri" panose="020F0502020204030204" pitchFamily="34" charset="0"/>
              </a:rPr>
              <a:t> – For files with .</a:t>
            </a:r>
            <a:r>
              <a:rPr lang="en-US" sz="2400" b="0" i="0" dirty="0" err="1" smtClean="0">
                <a:solidFill>
                  <a:srgbClr val="333333"/>
                </a:solidFill>
                <a:effectLst/>
                <a:latin typeface="Calibri" panose="020F0502020204030204" pitchFamily="34" charset="0"/>
                <a:cs typeface="Calibri" panose="020F0502020204030204" pitchFamily="34" charset="0"/>
              </a:rPr>
              <a:t>xib</a:t>
            </a:r>
            <a:r>
              <a:rPr lang="en-US" sz="2400" b="0" i="0" dirty="0" smtClean="0">
                <a:solidFill>
                  <a:srgbClr val="333333"/>
                </a:solidFill>
                <a:effectLst/>
                <a:latin typeface="Calibri" panose="020F0502020204030204" pitchFamily="34" charset="0"/>
                <a:cs typeface="Calibri" panose="020F0502020204030204" pitchFamily="34" charset="0"/>
              </a:rPr>
              <a:t> extension, they’re Interface Builder files that store the application’s user interface (UI). As you click on the .</a:t>
            </a:r>
            <a:r>
              <a:rPr lang="en-US" sz="2400" b="0" i="0" dirty="0" err="1" smtClean="0">
                <a:solidFill>
                  <a:srgbClr val="333333"/>
                </a:solidFill>
                <a:effectLst/>
                <a:latin typeface="Calibri" panose="020F0502020204030204" pitchFamily="34" charset="0"/>
                <a:cs typeface="Calibri" panose="020F0502020204030204" pitchFamily="34" charset="0"/>
              </a:rPr>
              <a:t>xib</a:t>
            </a:r>
            <a:r>
              <a:rPr lang="en-US" sz="2400" b="0" i="0" dirty="0" smtClean="0">
                <a:solidFill>
                  <a:srgbClr val="333333"/>
                </a:solidFill>
                <a:effectLst/>
                <a:latin typeface="Calibri" panose="020F0502020204030204" pitchFamily="34" charset="0"/>
                <a:cs typeface="Calibri" panose="020F0502020204030204" pitchFamily="34" charset="0"/>
              </a:rPr>
              <a:t> file, </a:t>
            </a:r>
            <a:r>
              <a:rPr lang="en-US" sz="2400" b="0" i="0" dirty="0" err="1" smtClean="0">
                <a:solidFill>
                  <a:srgbClr val="333333"/>
                </a:solidFill>
                <a:effectLst/>
                <a:latin typeface="Calibri" panose="020F0502020204030204" pitchFamily="34" charset="0"/>
                <a:cs typeface="Calibri" panose="020F0502020204030204" pitchFamily="34" charset="0"/>
              </a:rPr>
              <a:t>Xcode</a:t>
            </a:r>
            <a:r>
              <a:rPr lang="en-US" sz="2400" b="0" i="0" dirty="0" smtClean="0">
                <a:solidFill>
                  <a:srgbClr val="333333"/>
                </a:solidFill>
                <a:effectLst/>
                <a:latin typeface="Calibri" panose="020F0502020204030204" pitchFamily="34" charset="0"/>
                <a:cs typeface="Calibri" panose="020F0502020204030204" pitchFamily="34" charset="0"/>
              </a:rPr>
              <a:t> automatically switches to the Interface Builder for you to edit the UI of the app via drag-and-drop.</a:t>
            </a:r>
            <a:endParaRPr lang="en-US" sz="2400" dirty="0">
              <a:latin typeface="Calibri" panose="020F0502020204030204" pitchFamily="34" charset="0"/>
              <a:cs typeface="Calibri" panose="020F0502020204030204" pitchFamily="34" charset="0"/>
            </a:endParaRPr>
          </a:p>
        </p:txBody>
      </p:sp>
      <p:pic>
        <p:nvPicPr>
          <p:cNvPr id="15362" name="Picture 2" descr="Hello World Interface Buil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660" y="3133140"/>
            <a:ext cx="7283106" cy="4245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8315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tIns="0" rIns="0" bIns="0" anchor="ctr"/>
          <a:lstStyle/>
          <a:p>
            <a:pPr algn="ctr"/>
            <a:r>
              <a:rPr lang="en-US" sz="4400" b="1" strike="noStrike" dirty="0">
                <a:solidFill>
                  <a:schemeClr val="accent5">
                    <a:lumMod val="75000"/>
                  </a:schemeClr>
                </a:solidFill>
                <a:latin typeface="Calibri" panose="020F0502020204030204" pitchFamily="34" charset="0"/>
                <a:ea typeface="Arial"/>
                <a:cs typeface="Calibri" panose="020F0502020204030204" pitchFamily="34" charset="0"/>
              </a:rPr>
              <a:t>Intrinsic Size</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62" name="TextShape 2"/>
          <p:cNvSpPr txBox="1"/>
          <p:nvPr/>
        </p:nvSpPr>
        <p:spPr>
          <a:xfrm>
            <a:off x="104580" y="2178790"/>
            <a:ext cx="9870480" cy="3912120"/>
          </a:xfrm>
          <a:prstGeom prst="rect">
            <a:avLst/>
          </a:prstGeom>
          <a:noFill/>
          <a:ln>
            <a:noFill/>
          </a:ln>
        </p:spPr>
        <p:txBody>
          <a:bodyPr lIns="90000" tIns="45000" rIns="90000" bIns="45000"/>
          <a:lstStyle/>
          <a:p>
            <a:pPr algn="just"/>
            <a:r>
              <a:rPr lang="en-US" sz="2450" dirty="0">
                <a:latin typeface="Helvetica-Light"/>
              </a:rPr>
              <a:t>Minimum size (width &amp; height) needed to display the view’s full content</a:t>
            </a:r>
            <a:endParaRPr dirty="0"/>
          </a:p>
          <a:p>
            <a:pPr algn="just"/>
            <a:r>
              <a:rPr lang="en-US" sz="2450" dirty="0">
                <a:latin typeface="Helvetica-Light"/>
              </a:rPr>
              <a:t>without squeezing or clipping content</a:t>
            </a:r>
            <a:endParaRPr dirty="0"/>
          </a:p>
          <a:p>
            <a:pPr algn="just"/>
            <a:r>
              <a:rPr lang="en-US" sz="1850" dirty="0">
                <a:solidFill>
                  <a:srgbClr val="000000"/>
                </a:solidFill>
                <a:latin typeface="Helvetica-Light"/>
                <a:ea typeface="Helvetica-Light"/>
              </a:rPr>
              <a:t>• </a:t>
            </a:r>
            <a:r>
              <a:rPr lang="en-US" sz="2450" dirty="0">
                <a:solidFill>
                  <a:srgbClr val="000000"/>
                </a:solidFill>
                <a:latin typeface="Helvetica-Light"/>
                <a:ea typeface="Helvetica-Light"/>
              </a:rPr>
              <a:t>Some system controls automatically provide this</a:t>
            </a:r>
            <a:endParaRPr dirty="0"/>
          </a:p>
          <a:p>
            <a:pPr algn="just"/>
            <a:r>
              <a:rPr lang="en-US" sz="1850" dirty="0">
                <a:solidFill>
                  <a:srgbClr val="000000"/>
                </a:solidFill>
                <a:latin typeface="Helvetica-Light"/>
                <a:ea typeface="Helvetica-Light"/>
              </a:rPr>
              <a:t>• </a:t>
            </a:r>
            <a:r>
              <a:rPr lang="en-US" sz="2450" dirty="0" err="1">
                <a:solidFill>
                  <a:srgbClr val="000000"/>
                </a:solidFill>
                <a:latin typeface="Helvetica-Light"/>
                <a:ea typeface="Helvetica-Light"/>
              </a:rPr>
              <a:t>UIButton</a:t>
            </a:r>
            <a:endParaRPr dirty="0"/>
          </a:p>
          <a:p>
            <a:pPr algn="just"/>
            <a:r>
              <a:rPr lang="en-US" sz="1850" dirty="0">
                <a:solidFill>
                  <a:srgbClr val="000000"/>
                </a:solidFill>
                <a:latin typeface="Helvetica-Light"/>
                <a:ea typeface="Helvetica-Light"/>
              </a:rPr>
              <a:t>• </a:t>
            </a:r>
            <a:r>
              <a:rPr lang="en-US" sz="2450" dirty="0" err="1">
                <a:solidFill>
                  <a:srgbClr val="000000"/>
                </a:solidFill>
                <a:latin typeface="Helvetica-Light"/>
                <a:ea typeface="Helvetica-Light"/>
              </a:rPr>
              <a:t>UILabel</a:t>
            </a:r>
            <a:endParaRPr dirty="0"/>
          </a:p>
          <a:p>
            <a:pPr algn="just"/>
            <a:r>
              <a:rPr lang="en-US" sz="1850" dirty="0">
                <a:solidFill>
                  <a:srgbClr val="000000"/>
                </a:solidFill>
                <a:latin typeface="Helvetica-Light"/>
                <a:ea typeface="Helvetica-Light"/>
              </a:rPr>
              <a:t>• </a:t>
            </a:r>
            <a:r>
              <a:rPr lang="en-US" sz="2450" dirty="0" err="1">
                <a:solidFill>
                  <a:srgbClr val="000000"/>
                </a:solidFill>
                <a:latin typeface="Helvetica-Light"/>
                <a:ea typeface="Helvetica-Light"/>
              </a:rPr>
              <a:t>UISegmentControl</a:t>
            </a:r>
            <a:endParaRPr dirty="0"/>
          </a:p>
          <a:p>
            <a:pPr algn="just"/>
            <a:r>
              <a:rPr lang="en-US" sz="1850" dirty="0">
                <a:solidFill>
                  <a:srgbClr val="000000"/>
                </a:solidFill>
                <a:latin typeface="Helvetica-Light"/>
                <a:ea typeface="Helvetica-Light"/>
              </a:rPr>
              <a:t>• </a:t>
            </a:r>
            <a:r>
              <a:rPr lang="en-US" sz="2450" dirty="0" err="1">
                <a:solidFill>
                  <a:srgbClr val="000000"/>
                </a:solidFill>
                <a:latin typeface="Helvetica-Light"/>
                <a:ea typeface="Helvetica-Light"/>
              </a:rPr>
              <a:t>UISwitch</a:t>
            </a:r>
            <a:endParaRPr dirty="0"/>
          </a:p>
          <a:p>
            <a:pPr algn="just"/>
            <a:r>
              <a:rPr lang="en-US" sz="1850" dirty="0">
                <a:solidFill>
                  <a:srgbClr val="000000"/>
                </a:solidFill>
                <a:latin typeface="Helvetica-Light"/>
                <a:ea typeface="Helvetica-Light"/>
              </a:rPr>
              <a:t>• </a:t>
            </a:r>
            <a:r>
              <a:rPr lang="en-US" sz="2450" dirty="0">
                <a:solidFill>
                  <a:srgbClr val="000000"/>
                </a:solidFill>
                <a:latin typeface="Helvetica-Light"/>
                <a:ea typeface="Helvetica-Light"/>
              </a:rPr>
              <a:t>etc.</a:t>
            </a:r>
            <a:endParaRPr dirty="0"/>
          </a:p>
          <a:p>
            <a:pPr algn="just"/>
            <a:r>
              <a:rPr lang="en-US" sz="1850" dirty="0">
                <a:solidFill>
                  <a:srgbClr val="000000"/>
                </a:solidFill>
                <a:latin typeface="Helvetica-Light"/>
                <a:ea typeface="Helvetica-Light"/>
              </a:rPr>
              <a:t>• </a:t>
            </a:r>
            <a:r>
              <a:rPr lang="en-US" sz="2450" dirty="0">
                <a:solidFill>
                  <a:srgbClr val="000000"/>
                </a:solidFill>
                <a:latin typeface="Helvetica-Light"/>
                <a:ea typeface="Helvetica-Light"/>
              </a:rPr>
              <a:t>Can define this in custom views using </a:t>
            </a:r>
            <a:r>
              <a:rPr lang="en-US" sz="2450" dirty="0" err="1">
                <a:solidFill>
                  <a:srgbClr val="000000"/>
                </a:solidFill>
                <a:latin typeface="Arial"/>
                <a:ea typeface="Arial"/>
              </a:rPr>
              <a:t>intrinsicContentSize</a:t>
            </a:r>
            <a:r>
              <a:rPr lang="en-US" sz="2450" dirty="0">
                <a:solidFill>
                  <a:srgbClr val="000000"/>
                </a:solidFill>
                <a:latin typeface="Arial"/>
                <a:ea typeface="Arial"/>
              </a:rPr>
              <a:t>() </a:t>
            </a:r>
            <a:r>
              <a:rPr lang="en-US" sz="2450" dirty="0">
                <a:solidFill>
                  <a:srgbClr val="000000"/>
                </a:solidFill>
                <a:latin typeface="Helvetica-Light"/>
                <a:ea typeface="Helvetica-Light"/>
              </a:rPr>
              <a:t>method</a:t>
            </a:r>
            <a:endParaRPr dirty="0"/>
          </a:p>
          <a:p>
            <a:pPr algn="just"/>
            <a:r>
              <a:rPr lang="en-US" sz="1850" dirty="0">
                <a:solidFill>
                  <a:srgbClr val="000000"/>
                </a:solidFill>
                <a:latin typeface="Helvetica-Light"/>
                <a:ea typeface="Helvetica-Light"/>
              </a:rPr>
              <a:t>• </a:t>
            </a:r>
            <a:r>
              <a:rPr lang="en-US" sz="2450" dirty="0">
                <a:solidFill>
                  <a:srgbClr val="000000"/>
                </a:solidFill>
                <a:latin typeface="Helvetica-Light"/>
                <a:ea typeface="Helvetica-Light"/>
              </a:rPr>
              <a:t>If intrinsic content size in a custom view changes, call</a:t>
            </a:r>
            <a:endParaRPr dirty="0"/>
          </a:p>
          <a:p>
            <a:pPr algn="just"/>
            <a:r>
              <a:rPr lang="en-US" sz="2450" dirty="0" err="1">
                <a:latin typeface="Arial"/>
              </a:rPr>
              <a:t>invalidateIntrinsicContentSize</a:t>
            </a:r>
            <a:r>
              <a:rPr lang="en-US" sz="2450" dirty="0">
                <a:latin typeface="Arial"/>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504000" y="-203040"/>
            <a:ext cx="9071640" cy="2271240"/>
          </a:xfrm>
          <a:prstGeom prst="rect">
            <a:avLst/>
          </a:prstGeom>
          <a:noFill/>
          <a:ln>
            <a:noFill/>
          </a:ln>
        </p:spPr>
        <p:txBody>
          <a:bodyPr lIns="0" tIns="0" rIns="0" bIns="0" anchor="ctr"/>
          <a:lstStyle/>
          <a:p>
            <a:pPr algn="ctr"/>
            <a:r>
              <a:rPr lang="en-US" sz="4400" strike="noStrike" dirty="0">
                <a:solidFill>
                  <a:srgbClr val="000000"/>
                </a:solidFill>
                <a:latin typeface="Calibri" panose="020F0502020204030204" pitchFamily="34" charset="0"/>
                <a:ea typeface="Arial"/>
                <a:cs typeface="Calibri" panose="020F0502020204030204" pitchFamily="34" charset="0"/>
              </a:rPr>
              <a:t>X Constraint Attributes</a:t>
            </a:r>
            <a:endParaRPr sz="4400" dirty="0">
              <a:latin typeface="Calibri" panose="020F0502020204030204" pitchFamily="34" charset="0"/>
              <a:cs typeface="Calibri" panose="020F0502020204030204" pitchFamily="34" charset="0"/>
            </a:endParaRPr>
          </a:p>
        </p:txBody>
      </p:sp>
      <p:sp>
        <p:nvSpPr>
          <p:cNvPr id="64" name="TextShape 2"/>
          <p:cNvSpPr txBox="1"/>
          <p:nvPr/>
        </p:nvSpPr>
        <p:spPr>
          <a:xfrm>
            <a:off x="0" y="1859133"/>
            <a:ext cx="10021320" cy="4698000"/>
          </a:xfrm>
          <a:prstGeom prst="rect">
            <a:avLst/>
          </a:prstGeom>
          <a:noFill/>
          <a:ln>
            <a:noFill/>
          </a:ln>
        </p:spPr>
        <p:txBody>
          <a:bodyPr lIns="90000" tIns="45000" rIns="90000" bIns="45000"/>
          <a:lstStyle/>
          <a:p>
            <a:pPr algn="just"/>
            <a:r>
              <a:rPr lang="en-US" sz="3600" dirty="0">
                <a:latin typeface="Helvetica-Light"/>
              </a:rPr>
              <a:t>Left - Left side of the view’s alignment rectangle</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Right - Right side of the views alignment rectangle</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Leading - Leading edge of the view’s alignment</a:t>
            </a:r>
            <a:endParaRPr dirty="0"/>
          </a:p>
          <a:p>
            <a:pPr algn="just"/>
            <a:r>
              <a:rPr lang="en-US" sz="3600" dirty="0">
                <a:latin typeface="Helvetica-Light"/>
              </a:rPr>
              <a:t>rectangle</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Trailing - Trailing edge of the view’s alignment</a:t>
            </a:r>
            <a:endParaRPr dirty="0"/>
          </a:p>
          <a:p>
            <a:pPr algn="just"/>
            <a:r>
              <a:rPr lang="en-US" sz="3600" dirty="0">
                <a:latin typeface="Helvetica-Light"/>
              </a:rPr>
              <a:t>rectangle</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Center X - Center along the X-axis of the view’s</a:t>
            </a:r>
            <a:endParaRPr dirty="0"/>
          </a:p>
          <a:p>
            <a:pPr algn="just"/>
            <a:r>
              <a:rPr lang="en-US" sz="3600" dirty="0">
                <a:latin typeface="Helvetica-Light"/>
              </a:rPr>
              <a:t>alignment rectangle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504000" y="-203040"/>
            <a:ext cx="9071640" cy="2271240"/>
          </a:xfrm>
          <a:prstGeom prst="rect">
            <a:avLst/>
          </a:prstGeom>
          <a:noFill/>
          <a:ln>
            <a:noFill/>
          </a:ln>
        </p:spPr>
        <p:txBody>
          <a:bodyPr lIns="0" tIns="0" rIns="0" bIns="0" anchor="ctr"/>
          <a:lstStyle/>
          <a:p>
            <a:pPr algn="ctr"/>
            <a:r>
              <a:rPr lang="en-US" sz="4400" b="1" strike="noStrike" dirty="0">
                <a:solidFill>
                  <a:schemeClr val="accent5">
                    <a:lumMod val="75000"/>
                  </a:schemeClr>
                </a:solidFill>
                <a:latin typeface="Calibri" panose="020F0502020204030204" pitchFamily="34" charset="0"/>
                <a:ea typeface="Arial"/>
                <a:cs typeface="Calibri" panose="020F0502020204030204" pitchFamily="34" charset="0"/>
              </a:rPr>
              <a:t>Y Constraint Attributes</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66" name="TextShape 2"/>
          <p:cNvSpPr txBox="1"/>
          <p:nvPr/>
        </p:nvSpPr>
        <p:spPr>
          <a:xfrm>
            <a:off x="23040" y="2440800"/>
            <a:ext cx="10005840" cy="2650320"/>
          </a:xfrm>
          <a:prstGeom prst="rect">
            <a:avLst/>
          </a:prstGeom>
          <a:noFill/>
          <a:ln>
            <a:noFill/>
          </a:ln>
        </p:spPr>
        <p:txBody>
          <a:bodyPr lIns="90000" tIns="45000" rIns="90000" bIns="45000"/>
          <a:lstStyle/>
          <a:p>
            <a:pPr algn="just"/>
            <a:r>
              <a:rPr lang="en-US" sz="3600">
                <a:latin typeface="Helvetica-Light"/>
              </a:rPr>
              <a:t>Top - Top of view’s alignment rectangle</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Bottom - Bottom of view’s alignment rectangle</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Center Y - Center along the Y-Axis of the view’s</a:t>
            </a:r>
            <a:endParaRPr/>
          </a:p>
          <a:p>
            <a:pPr algn="just"/>
            <a:r>
              <a:rPr lang="en-US" sz="3600">
                <a:latin typeface="Helvetica-Light"/>
              </a:rPr>
              <a:t>alignment rectangle</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Baseline - The view’s baseline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490140" y="115456"/>
            <a:ext cx="9071640" cy="1899720"/>
          </a:xfrm>
          <a:prstGeom prst="rect">
            <a:avLst/>
          </a:prstGeom>
          <a:noFill/>
          <a:ln>
            <a:noFill/>
          </a:ln>
        </p:spPr>
        <p:txBody>
          <a:bodyPr lIns="0" tIns="0" rIns="0" bIns="0" anchor="ctr"/>
          <a:lstStyle/>
          <a:p>
            <a:pPr algn="ctr"/>
            <a:r>
              <a:rPr lang="en-US" sz="4400" b="1" dirty="0">
                <a:solidFill>
                  <a:schemeClr val="accent5">
                    <a:lumMod val="75000"/>
                  </a:schemeClr>
                </a:solidFill>
                <a:latin typeface="Calibri" panose="020F0502020204030204" pitchFamily="34" charset="0"/>
                <a:cs typeface="Calibri" panose="020F0502020204030204" pitchFamily="34" charset="0"/>
              </a:rPr>
              <a:t>Width / </a:t>
            </a:r>
            <a:r>
              <a:rPr lang="en-US" sz="4400" b="1" dirty="0" smtClean="0">
                <a:solidFill>
                  <a:schemeClr val="accent5">
                    <a:lumMod val="75000"/>
                  </a:schemeClr>
                </a:solidFill>
                <a:latin typeface="Calibri" panose="020F0502020204030204" pitchFamily="34" charset="0"/>
                <a:cs typeface="Calibri" panose="020F0502020204030204" pitchFamily="34" charset="0"/>
              </a:rPr>
              <a:t>Height Constraint </a:t>
            </a:r>
            <a:r>
              <a:rPr lang="en-US" sz="4400" b="1" dirty="0">
                <a:solidFill>
                  <a:schemeClr val="accent5">
                    <a:lumMod val="75000"/>
                  </a:schemeClr>
                </a:solidFill>
                <a:latin typeface="Calibri" panose="020F0502020204030204" pitchFamily="34" charset="0"/>
                <a:cs typeface="Calibri" panose="020F0502020204030204" pitchFamily="34" charset="0"/>
              </a:rPr>
              <a:t>Attributes</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68" name="TextShape 2"/>
          <p:cNvSpPr txBox="1"/>
          <p:nvPr/>
        </p:nvSpPr>
        <p:spPr>
          <a:xfrm>
            <a:off x="1084076" y="3090693"/>
            <a:ext cx="5760000" cy="1114560"/>
          </a:xfrm>
          <a:prstGeom prst="rect">
            <a:avLst/>
          </a:prstGeom>
          <a:noFill/>
          <a:ln>
            <a:noFill/>
          </a:ln>
        </p:spPr>
        <p:txBody>
          <a:bodyPr lIns="90000" tIns="45000" rIns="90000" bIns="45000"/>
          <a:lstStyle/>
          <a:p>
            <a:pPr algn="just"/>
            <a:r>
              <a:rPr lang="en-US" sz="3600" dirty="0">
                <a:latin typeface="Helvetica-Light"/>
              </a:rPr>
              <a:t>Width - Width of the view</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Height - Height of the view</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tIns="0" rIns="0" bIns="0" anchor="ctr"/>
          <a:lstStyle/>
          <a:p>
            <a:pPr algn="ctr"/>
            <a:r>
              <a:rPr lang="en-US" sz="4400" b="1" strike="noStrike" dirty="0">
                <a:solidFill>
                  <a:schemeClr val="accent5">
                    <a:lumMod val="75000"/>
                  </a:schemeClr>
                </a:solidFill>
                <a:latin typeface="Calibri" panose="020F0502020204030204" pitchFamily="34" charset="0"/>
                <a:ea typeface="Arial"/>
                <a:cs typeface="Calibri" panose="020F0502020204030204" pitchFamily="34" charset="0"/>
              </a:rPr>
              <a:t>Constraint Priorities</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70" name="TextShape 2"/>
          <p:cNvSpPr txBox="1"/>
          <p:nvPr/>
        </p:nvSpPr>
        <p:spPr>
          <a:xfrm>
            <a:off x="131400" y="2952720"/>
            <a:ext cx="9789480" cy="1626480"/>
          </a:xfrm>
          <a:prstGeom prst="rect">
            <a:avLst/>
          </a:prstGeom>
          <a:noFill/>
          <a:ln>
            <a:noFill/>
          </a:ln>
        </p:spPr>
        <p:txBody>
          <a:bodyPr lIns="90000" tIns="45000" rIns="90000" bIns="45000"/>
          <a:lstStyle/>
          <a:p>
            <a:pPr algn="just"/>
            <a:r>
              <a:rPr lang="en-US" sz="3600" dirty="0">
                <a:latin typeface="Helvetica-Light"/>
              </a:rPr>
              <a:t>Range from 1 (lowest priority) to 1000 (required</a:t>
            </a:r>
            <a:endParaRPr dirty="0"/>
          </a:p>
          <a:p>
            <a:pPr algn="just"/>
            <a:r>
              <a:rPr lang="en-US" sz="3600" dirty="0">
                <a:latin typeface="Helvetica-Light"/>
              </a:rPr>
              <a:t>priority)</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Used to resolve conflicts in constraints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131400"/>
            <a:ext cx="9071640" cy="2127960"/>
          </a:xfrm>
          <a:prstGeom prst="rect">
            <a:avLst/>
          </a:prstGeom>
          <a:noFill/>
          <a:ln>
            <a:noFill/>
          </a:ln>
        </p:spPr>
        <p:txBody>
          <a:bodyPr lIns="0" tIns="0" rIns="0" bIns="0" anchor="ctr"/>
          <a:lstStyle/>
          <a:p>
            <a:pPr algn="ctr"/>
            <a:r>
              <a:rPr lang="en-US" sz="4400" b="1" strike="noStrike" dirty="0">
                <a:solidFill>
                  <a:schemeClr val="accent5">
                    <a:lumMod val="75000"/>
                  </a:schemeClr>
                </a:solidFill>
                <a:latin typeface="Calibri" panose="020F0502020204030204" pitchFamily="34" charset="0"/>
                <a:ea typeface="Arial"/>
                <a:cs typeface="Calibri" panose="020F0502020204030204" pitchFamily="34" charset="0"/>
              </a:rPr>
              <a:t>How to apply Auto Layout</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72" name="TextShape 2"/>
          <p:cNvSpPr txBox="1"/>
          <p:nvPr/>
        </p:nvSpPr>
        <p:spPr>
          <a:xfrm>
            <a:off x="1691280" y="2952720"/>
            <a:ext cx="6669720" cy="1626480"/>
          </a:xfrm>
          <a:prstGeom prst="rect">
            <a:avLst/>
          </a:prstGeom>
          <a:noFill/>
          <a:ln>
            <a:noFill/>
          </a:ln>
        </p:spPr>
        <p:txBody>
          <a:bodyPr lIns="90000" tIns="45000" rIns="90000" bIns="45000"/>
          <a:lstStyle/>
          <a:p>
            <a:pPr algn="just"/>
            <a:r>
              <a:rPr lang="en-US" sz="3600" dirty="0">
                <a:latin typeface="Helvetica-Light"/>
              </a:rPr>
              <a:t>Interface Builder</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In code</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Using Visual Format Language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504000" y="-187920"/>
            <a:ext cx="9071640" cy="2241000"/>
          </a:xfrm>
          <a:prstGeom prst="rect">
            <a:avLst/>
          </a:prstGeom>
          <a:noFill/>
          <a:ln>
            <a:noFill/>
          </a:ln>
        </p:spPr>
        <p:txBody>
          <a:bodyPr lIns="0" tIns="0" rIns="0" bIns="0" anchor="ctr"/>
          <a:lstStyle/>
          <a:p>
            <a:pPr algn="ctr"/>
            <a:r>
              <a:rPr lang="en-US" sz="4400" b="1" strike="noStrike" dirty="0">
                <a:solidFill>
                  <a:schemeClr val="accent5">
                    <a:lumMod val="75000"/>
                  </a:schemeClr>
                </a:solidFill>
                <a:latin typeface="Calibri" panose="020F0502020204030204" pitchFamily="34" charset="0"/>
                <a:ea typeface="Arial"/>
                <a:cs typeface="Calibri" panose="020F0502020204030204" pitchFamily="34" charset="0"/>
              </a:rPr>
              <a:t>Visual Format Language</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74" name="TextShape 2"/>
          <p:cNvSpPr txBox="1"/>
          <p:nvPr/>
        </p:nvSpPr>
        <p:spPr>
          <a:xfrm>
            <a:off x="288360" y="1734410"/>
            <a:ext cx="9502920" cy="5168160"/>
          </a:xfrm>
          <a:prstGeom prst="rect">
            <a:avLst/>
          </a:prstGeom>
          <a:noFill/>
          <a:ln>
            <a:noFill/>
          </a:ln>
        </p:spPr>
        <p:txBody>
          <a:bodyPr lIns="90000" tIns="45000" rIns="90000" bIns="45000"/>
          <a:lstStyle/>
          <a:p>
            <a:pPr algn="just"/>
            <a:r>
              <a:rPr lang="en-US" sz="2700" dirty="0">
                <a:latin typeface="Helvetica-Light"/>
              </a:rPr>
              <a:t>Text based format to create constraints in code</a:t>
            </a:r>
            <a:endParaRPr dirty="0"/>
          </a:p>
          <a:p>
            <a:pPr algn="just"/>
            <a:r>
              <a:rPr lang="en-US" sz="2050" dirty="0">
                <a:solidFill>
                  <a:srgbClr val="000000"/>
                </a:solidFill>
                <a:latin typeface="Helvetica-Light"/>
                <a:ea typeface="Helvetica-Light"/>
              </a:rPr>
              <a:t>• </a:t>
            </a:r>
            <a:r>
              <a:rPr lang="en-US" sz="2700" dirty="0">
                <a:solidFill>
                  <a:srgbClr val="7030A0"/>
                </a:solidFill>
                <a:latin typeface="Helvetica-Light"/>
                <a:ea typeface="Helvetica-Light"/>
              </a:rPr>
              <a:t>Described in Auto Layout Guide in Visual Format Language</a:t>
            </a:r>
            <a:endParaRPr dirty="0">
              <a:solidFill>
                <a:srgbClr val="7030A0"/>
              </a:solidFill>
            </a:endParaRPr>
          </a:p>
          <a:p>
            <a:pPr algn="just"/>
            <a:r>
              <a:rPr lang="en-US" sz="2700" dirty="0">
                <a:solidFill>
                  <a:srgbClr val="7030A0"/>
                </a:solidFill>
                <a:latin typeface="Helvetica-Light"/>
              </a:rPr>
              <a:t>Appendix A</a:t>
            </a:r>
            <a:endParaRPr dirty="0">
              <a:solidFill>
                <a:srgbClr val="7030A0"/>
              </a:solidFill>
            </a:endParaRPr>
          </a:p>
          <a:p>
            <a:pPr algn="just"/>
            <a:r>
              <a:rPr lang="en-US" sz="2100" dirty="0" err="1" smtClean="0">
                <a:latin typeface="Arial"/>
              </a:rPr>
              <a:t>var</a:t>
            </a:r>
            <a:r>
              <a:rPr lang="en-US" sz="2100" dirty="0" smtClean="0">
                <a:latin typeface="Arial"/>
              </a:rPr>
              <a:t> </a:t>
            </a:r>
            <a:r>
              <a:rPr lang="en-US" sz="2100" dirty="0" err="1">
                <a:latin typeface="Arial"/>
              </a:rPr>
              <a:t>viewDict</a:t>
            </a:r>
            <a:r>
              <a:rPr lang="en-US" sz="2100" dirty="0">
                <a:latin typeface="Arial"/>
              </a:rPr>
              <a:t> = ["view1": view1, "view2": view2]</a:t>
            </a:r>
            <a:endParaRPr dirty="0"/>
          </a:p>
          <a:p>
            <a:pPr algn="just"/>
            <a:r>
              <a:rPr lang="en-US" sz="2100" dirty="0">
                <a:latin typeface="Arial"/>
              </a:rPr>
              <a:t>view1.setTranslatesAutoresizingMaskIntoConstraints(false)</a:t>
            </a:r>
            <a:endParaRPr dirty="0"/>
          </a:p>
          <a:p>
            <a:pPr algn="just"/>
            <a:r>
              <a:rPr lang="en-US" sz="2100" dirty="0" err="1">
                <a:latin typeface="Arial"/>
              </a:rPr>
              <a:t>var</a:t>
            </a:r>
            <a:r>
              <a:rPr lang="en-US" sz="2100" dirty="0">
                <a:latin typeface="Arial"/>
              </a:rPr>
              <a:t> constraints: </a:t>
            </a:r>
            <a:r>
              <a:rPr lang="en-US" sz="2100" dirty="0" err="1">
                <a:latin typeface="Arial"/>
              </a:rPr>
              <a:t>NSArray</a:t>
            </a:r>
            <a:r>
              <a:rPr lang="en-US" sz="2100" dirty="0">
                <a:latin typeface="Arial"/>
              </a:rPr>
              <a:t> =</a:t>
            </a:r>
            <a:endParaRPr dirty="0"/>
          </a:p>
          <a:p>
            <a:pPr algn="just"/>
            <a:r>
              <a:rPr lang="en-US" sz="2100" dirty="0" err="1">
                <a:latin typeface="Arial"/>
              </a:rPr>
              <a:t>NSLayoutConstraint.constraintsWithVisualFormat</a:t>
            </a:r>
            <a:r>
              <a:rPr lang="en-US" sz="2100" dirty="0">
                <a:latin typeface="Arial"/>
              </a:rPr>
              <a:t>(</a:t>
            </a:r>
            <a:endParaRPr dirty="0"/>
          </a:p>
          <a:p>
            <a:pPr algn="just"/>
            <a:r>
              <a:rPr lang="en-US" sz="2100" dirty="0">
                <a:solidFill>
                  <a:srgbClr val="000000"/>
                </a:solidFill>
                <a:latin typeface="Courier New"/>
                <a:ea typeface="Courier New"/>
              </a:rPr>
              <a:t>“ H : | - 5 0 - [ v </a:t>
            </a:r>
            <a:r>
              <a:rPr lang="en-US" sz="2100" dirty="0" err="1">
                <a:solidFill>
                  <a:srgbClr val="000000"/>
                </a:solidFill>
                <a:latin typeface="Courier New"/>
                <a:ea typeface="Courier New"/>
              </a:rPr>
              <a:t>i</a:t>
            </a:r>
            <a:r>
              <a:rPr lang="en-US" sz="2100" dirty="0">
                <a:solidFill>
                  <a:srgbClr val="000000"/>
                </a:solidFill>
                <a:latin typeface="Courier New"/>
                <a:ea typeface="Courier New"/>
              </a:rPr>
              <a:t> e w 1 ] - 5 0 - | "</a:t>
            </a:r>
            <a:r>
              <a:rPr lang="en-US" sz="2100" dirty="0">
                <a:solidFill>
                  <a:srgbClr val="000000"/>
                </a:solidFill>
                <a:latin typeface="Arial"/>
                <a:ea typeface="Arial"/>
              </a:rPr>
              <a:t>,</a:t>
            </a:r>
            <a:endParaRPr dirty="0"/>
          </a:p>
          <a:p>
            <a:pPr algn="just"/>
            <a:r>
              <a:rPr lang="en-US" sz="2100" dirty="0">
                <a:latin typeface="Arial"/>
              </a:rPr>
              <a:t>options: </a:t>
            </a:r>
            <a:r>
              <a:rPr lang="en-US" sz="2100" dirty="0" err="1">
                <a:latin typeface="Arial"/>
              </a:rPr>
              <a:t>NSLayoutFormatOptions.allZeros</a:t>
            </a:r>
            <a:r>
              <a:rPr lang="en-US" sz="2100" dirty="0">
                <a:latin typeface="Arial"/>
              </a:rPr>
              <a:t>,</a:t>
            </a:r>
            <a:endParaRPr dirty="0"/>
          </a:p>
          <a:p>
            <a:pPr algn="just"/>
            <a:r>
              <a:rPr lang="en-US" sz="2100" dirty="0">
                <a:latin typeface="Arial"/>
              </a:rPr>
              <a:t>metrics: nil,</a:t>
            </a:r>
            <a:endParaRPr dirty="0"/>
          </a:p>
          <a:p>
            <a:pPr algn="just"/>
            <a:r>
              <a:rPr lang="en-US" sz="2100" dirty="0">
                <a:latin typeface="Arial"/>
              </a:rPr>
              <a:t>views: </a:t>
            </a:r>
            <a:r>
              <a:rPr lang="en-US" sz="2100" dirty="0" err="1">
                <a:latin typeface="Arial"/>
              </a:rPr>
              <a:t>viewDict</a:t>
            </a:r>
            <a:r>
              <a:rPr lang="en-US" sz="2100" dirty="0">
                <a:latin typeface="Arial"/>
              </a:rPr>
              <a:t> )</a:t>
            </a:r>
            <a:endParaRPr dirty="0"/>
          </a:p>
          <a:p>
            <a:pPr algn="just"/>
            <a:r>
              <a:rPr lang="en-US" sz="2100" dirty="0" err="1">
                <a:latin typeface="Arial"/>
              </a:rPr>
              <a:t>self.view.addConstraints</a:t>
            </a:r>
            <a:r>
              <a:rPr lang="en-US" sz="2100" dirty="0">
                <a:latin typeface="Arial"/>
              </a:rPr>
              <a:t>(constraints)</a:t>
            </a:r>
            <a:endParaRPr dirty="0"/>
          </a:p>
          <a:p>
            <a:pPr algn="just"/>
            <a:r>
              <a:rPr lang="en-US" sz="2050" dirty="0">
                <a:solidFill>
                  <a:srgbClr val="000000"/>
                </a:solidFill>
                <a:latin typeface="Helvetica-Light"/>
                <a:ea typeface="Helvetica-Light"/>
              </a:rPr>
              <a:t>• </a:t>
            </a:r>
            <a:r>
              <a:rPr lang="en-US" sz="2700" dirty="0">
                <a:solidFill>
                  <a:srgbClr val="000000"/>
                </a:solidFill>
                <a:latin typeface="Helvetica-Light"/>
                <a:ea typeface="Helvetica-Light"/>
              </a:rPr>
              <a:t>Note that </a:t>
            </a:r>
            <a:r>
              <a:rPr lang="en-US" sz="2700" dirty="0" err="1">
                <a:solidFill>
                  <a:srgbClr val="000000"/>
                </a:solidFill>
                <a:latin typeface="Arial"/>
                <a:ea typeface="Arial"/>
              </a:rPr>
              <a:t>constraintsWithVisualFormat</a:t>
            </a:r>
            <a:r>
              <a:rPr lang="en-US" sz="2700" dirty="0">
                <a:solidFill>
                  <a:srgbClr val="000000"/>
                </a:solidFill>
                <a:latin typeface="Arial"/>
                <a:ea typeface="Arial"/>
              </a:rPr>
              <a:t>()  </a:t>
            </a:r>
            <a:r>
              <a:rPr lang="en-US" sz="2700" dirty="0">
                <a:solidFill>
                  <a:srgbClr val="000000"/>
                </a:solidFill>
                <a:latin typeface="Helvetica-Light"/>
                <a:ea typeface="Helvetica-Light"/>
              </a:rPr>
              <a:t>returns an </a:t>
            </a:r>
            <a:r>
              <a:rPr lang="en-US" sz="2700" dirty="0">
                <a:solidFill>
                  <a:srgbClr val="000000"/>
                </a:solidFill>
                <a:latin typeface="Cursive"/>
                <a:ea typeface="Cursive"/>
              </a:rPr>
              <a:t>array </a:t>
            </a:r>
            <a:r>
              <a:rPr lang="en-US" sz="2700" dirty="0">
                <a:solidFill>
                  <a:srgbClr val="000000"/>
                </a:solidFill>
                <a:latin typeface="Helvetica-Light"/>
                <a:ea typeface="Helvetica-Light"/>
              </a:rPr>
              <a:t>of</a:t>
            </a:r>
            <a:endParaRPr dirty="0"/>
          </a:p>
          <a:p>
            <a:pPr algn="just"/>
            <a:r>
              <a:rPr lang="en-US" sz="2700" dirty="0">
                <a:latin typeface="Helvetica-Light"/>
              </a:rPr>
              <a:t>constraints, not a single constraint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Shape 1"/>
          <p:cNvSpPr txBox="1"/>
          <p:nvPr/>
        </p:nvSpPr>
        <p:spPr>
          <a:xfrm>
            <a:off x="504000" y="-53640"/>
            <a:ext cx="9071640" cy="1972440"/>
          </a:xfrm>
          <a:prstGeom prst="rect">
            <a:avLst/>
          </a:prstGeom>
          <a:noFill/>
          <a:ln>
            <a:noFill/>
          </a:ln>
        </p:spPr>
        <p:txBody>
          <a:bodyPr lIns="0" tIns="0" rIns="0" bIns="0" anchor="ctr"/>
          <a:lstStyle/>
          <a:p>
            <a:pPr algn="ctr"/>
            <a:r>
              <a:rPr lang="en-US" sz="4400" b="1" strike="noStrike" dirty="0">
                <a:solidFill>
                  <a:schemeClr val="accent5">
                    <a:lumMod val="75000"/>
                  </a:schemeClr>
                </a:solidFill>
                <a:latin typeface="Calibri" panose="020F0502020204030204" pitchFamily="34" charset="0"/>
                <a:ea typeface="Arial"/>
                <a:cs typeface="Calibri" panose="020F0502020204030204" pitchFamily="34" charset="0"/>
              </a:rPr>
              <a:t>Adding Constraints in Code</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76" name="TextShape 2"/>
          <p:cNvSpPr txBox="1"/>
          <p:nvPr/>
        </p:nvSpPr>
        <p:spPr>
          <a:xfrm>
            <a:off x="1552518" y="1918800"/>
            <a:ext cx="7300451" cy="4689988"/>
          </a:xfrm>
          <a:prstGeom prst="rect">
            <a:avLst/>
          </a:prstGeom>
          <a:noFill/>
          <a:ln>
            <a:noFill/>
          </a:ln>
        </p:spPr>
        <p:txBody>
          <a:bodyPr lIns="90000" tIns="45000" rIns="90000" bIns="45000"/>
          <a:lstStyle/>
          <a:p>
            <a:pPr algn="just"/>
            <a:r>
              <a:rPr lang="en-US" sz="2400" dirty="0">
                <a:solidFill>
                  <a:srgbClr val="7030A0"/>
                </a:solidFill>
                <a:latin typeface="Calibri" panose="020F0502020204030204" pitchFamily="34" charset="0"/>
                <a:cs typeface="Calibri" panose="020F0502020204030204" pitchFamily="34" charset="0"/>
              </a:rPr>
              <a:t>Example:</a:t>
            </a:r>
            <a:endParaRPr sz="2400" dirty="0">
              <a:solidFill>
                <a:srgbClr val="7030A0"/>
              </a:solidFill>
              <a:latin typeface="Calibri" panose="020F0502020204030204" pitchFamily="34" charset="0"/>
              <a:cs typeface="Calibri" panose="020F0502020204030204" pitchFamily="34" charset="0"/>
            </a:endParaRPr>
          </a:p>
          <a:p>
            <a:pPr algn="just"/>
            <a:r>
              <a:rPr lang="en-US" sz="2400" dirty="0" err="1">
                <a:solidFill>
                  <a:srgbClr val="7030A0"/>
                </a:solidFill>
                <a:latin typeface="Calibri" panose="020F0502020204030204" pitchFamily="34" charset="0"/>
                <a:cs typeface="Calibri" panose="020F0502020204030204" pitchFamily="34" charset="0"/>
              </a:rPr>
              <a:t>self.view.addConstraint</a:t>
            </a:r>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a:p>
            <a:pPr algn="just"/>
            <a:r>
              <a:rPr lang="en-US" sz="2400" dirty="0" err="1">
                <a:solidFill>
                  <a:srgbClr val="7030A0"/>
                </a:solidFill>
                <a:latin typeface="Calibri" panose="020F0502020204030204" pitchFamily="34" charset="0"/>
                <a:cs typeface="Calibri" panose="020F0502020204030204" pitchFamily="34" charset="0"/>
              </a:rPr>
              <a:t>NSLayoutConstraint</a:t>
            </a:r>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a:p>
            <a:pPr algn="just"/>
            <a:r>
              <a:rPr lang="en-US" sz="2400" dirty="0">
                <a:solidFill>
                  <a:srgbClr val="7030A0"/>
                </a:solidFill>
                <a:latin typeface="Calibri" panose="020F0502020204030204" pitchFamily="34" charset="0"/>
                <a:cs typeface="Calibri" panose="020F0502020204030204" pitchFamily="34" charset="0"/>
              </a:rPr>
              <a:t>item: self.view1!,</a:t>
            </a:r>
            <a:endParaRPr sz="2400" dirty="0">
              <a:solidFill>
                <a:srgbClr val="7030A0"/>
              </a:solidFill>
              <a:latin typeface="Calibri" panose="020F0502020204030204" pitchFamily="34" charset="0"/>
              <a:cs typeface="Calibri" panose="020F0502020204030204" pitchFamily="34" charset="0"/>
            </a:endParaRPr>
          </a:p>
          <a:p>
            <a:pPr algn="just"/>
            <a:r>
              <a:rPr lang="en-US" sz="2400" dirty="0">
                <a:solidFill>
                  <a:srgbClr val="7030A0"/>
                </a:solidFill>
                <a:latin typeface="Calibri" panose="020F0502020204030204" pitchFamily="34" charset="0"/>
                <a:cs typeface="Calibri" panose="020F0502020204030204" pitchFamily="34" charset="0"/>
              </a:rPr>
              <a:t>attribute: </a:t>
            </a:r>
            <a:r>
              <a:rPr lang="en-US" sz="2400" dirty="0" err="1">
                <a:solidFill>
                  <a:srgbClr val="7030A0"/>
                </a:solidFill>
                <a:latin typeface="Calibri" panose="020F0502020204030204" pitchFamily="34" charset="0"/>
                <a:cs typeface="Calibri" panose="020F0502020204030204" pitchFamily="34" charset="0"/>
              </a:rPr>
              <a:t>NSLayoutAttribute.Leading</a:t>
            </a:r>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a:p>
            <a:pPr algn="just"/>
            <a:r>
              <a:rPr lang="en-US" sz="2400" dirty="0" err="1">
                <a:solidFill>
                  <a:srgbClr val="7030A0"/>
                </a:solidFill>
                <a:latin typeface="Calibri" panose="020F0502020204030204" pitchFamily="34" charset="0"/>
                <a:cs typeface="Calibri" panose="020F0502020204030204" pitchFamily="34" charset="0"/>
              </a:rPr>
              <a:t>relatedBy</a:t>
            </a:r>
            <a:r>
              <a:rPr lang="en-US" sz="2400" dirty="0">
                <a:solidFill>
                  <a:srgbClr val="7030A0"/>
                </a:solidFill>
                <a:latin typeface="Calibri" panose="020F0502020204030204" pitchFamily="34" charset="0"/>
                <a:cs typeface="Calibri" panose="020F0502020204030204" pitchFamily="34" charset="0"/>
              </a:rPr>
              <a:t>: </a:t>
            </a:r>
            <a:r>
              <a:rPr lang="en-US" sz="2400" dirty="0" err="1">
                <a:solidFill>
                  <a:srgbClr val="7030A0"/>
                </a:solidFill>
                <a:latin typeface="Calibri" panose="020F0502020204030204" pitchFamily="34" charset="0"/>
                <a:cs typeface="Calibri" panose="020F0502020204030204" pitchFamily="34" charset="0"/>
              </a:rPr>
              <a:t>NSLayoutRelation.Equal</a:t>
            </a:r>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a:p>
            <a:pPr algn="just"/>
            <a:r>
              <a:rPr lang="en-US" sz="2400" dirty="0" err="1">
                <a:solidFill>
                  <a:srgbClr val="7030A0"/>
                </a:solidFill>
                <a:latin typeface="Calibri" panose="020F0502020204030204" pitchFamily="34" charset="0"/>
                <a:cs typeface="Calibri" panose="020F0502020204030204" pitchFamily="34" charset="0"/>
              </a:rPr>
              <a:t>toItem</a:t>
            </a:r>
            <a:r>
              <a:rPr lang="en-US" sz="2400" dirty="0">
                <a:solidFill>
                  <a:srgbClr val="7030A0"/>
                </a:solidFill>
                <a:latin typeface="Calibri" panose="020F0502020204030204" pitchFamily="34" charset="0"/>
                <a:cs typeface="Calibri" panose="020F0502020204030204" pitchFamily="34" charset="0"/>
              </a:rPr>
              <a:t>: </a:t>
            </a:r>
            <a:r>
              <a:rPr lang="en-US" sz="2400" dirty="0" err="1">
                <a:solidFill>
                  <a:srgbClr val="7030A0"/>
                </a:solidFill>
                <a:latin typeface="Calibri" panose="020F0502020204030204" pitchFamily="34" charset="0"/>
                <a:cs typeface="Calibri" panose="020F0502020204030204" pitchFamily="34" charset="0"/>
              </a:rPr>
              <a:t>self.view</a:t>
            </a:r>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a:p>
            <a:pPr algn="just"/>
            <a:r>
              <a:rPr lang="en-US" sz="2400" dirty="0">
                <a:solidFill>
                  <a:srgbClr val="7030A0"/>
                </a:solidFill>
                <a:latin typeface="Calibri" panose="020F0502020204030204" pitchFamily="34" charset="0"/>
                <a:cs typeface="Calibri" panose="020F0502020204030204" pitchFamily="34" charset="0"/>
              </a:rPr>
              <a:t>attribute: </a:t>
            </a:r>
            <a:r>
              <a:rPr lang="en-US" sz="2400" dirty="0" err="1">
                <a:solidFill>
                  <a:srgbClr val="7030A0"/>
                </a:solidFill>
                <a:latin typeface="Calibri" panose="020F0502020204030204" pitchFamily="34" charset="0"/>
                <a:cs typeface="Calibri" panose="020F0502020204030204" pitchFamily="34" charset="0"/>
              </a:rPr>
              <a:t>NSLayoutAttribute.Leading</a:t>
            </a:r>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a:p>
            <a:pPr algn="just"/>
            <a:r>
              <a:rPr lang="en-US" sz="2400" dirty="0">
                <a:solidFill>
                  <a:srgbClr val="7030A0"/>
                </a:solidFill>
                <a:latin typeface="Calibri" panose="020F0502020204030204" pitchFamily="34" charset="0"/>
                <a:cs typeface="Calibri" panose="020F0502020204030204" pitchFamily="34" charset="0"/>
              </a:rPr>
              <a:t>multiplier: 1.0,</a:t>
            </a:r>
            <a:endParaRPr sz="2400" dirty="0">
              <a:solidFill>
                <a:srgbClr val="7030A0"/>
              </a:solidFill>
              <a:latin typeface="Calibri" panose="020F0502020204030204" pitchFamily="34" charset="0"/>
              <a:cs typeface="Calibri" panose="020F0502020204030204" pitchFamily="34" charset="0"/>
            </a:endParaRPr>
          </a:p>
          <a:p>
            <a:pPr algn="just"/>
            <a:r>
              <a:rPr lang="en-US" sz="2400" dirty="0">
                <a:solidFill>
                  <a:srgbClr val="7030A0"/>
                </a:solidFill>
                <a:latin typeface="Calibri" panose="020F0502020204030204" pitchFamily="34" charset="0"/>
                <a:cs typeface="Calibri" panose="020F0502020204030204" pitchFamily="34" charset="0"/>
              </a:rPr>
              <a:t>constant: 0</a:t>
            </a:r>
            <a:endParaRPr sz="2400" dirty="0">
              <a:solidFill>
                <a:srgbClr val="7030A0"/>
              </a:solidFill>
              <a:latin typeface="Calibri" panose="020F0502020204030204" pitchFamily="34" charset="0"/>
              <a:cs typeface="Calibri" panose="020F0502020204030204" pitchFamily="34" charset="0"/>
            </a:endParaRPr>
          </a:p>
          <a:p>
            <a:pPr algn="just"/>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a:p>
            <a:pPr algn="just"/>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pic>
        <p:nvPicPr>
          <p:cNvPr id="16386" name="Picture 2" descr="HelloWorld Message and Even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942" y="2540249"/>
            <a:ext cx="8334221" cy="50124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295382" y="1709252"/>
            <a:ext cx="4259729" cy="830997"/>
          </a:xfrm>
          <a:prstGeom prst="rect">
            <a:avLst/>
          </a:prstGeom>
        </p:spPr>
        <p:txBody>
          <a:bodyPr wrap="square">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Builder </a:t>
            </a:r>
            <a:r>
              <a:rPr lang="en-US" sz="2400" b="0" i="0" dirty="0" err="1" smtClean="0">
                <a:solidFill>
                  <a:srgbClr val="00B0F0"/>
                </a:solidFill>
                <a:effectLst/>
                <a:latin typeface="Calibri" panose="020F0502020204030204" pitchFamily="34" charset="0"/>
                <a:cs typeface="Calibri" panose="020F0502020204030204" pitchFamily="34" charset="0"/>
              </a:rPr>
              <a:t>HelloWorld</a:t>
            </a:r>
            <a:r>
              <a:rPr lang="en-US" sz="2400" b="0" i="0" dirty="0" smtClean="0">
                <a:solidFill>
                  <a:srgbClr val="00B0F0"/>
                </a:solidFill>
                <a:effectLst/>
                <a:latin typeface="Calibri" panose="020F0502020204030204" pitchFamily="34" charset="0"/>
                <a:cs typeface="Calibri" panose="020F0502020204030204" pitchFamily="34" charset="0"/>
              </a:rPr>
              <a:t> </a:t>
            </a:r>
            <a:r>
              <a:rPr lang="en-US" sz="2400" b="0" i="0" dirty="0" smtClean="0">
                <a:solidFill>
                  <a:srgbClr val="333333"/>
                </a:solidFill>
                <a:effectLst/>
                <a:latin typeface="Calibri" panose="020F0502020204030204" pitchFamily="34" charset="0"/>
                <a:cs typeface="Calibri" panose="020F0502020204030204" pitchFamily="34" charset="0"/>
              </a:rPr>
              <a:t>Mobile Apps </a:t>
            </a:r>
          </a:p>
          <a:p>
            <a:r>
              <a:rPr lang="en-US" sz="2400" b="0" i="0" dirty="0" smtClean="0">
                <a:solidFill>
                  <a:srgbClr val="333333"/>
                </a:solidFill>
                <a:effectLst/>
                <a:latin typeface="Calibri" panose="020F0502020204030204" pitchFamily="34" charset="0"/>
                <a:cs typeface="Calibri" panose="020F0502020204030204" pitchFamily="34" charset="0"/>
              </a:rPr>
              <a:t>using </a:t>
            </a:r>
            <a:r>
              <a:rPr lang="en-US" sz="2400" b="0" i="0" dirty="0" smtClean="0">
                <a:solidFill>
                  <a:srgbClr val="FFC000"/>
                </a:solidFill>
                <a:effectLst/>
                <a:latin typeface="Calibri" panose="020F0502020204030204" pitchFamily="34" charset="0"/>
                <a:cs typeface="Calibri" panose="020F0502020204030204" pitchFamily="34" charset="0"/>
              </a:rPr>
              <a:t>Interface Builder</a:t>
            </a:r>
            <a:endParaRPr lang="en-US" sz="24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7163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pic>
        <p:nvPicPr>
          <p:cNvPr id="1026" name="Picture 2" descr="HelloWorld App Deliver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87" y="1563480"/>
            <a:ext cx="5921580" cy="57735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39568" y="2533240"/>
            <a:ext cx="4210562" cy="3416320"/>
          </a:xfrm>
          <a:prstGeom prst="rect">
            <a:avLst/>
          </a:prstGeom>
        </p:spPr>
        <p:txBody>
          <a:bodyPr wrap="square">
            <a:spAutoFit/>
          </a:bodyPr>
          <a:lstStyle/>
          <a:p>
            <a:r>
              <a:rPr lang="en-US" sz="2400" b="0" i="0" dirty="0" smtClean="0">
                <a:solidFill>
                  <a:srgbClr val="00B050"/>
                </a:solidFill>
                <a:effectLst/>
                <a:latin typeface="Calibri" panose="020F0502020204030204" pitchFamily="34" charset="0"/>
                <a:cs typeface="Calibri" panose="020F0502020204030204" pitchFamily="34" charset="0"/>
              </a:rPr>
              <a:t>It’s very simple and shows </a:t>
            </a:r>
          </a:p>
          <a:p>
            <a:r>
              <a:rPr lang="en-US" sz="2400" b="0" i="0" dirty="0" smtClean="0">
                <a:solidFill>
                  <a:srgbClr val="00B050"/>
                </a:solidFill>
                <a:effectLst/>
                <a:latin typeface="Calibri" panose="020F0502020204030204" pitchFamily="34" charset="0"/>
                <a:cs typeface="Calibri" panose="020F0502020204030204" pitchFamily="34" charset="0"/>
              </a:rPr>
              <a:t>only a “Hello World” button. </a:t>
            </a:r>
          </a:p>
          <a:p>
            <a:endParaRPr lang="en-US" sz="2400" b="0" i="0" dirty="0" smtClean="0">
              <a:solidFill>
                <a:srgbClr val="333333"/>
              </a:solidFill>
              <a:effectLst/>
              <a:latin typeface="Calibri" panose="020F0502020204030204" pitchFamily="34" charset="0"/>
              <a:cs typeface="Calibri" panose="020F0502020204030204" pitchFamily="34" charset="0"/>
            </a:endParaRPr>
          </a:p>
          <a:p>
            <a:r>
              <a:rPr lang="en-US" sz="2400" b="0" i="0" dirty="0" smtClean="0">
                <a:solidFill>
                  <a:srgbClr val="7030A0"/>
                </a:solidFill>
                <a:effectLst/>
                <a:latin typeface="Calibri" panose="020F0502020204030204" pitchFamily="34" charset="0"/>
                <a:cs typeface="Calibri" panose="020F0502020204030204" pitchFamily="34" charset="0"/>
              </a:rPr>
              <a:t>When tapped, the app prompts </a:t>
            </a:r>
          </a:p>
          <a:p>
            <a:r>
              <a:rPr lang="en-US" sz="2400" b="0" i="0" dirty="0" smtClean="0">
                <a:solidFill>
                  <a:srgbClr val="7030A0"/>
                </a:solidFill>
                <a:effectLst/>
                <a:latin typeface="Calibri" panose="020F0502020204030204" pitchFamily="34" charset="0"/>
                <a:cs typeface="Calibri" panose="020F0502020204030204" pitchFamily="34" charset="0"/>
              </a:rPr>
              <a:t>you a message. </a:t>
            </a:r>
          </a:p>
          <a:p>
            <a:endParaRPr lang="en-US" sz="2400" dirty="0">
              <a:solidFill>
                <a:srgbClr val="333333"/>
              </a:solidFill>
              <a:latin typeface="Calibri" panose="020F0502020204030204" pitchFamily="34" charset="0"/>
              <a:cs typeface="Calibri" panose="020F0502020204030204" pitchFamily="34" charset="0"/>
            </a:endParaRPr>
          </a:p>
          <a:p>
            <a:r>
              <a:rPr lang="en-US" sz="2400" b="0" i="0" dirty="0" smtClean="0">
                <a:solidFill>
                  <a:srgbClr val="333333"/>
                </a:solidFill>
                <a:effectLst/>
                <a:latin typeface="Calibri" panose="020F0502020204030204" pitchFamily="34" charset="0"/>
                <a:cs typeface="Calibri" panose="020F0502020204030204" pitchFamily="34" charset="0"/>
              </a:rPr>
              <a:t>That’s it. Nothing complex but </a:t>
            </a:r>
          </a:p>
          <a:p>
            <a:r>
              <a:rPr lang="en-US" sz="2400" b="0" i="0" dirty="0" smtClean="0">
                <a:solidFill>
                  <a:srgbClr val="333333"/>
                </a:solidFill>
                <a:effectLst/>
                <a:latin typeface="Calibri" panose="020F0502020204030204" pitchFamily="34" charset="0"/>
                <a:cs typeface="Calibri" panose="020F0502020204030204" pitchFamily="34" charset="0"/>
              </a:rPr>
              <a:t>it helps you kick off your </a:t>
            </a:r>
            <a:r>
              <a:rPr lang="en-US" sz="2400" b="0" i="0" dirty="0" err="1" smtClean="0">
                <a:solidFill>
                  <a:srgbClr val="333333"/>
                </a:solidFill>
                <a:effectLst/>
                <a:latin typeface="Calibri" panose="020F0502020204030204" pitchFamily="34" charset="0"/>
                <a:cs typeface="Calibri" panose="020F0502020204030204" pitchFamily="34" charset="0"/>
              </a:rPr>
              <a:t>iOS</a:t>
            </a:r>
            <a:r>
              <a:rPr lang="en-US" sz="2400" b="0" i="0" dirty="0" smtClean="0">
                <a:solidFill>
                  <a:srgbClr val="333333"/>
                </a:solidFill>
                <a:effectLst/>
                <a:latin typeface="Calibri" panose="020F0502020204030204" pitchFamily="34" charset="0"/>
                <a:cs typeface="Calibri" panose="020F0502020204030204" pitchFamily="34" charset="0"/>
              </a:rPr>
              <a:t> programming journey</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0986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
            </a:r>
            <a:br>
              <a:rPr lang="en-US" dirty="0" smtClean="0">
                <a:solidFill>
                  <a:schemeClr val="accent5">
                    <a:lumMod val="75000"/>
                  </a:schemeClr>
                </a:solidFill>
              </a:rPr>
            </a:br>
            <a:r>
              <a:rPr lang="en-US" dirty="0" smtClean="0">
                <a:solidFill>
                  <a:schemeClr val="accent5">
                    <a:lumMod val="75000"/>
                  </a:schemeClr>
                </a:solidFill>
              </a:rPr>
              <a:t>Using Interface builder</a:t>
            </a:r>
            <a:br>
              <a:rPr lang="en-US" dirty="0" smtClean="0">
                <a:solidFill>
                  <a:schemeClr val="accent5">
                    <a:lumMod val="75000"/>
                  </a:schemeClr>
                </a:solidFill>
              </a:rPr>
            </a:br>
            <a:endParaRPr lang="en-US" dirty="0">
              <a:solidFill>
                <a:schemeClr val="accent5">
                  <a:lumMod val="75000"/>
                </a:schemeClr>
              </a:solidFill>
            </a:endParaRPr>
          </a:p>
        </p:txBody>
      </p:sp>
      <p:pic>
        <p:nvPicPr>
          <p:cNvPr id="4" name="Picture 2" descr="Xcode Empty Application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64" y="1563480"/>
            <a:ext cx="8844775" cy="5955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504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4658</TotalTime>
  <Words>2539</Words>
  <Application>Microsoft Office PowerPoint</Application>
  <PresentationFormat>Custom</PresentationFormat>
  <Paragraphs>298</Paragraphs>
  <Slides>67</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67</vt:i4>
      </vt:variant>
    </vt:vector>
  </HeadingPairs>
  <TitlesOfParts>
    <vt:vector size="81" baseType="lpstr">
      <vt:lpstr>Cursive</vt:lpstr>
      <vt:lpstr>Helvetica-Light</vt:lpstr>
      <vt:lpstr>Monaco</vt:lpstr>
      <vt:lpstr>StarSymbol</vt:lpstr>
      <vt:lpstr>Arial</vt:lpstr>
      <vt:lpstr>Calibri</vt:lpstr>
      <vt:lpstr>Calibri Light</vt:lpstr>
      <vt:lpstr>Corbel</vt:lpstr>
      <vt:lpstr>Courier New</vt:lpstr>
      <vt:lpstr>DejaVu Sans</vt:lpstr>
      <vt:lpstr>Helvetica</vt:lpstr>
      <vt:lpstr>Times New Roman</vt:lpstr>
      <vt:lpstr>Wingdings</vt:lpstr>
      <vt:lpstr>Office Theme</vt:lpstr>
      <vt:lpstr>PowerPoint Presentation</vt:lpstr>
      <vt:lpstr>PowerPoint Presentation</vt:lpstr>
      <vt:lpstr>PowerPoint Presentation</vt:lpstr>
      <vt:lpstr>Interface builder</vt:lpstr>
      <vt:lpstr>Using Interface builder</vt:lpstr>
      <vt:lpstr>Using Interface builder</vt:lpstr>
      <vt:lpstr>Using Interface builder</vt:lpstr>
      <vt:lpstr>Using Interface builder</vt:lpstr>
      <vt:lpstr> Using Interface builder </vt:lpstr>
      <vt:lpstr>Using Interface builder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When to use nibs interface builder? </vt:lpstr>
      <vt:lpstr>When NOT to use nibs? </vt:lpstr>
      <vt:lpstr>PowerPoint Presentation</vt:lpstr>
      <vt:lpstr>Using story board</vt:lpstr>
      <vt:lpstr>Using story board</vt:lpstr>
      <vt:lpstr>Design of our app</vt:lpstr>
      <vt:lpstr>Using story board</vt:lpstr>
      <vt:lpstr>Using story board</vt:lpstr>
      <vt:lpstr>Using story 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should we use story board?</vt:lpstr>
      <vt:lpstr>When should we use story 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admin-mente</dc:creator>
  <cp:lastModifiedBy>admin-mente</cp:lastModifiedBy>
  <cp:revision>269</cp:revision>
  <dcterms:modified xsi:type="dcterms:W3CDTF">2015-04-10T09:14:57Z</dcterms:modified>
</cp:coreProperties>
</file>