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8"/>
  </p:notesMasterIdLst>
  <p:sldIdLst>
    <p:sldId id="3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3004800" cy="9753600"/>
  <p:notesSz cx="13004800" cy="97536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00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93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936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971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5491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405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671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3358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632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36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036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5358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954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8979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0642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815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616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595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8662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440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0581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490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4897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88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143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1325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3390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421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850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8704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232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6339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0639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3696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5270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554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1610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02857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55964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172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82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82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28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397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285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704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2631326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35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35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35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7"/>
            <a:ext cx="1105408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1" y="5462016"/>
            <a:ext cx="9103359" cy="28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80872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63" y="446259"/>
            <a:ext cx="11582271" cy="525208"/>
          </a:xfrm>
        </p:spPr>
        <p:txBody>
          <a:bodyPr lIns="0" tIns="0" rIns="0" bIns="0"/>
          <a:lstStyle>
            <a:lvl1pPr>
              <a:defRPr sz="3413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532" y="1920634"/>
            <a:ext cx="11461734" cy="404854"/>
          </a:xfrm>
        </p:spPr>
        <p:txBody>
          <a:bodyPr lIns="0" tIns="0" rIns="0" bIns="0"/>
          <a:lstStyle>
            <a:lvl1pPr>
              <a:defRPr sz="2631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117713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9146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49013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63" y="446259"/>
            <a:ext cx="11582271" cy="525208"/>
          </a:xfrm>
        </p:spPr>
        <p:txBody>
          <a:bodyPr lIns="0" tIns="0" rIns="0" bIns="0"/>
          <a:lstStyle>
            <a:lvl1pPr>
              <a:defRPr sz="3413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05575" y="1911319"/>
            <a:ext cx="5639026" cy="4596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87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57527" y="1911286"/>
            <a:ext cx="5558649" cy="4596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87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3965648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9146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49013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63" y="446259"/>
            <a:ext cx="11582271" cy="525208"/>
          </a:xfrm>
        </p:spPr>
        <p:txBody>
          <a:bodyPr lIns="0" tIns="0" rIns="0" bIns="0"/>
          <a:lstStyle>
            <a:lvl1pPr>
              <a:defRPr sz="3413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383608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906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49224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77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691" y="547795"/>
            <a:ext cx="1137941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35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1059" y="2089575"/>
            <a:ext cx="11282681" cy="497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54107" y="9319307"/>
            <a:ext cx="4972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08101" y="9318391"/>
            <a:ext cx="85153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44359" y="9319307"/>
            <a:ext cx="271779" cy="23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9146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63" y="446259"/>
            <a:ext cx="1158227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532" y="1920634"/>
            <a:ext cx="11461734" cy="28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5256" y="9254447"/>
            <a:ext cx="1172237" cy="2188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4570" y="9254447"/>
            <a:ext cx="1118955" cy="2188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6537" y="9254447"/>
            <a:ext cx="374791" cy="656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322455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50230">
        <a:defRPr>
          <a:latin typeface="+mn-lt"/>
          <a:ea typeface="+mn-ea"/>
          <a:cs typeface="+mn-cs"/>
        </a:defRPr>
      </a:lvl2pPr>
      <a:lvl3pPr marL="1300460">
        <a:defRPr>
          <a:latin typeface="+mn-lt"/>
          <a:ea typeface="+mn-ea"/>
          <a:cs typeface="+mn-cs"/>
        </a:defRPr>
      </a:lvl3pPr>
      <a:lvl4pPr marL="1950690">
        <a:defRPr>
          <a:latin typeface="+mn-lt"/>
          <a:ea typeface="+mn-ea"/>
          <a:cs typeface="+mn-cs"/>
        </a:defRPr>
      </a:lvl4pPr>
      <a:lvl5pPr marL="2600919">
        <a:defRPr>
          <a:latin typeface="+mn-lt"/>
          <a:ea typeface="+mn-ea"/>
          <a:cs typeface="+mn-cs"/>
        </a:defRPr>
      </a:lvl5pPr>
      <a:lvl6pPr marL="3251149">
        <a:defRPr>
          <a:latin typeface="+mn-lt"/>
          <a:ea typeface="+mn-ea"/>
          <a:cs typeface="+mn-cs"/>
        </a:defRPr>
      </a:lvl6pPr>
      <a:lvl7pPr marL="3901379">
        <a:defRPr>
          <a:latin typeface="+mn-lt"/>
          <a:ea typeface="+mn-ea"/>
          <a:cs typeface="+mn-cs"/>
        </a:defRPr>
      </a:lvl7pPr>
      <a:lvl8pPr marL="4551609">
        <a:defRPr>
          <a:latin typeface="+mn-lt"/>
          <a:ea typeface="+mn-ea"/>
          <a:cs typeface="+mn-cs"/>
        </a:defRPr>
      </a:lvl8pPr>
      <a:lvl9pPr marL="520183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50230">
        <a:defRPr>
          <a:latin typeface="+mn-lt"/>
          <a:ea typeface="+mn-ea"/>
          <a:cs typeface="+mn-cs"/>
        </a:defRPr>
      </a:lvl2pPr>
      <a:lvl3pPr marL="1300460">
        <a:defRPr>
          <a:latin typeface="+mn-lt"/>
          <a:ea typeface="+mn-ea"/>
          <a:cs typeface="+mn-cs"/>
        </a:defRPr>
      </a:lvl3pPr>
      <a:lvl4pPr marL="1950690">
        <a:defRPr>
          <a:latin typeface="+mn-lt"/>
          <a:ea typeface="+mn-ea"/>
          <a:cs typeface="+mn-cs"/>
        </a:defRPr>
      </a:lvl4pPr>
      <a:lvl5pPr marL="2600919">
        <a:defRPr>
          <a:latin typeface="+mn-lt"/>
          <a:ea typeface="+mn-ea"/>
          <a:cs typeface="+mn-cs"/>
        </a:defRPr>
      </a:lvl5pPr>
      <a:lvl6pPr marL="3251149">
        <a:defRPr>
          <a:latin typeface="+mn-lt"/>
          <a:ea typeface="+mn-ea"/>
          <a:cs typeface="+mn-cs"/>
        </a:defRPr>
      </a:lvl6pPr>
      <a:lvl7pPr marL="3901379">
        <a:defRPr>
          <a:latin typeface="+mn-lt"/>
          <a:ea typeface="+mn-ea"/>
          <a:cs typeface="+mn-cs"/>
        </a:defRPr>
      </a:lvl7pPr>
      <a:lvl8pPr marL="4551609">
        <a:defRPr>
          <a:latin typeface="+mn-lt"/>
          <a:ea typeface="+mn-ea"/>
          <a:cs typeface="+mn-cs"/>
        </a:defRPr>
      </a:lvl8pPr>
      <a:lvl9pPr marL="520183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wift-lang.org/mai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216747" y="650241"/>
            <a:ext cx="4857391" cy="8591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2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748908" y="1956769"/>
            <a:ext cx="3793067" cy="5978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2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5413" y="365718"/>
            <a:ext cx="8019627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43"/>
            <a:r>
              <a:rPr lang="en-US" sz="2844" b="1" dirty="0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876800" y="4011231"/>
            <a:ext cx="8128000" cy="973985"/>
          </a:xfrm>
          <a:prstGeom prst="rect">
            <a:avLst/>
          </a:prstGeom>
          <a:noFill/>
        </p:spPr>
        <p:txBody>
          <a:bodyPr wrap="square" lIns="97536" tIns="48768" rIns="97536" bIns="48768">
            <a:spAutoFit/>
          </a:bodyPr>
          <a:lstStyle/>
          <a:p>
            <a:pPr algn="ctr" defTabSz="975343"/>
            <a:r>
              <a:rPr lang="en-US" sz="5689" b="1" dirty="0" err="1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iOS</a:t>
            </a:r>
            <a:r>
              <a:rPr lang="en-US" sz="5689" b="1" dirty="0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Mobile Development </a:t>
            </a:r>
            <a:endParaRPr lang="en-US" sz="5689" b="1" dirty="0">
              <a:ln w="0"/>
              <a:solidFill>
                <a:srgbClr val="4BACC6">
                  <a:lumMod val="75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2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957059" y="9319307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10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796" y="2882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838876"/>
            <a:ext cx="89935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80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Book Antiqua"/>
                <a:cs typeface="Book Antiqua"/>
              </a:rPr>
              <a:t>used,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one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more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Book Antiqua"/>
                <a:cs typeface="Book Antiqua"/>
              </a:rPr>
              <a:t>conditions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Book Antiqua"/>
                <a:cs typeface="Book Antiqua"/>
              </a:rPr>
              <a:t>apply: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63921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3595377"/>
            <a:ext cx="10174605" cy="421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08985">
              <a:lnSpc>
                <a:spcPct val="155100"/>
              </a:lnSpc>
            </a:pPr>
            <a:r>
              <a:rPr sz="3200" spc="-140" dirty="0">
                <a:latin typeface="Book Antiqua"/>
                <a:cs typeface="Book Antiqua"/>
              </a:rPr>
              <a:t>prima</a:t>
            </a:r>
            <a:r>
              <a:rPr sz="3200" spc="20" dirty="0">
                <a:latin typeface="Book Antiqua"/>
                <a:cs typeface="Book Antiqua"/>
              </a:rPr>
              <a:t>r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purpose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da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encapsulation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no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inheri</a:t>
            </a:r>
            <a:r>
              <a:rPr sz="3200" spc="-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required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-55" dirty="0">
                <a:latin typeface="Book Antiqua"/>
                <a:cs typeface="Book Antiqua"/>
              </a:rPr>
              <a:t>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required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Book Antiqua"/>
                <a:cs typeface="Book Antiqua"/>
              </a:rPr>
              <a:t>accessed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multiple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other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Book Antiqua"/>
                <a:cs typeface="Book Antiqua"/>
              </a:rPr>
              <a:t>objects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simul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spc="-20" dirty="0">
                <a:latin typeface="Book Antiqua"/>
                <a:cs typeface="Book Antiqua"/>
              </a:rPr>
              <a:t>aneously</a:t>
            </a:r>
            <a:endParaRPr sz="3200">
              <a:latin typeface="Book Antiqua"/>
              <a:cs typeface="Book Antiqua"/>
            </a:endParaRPr>
          </a:p>
          <a:p>
            <a:pPr marL="12700" marR="179705">
              <a:lnSpc>
                <a:spcPct val="155100"/>
              </a:lnSpc>
            </a:pP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itself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30" dirty="0">
                <a:latin typeface="Book Antiqua"/>
                <a:cs typeface="Book Antiqua"/>
              </a:rPr>
              <a:t>xpected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copies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70" dirty="0">
                <a:latin typeface="Book Antiqua"/>
                <a:cs typeface="Book Antiqua"/>
              </a:rPr>
              <a:t>ell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4395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51522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666527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5809">
              <a:lnSpc>
                <a:spcPct val="100000"/>
              </a:lnSpc>
            </a:pPr>
            <a:r>
              <a:rPr spc="320" dirty="0"/>
              <a:t>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11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5824630" y="4597714"/>
            <a:ext cx="587248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60" dirty="0">
                <a:solidFill>
                  <a:srgbClr val="53585F"/>
                </a:solidFill>
                <a:latin typeface="Calibri"/>
                <a:cs typeface="Calibri"/>
              </a:rPr>
              <a:t>F</a:t>
            </a:r>
            <a:r>
              <a:rPr sz="4800" spc="330" dirty="0">
                <a:solidFill>
                  <a:srgbClr val="53585F"/>
                </a:solidFill>
                <a:latin typeface="Calibri"/>
                <a:cs typeface="Calibri"/>
              </a:rPr>
              <a:t>unctions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-520" dirty="0">
                <a:solidFill>
                  <a:srgbClr val="53585F"/>
                </a:solidFill>
                <a:latin typeface="Calibri"/>
                <a:cs typeface="Calibri"/>
              </a:rPr>
              <a:t>/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325" dirty="0">
                <a:solidFill>
                  <a:srgbClr val="53585F"/>
                </a:solidFill>
                <a:latin typeface="Calibri"/>
                <a:cs typeface="Calibri"/>
              </a:rPr>
              <a:t>Methods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12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089575"/>
            <a:ext cx="17653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80" dirty="0">
                <a:latin typeface="Book Antiqua"/>
                <a:cs typeface="Book Antiqua"/>
              </a:rPr>
              <a:t>F</a:t>
            </a:r>
            <a:r>
              <a:rPr sz="3200" spc="-20" dirty="0">
                <a:latin typeface="Book Antiqua"/>
                <a:cs typeface="Book Antiqua"/>
              </a:rPr>
              <a:t>unctions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28899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2846089"/>
            <a:ext cx="531876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60" dirty="0">
                <a:latin typeface="Book Antiqua"/>
                <a:cs typeface="Book Antiqua"/>
              </a:rPr>
              <a:t>self</a:t>
            </a:r>
            <a:r>
              <a:rPr sz="3200" spc="-100" dirty="0">
                <a:latin typeface="Calibri"/>
                <a:cs typeface="Calibri"/>
              </a:rPr>
              <a:t>-</a:t>
            </a:r>
            <a:r>
              <a:rPr sz="3200" spc="30" dirty="0">
                <a:latin typeface="Book Antiqua"/>
                <a:cs typeface="Book Antiqua"/>
              </a:rPr>
              <a:t>con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ained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Book Antiqua"/>
                <a:cs typeface="Book Antiqua"/>
              </a:rPr>
              <a:t>pieces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Book Antiqua"/>
                <a:cs typeface="Book Antiqua"/>
              </a:rPr>
              <a:t>code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Book Antiqua"/>
                <a:cs typeface="Book Antiqua"/>
              </a:rPr>
              <a:t>ea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95" dirty="0">
                <a:latin typeface="Book Antiqua"/>
                <a:cs typeface="Book Antiqua"/>
              </a:rPr>
              <a:t>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function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Book Antiqua"/>
                <a:cs typeface="Book Antiqua"/>
              </a:rPr>
              <a:t>has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364643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801" y="440294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6301" y="4359118"/>
            <a:ext cx="975931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name,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used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identify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“call”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function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dirty="0">
                <a:latin typeface="Book Antiqua"/>
                <a:cs typeface="Book Antiqua"/>
              </a:rPr>
              <a:t>ype,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Book Antiqua"/>
                <a:cs typeface="Book Antiqua"/>
              </a:rPr>
              <a:t>consists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functio</a:t>
            </a:r>
            <a:r>
              <a:rPr sz="3200" spc="-275" dirty="0">
                <a:latin typeface="Book Antiqua"/>
                <a:cs typeface="Book Antiqua"/>
              </a:rPr>
              <a:t>n</a:t>
            </a:r>
            <a:r>
              <a:rPr sz="3200" spc="-305" dirty="0">
                <a:latin typeface="Book Antiqua"/>
                <a:cs typeface="Book Antiqua"/>
              </a:rPr>
              <a:t>’</a:t>
            </a:r>
            <a:r>
              <a:rPr sz="3200" spc="229" dirty="0">
                <a:latin typeface="Book Antiqua"/>
                <a:cs typeface="Book Antiqua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parameter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-155" dirty="0">
                <a:latin typeface="Book Antiqua"/>
                <a:cs typeface="Book Antiqua"/>
              </a:rPr>
              <a:t>urn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801" y="515946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796" y="667250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7300" y="6628673"/>
            <a:ext cx="16516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5" dirty="0">
                <a:latin typeface="Book Antiqua"/>
                <a:cs typeface="Book Antiqua"/>
              </a:rPr>
              <a:t>Methods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7300" y="74290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1801" y="7385174"/>
            <a:ext cx="984186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Book Antiqua"/>
                <a:cs typeface="Book Antiqua"/>
              </a:rPr>
              <a:t>function,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only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within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Book Antiqua"/>
                <a:cs typeface="Book Antiqua"/>
              </a:rPr>
              <a:t>scope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Book Antiqua"/>
                <a:cs typeface="Book Antiqua"/>
              </a:rPr>
              <a:t>gi</a:t>
            </a:r>
            <a:r>
              <a:rPr sz="3200" spc="-250" dirty="0">
                <a:latin typeface="Book Antiqua"/>
                <a:cs typeface="Book Antiqua"/>
              </a:rPr>
              <a:t>v</a:t>
            </a:r>
            <a:r>
              <a:rPr sz="3200" spc="80" dirty="0">
                <a:latin typeface="Book Antiqua"/>
                <a:cs typeface="Book Antiqua"/>
              </a:rPr>
              <a:t>en,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i.e.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classes,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</a:t>
            </a:r>
            <a:r>
              <a:rPr sz="3200" spc="-70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ures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enumerations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19420">
              <a:lnSpc>
                <a:spcPct val="100000"/>
              </a:lnSpc>
            </a:pPr>
            <a:r>
              <a:rPr spc="360" dirty="0"/>
              <a:t>F</a:t>
            </a:r>
            <a:r>
              <a:rPr spc="330" dirty="0"/>
              <a:t>unctions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20" dirty="0"/>
              <a:t>/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25" dirty="0"/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13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3239810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6172" y="3196347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func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572" y="3196347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fSig(p1: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6494" y="3196347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String,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9642" y="3196347"/>
            <a:ext cx="1958339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965">
              <a:lnSpc>
                <a:spcPct val="100000"/>
              </a:lnSpc>
              <a:tabLst>
                <a:tab pos="1213485" algn="l"/>
              </a:tabLst>
            </a:pPr>
            <a:r>
              <a:rPr sz="2400" dirty="0">
                <a:latin typeface="Source Code Pro"/>
                <a:cs typeface="Source Code Pro"/>
              </a:rPr>
              <a:t>p2:	Int)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0)	returns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5456" y="3196347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-&gt;	(ret1: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91485" y="3196347"/>
            <a:ext cx="148844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52780">
              <a:lnSpc>
                <a:spcPct val="1354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Int, 0,	ret2: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8659" y="3196347"/>
            <a:ext cx="240284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5080" indent="-78740">
              <a:lnSpc>
                <a:spcPct val="135400"/>
              </a:lnSpc>
              <a:tabLst>
                <a:tab pos="639445" algn="l"/>
                <a:tab pos="1109345" algn="l"/>
              </a:tabLst>
            </a:pPr>
            <a:r>
              <a:rPr sz="2400" dirty="0">
                <a:latin typeface="Source Code Pro"/>
                <a:cs typeface="Source Code Pro"/>
              </a:rPr>
              <a:t>ret2:	String) “A	String”)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7305" y="3735110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0680" y="3691647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fSig(“A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3721" y="3691647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String”,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1324" y="3691647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(ret1: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796" y="4725711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6172" y="4682248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func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0572" y="4682248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noParam()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9374" y="4682248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-&gt;	Int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7305" y="5221011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90680" y="5177548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noParam()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19481" y="5177548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5105" algn="l"/>
              </a:tabLst>
            </a:pPr>
            <a:r>
              <a:rPr sz="2400" dirty="0">
                <a:latin typeface="Source Code Pro"/>
                <a:cs typeface="Source Code Pro"/>
              </a:rPr>
              <a:t>returns	5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7305" y="7075213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0680" y="7031749"/>
            <a:ext cx="33172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noReturnV(“Another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65403" y="7031749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String”)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11324" y="7031749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returns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74366" y="7031749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Void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88766" y="7031749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which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86048" y="7031749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is	()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67420">
              <a:lnSpc>
                <a:spcPct val="100000"/>
              </a:lnSpc>
            </a:pPr>
            <a:r>
              <a:rPr spc="360" dirty="0"/>
              <a:t>F</a:t>
            </a:r>
            <a:r>
              <a:rPr spc="330" dirty="0"/>
              <a:t>unctions</a:t>
            </a: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790571" y="6117349"/>
          <a:ext cx="6804028" cy="8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260"/>
                <a:gridCol w="3108962"/>
                <a:gridCol w="1463041"/>
                <a:gridCol w="548640"/>
                <a:gridCol w="492125"/>
              </a:tblGrid>
              <a:tr h="400050">
                <a:tc>
                  <a:txBody>
                    <a:bodyPr/>
                    <a:lstStyle/>
                    <a:p>
                      <a:pPr marL="368300" indent="-333375">
                        <a:lnSpc>
                          <a:spcPct val="100000"/>
                        </a:lnSpc>
                        <a:buSzPct val="75000"/>
                        <a:buFont typeface="Source Code Pro"/>
                        <a:buChar char="•"/>
                        <a:tabLst>
                          <a:tab pos="368300" algn="l"/>
                        </a:tabLst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func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noReturnV(param: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String)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-&gt;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()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  <a:tr h="400050"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func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noReturnV(param: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String)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14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3671610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6172" y="3628147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func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572" y="3628147"/>
            <a:ext cx="38658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ex1(externalParamName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3936" y="3628147"/>
            <a:ext cx="276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localParamName)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4662211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6172" y="4618748"/>
            <a:ext cx="47802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4035425" algn="l"/>
              </a:tabLst>
            </a:pPr>
            <a:r>
              <a:rPr sz="2400" dirty="0">
                <a:latin typeface="Source Code Pro"/>
                <a:cs typeface="Source Code Pro"/>
              </a:rPr>
              <a:t>func	incrementBy(inc:	Int,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3936" y="4618748"/>
            <a:ext cx="24028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numberOfTimes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4258" y="4618748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times: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24419" y="4618748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Int)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38820" y="4618748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-&gt;	Int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7305" y="5157511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0680" y="5114048"/>
            <a:ext cx="5877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55265" algn="l"/>
                <a:tab pos="5498465" algn="l"/>
              </a:tabLst>
            </a:pPr>
            <a:r>
              <a:rPr sz="2400" dirty="0">
                <a:latin typeface="Source Code Pro"/>
                <a:cs typeface="Source Code Pro"/>
              </a:rPr>
              <a:t>incrementBy(5,	numberOfTimes:	3)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5725" y="5114048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returns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88766" y="5114048"/>
            <a:ext cx="2219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  <a:tab pos="1292225" algn="l"/>
              </a:tabLst>
            </a:pPr>
            <a:r>
              <a:rPr sz="2400" dirty="0">
                <a:latin typeface="Source Code Pro"/>
                <a:cs typeface="Source Code Pro"/>
              </a:rPr>
              <a:t>an	Int	value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796" y="6148112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6172" y="6104649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func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0572" y="6104649"/>
            <a:ext cx="29514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06625" algn="l"/>
              </a:tabLst>
            </a:pPr>
            <a:r>
              <a:rPr sz="2400" dirty="0">
                <a:latin typeface="Source Code Pro"/>
                <a:cs typeface="Source Code Pro"/>
              </a:rPr>
              <a:t>pow(#basis:	Int,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69535" y="6104649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#exponent: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81217" y="6104649"/>
            <a:ext cx="20370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1475105" algn="l"/>
              </a:tabLst>
            </a:pPr>
            <a:r>
              <a:rPr sz="2400" dirty="0">
                <a:latin typeface="Source Code Pro"/>
                <a:cs typeface="Source Code Pro"/>
              </a:rPr>
              <a:t>Int)	-&gt;	Int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7305" y="6643412"/>
            <a:ext cx="1625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Source Code Pro"/>
                <a:cs typeface="Source Code Pro"/>
              </a:rPr>
              <a:t>•</a:t>
            </a:r>
            <a:endParaRPr sz="1800">
              <a:latin typeface="Source Code Pro"/>
              <a:cs typeface="Source Code Pr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90680" y="6599949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pow(basis: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2362" y="6599949"/>
            <a:ext cx="2219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5,	exponent: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79804" y="6599949"/>
            <a:ext cx="25857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  <a:tab pos="2023745" algn="l"/>
              </a:tabLst>
            </a:pPr>
            <a:r>
              <a:rPr sz="2400" dirty="0">
                <a:latin typeface="Source Code Pro"/>
                <a:cs typeface="Source Code Pro"/>
              </a:rPr>
              <a:t>3)	returns	125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60775">
              <a:lnSpc>
                <a:spcPct val="100000"/>
              </a:lnSpc>
            </a:pPr>
            <a:r>
              <a:rPr spc="320" dirty="0"/>
              <a:t>External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00" dirty="0"/>
              <a:t>P</a:t>
            </a:r>
            <a:r>
              <a:rPr spc="295" dirty="0"/>
              <a:t>arameter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84" dirty="0"/>
              <a:t>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957059" y="9319307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15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796" y="234929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305475"/>
            <a:ext cx="883602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15" dirty="0">
                <a:latin typeface="Book Antiqua"/>
                <a:cs typeface="Book Antiqua"/>
              </a:rPr>
              <a:t>functions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bound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105" dirty="0">
                <a:latin typeface="Book Antiqua"/>
                <a:cs typeface="Book Antiqua"/>
              </a:rPr>
              <a:t>ances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40" dirty="0">
                <a:latin typeface="Book Antiqua"/>
                <a:cs typeface="Book Antiqua"/>
              </a:rPr>
              <a:t>ypes,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respecti</a:t>
            </a:r>
            <a:r>
              <a:rPr sz="3200" spc="-50" dirty="0">
                <a:latin typeface="Book Antiqua"/>
                <a:cs typeface="Book Antiqua"/>
              </a:rPr>
              <a:t>v</a:t>
            </a:r>
            <a:r>
              <a:rPr sz="3200" spc="-60" dirty="0">
                <a:latin typeface="Book Antiqua"/>
                <a:cs typeface="Book Antiqua"/>
              </a:rPr>
              <a:t>ely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4601916"/>
            <a:ext cx="13341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SzPct val="75000"/>
              <a:buFont typeface="Source Code Pro"/>
              <a:buChar char="•"/>
              <a:tabLst>
                <a:tab pos="346075" algn="l"/>
              </a:tabLst>
            </a:pPr>
            <a:r>
              <a:rPr sz="3200" dirty="0">
                <a:latin typeface="Source Code Pro"/>
                <a:cs typeface="Source Code Pro"/>
              </a:rPr>
              <a:t>func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5373" y="4601916"/>
            <a:ext cx="3683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ource Code Pro"/>
                <a:cs typeface="Source Code Pro"/>
              </a:rPr>
              <a:t>exampleMethod()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6816" y="4601916"/>
            <a:ext cx="2219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3200" dirty="0">
                <a:latin typeface="Source Code Pro"/>
                <a:cs typeface="Source Code Pro"/>
              </a:rPr>
              <a:t>-&gt;	String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5968030"/>
            <a:ext cx="15779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SzPct val="75000"/>
              <a:buFont typeface="Source Code Pro"/>
              <a:buChar char="•"/>
              <a:tabLst>
                <a:tab pos="346075" algn="l"/>
              </a:tabLst>
            </a:pPr>
            <a:r>
              <a:rPr sz="3200" dirty="0">
                <a:latin typeface="Source Code Pro"/>
                <a:cs typeface="Source Code Pro"/>
              </a:rPr>
              <a:t>class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9213" y="596803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ource Code Pro"/>
                <a:cs typeface="Source Code Pro"/>
              </a:rPr>
              <a:t>func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8414" y="5968030"/>
            <a:ext cx="3683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ource Code Pro"/>
                <a:cs typeface="Source Code Pro"/>
              </a:rPr>
              <a:t>exampleMethod()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9857" y="5968030"/>
            <a:ext cx="2219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3200" dirty="0">
                <a:latin typeface="Source Code Pro"/>
                <a:cs typeface="Source Code Pro"/>
              </a:rPr>
              <a:t>-&gt;	String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796" y="7334145"/>
            <a:ext cx="18218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SzPct val="75000"/>
              <a:buFont typeface="Source Code Pro"/>
              <a:buChar char="•"/>
              <a:tabLst>
                <a:tab pos="346075" algn="l"/>
              </a:tabLst>
            </a:pPr>
            <a:r>
              <a:rPr sz="3200" dirty="0">
                <a:latin typeface="Source Code Pro"/>
                <a:cs typeface="Source Code Pro"/>
              </a:rPr>
              <a:t>static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3053" y="7334145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ource Code Pro"/>
                <a:cs typeface="Source Code Pro"/>
              </a:rPr>
              <a:t>func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2254" y="7334145"/>
            <a:ext cx="3683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ource Code Pro"/>
                <a:cs typeface="Source Code Pro"/>
              </a:rPr>
              <a:t>exampleMethod()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73697" y="7334145"/>
            <a:ext cx="2219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3200" dirty="0">
                <a:latin typeface="Source Code Pro"/>
                <a:cs typeface="Source Code Pro"/>
              </a:rPr>
              <a:t>-&gt;	String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00">
              <a:lnSpc>
                <a:spcPct val="100000"/>
              </a:lnSpc>
            </a:pPr>
            <a:r>
              <a:rPr spc="325" dirty="0"/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957059" y="9319307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15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00">
              <a:lnSpc>
                <a:spcPct val="100000"/>
              </a:lnSpc>
            </a:pPr>
            <a:r>
              <a:rPr spc="325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2796" y="235222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2308396"/>
            <a:ext cx="883602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15" dirty="0">
                <a:latin typeface="Book Antiqua"/>
                <a:cs typeface="Book Antiqua"/>
              </a:rPr>
              <a:t>functions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bound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105" dirty="0">
                <a:latin typeface="Book Antiqua"/>
                <a:cs typeface="Book Antiqua"/>
              </a:rPr>
              <a:t>ances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40" dirty="0">
                <a:latin typeface="Book Antiqua"/>
                <a:cs typeface="Book Antiqua"/>
              </a:rPr>
              <a:t>ypes,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respecti</a:t>
            </a:r>
            <a:r>
              <a:rPr sz="3200" spc="-50" dirty="0">
                <a:latin typeface="Book Antiqua"/>
                <a:cs typeface="Book Antiqua"/>
              </a:rPr>
              <a:t>v</a:t>
            </a:r>
            <a:r>
              <a:rPr sz="3200" spc="-60" dirty="0">
                <a:latin typeface="Book Antiqua"/>
                <a:cs typeface="Book Antiqua"/>
              </a:rPr>
              <a:t>ely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4604836"/>
            <a:ext cx="76739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SzPct val="75000"/>
              <a:buFont typeface="Source Code Pro"/>
              <a:buChar char="•"/>
              <a:tabLst>
                <a:tab pos="346075" algn="l"/>
                <a:tab pos="1564640" algn="l"/>
                <a:tab pos="5466080" algn="l"/>
                <a:tab pos="6197600" algn="l"/>
              </a:tabLst>
            </a:pPr>
            <a:r>
              <a:rPr sz="3200" dirty="0">
                <a:latin typeface="Source Code Pro"/>
                <a:cs typeface="Source Code Pro"/>
              </a:rPr>
              <a:t>func	exampleMethod()	-&gt;	String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23136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801" y="5187552"/>
            <a:ext cx="85242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105" dirty="0">
                <a:latin typeface="Book Antiqua"/>
                <a:cs typeface="Book Antiqua"/>
              </a:rPr>
              <a:t>ances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both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90" dirty="0">
                <a:latin typeface="Book Antiqua"/>
                <a:cs typeface="Book Antiqua"/>
              </a:rPr>
              <a:t>erence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96" y="5970951"/>
            <a:ext cx="91370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SzPct val="75000"/>
              <a:buFont typeface="Source Code Pro"/>
              <a:buChar char="•"/>
              <a:tabLst>
                <a:tab pos="346075" algn="l"/>
                <a:tab pos="1808480" algn="l"/>
                <a:tab pos="3027680" algn="l"/>
                <a:tab pos="6929120" algn="l"/>
                <a:tab pos="7660640" algn="l"/>
              </a:tabLst>
            </a:pPr>
            <a:r>
              <a:rPr sz="3200" dirty="0">
                <a:latin typeface="Source Code Pro"/>
                <a:cs typeface="Source Code Pro"/>
              </a:rPr>
              <a:t>class	func	exampleMethod()	-&gt;	String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659748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1801" y="6553655"/>
            <a:ext cx="5889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method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90" dirty="0">
                <a:latin typeface="Book Antiqua"/>
                <a:cs typeface="Book Antiqua"/>
              </a:rPr>
              <a:t>erence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796" y="7337066"/>
            <a:ext cx="6942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SzPct val="75000"/>
              <a:buFont typeface="Source Code Pro"/>
              <a:buChar char="•"/>
              <a:tabLst>
                <a:tab pos="346075" algn="l"/>
                <a:tab pos="2052320" algn="l"/>
                <a:tab pos="3271520" algn="l"/>
              </a:tabLst>
            </a:pPr>
            <a:r>
              <a:rPr sz="3200" dirty="0">
                <a:latin typeface="Source Code Pro"/>
                <a:cs typeface="Source Code Pro"/>
              </a:rPr>
              <a:t>static	func	exampleMethod()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3697" y="7337066"/>
            <a:ext cx="2219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3200" dirty="0">
                <a:latin typeface="Source Code Pro"/>
                <a:cs typeface="Source Code Pro"/>
              </a:rPr>
              <a:t>-&gt;	String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7300" y="796361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1801" y="7919781"/>
            <a:ext cx="51073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method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endParaRPr sz="32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7778" y="4585014"/>
            <a:ext cx="8409305" cy="120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76240">
              <a:lnSpc>
                <a:spcPct val="100000"/>
              </a:lnSpc>
            </a:pPr>
            <a:r>
              <a:rPr sz="4800" spc="345" dirty="0">
                <a:solidFill>
                  <a:srgbClr val="53585F"/>
                </a:solidFill>
                <a:latin typeface="Calibri"/>
                <a:cs typeface="Calibri"/>
              </a:rPr>
              <a:t>P</a:t>
            </a:r>
            <a:r>
              <a:rPr sz="4800" spc="315" dirty="0">
                <a:solidFill>
                  <a:srgbClr val="53585F"/>
                </a:solidFill>
                <a:latin typeface="Calibri"/>
                <a:cs typeface="Calibri"/>
              </a:rPr>
              <a:t>rope</a:t>
            </a:r>
            <a:r>
              <a:rPr sz="4800" spc="60" dirty="0">
                <a:solidFill>
                  <a:srgbClr val="53585F"/>
                </a:solidFill>
                <a:latin typeface="Calibri"/>
                <a:cs typeface="Calibri"/>
              </a:rPr>
              <a:t>r</a:t>
            </a:r>
            <a:r>
              <a:rPr sz="4800" spc="240" dirty="0">
                <a:solidFill>
                  <a:srgbClr val="53585F"/>
                </a:solidFill>
                <a:latin typeface="Calibri"/>
                <a:cs typeface="Calibri"/>
              </a:rPr>
              <a:t>ties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000" spc="229" dirty="0">
                <a:solidFill>
                  <a:srgbClr val="7C87A0"/>
                </a:solidFill>
                <a:latin typeface="Calibri"/>
                <a:cs typeface="Calibri"/>
              </a:rPr>
              <a:t>values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140" dirty="0">
                <a:solidFill>
                  <a:srgbClr val="7C87A0"/>
                </a:solidFill>
                <a:latin typeface="Calibri"/>
                <a:cs typeface="Calibri"/>
              </a:rPr>
              <a:t>for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225" dirty="0">
                <a:solidFill>
                  <a:srgbClr val="7C87A0"/>
                </a:solidFill>
                <a:latin typeface="Calibri"/>
                <a:cs typeface="Calibri"/>
              </a:rPr>
              <a:t>classes,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165" dirty="0">
                <a:solidFill>
                  <a:srgbClr val="7C87A0"/>
                </a:solidFill>
                <a:latin typeface="Calibri"/>
                <a:cs typeface="Calibri"/>
              </a:rPr>
              <a:t>structures,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180" dirty="0">
                <a:solidFill>
                  <a:srgbClr val="7C87A0"/>
                </a:solidFill>
                <a:latin typeface="Calibri"/>
                <a:cs typeface="Calibri"/>
              </a:rPr>
              <a:t>or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210" dirty="0">
                <a:solidFill>
                  <a:srgbClr val="7C87A0"/>
                </a:solidFill>
                <a:latin typeface="Calibri"/>
                <a:cs typeface="Calibri"/>
              </a:rPr>
              <a:t>enumerations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940" marR="3655060">
              <a:lnSpc>
                <a:spcPct val="155100"/>
              </a:lnSpc>
            </a:pPr>
            <a:r>
              <a:rPr spc="-285" dirty="0"/>
              <a:t>v</a:t>
            </a:r>
            <a:r>
              <a:rPr spc="-55" dirty="0"/>
              <a:t>ariable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stored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(</a:t>
            </a:r>
            <a:r>
              <a:rPr spc="-320" dirty="0"/>
              <a:t>v</a:t>
            </a:r>
            <a:r>
              <a:rPr spc="-105" dirty="0"/>
              <a:t>ar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65" dirty="0"/>
              <a:t>k</a:t>
            </a:r>
            <a:r>
              <a:rPr spc="180" dirty="0"/>
              <a:t>e</a:t>
            </a:r>
            <a:r>
              <a:rPr spc="-90" dirty="0"/>
              <a:t>y</a:t>
            </a:r>
            <a:r>
              <a:rPr spc="-200" dirty="0"/>
              <a:t>w</a:t>
            </a:r>
            <a:r>
              <a:rPr spc="-140" dirty="0"/>
              <a:t>ord)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75" dirty="0"/>
              <a:t>cons</a:t>
            </a:r>
            <a:r>
              <a:rPr spc="110" dirty="0"/>
              <a:t>t</a:t>
            </a:r>
            <a:r>
              <a:rPr spc="-30" dirty="0"/>
              <a:t>ant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stored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35" dirty="0"/>
              <a:t>(let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65" dirty="0"/>
              <a:t>k</a:t>
            </a:r>
            <a:r>
              <a:rPr spc="180" dirty="0"/>
              <a:t>e</a:t>
            </a:r>
            <a:r>
              <a:rPr spc="-90" dirty="0"/>
              <a:t>y</a:t>
            </a:r>
            <a:r>
              <a:rPr spc="-200" dirty="0"/>
              <a:t>w</a:t>
            </a:r>
            <a:r>
              <a:rPr spc="-140" dirty="0"/>
              <a:t>ord)</a:t>
            </a:r>
          </a:p>
          <a:p>
            <a:pPr marL="408940" marR="5080">
              <a:lnSpc>
                <a:spcPct val="155100"/>
              </a:lnSpc>
            </a:pPr>
            <a:r>
              <a:rPr spc="170" dirty="0"/>
              <a:t>set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de</a:t>
            </a:r>
            <a:r>
              <a:rPr spc="-55" dirty="0"/>
              <a:t>f</a:t>
            </a:r>
            <a:r>
              <a:rPr spc="-100" dirty="0"/>
              <a:t>ault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85" dirty="0"/>
              <a:t>v</a:t>
            </a:r>
            <a:r>
              <a:rPr spc="-45" dirty="0"/>
              <a:t>alue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f</a:t>
            </a:r>
            <a:r>
              <a:rPr spc="-95" dirty="0"/>
              <a:t>or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either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5" dirty="0"/>
              <a:t>them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as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90" dirty="0"/>
              <a:t>part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5" dirty="0"/>
              <a:t>definition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65" dirty="0"/>
              <a:t>modification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45" dirty="0"/>
              <a:t>initial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85" dirty="0"/>
              <a:t>v</a:t>
            </a:r>
            <a:r>
              <a:rPr spc="-45" dirty="0"/>
              <a:t>alue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during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20" dirty="0"/>
              <a:t>initialization</a:t>
            </a:r>
          </a:p>
          <a:p>
            <a:pPr marL="408940">
              <a:lnSpc>
                <a:spcPct val="100000"/>
              </a:lnSpc>
              <a:spcBef>
                <a:spcPts val="2125"/>
              </a:spcBef>
            </a:pPr>
            <a:r>
              <a:rPr dirty="0">
                <a:latin typeface="Lucida Sans"/>
                <a:cs typeface="Lucida Sans"/>
              </a:rPr>
              <a:t>→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this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also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5" dirty="0"/>
              <a:t>t</a:t>
            </a:r>
            <a:r>
              <a:rPr spc="-185" dirty="0"/>
              <a:t>r</a:t>
            </a:r>
            <a:r>
              <a:rPr spc="30" dirty="0"/>
              <a:t>ue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f</a:t>
            </a:r>
            <a:r>
              <a:rPr spc="-95" dirty="0"/>
              <a:t>or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5" dirty="0"/>
              <a:t>cons</a:t>
            </a:r>
            <a:r>
              <a:rPr spc="110" dirty="0"/>
              <a:t>t</a:t>
            </a:r>
            <a:r>
              <a:rPr spc="-30" dirty="0"/>
              <a:t>ant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stored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</a:p>
          <a:p>
            <a:pPr marL="408940" marR="1047750">
              <a:lnSpc>
                <a:spcPct val="155100"/>
              </a:lnSpc>
              <a:spcBef>
                <a:spcPts val="5"/>
              </a:spcBef>
            </a:pPr>
            <a:r>
              <a:rPr spc="-285" dirty="0"/>
              <a:t>v</a:t>
            </a:r>
            <a:r>
              <a:rPr spc="-45" dirty="0"/>
              <a:t>alue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5" dirty="0"/>
              <a:t>t</a:t>
            </a:r>
            <a:r>
              <a:rPr spc="30" dirty="0"/>
              <a:t>ypes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0" dirty="0"/>
              <a:t>assigned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5" dirty="0"/>
              <a:t>cons</a:t>
            </a:r>
            <a:r>
              <a:rPr spc="110" dirty="0"/>
              <a:t>t</a:t>
            </a:r>
            <a:r>
              <a:rPr spc="-30" dirty="0"/>
              <a:t>ant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stored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proper</a:t>
            </a:r>
            <a:r>
              <a:rPr spc="15" dirty="0"/>
              <a:t>t</a:t>
            </a:r>
            <a:r>
              <a:rPr spc="-200" dirty="0"/>
              <a:t>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are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20" dirty="0"/>
              <a:t>completely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90" dirty="0"/>
              <a:t>immu</a:t>
            </a:r>
            <a:r>
              <a:rPr spc="15" dirty="0"/>
              <a:t>t</a:t>
            </a:r>
            <a:r>
              <a:rPr dirty="0"/>
              <a:t>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28899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364643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440294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59181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74311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801" y="7387346"/>
            <a:ext cx="1037209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110" dirty="0">
                <a:latin typeface="Book Antiqua"/>
                <a:cs typeface="Book Antiqua"/>
              </a:rPr>
              <a:t>it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possible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dirty="0">
                <a:latin typeface="Book Antiqua"/>
                <a:cs typeface="Book Antiqua"/>
              </a:rPr>
              <a:t>hange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assigned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46825">
              <a:lnSpc>
                <a:spcPct val="100000"/>
              </a:lnSpc>
            </a:pPr>
            <a:r>
              <a:rPr spc="365" dirty="0"/>
              <a:t>Stored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45" dirty="0"/>
              <a:t>P</a:t>
            </a:r>
            <a:r>
              <a:rPr spc="315" dirty="0"/>
              <a:t>rope</a:t>
            </a:r>
            <a:r>
              <a:rPr spc="60" dirty="0"/>
              <a:t>r</a:t>
            </a:r>
            <a:r>
              <a:rPr spc="240" dirty="0"/>
              <a:t>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089575"/>
            <a:ext cx="924560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calculated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Book Antiqua"/>
                <a:cs typeface="Book Antiqua"/>
              </a:rPr>
              <a:t>until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it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used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first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time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declared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cons</a:t>
            </a:r>
            <a:r>
              <a:rPr sz="3200" spc="110" dirty="0">
                <a:latin typeface="Book Antiqua"/>
                <a:cs typeface="Book Antiqua"/>
              </a:rPr>
              <a:t>t</a:t>
            </a:r>
            <a:r>
              <a:rPr sz="3200" spc="-30" dirty="0">
                <a:latin typeface="Book Antiqua"/>
                <a:cs typeface="Book Antiqua"/>
              </a:rPr>
              <a:t>ant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28899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364643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13028" rIns="0" bIns="0" rtlCol="0">
            <a:spAutoFit/>
          </a:bodyPr>
          <a:lstStyle/>
          <a:p>
            <a:pPr marL="853440" marR="5080">
              <a:lnSpc>
                <a:spcPct val="155100"/>
              </a:lnSpc>
            </a:pP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5" dirty="0"/>
              <a:t>cons</a:t>
            </a:r>
            <a:r>
              <a:rPr spc="110" dirty="0"/>
              <a:t>t</a:t>
            </a:r>
            <a:r>
              <a:rPr spc="-30" dirty="0"/>
              <a:t>ant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proper</a:t>
            </a:r>
            <a:r>
              <a:rPr spc="15" dirty="0"/>
              <a:t>t</a:t>
            </a:r>
            <a:r>
              <a:rPr spc="-200" dirty="0"/>
              <a:t>y</a:t>
            </a:r>
            <a:r>
              <a:rPr spc="-305" dirty="0"/>
              <a:t>’</a:t>
            </a:r>
            <a:r>
              <a:rPr spc="229" dirty="0"/>
              <a:t>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85" dirty="0"/>
              <a:t>v</a:t>
            </a:r>
            <a:r>
              <a:rPr spc="-45" dirty="0"/>
              <a:t>alue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must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al</a:t>
            </a:r>
            <a:r>
              <a:rPr spc="-200" dirty="0"/>
              <a:t>w</a:t>
            </a:r>
            <a:r>
              <a:rPr spc="-65" dirty="0"/>
              <a:t>a</a:t>
            </a:r>
            <a:r>
              <a:rPr spc="-265" dirty="0"/>
              <a:t>y</a:t>
            </a:r>
            <a:r>
              <a:rPr spc="229" dirty="0"/>
              <a:t>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be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95" dirty="0"/>
              <a:t>kn</a:t>
            </a:r>
            <a:r>
              <a:rPr spc="-155" dirty="0"/>
              <a:t>o</a:t>
            </a:r>
            <a:r>
              <a:rPr spc="-50" dirty="0"/>
              <a:t>wn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80" dirty="0"/>
              <a:t>be</a:t>
            </a:r>
            <a:r>
              <a:rPr spc="-15" dirty="0"/>
              <a:t>f</a:t>
            </a:r>
            <a:r>
              <a:rPr spc="15" dirty="0"/>
              <a:t>ore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20" dirty="0"/>
              <a:t>initialization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60" dirty="0"/>
              <a:t>completes</a:t>
            </a:r>
          </a:p>
          <a:p>
            <a:pPr marL="853440" marR="807720">
              <a:lnSpc>
                <a:spcPct val="155100"/>
              </a:lnSpc>
            </a:pP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lazy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stored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70" dirty="0"/>
              <a:t>might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be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80" dirty="0"/>
              <a:t>e</a:t>
            </a:r>
            <a:r>
              <a:rPr spc="-285" dirty="0"/>
              <a:t>v</a:t>
            </a:r>
            <a:r>
              <a:rPr spc="-50" dirty="0"/>
              <a:t>aluated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when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20" dirty="0"/>
              <a:t>initialization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finishes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57300" y="515946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96" y="667250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6628673"/>
            <a:ext cx="10745470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15" dirty="0">
                <a:latin typeface="Book Antiqua"/>
                <a:cs typeface="Book Antiqua"/>
              </a:rPr>
              <a:t>useful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compl</a:t>
            </a:r>
            <a:r>
              <a:rPr sz="3200" spc="-50" dirty="0">
                <a:latin typeface="Book Antiqua"/>
                <a:cs typeface="Book Antiqua"/>
              </a:rPr>
              <a:t>e</a:t>
            </a:r>
            <a:r>
              <a:rPr sz="3200" spc="-70" dirty="0">
                <a:latin typeface="Book Antiqua"/>
                <a:cs typeface="Book Antiqua"/>
              </a:rPr>
              <a:t>x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compu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-60" dirty="0">
                <a:latin typeface="Book Antiqua"/>
                <a:cs typeface="Book Antiqua"/>
              </a:rPr>
              <a:t>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required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30" dirty="0">
                <a:latin typeface="Book Antiqua"/>
                <a:cs typeface="Book Antiqua"/>
              </a:rPr>
              <a:t>aluate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proper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depends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outside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40" dirty="0">
                <a:latin typeface="Book Antiqua"/>
                <a:cs typeface="Book Antiqua"/>
              </a:rPr>
              <a:t>actors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Book Antiqua"/>
                <a:cs typeface="Book Antiqua"/>
              </a:rPr>
              <a:t>might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kn</a:t>
            </a:r>
            <a:r>
              <a:rPr sz="3200" spc="-155" dirty="0">
                <a:latin typeface="Book Antiqua"/>
                <a:cs typeface="Book Antiqua"/>
              </a:rPr>
              <a:t>o</a:t>
            </a:r>
            <a:r>
              <a:rPr sz="3200" spc="-50" dirty="0">
                <a:latin typeface="Book Antiqua"/>
                <a:cs typeface="Book Antiqua"/>
              </a:rPr>
              <a:t>wn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during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0135">
              <a:lnSpc>
                <a:spcPct val="100000"/>
              </a:lnSpc>
            </a:pPr>
            <a:r>
              <a:rPr spc="415" dirty="0"/>
              <a:t>Lazy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65" dirty="0"/>
              <a:t>Stored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45" dirty="0"/>
              <a:t>P</a:t>
            </a:r>
            <a:r>
              <a:rPr spc="315" dirty="0"/>
              <a:t>rope</a:t>
            </a:r>
            <a:r>
              <a:rPr spc="60" dirty="0"/>
              <a:t>r</a:t>
            </a:r>
            <a:r>
              <a:rPr spc="240" dirty="0"/>
              <a:t>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2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5766718" y="4597714"/>
            <a:ext cx="593026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260" dirty="0">
                <a:solidFill>
                  <a:srgbClr val="53585F"/>
                </a:solidFill>
                <a:latin typeface="Calibri"/>
                <a:cs typeface="Calibri"/>
              </a:rPr>
              <a:t>Introduction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185" dirty="0">
                <a:solidFill>
                  <a:srgbClr val="53585F"/>
                </a:solidFill>
                <a:latin typeface="Calibri"/>
                <a:cs typeface="Calibri"/>
              </a:rPr>
              <a:t>to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940" dirty="0">
                <a:solidFill>
                  <a:srgbClr val="53585F"/>
                </a:solidFill>
                <a:latin typeface="Calibri"/>
                <a:cs typeface="Calibri"/>
              </a:rPr>
              <a:t>S</a:t>
            </a:r>
            <a:r>
              <a:rPr sz="4800" spc="385" dirty="0">
                <a:solidFill>
                  <a:srgbClr val="53585F"/>
                </a:solidFill>
                <a:latin typeface="Calibri"/>
                <a:cs typeface="Calibri"/>
              </a:rPr>
              <a:t>wi</a:t>
            </a:r>
            <a:r>
              <a:rPr sz="4800" spc="10" dirty="0">
                <a:solidFill>
                  <a:srgbClr val="53585F"/>
                </a:solidFill>
                <a:latin typeface="Calibri"/>
                <a:cs typeface="Calibri"/>
              </a:rPr>
              <a:t>f</a:t>
            </a:r>
            <a:r>
              <a:rPr sz="4800" spc="-20" dirty="0">
                <a:solidFill>
                  <a:srgbClr val="53585F"/>
                </a:solidFill>
                <a:latin typeface="Calibri"/>
                <a:cs typeface="Calibri"/>
              </a:rPr>
              <a:t>t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3735">
              <a:lnSpc>
                <a:spcPct val="100000"/>
              </a:lnSpc>
            </a:pPr>
            <a:r>
              <a:rPr spc="335" dirty="0"/>
              <a:t>(Lazy)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65" dirty="0"/>
              <a:t>Stored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45" dirty="0"/>
              <a:t>P</a:t>
            </a:r>
            <a:r>
              <a:rPr spc="315" dirty="0"/>
              <a:t>rope</a:t>
            </a:r>
            <a:r>
              <a:rPr spc="60" dirty="0"/>
              <a:t>r</a:t>
            </a:r>
            <a:r>
              <a:rPr spc="240" dirty="0"/>
              <a:t>ties</a:t>
            </a:r>
          </a:p>
        </p:txBody>
      </p:sp>
      <p:sp>
        <p:nvSpPr>
          <p:cNvPr id="4" name="object 4"/>
          <p:cNvSpPr/>
          <p:nvPr/>
        </p:nvSpPr>
        <p:spPr>
          <a:xfrm>
            <a:off x="2108200" y="2006620"/>
            <a:ext cx="8788389" cy="4444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1917710"/>
            <a:ext cx="9042410" cy="4775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2796" y="714012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6942" y="7096300"/>
            <a:ext cx="1011110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185" dirty="0">
                <a:latin typeface="Book Antiqua"/>
                <a:cs typeface="Book Antiqua"/>
              </a:rPr>
              <a:t>lazily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stored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proper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lazy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Book Antiqua"/>
                <a:cs typeface="Book Antiqua"/>
              </a:rPr>
              <a:t>gets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50" dirty="0">
                <a:latin typeface="Book Antiqua"/>
                <a:cs typeface="Book Antiqua"/>
              </a:rPr>
              <a:t>aluated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first,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it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Book Antiqua"/>
                <a:cs typeface="Book Antiqua"/>
              </a:rPr>
              <a:t>accessed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07696" y="5613386"/>
            <a:ext cx="1781810" cy="0"/>
          </a:xfrm>
          <a:custGeom>
            <a:avLst/>
            <a:gdLst/>
            <a:ahLst/>
            <a:cxnLst/>
            <a:rect l="l" t="t" r="r" b="b"/>
            <a:pathLst>
              <a:path w="1781809">
                <a:moveTo>
                  <a:pt x="1781299" y="0"/>
                </a:moveTo>
                <a:lnTo>
                  <a:pt x="0" y="0"/>
                </a:lnTo>
              </a:path>
            </a:pathLst>
          </a:custGeom>
          <a:ln w="11429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40989" y="546101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0"/>
                </a:moveTo>
                <a:lnTo>
                  <a:pt x="0" y="152399"/>
                </a:lnTo>
                <a:lnTo>
                  <a:pt x="304799" y="304799"/>
                </a:lnTo>
                <a:lnTo>
                  <a:pt x="304799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12489" y="6206081"/>
            <a:ext cx="1467485" cy="0"/>
          </a:xfrm>
          <a:custGeom>
            <a:avLst/>
            <a:gdLst/>
            <a:ahLst/>
            <a:cxnLst/>
            <a:rect l="l" t="t" r="r" b="b"/>
            <a:pathLst>
              <a:path w="1467484">
                <a:moveTo>
                  <a:pt x="1467023" y="11"/>
                </a:moveTo>
                <a:lnTo>
                  <a:pt x="0" y="0"/>
                </a:lnTo>
              </a:path>
            </a:pathLst>
          </a:custGeom>
          <a:ln w="11430">
            <a:solidFill>
              <a:srgbClr val="E87B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45789" y="605366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0"/>
                </a:moveTo>
                <a:lnTo>
                  <a:pt x="0" y="152399"/>
                </a:lnTo>
                <a:lnTo>
                  <a:pt x="304799" y="304799"/>
                </a:lnTo>
                <a:lnTo>
                  <a:pt x="304799" y="0"/>
                </a:lnTo>
                <a:close/>
              </a:path>
            </a:pathLst>
          </a:custGeom>
          <a:solidFill>
            <a:srgbClr val="E87B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57059" y="9319307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796" y="402569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92301" rIns="0" bIns="0" rtlCol="0">
            <a:spAutoFit/>
          </a:bodyPr>
          <a:lstStyle/>
          <a:p>
            <a:pPr marL="408940">
              <a:lnSpc>
                <a:spcPct val="100000"/>
              </a:lnSpc>
            </a:pPr>
            <a:r>
              <a:rPr spc="-75" dirty="0"/>
              <a:t>do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store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cer</a:t>
            </a:r>
            <a:r>
              <a:rPr spc="100" dirty="0"/>
              <a:t>t</a:t>
            </a:r>
            <a:r>
              <a:rPr spc="-105" dirty="0"/>
              <a:t>ain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85" dirty="0"/>
              <a:t>v</a:t>
            </a:r>
            <a:r>
              <a:rPr spc="-45" dirty="0"/>
              <a:t>alue</a:t>
            </a:r>
          </a:p>
          <a:p>
            <a:pPr marL="408940">
              <a:lnSpc>
                <a:spcPct val="100000"/>
              </a:lnSpc>
              <a:spcBef>
                <a:spcPts val="2115"/>
              </a:spcBef>
            </a:pPr>
            <a:r>
              <a:rPr spc="30" dirty="0"/>
              <a:t>used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70" dirty="0"/>
              <a:t>set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95" dirty="0"/>
              <a:t>and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85" dirty="0"/>
              <a:t>get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other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00" dirty="0"/>
              <a:t>indirectly</a:t>
            </a:r>
          </a:p>
          <a:p>
            <a:pPr marL="408940" marR="5080">
              <a:lnSpc>
                <a:spcPct val="155100"/>
              </a:lnSpc>
            </a:pPr>
            <a:r>
              <a:rPr spc="15" dirty="0"/>
              <a:t>must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be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declared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as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5" dirty="0"/>
              <a:t>cons</a:t>
            </a:r>
            <a:r>
              <a:rPr spc="110" dirty="0"/>
              <a:t>t</a:t>
            </a:r>
            <a:r>
              <a:rPr spc="40" dirty="0"/>
              <a:t>ants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95" dirty="0"/>
              <a:t>because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5" dirty="0"/>
              <a:t>their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85" dirty="0"/>
              <a:t>v</a:t>
            </a:r>
            <a:r>
              <a:rPr spc="-45" dirty="0"/>
              <a:t>alue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60" dirty="0"/>
              <a:t>inherently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0" dirty="0"/>
              <a:t>fi</a:t>
            </a:r>
            <a:r>
              <a:rPr spc="-200" dirty="0"/>
              <a:t>x</a:t>
            </a:r>
            <a:r>
              <a:rPr spc="30" dirty="0"/>
              <a:t>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4782219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553873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3515">
              <a:lnSpc>
                <a:spcPct val="100000"/>
              </a:lnSpc>
            </a:pPr>
            <a:r>
              <a:rPr spc="380" dirty="0"/>
              <a:t>Computed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45" dirty="0"/>
              <a:t>P</a:t>
            </a:r>
            <a:r>
              <a:rPr spc="315" dirty="0"/>
              <a:t>rope</a:t>
            </a:r>
            <a:r>
              <a:rPr spc="60" dirty="0"/>
              <a:t>r</a:t>
            </a:r>
            <a:r>
              <a:rPr spc="240" dirty="0"/>
              <a:t>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3515">
              <a:lnSpc>
                <a:spcPct val="100000"/>
              </a:lnSpc>
            </a:pPr>
            <a:r>
              <a:rPr spc="380" dirty="0"/>
              <a:t>Computed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45" dirty="0"/>
              <a:t>P</a:t>
            </a:r>
            <a:r>
              <a:rPr spc="315" dirty="0"/>
              <a:t>rope</a:t>
            </a:r>
            <a:r>
              <a:rPr spc="60" dirty="0"/>
              <a:t>r</a:t>
            </a:r>
            <a:r>
              <a:rPr spc="240" dirty="0"/>
              <a:t>ties</a:t>
            </a:r>
          </a:p>
        </p:txBody>
      </p:sp>
      <p:sp>
        <p:nvSpPr>
          <p:cNvPr id="4" name="object 4"/>
          <p:cNvSpPr/>
          <p:nvPr/>
        </p:nvSpPr>
        <p:spPr>
          <a:xfrm>
            <a:off x="2133600" y="3073411"/>
            <a:ext cx="8737610" cy="4444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6599" y="2984510"/>
            <a:ext cx="8991600" cy="4775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2501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457875"/>
            <a:ext cx="8967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0" dirty="0">
                <a:latin typeface="Book Antiqua"/>
                <a:cs typeface="Book Antiqua"/>
              </a:rPr>
              <a:t>P</a:t>
            </a:r>
            <a:r>
              <a:rPr sz="3200" spc="10" dirty="0">
                <a:latin typeface="Book Antiqua"/>
                <a:cs typeface="Book Antiqua"/>
              </a:rPr>
              <a:t>r</a:t>
            </a:r>
            <a:r>
              <a:rPr sz="3200" spc="-50" dirty="0">
                <a:latin typeface="Book Antiqua"/>
                <a:cs typeface="Book Antiqua"/>
              </a:rPr>
              <a:t>e</a:t>
            </a:r>
            <a:r>
              <a:rPr sz="3200" spc="-105" dirty="0">
                <a:latin typeface="Book Antiqua"/>
                <a:cs typeface="Book Antiqua"/>
              </a:rPr>
              <a:t>viousl</a:t>
            </a:r>
            <a:r>
              <a:rPr sz="3200" spc="-44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Book Antiqua"/>
                <a:cs typeface="Book Antiqua"/>
              </a:rPr>
              <a:t>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only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where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Book Antiqua"/>
                <a:cs typeface="Book Antiqua"/>
              </a:rPr>
              <a:t>sh</a:t>
            </a:r>
            <a:r>
              <a:rPr sz="3200" spc="-15" dirty="0">
                <a:latin typeface="Book Antiqua"/>
                <a:cs typeface="Book Antiqua"/>
              </a:rPr>
              <a:t>o</a:t>
            </a:r>
            <a:r>
              <a:rPr sz="3200" spc="-50" dirty="0">
                <a:latin typeface="Book Antiqua"/>
                <a:cs typeface="Book Antiqua"/>
              </a:rPr>
              <a:t>wn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2582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3214377"/>
            <a:ext cx="1060767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>
              <a:lnSpc>
                <a:spcPct val="155100"/>
              </a:lnSpc>
            </a:pPr>
            <a:r>
              <a:rPr sz="3200" spc="-55" dirty="0">
                <a:latin typeface="Book Antiqua"/>
                <a:cs typeface="Book Antiqua"/>
              </a:rPr>
              <a:t>their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al</a:t>
            </a:r>
            <a:r>
              <a:rPr sz="3200" spc="-200" dirty="0">
                <a:latin typeface="Book Antiqua"/>
                <a:cs typeface="Book Antiqua"/>
              </a:rPr>
              <a:t>w</a:t>
            </a:r>
            <a:r>
              <a:rPr sz="3200" spc="-65" dirty="0">
                <a:latin typeface="Book Antiqua"/>
                <a:cs typeface="Book Antiqua"/>
              </a:rPr>
              <a:t>a</a:t>
            </a:r>
            <a:r>
              <a:rPr sz="3200" spc="-265" dirty="0">
                <a:latin typeface="Book Antiqua"/>
                <a:cs typeface="Book Antiqua"/>
              </a:rPr>
              <a:t>y</a:t>
            </a:r>
            <a:r>
              <a:rPr sz="3200" spc="229" dirty="0">
                <a:latin typeface="Book Antiqua"/>
                <a:cs typeface="Book Antiqua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associated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with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single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belong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instead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47712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5527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5483932"/>
            <a:ext cx="10564495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262255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r</a:t>
            </a:r>
            <a:r>
              <a:rPr sz="3200" spc="-20" dirty="0">
                <a:latin typeface="Book Antiqua"/>
                <a:cs typeface="Book Antiqua"/>
              </a:rPr>
              <a:t>untime,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there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Book Antiqua"/>
                <a:cs typeface="Book Antiqua"/>
              </a:rPr>
              <a:t>will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only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one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co</a:t>
            </a:r>
            <a:r>
              <a:rPr sz="3200" spc="-50" dirty="0">
                <a:latin typeface="Book Antiqua"/>
                <a:cs typeface="Book Antiqua"/>
              </a:rPr>
              <a:t>p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proper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independent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number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created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105" dirty="0">
                <a:latin typeface="Book Antiqua"/>
                <a:cs typeface="Book Antiqua"/>
              </a:rPr>
              <a:t>ances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all</a:t>
            </a:r>
            <a:r>
              <a:rPr sz="3200" spc="-204" dirty="0">
                <a:latin typeface="Book Antiqua"/>
                <a:cs typeface="Book Antiqua"/>
              </a:rPr>
              <a:t>o</a:t>
            </a:r>
            <a:r>
              <a:rPr sz="3200" spc="-30" dirty="0">
                <a:latin typeface="Book Antiqua"/>
                <a:cs typeface="Book Antiqua"/>
              </a:rPr>
              <a:t>w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stored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computed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90" dirty="0">
                <a:latin typeface="Book Antiqua"/>
                <a:cs typeface="Book Antiqua"/>
              </a:rPr>
              <a:t>erence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all</a:t>
            </a:r>
            <a:r>
              <a:rPr sz="3200" spc="-204" dirty="0">
                <a:latin typeface="Book Antiqua"/>
                <a:cs typeface="Book Antiqua"/>
              </a:rPr>
              <a:t>o</a:t>
            </a:r>
            <a:r>
              <a:rPr sz="3200" spc="-30" dirty="0">
                <a:latin typeface="Book Antiqua"/>
                <a:cs typeface="Book Antiqua"/>
              </a:rPr>
              <a:t>w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computed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only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796" y="704078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796" y="779731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12609">
              <a:lnSpc>
                <a:spcPct val="100000"/>
              </a:lnSpc>
            </a:pPr>
            <a:r>
              <a:rPr spc="120" dirty="0"/>
              <a:t>T</a:t>
            </a:r>
            <a:r>
              <a:rPr spc="375" dirty="0"/>
              <a:t>ype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45" dirty="0"/>
              <a:t>P</a:t>
            </a:r>
            <a:r>
              <a:rPr spc="315" dirty="0"/>
              <a:t>rope</a:t>
            </a:r>
            <a:r>
              <a:rPr spc="60" dirty="0"/>
              <a:t>r</a:t>
            </a:r>
            <a:r>
              <a:rPr spc="240" dirty="0"/>
              <a:t>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12609">
              <a:lnSpc>
                <a:spcPct val="100000"/>
              </a:lnSpc>
            </a:pPr>
            <a:r>
              <a:rPr spc="120" dirty="0"/>
              <a:t>T</a:t>
            </a:r>
            <a:r>
              <a:rPr spc="375" dirty="0"/>
              <a:t>ype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45" dirty="0"/>
              <a:t>P</a:t>
            </a:r>
            <a:r>
              <a:rPr spc="315" dirty="0"/>
              <a:t>rope</a:t>
            </a:r>
            <a:r>
              <a:rPr spc="60" dirty="0"/>
              <a:t>r</a:t>
            </a:r>
            <a:r>
              <a:rPr spc="240" dirty="0"/>
              <a:t>ties</a:t>
            </a:r>
          </a:p>
        </p:txBody>
      </p:sp>
      <p:sp>
        <p:nvSpPr>
          <p:cNvPr id="4" name="object 4"/>
          <p:cNvSpPr/>
          <p:nvPr/>
        </p:nvSpPr>
        <p:spPr>
          <a:xfrm>
            <a:off x="901699" y="2006589"/>
            <a:ext cx="7251710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701" y="1917710"/>
            <a:ext cx="7505700" cy="41401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21489" y="6311901"/>
            <a:ext cx="5118110" cy="2539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4510" y="6223010"/>
            <a:ext cx="5372100" cy="2870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8222" y="4597714"/>
            <a:ext cx="608901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05" dirty="0">
                <a:solidFill>
                  <a:srgbClr val="53585F"/>
                </a:solidFill>
                <a:latin typeface="Calibri"/>
                <a:cs typeface="Calibri"/>
              </a:rPr>
              <a:t>Instance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235" dirty="0">
                <a:solidFill>
                  <a:srgbClr val="53585F"/>
                </a:solidFill>
                <a:latin typeface="Calibri"/>
                <a:cs typeface="Calibri"/>
              </a:rPr>
              <a:t>Initialization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402569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981877"/>
            <a:ext cx="92424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Book Antiqua"/>
                <a:cs typeface="Book Antiqua"/>
              </a:rPr>
              <a:t>Core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concepts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apply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both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Book Antiqua"/>
                <a:cs typeface="Book Antiqua"/>
              </a:rPr>
              <a:t>classes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</a:t>
            </a:r>
            <a:r>
              <a:rPr sz="3200" spc="-70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ures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553873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494905"/>
            <a:ext cx="708469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570" dirty="0">
                <a:latin typeface="Book Antiqua"/>
                <a:cs typeface="Book Antiqua"/>
              </a:rPr>
              <a:t>T</a:t>
            </a:r>
            <a:r>
              <a:rPr sz="3200" spc="-60" dirty="0">
                <a:latin typeface="Book Antiqua"/>
                <a:cs typeface="Book Antiqua"/>
              </a:rPr>
              <a:t>od</a:t>
            </a:r>
            <a:r>
              <a:rPr sz="3200" spc="-114" dirty="0">
                <a:latin typeface="Book Antiqua"/>
                <a:cs typeface="Book Antiqua"/>
              </a:rPr>
              <a:t>a</a:t>
            </a:r>
            <a:r>
              <a:rPr sz="3200" spc="-55" dirty="0">
                <a:latin typeface="Book Antiqua"/>
                <a:cs typeface="Book Antiqua"/>
              </a:rPr>
              <a:t>y: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Book Antiqua"/>
                <a:cs typeface="Book Antiqua"/>
              </a:rPr>
              <a:t>Common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procedure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Book Antiqua"/>
                <a:cs typeface="Book Antiqua"/>
              </a:rPr>
              <a:t>N</a:t>
            </a:r>
            <a:r>
              <a:rPr sz="3200" spc="-114" dirty="0">
                <a:latin typeface="Book Antiqua"/>
                <a:cs typeface="Book Antiqua"/>
              </a:rPr>
              <a:t>e</a:t>
            </a:r>
            <a:r>
              <a:rPr sz="3200" spc="-30" dirty="0">
                <a:latin typeface="Book Antiqua"/>
                <a:cs typeface="Book Antiqua"/>
              </a:rPr>
              <a:t>xt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W</a:t>
            </a:r>
            <a:r>
              <a:rPr sz="3200" spc="95" dirty="0">
                <a:latin typeface="Book Antiqua"/>
                <a:cs typeface="Book Antiqua"/>
              </a:rPr>
              <a:t>eek: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375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closer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look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Book Antiqua"/>
                <a:cs typeface="Book Antiqua"/>
              </a:rPr>
              <a:t>Classes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629524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03520">
              <a:lnSpc>
                <a:spcPct val="100000"/>
              </a:lnSpc>
            </a:pPr>
            <a:r>
              <a:rPr spc="305" dirty="0"/>
              <a:t>Instance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35" dirty="0"/>
              <a:t>Initialization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2796" y="2501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408940" marR="13335">
              <a:lnSpc>
                <a:spcPct val="155100"/>
              </a:lnSpc>
            </a:pPr>
            <a:r>
              <a:rPr spc="-155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are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0" dirty="0"/>
              <a:t>used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0" dirty="0"/>
              <a:t>create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0" dirty="0"/>
              <a:t>n</a:t>
            </a:r>
            <a:r>
              <a:rPr spc="-5" dirty="0"/>
              <a:t>e</a:t>
            </a:r>
            <a:r>
              <a:rPr spc="-30" dirty="0"/>
              <a:t>w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ins</a:t>
            </a:r>
            <a:r>
              <a:rPr spc="45" dirty="0"/>
              <a:t>t</a:t>
            </a:r>
            <a:r>
              <a:rPr spc="80" dirty="0"/>
              <a:t>ance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00" dirty="0"/>
              <a:t>particular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75" dirty="0"/>
              <a:t>t</a:t>
            </a:r>
            <a:r>
              <a:rPr spc="-35" dirty="0"/>
              <a:t>ype</a:t>
            </a:r>
          </a:p>
          <a:p>
            <a:pPr marL="408940" marR="245110">
              <a:lnSpc>
                <a:spcPct val="155100"/>
              </a:lnSpc>
            </a:pPr>
            <a:r>
              <a:rPr spc="-170" dirty="0"/>
              <a:t>unli</a:t>
            </a:r>
            <a:r>
              <a:rPr spc="-280" dirty="0"/>
              <a:t>k</a:t>
            </a:r>
            <a:r>
              <a:rPr spc="245" dirty="0"/>
              <a:t>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Objecti</a:t>
            </a:r>
            <a:r>
              <a:rPr spc="-85" dirty="0"/>
              <a:t>v</a:t>
            </a:r>
            <a:r>
              <a:rPr spc="245" dirty="0"/>
              <a:t>e</a:t>
            </a:r>
            <a:r>
              <a:rPr spc="-100" dirty="0">
                <a:latin typeface="Calibri"/>
                <a:cs typeface="Calibri"/>
              </a:rPr>
              <a:t>-</a:t>
            </a:r>
            <a:r>
              <a:rPr spc="-35" dirty="0"/>
              <a:t>C,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85" dirty="0"/>
              <a:t>S</a:t>
            </a:r>
            <a:r>
              <a:rPr spc="-130" dirty="0"/>
              <a:t>wi</a:t>
            </a:r>
            <a:r>
              <a:rPr spc="-160" dirty="0"/>
              <a:t>f</a:t>
            </a:r>
            <a:r>
              <a:rPr spc="20" dirty="0"/>
              <a:t>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5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75" dirty="0"/>
              <a:t>do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0" dirty="0"/>
              <a:t>h</a:t>
            </a:r>
            <a:r>
              <a:rPr spc="-114" dirty="0"/>
              <a:t>a</a:t>
            </a:r>
            <a:r>
              <a:rPr spc="-285" dirty="0"/>
              <a:t>v</a:t>
            </a:r>
            <a:r>
              <a:rPr spc="245" dirty="0"/>
              <a:t>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re</a:t>
            </a:r>
            <a:r>
              <a:rPr spc="-70" dirty="0"/>
              <a:t>t</a:t>
            </a:r>
            <a:r>
              <a:rPr spc="-155" dirty="0"/>
              <a:t>urn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85" dirty="0"/>
              <a:t>v</a:t>
            </a:r>
            <a:r>
              <a:rPr spc="-45" dirty="0"/>
              <a:t>alue</a:t>
            </a:r>
          </a:p>
          <a:p>
            <a:pPr marL="408940" marR="5080">
              <a:lnSpc>
                <a:spcPct val="155100"/>
              </a:lnSpc>
            </a:pPr>
            <a:r>
              <a:rPr dirty="0"/>
              <a:t>when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20" dirty="0"/>
              <a:t>initialization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completed,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all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stored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75" dirty="0"/>
              <a:t>t</a:t>
            </a:r>
            <a:r>
              <a:rPr spc="-35" dirty="0"/>
              <a:t>ype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must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be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30" dirty="0"/>
              <a:t>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5" dirty="0"/>
              <a:t>with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40" dirty="0"/>
              <a:t>sound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85" dirty="0"/>
              <a:t>v</a:t>
            </a:r>
            <a:r>
              <a:rPr spc="-45" dirty="0"/>
              <a:t>alue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4014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5527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03520">
              <a:lnSpc>
                <a:spcPct val="100000"/>
              </a:lnSpc>
            </a:pPr>
            <a:r>
              <a:rPr spc="305" dirty="0"/>
              <a:t>Instance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35" dirty="0"/>
              <a:t>Initialization</a:t>
            </a:r>
          </a:p>
        </p:txBody>
      </p:sp>
      <p:sp>
        <p:nvSpPr>
          <p:cNvPr id="8" name="object 8"/>
          <p:cNvSpPr/>
          <p:nvPr/>
        </p:nvSpPr>
        <p:spPr>
          <a:xfrm>
            <a:off x="3814358" y="7199827"/>
            <a:ext cx="7573182" cy="1450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78583" y="7249303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init</a:t>
            </a:r>
            <a:r>
              <a:rPr sz="2400" dirty="0">
                <a:latin typeface="Source Code Pro"/>
                <a:cs typeface="Source Code Pro"/>
              </a:rPr>
              <a:t>()	{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35783" y="7744603"/>
            <a:ext cx="3134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solidFill>
                  <a:srgbClr val="00814B"/>
                </a:solidFill>
                <a:latin typeface="Source Code Pro"/>
                <a:cs typeface="Source Code Pro"/>
              </a:rPr>
              <a:t>//	Initialization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7625" y="7744603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14B"/>
                </a:solidFill>
                <a:latin typeface="Source Code Pro"/>
                <a:cs typeface="Source Code Pro"/>
              </a:rPr>
              <a:t>Task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42026" y="7744603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14B"/>
                </a:solidFill>
                <a:latin typeface="Source Code Pro"/>
                <a:cs typeface="Source Code Pro"/>
              </a:rPr>
              <a:t>performed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0828" y="7744603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14B"/>
                </a:solidFill>
                <a:latin typeface="Source Code Pro"/>
                <a:cs typeface="Source Code Pro"/>
              </a:rPr>
              <a:t>here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8583" y="8239905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089575"/>
            <a:ext cx="32150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0" dirty="0">
                <a:latin typeface="Book Antiqua"/>
                <a:cs typeface="Book Antiqua"/>
              </a:rPr>
              <a:t>De</a:t>
            </a:r>
            <a:r>
              <a:rPr sz="3200" spc="-55" dirty="0">
                <a:latin typeface="Book Antiqua"/>
                <a:cs typeface="Book Antiqua"/>
              </a:rPr>
              <a:t>f</a:t>
            </a:r>
            <a:r>
              <a:rPr sz="3200" spc="-100" dirty="0">
                <a:latin typeface="Book Antiqua"/>
                <a:cs typeface="Book Antiqua"/>
              </a:rPr>
              <a:t>ault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28899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2846089"/>
            <a:ext cx="9813290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30" dirty="0">
                <a:latin typeface="Book Antiqua"/>
                <a:cs typeface="Book Antiqua"/>
              </a:rPr>
              <a:t>generated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</a:t>
            </a:r>
            <a:r>
              <a:rPr sz="3200" spc="-70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ures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Book Antiqua"/>
                <a:cs typeface="Book Antiqua"/>
              </a:rPr>
              <a:t>classes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do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pr</a:t>
            </a:r>
            <a:r>
              <a:rPr sz="3200" spc="-190" dirty="0">
                <a:latin typeface="Book Antiqua"/>
                <a:cs typeface="Book Antiqua"/>
              </a:rPr>
              <a:t>o</a:t>
            </a:r>
            <a:r>
              <a:rPr sz="3200" spc="-95" dirty="0">
                <a:latin typeface="Book Antiqua"/>
                <a:cs typeface="Book Antiqua"/>
              </a:rPr>
              <a:t>vide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a</a:t>
            </a:r>
            <a:r>
              <a:rPr sz="3200" spc="-125" dirty="0">
                <a:latin typeface="Book Antiqua"/>
                <a:cs typeface="Book Antiqua"/>
              </a:rPr>
              <a:t>n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themsel</a:t>
            </a:r>
            <a:r>
              <a:rPr sz="3200" spc="-30" dirty="0">
                <a:latin typeface="Book Antiqua"/>
                <a:cs typeface="Book Antiqua"/>
              </a:rPr>
              <a:t>v</a:t>
            </a:r>
            <a:r>
              <a:rPr sz="3200" spc="229" dirty="0">
                <a:latin typeface="Book Antiqua"/>
                <a:cs typeface="Book Antiqua"/>
              </a:rPr>
              <a:t>es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80" dirty="0">
                <a:latin typeface="Book Antiqua"/>
                <a:cs typeface="Book Antiqua"/>
              </a:rPr>
              <a:t>does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nothing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but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Book Antiqua"/>
                <a:cs typeface="Book Antiqua"/>
              </a:rPr>
              <a:t>set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their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de</a:t>
            </a:r>
            <a:r>
              <a:rPr sz="3200" spc="-55" dirty="0">
                <a:latin typeface="Book Antiqua"/>
                <a:cs typeface="Book Antiqua"/>
              </a:rPr>
              <a:t>f</a:t>
            </a:r>
            <a:r>
              <a:rPr sz="3200" spc="-100" dirty="0">
                <a:latin typeface="Book Antiqua"/>
                <a:cs typeface="Book Antiqua"/>
              </a:rPr>
              <a:t>ault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440294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515946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5115632"/>
            <a:ext cx="78187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0" dirty="0">
                <a:latin typeface="Book Antiqua"/>
                <a:cs typeface="Book Antiqua"/>
              </a:rPr>
              <a:t>Membe</a:t>
            </a:r>
            <a:r>
              <a:rPr sz="3200" spc="200" dirty="0">
                <a:latin typeface="Book Antiqua"/>
                <a:cs typeface="Book Antiqua"/>
              </a:rPr>
              <a:t>r</a:t>
            </a:r>
            <a:r>
              <a:rPr sz="3200" spc="60" dirty="0">
                <a:latin typeface="Book Antiqua"/>
                <a:cs typeface="Book Antiqua"/>
              </a:rPr>
              <a:t>wise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Book Antiqua"/>
                <a:cs typeface="Book Antiqua"/>
              </a:rPr>
              <a:t>St</a:t>
            </a:r>
            <a:r>
              <a:rPr sz="3200" spc="-55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ure</a:t>
            </a:r>
            <a:r>
              <a:rPr sz="3200" spc="-295" dirty="0">
                <a:latin typeface="Times New Roman"/>
                <a:cs typeface="Times New Roman"/>
              </a:rPr>
              <a:t> </a:t>
            </a:r>
            <a:r>
              <a:rPr sz="3200" spc="-5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59159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1801" y="5872146"/>
            <a:ext cx="10211435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30" dirty="0">
                <a:latin typeface="Book Antiqua"/>
                <a:cs typeface="Book Antiqua"/>
              </a:rPr>
              <a:t>generated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</a:t>
            </a:r>
            <a:r>
              <a:rPr sz="3200" spc="-70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ures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do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pr</a:t>
            </a:r>
            <a:r>
              <a:rPr sz="3200" spc="-190" dirty="0">
                <a:latin typeface="Book Antiqua"/>
                <a:cs typeface="Book Antiqua"/>
              </a:rPr>
              <a:t>o</a:t>
            </a:r>
            <a:r>
              <a:rPr sz="3200" spc="-95" dirty="0">
                <a:latin typeface="Book Antiqua"/>
                <a:cs typeface="Book Antiqua"/>
              </a:rPr>
              <a:t>vide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a</a:t>
            </a:r>
            <a:r>
              <a:rPr sz="3200" spc="-125" dirty="0">
                <a:latin typeface="Book Antiqua"/>
                <a:cs typeface="Book Antiqua"/>
              </a:rPr>
              <a:t>n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themsel</a:t>
            </a:r>
            <a:r>
              <a:rPr sz="3200" spc="-30" dirty="0">
                <a:latin typeface="Book Antiqua"/>
                <a:cs typeface="Book Antiqua"/>
              </a:rPr>
              <a:t>v</a:t>
            </a:r>
            <a:r>
              <a:rPr sz="3200" spc="229" dirty="0">
                <a:latin typeface="Book Antiqua"/>
                <a:cs typeface="Book Antiqua"/>
              </a:rPr>
              <a:t>es</a:t>
            </a:r>
            <a:endParaRPr sz="3200">
              <a:latin typeface="Book Antiqua"/>
              <a:cs typeface="Book Antiqua"/>
            </a:endParaRPr>
          </a:p>
          <a:p>
            <a:pPr marL="12700" marR="429259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also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Book Antiqua"/>
                <a:cs typeface="Book Antiqua"/>
              </a:rPr>
              <a:t>holds,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do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h</a:t>
            </a:r>
            <a:r>
              <a:rPr sz="3200" spc="-114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a</a:t>
            </a:r>
            <a:r>
              <a:rPr sz="3200" spc="-125" dirty="0">
                <a:latin typeface="Book Antiqua"/>
                <a:cs typeface="Book Antiqua"/>
              </a:rPr>
              <a:t>n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de</a:t>
            </a:r>
            <a:r>
              <a:rPr sz="3200" spc="-55" dirty="0">
                <a:latin typeface="Book Antiqua"/>
                <a:cs typeface="Book Antiqua"/>
              </a:rPr>
              <a:t>f</a:t>
            </a:r>
            <a:r>
              <a:rPr sz="3200" spc="-100" dirty="0">
                <a:latin typeface="Book Antiqua"/>
                <a:cs typeface="Book Antiqua"/>
              </a:rPr>
              <a:t>ault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assigned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within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declaration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7300" y="74290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8595">
              <a:lnSpc>
                <a:spcPct val="100000"/>
              </a:lnSpc>
            </a:pPr>
            <a:r>
              <a:rPr spc="320" dirty="0"/>
              <a:t>Generated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60" dirty="0"/>
              <a:t>e</a:t>
            </a:r>
            <a:r>
              <a:rPr spc="275" dirty="0"/>
              <a:t>r</a:t>
            </a:r>
            <a:r>
              <a:rPr spc="505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28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34784">
              <a:lnSpc>
                <a:spcPct val="100000"/>
              </a:lnSpc>
            </a:pPr>
            <a:r>
              <a:rPr spc="265" dirty="0"/>
              <a:t>Default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20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082" y="3458350"/>
            <a:ext cx="258572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934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class	</a:t>
            </a:r>
            <a:r>
              <a:rPr sz="2400" dirty="0">
                <a:latin typeface="Source Code Pro"/>
                <a:cs typeface="Source Code Pro"/>
              </a:rPr>
              <a:t>ToDoItem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082" y="5934852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70457" y="4398150"/>
          <a:ext cx="4458972" cy="142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914400"/>
                <a:gridCol w="365760"/>
                <a:gridCol w="2503807"/>
              </a:tblGrid>
              <a:tr h="4635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name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1005205" algn="l"/>
                        </a:tabLst>
                      </a:pPr>
                      <a:r>
                        <a:rPr sz="2400" dirty="0">
                          <a:solidFill>
                            <a:srgbClr val="851001"/>
                          </a:solidFill>
                          <a:latin typeface="Source Code Pro"/>
                          <a:cs typeface="Source Code Pro"/>
                        </a:rPr>
                        <a:t>“New	Item”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  <a:tr h="4953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due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NSDate.date()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done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false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3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882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838876"/>
            <a:ext cx="9435465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92020">
              <a:lnSpc>
                <a:spcPct val="155100"/>
              </a:lnSpc>
            </a:pPr>
            <a:r>
              <a:rPr sz="3200" spc="-60" dirty="0">
                <a:latin typeface="Book Antiqua"/>
                <a:cs typeface="Book Antiqua"/>
              </a:rPr>
              <a:t>Announced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presented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at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WWDC’</a:t>
            </a:r>
            <a:r>
              <a:rPr sz="3200" spc="15" dirty="0">
                <a:latin typeface="Book Antiqua"/>
                <a:cs typeface="Book Antiqua"/>
              </a:rPr>
              <a:t>1</a:t>
            </a:r>
            <a:r>
              <a:rPr sz="3200" spc="175" dirty="0">
                <a:latin typeface="Book Antiqua"/>
                <a:cs typeface="Book Antiqua"/>
              </a:rPr>
              <a:t>4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Book Antiqua"/>
                <a:cs typeface="Book Antiqua"/>
              </a:rPr>
              <a:t>cu</a:t>
            </a:r>
            <a:r>
              <a:rPr sz="3200" spc="-90" dirty="0">
                <a:latin typeface="Book Antiqua"/>
                <a:cs typeface="Book Antiqua"/>
              </a:rPr>
              <a:t>r</a:t>
            </a:r>
            <a:r>
              <a:rPr sz="3200" spc="-15" dirty="0">
                <a:latin typeface="Book Antiqua"/>
                <a:cs typeface="Book Antiqua"/>
              </a:rPr>
              <a:t>rent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dirty="0">
                <a:latin typeface="Book Antiqua"/>
                <a:cs typeface="Book Antiqua"/>
              </a:rPr>
              <a:t>ersion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75" dirty="0">
                <a:latin typeface="Book Antiqua"/>
                <a:cs typeface="Book Antiqua"/>
              </a:rPr>
              <a:t>1</a:t>
            </a:r>
            <a:r>
              <a:rPr sz="3200" spc="130" dirty="0">
                <a:latin typeface="Book Antiqua"/>
                <a:cs typeface="Book Antiqua"/>
              </a:rPr>
              <a:t>.1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-75" dirty="0">
                <a:latin typeface="Book Antiqua"/>
                <a:cs typeface="Book Antiqua"/>
              </a:rPr>
              <a:t>programming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language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Book Antiqua"/>
                <a:cs typeface="Book Antiqua"/>
              </a:rPr>
              <a:t>influenced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b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45" dirty="0">
                <a:latin typeface="Book Antiqua"/>
                <a:cs typeface="Book Antiqua"/>
              </a:rPr>
              <a:t>xpressivi</a:t>
            </a:r>
            <a:r>
              <a:rPr sz="3200" spc="25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scripting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languages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363921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4395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666527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6621460"/>
            <a:ext cx="9491345" cy="118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confused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with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b="1" spc="555" dirty="0">
                <a:latin typeface="Calibri"/>
                <a:cs typeface="Calibri"/>
              </a:rPr>
              <a:t>S</a:t>
            </a:r>
            <a:r>
              <a:rPr sz="3200" b="1" spc="220" dirty="0">
                <a:latin typeface="Calibri"/>
                <a:cs typeface="Calibri"/>
              </a:rPr>
              <a:t>wi</a:t>
            </a:r>
            <a:r>
              <a:rPr sz="3200" b="1" spc="60" dirty="0">
                <a:latin typeface="Calibri"/>
                <a:cs typeface="Calibri"/>
              </a:rPr>
              <a:t>f</a:t>
            </a:r>
            <a:r>
              <a:rPr sz="3200" b="1" spc="130" dirty="0">
                <a:latin typeface="Calibri"/>
                <a:cs typeface="Calibri"/>
              </a:rPr>
              <a:t>t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195" dirty="0">
                <a:latin typeface="Calibri"/>
                <a:cs typeface="Calibri"/>
              </a:rPr>
              <a:t>pa</a:t>
            </a:r>
            <a:r>
              <a:rPr sz="3200" b="1" spc="70" dirty="0">
                <a:latin typeface="Calibri"/>
                <a:cs typeface="Calibri"/>
              </a:rPr>
              <a:t>r</a:t>
            </a:r>
            <a:r>
              <a:rPr sz="3200" b="1" spc="130" dirty="0">
                <a:latin typeface="Calibri"/>
                <a:cs typeface="Calibri"/>
              </a:rPr>
              <a:t>allel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285" dirty="0">
                <a:latin typeface="Calibri"/>
                <a:cs typeface="Calibri"/>
              </a:rPr>
              <a:t>sc</a:t>
            </a:r>
            <a:r>
              <a:rPr sz="3200" b="1" spc="-30" dirty="0">
                <a:latin typeface="Calibri"/>
                <a:cs typeface="Calibri"/>
              </a:rPr>
              <a:t>r</a:t>
            </a:r>
            <a:r>
              <a:rPr sz="3200" b="1" spc="200" dirty="0">
                <a:latin typeface="Calibri"/>
                <a:cs typeface="Calibri"/>
              </a:rPr>
              <a:t>ipting</a:t>
            </a:r>
            <a:r>
              <a:rPr sz="3200" b="1" spc="125" dirty="0">
                <a:latin typeface="Times New Roman"/>
                <a:cs typeface="Times New Roman"/>
              </a:rPr>
              <a:t> </a:t>
            </a:r>
            <a:r>
              <a:rPr sz="3200" b="1" spc="250" dirty="0">
                <a:latin typeface="Calibri"/>
                <a:cs typeface="Calibri"/>
              </a:rPr>
              <a:t>langua</a:t>
            </a:r>
            <a:r>
              <a:rPr sz="3200" b="1" spc="190" dirty="0">
                <a:latin typeface="Calibri"/>
                <a:cs typeface="Calibri"/>
              </a:rPr>
              <a:t>g</a:t>
            </a:r>
            <a:r>
              <a:rPr sz="3200" b="1" spc="160" dirty="0">
                <a:latin typeface="Calibri"/>
                <a:cs typeface="Calibri"/>
              </a:rPr>
              <a:t>e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u="heavy" spc="-185" dirty="0">
                <a:latin typeface="Book Antiqua"/>
                <a:cs typeface="Book Antiqua"/>
              </a:rPr>
              <a:t>(</a:t>
            </a:r>
            <a:r>
              <a:rPr sz="3200" spc="-95" dirty="0">
                <a:latin typeface="Book Antiqua"/>
                <a:cs typeface="Book Antiqua"/>
                <a:hlinkClick r:id="rId3"/>
              </a:rPr>
              <a:t>h</a:t>
            </a:r>
            <a:r>
              <a:rPr sz="3200" u="heavy" spc="-140" dirty="0">
                <a:latin typeface="Book Antiqua"/>
                <a:cs typeface="Book Antiqua"/>
                <a:hlinkClick r:id="rId3"/>
              </a:rPr>
              <a:t>t</a:t>
            </a:r>
            <a:r>
              <a:rPr sz="3200" u="heavy" spc="-270" dirty="0">
                <a:latin typeface="Book Antiqua"/>
                <a:cs typeface="Book Antiqua"/>
                <a:hlinkClick r:id="rId3"/>
              </a:rPr>
              <a:t>tp://swi</a:t>
            </a:r>
            <a:r>
              <a:rPr sz="3200" u="heavy" spc="-160" dirty="0">
                <a:latin typeface="Book Antiqua"/>
                <a:cs typeface="Book Antiqua"/>
                <a:hlinkClick r:id="rId3"/>
              </a:rPr>
              <a:t>f</a:t>
            </a:r>
            <a:r>
              <a:rPr sz="3200" u="heavy" spc="20" dirty="0">
                <a:latin typeface="Book Antiqua"/>
                <a:cs typeface="Book Antiqua"/>
                <a:hlinkClick r:id="rId3"/>
              </a:rPr>
              <a:t>t</a:t>
            </a:r>
            <a:r>
              <a:rPr sz="3200" u="heavy" spc="-100" dirty="0">
                <a:latin typeface="Calibri"/>
                <a:cs typeface="Calibri"/>
                <a:hlinkClick r:id="rId3"/>
              </a:rPr>
              <a:t>-</a:t>
            </a:r>
            <a:r>
              <a:rPr sz="3200" u="heavy" spc="-75" dirty="0">
                <a:latin typeface="Book Antiqua"/>
                <a:cs typeface="Book Antiqua"/>
                <a:hlinkClick r:id="rId3"/>
              </a:rPr>
              <a:t>lan</a:t>
            </a:r>
            <a:r>
              <a:rPr sz="3200" u="heavy" spc="-30" dirty="0">
                <a:latin typeface="Book Antiqua"/>
                <a:cs typeface="Book Antiqua"/>
                <a:hlinkClick r:id="rId3"/>
              </a:rPr>
              <a:t>g</a:t>
            </a:r>
            <a:r>
              <a:rPr sz="3200" u="heavy" spc="-254" dirty="0">
                <a:latin typeface="Book Antiqua"/>
                <a:cs typeface="Book Antiqua"/>
                <a:hlinkClick r:id="rId3"/>
              </a:rPr>
              <a:t>.org/main/</a:t>
            </a:r>
            <a:r>
              <a:rPr sz="3200" spc="-185" dirty="0">
                <a:latin typeface="Book Antiqua"/>
                <a:cs typeface="Book Antiqua"/>
              </a:rPr>
              <a:t>)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635">
              <a:lnSpc>
                <a:spcPct val="100000"/>
              </a:lnSpc>
            </a:pPr>
            <a:r>
              <a:rPr spc="260" dirty="0"/>
              <a:t>Introduction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185" dirty="0"/>
              <a:t>to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940" dirty="0"/>
              <a:t>S</a:t>
            </a:r>
            <a:r>
              <a:rPr spc="385" dirty="0"/>
              <a:t>wi</a:t>
            </a:r>
            <a:r>
              <a:rPr spc="10" dirty="0"/>
              <a:t>f</a:t>
            </a:r>
            <a:r>
              <a:rPr spc="-20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34784">
              <a:lnSpc>
                <a:spcPct val="100000"/>
              </a:lnSpc>
            </a:pPr>
            <a:r>
              <a:rPr spc="265" dirty="0"/>
              <a:t>Default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20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082" y="3458350"/>
            <a:ext cx="2585720" cy="132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934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class	</a:t>
            </a:r>
            <a:r>
              <a:rPr sz="2400" dirty="0">
                <a:latin typeface="Source Code Pro"/>
                <a:cs typeface="Source Code Pro"/>
              </a:rPr>
              <a:t>ToDoItem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  <a:p>
            <a:pPr marL="2413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4203" y="4448950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name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8603" y="4448950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2400" dirty="0">
                <a:latin typeface="Source Code Pro"/>
                <a:cs typeface="Source Code Pro"/>
              </a:rPr>
              <a:t>=	</a:t>
            </a:r>
            <a:r>
              <a:rPr sz="2400" dirty="0">
                <a:solidFill>
                  <a:srgbClr val="851001"/>
                </a:solidFill>
                <a:latin typeface="Source Code Pro"/>
                <a:cs typeface="Source Code Pro"/>
              </a:rPr>
              <a:t>“New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8764" y="4448950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51001"/>
                </a:solidFill>
                <a:latin typeface="Source Code Pro"/>
                <a:cs typeface="Source Code Pro"/>
              </a:rPr>
              <a:t>Item”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4082" y="5934852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5018" y="4696601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init</a:t>
            </a:r>
            <a:r>
              <a:rPr sz="2400" dirty="0">
                <a:latin typeface="Source Code Pro"/>
                <a:cs typeface="Source Code Pro"/>
              </a:rPr>
              <a:t>()	{}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40876" y="4007333"/>
            <a:ext cx="3654425" cy="603250"/>
          </a:xfrm>
          <a:custGeom>
            <a:avLst/>
            <a:gdLst/>
            <a:ahLst/>
            <a:cxnLst/>
            <a:rect l="l" t="t" r="r" b="b"/>
            <a:pathLst>
              <a:path w="3654425" h="603250">
                <a:moveTo>
                  <a:pt x="0" y="195279"/>
                </a:moveTo>
                <a:lnTo>
                  <a:pt x="265078" y="145200"/>
                </a:lnTo>
                <a:lnTo>
                  <a:pt x="521437" y="102515"/>
                </a:lnTo>
                <a:lnTo>
                  <a:pt x="769073" y="67224"/>
                </a:lnTo>
                <a:lnTo>
                  <a:pt x="1007983" y="39327"/>
                </a:lnTo>
                <a:lnTo>
                  <a:pt x="1238164" y="18824"/>
                </a:lnTo>
                <a:lnTo>
                  <a:pt x="1459614" y="5714"/>
                </a:lnTo>
                <a:lnTo>
                  <a:pt x="1672328" y="0"/>
                </a:lnTo>
                <a:lnTo>
                  <a:pt x="1876304" y="1679"/>
                </a:lnTo>
                <a:lnTo>
                  <a:pt x="2071539" y="10752"/>
                </a:lnTo>
                <a:lnTo>
                  <a:pt x="2258030" y="27220"/>
                </a:lnTo>
                <a:lnTo>
                  <a:pt x="2435774" y="51082"/>
                </a:lnTo>
                <a:lnTo>
                  <a:pt x="2604767" y="82338"/>
                </a:lnTo>
                <a:lnTo>
                  <a:pt x="2765006" y="120989"/>
                </a:lnTo>
                <a:lnTo>
                  <a:pt x="2916489" y="167034"/>
                </a:lnTo>
                <a:lnTo>
                  <a:pt x="3059212" y="220473"/>
                </a:lnTo>
                <a:lnTo>
                  <a:pt x="3193172" y="281308"/>
                </a:lnTo>
                <a:lnTo>
                  <a:pt x="3318366" y="349536"/>
                </a:lnTo>
                <a:lnTo>
                  <a:pt x="3434792" y="425160"/>
                </a:lnTo>
                <a:lnTo>
                  <a:pt x="3542445" y="508178"/>
                </a:lnTo>
                <a:lnTo>
                  <a:pt x="3641323" y="598590"/>
                </a:lnTo>
                <a:lnTo>
                  <a:pt x="3654033" y="60276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20934" y="4536826"/>
            <a:ext cx="128270" cy="130810"/>
          </a:xfrm>
          <a:custGeom>
            <a:avLst/>
            <a:gdLst/>
            <a:ahLst/>
            <a:cxnLst/>
            <a:rect l="l" t="t" r="r" b="b"/>
            <a:pathLst>
              <a:path w="128270" h="130810">
                <a:moveTo>
                  <a:pt x="88544" y="0"/>
                </a:moveTo>
                <a:lnTo>
                  <a:pt x="65227" y="64038"/>
                </a:lnTo>
                <a:lnTo>
                  <a:pt x="0" y="83819"/>
                </a:lnTo>
                <a:lnTo>
                  <a:pt x="128107" y="130454"/>
                </a:lnTo>
                <a:lnTo>
                  <a:pt x="88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99410" y="3835396"/>
            <a:ext cx="2082800" cy="317500"/>
          </a:xfrm>
          <a:custGeom>
            <a:avLst/>
            <a:gdLst/>
            <a:ahLst/>
            <a:cxnLst/>
            <a:rect l="l" t="t" r="r" b="b"/>
            <a:pathLst>
              <a:path w="2082800" h="317500">
                <a:moveTo>
                  <a:pt x="0" y="317504"/>
                </a:moveTo>
                <a:lnTo>
                  <a:pt x="2082795" y="317504"/>
                </a:lnTo>
                <a:lnTo>
                  <a:pt x="2082795" y="0"/>
                </a:lnTo>
                <a:lnTo>
                  <a:pt x="0" y="0"/>
                </a:lnTo>
                <a:lnTo>
                  <a:pt x="0" y="31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32616" y="3903692"/>
            <a:ext cx="20015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Book Antiqua"/>
                <a:cs typeface="Book Antiqua"/>
              </a:rPr>
              <a:t>generate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Book Antiqua"/>
                <a:cs typeface="Book Antiqua"/>
              </a:rPr>
              <a:t>at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Book Antiqua"/>
                <a:cs typeface="Book Antiqua"/>
              </a:rPr>
              <a:t>compile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Book Antiqua"/>
                <a:cs typeface="Book Antiqua"/>
              </a:rPr>
              <a:t>time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28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0457" y="4893451"/>
          <a:ext cx="4458972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914400"/>
                <a:gridCol w="365760"/>
                <a:gridCol w="2503807"/>
              </a:tblGrid>
              <a:tr h="4635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due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NSDate.date()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done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false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34784">
              <a:lnSpc>
                <a:spcPct val="100000"/>
              </a:lnSpc>
            </a:pPr>
            <a:r>
              <a:rPr spc="265" dirty="0"/>
              <a:t>Default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20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082" y="3458350"/>
            <a:ext cx="2585720" cy="132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934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class	</a:t>
            </a:r>
            <a:r>
              <a:rPr sz="2400" dirty="0">
                <a:latin typeface="Source Code Pro"/>
                <a:cs typeface="Source Code Pro"/>
              </a:rPr>
              <a:t>ToDoItem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  <a:p>
            <a:pPr marL="2413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4203" y="4448950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name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8603" y="4448950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2400" dirty="0">
                <a:latin typeface="Source Code Pro"/>
                <a:cs typeface="Source Code Pro"/>
              </a:rPr>
              <a:t>=	</a:t>
            </a:r>
            <a:r>
              <a:rPr sz="2400" dirty="0">
                <a:solidFill>
                  <a:srgbClr val="851001"/>
                </a:solidFill>
                <a:latin typeface="Source Code Pro"/>
                <a:cs typeface="Source Code Pro"/>
              </a:rPr>
              <a:t>“New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8764" y="4448950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51001"/>
                </a:solidFill>
                <a:latin typeface="Source Code Pro"/>
                <a:cs typeface="Source Code Pro"/>
              </a:rPr>
              <a:t>Item”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4082" y="5934852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5012" y="7602363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item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0934" y="7602363"/>
            <a:ext cx="2219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2400" dirty="0">
                <a:latin typeface="Source Code Pro"/>
                <a:cs typeface="Source Code Pro"/>
              </a:rPr>
              <a:t>=	</a:t>
            </a:r>
            <a:r>
              <a:rPr sz="2400" dirty="0">
                <a:solidFill>
                  <a:srgbClr val="0067A5"/>
                </a:solidFill>
                <a:latin typeface="Source Code Pro"/>
                <a:cs typeface="Source Code Pro"/>
              </a:rPr>
              <a:t>ToDoItem</a:t>
            </a:r>
            <a:r>
              <a:rPr sz="2400" dirty="0">
                <a:latin typeface="Source Code Pro"/>
                <a:cs typeface="Source Code Pro"/>
              </a:rPr>
              <a:t>()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5018" y="4696601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init</a:t>
            </a:r>
            <a:r>
              <a:rPr sz="2400" dirty="0">
                <a:latin typeface="Source Code Pro"/>
                <a:cs typeface="Source Code Pro"/>
              </a:rPr>
              <a:t>()	{}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40876" y="4007333"/>
            <a:ext cx="3654425" cy="603250"/>
          </a:xfrm>
          <a:custGeom>
            <a:avLst/>
            <a:gdLst/>
            <a:ahLst/>
            <a:cxnLst/>
            <a:rect l="l" t="t" r="r" b="b"/>
            <a:pathLst>
              <a:path w="3654425" h="603250">
                <a:moveTo>
                  <a:pt x="0" y="195279"/>
                </a:moveTo>
                <a:lnTo>
                  <a:pt x="265078" y="145200"/>
                </a:lnTo>
                <a:lnTo>
                  <a:pt x="521437" y="102515"/>
                </a:lnTo>
                <a:lnTo>
                  <a:pt x="769073" y="67224"/>
                </a:lnTo>
                <a:lnTo>
                  <a:pt x="1007983" y="39327"/>
                </a:lnTo>
                <a:lnTo>
                  <a:pt x="1238164" y="18824"/>
                </a:lnTo>
                <a:lnTo>
                  <a:pt x="1459614" y="5714"/>
                </a:lnTo>
                <a:lnTo>
                  <a:pt x="1672328" y="0"/>
                </a:lnTo>
                <a:lnTo>
                  <a:pt x="1876304" y="1679"/>
                </a:lnTo>
                <a:lnTo>
                  <a:pt x="2071539" y="10752"/>
                </a:lnTo>
                <a:lnTo>
                  <a:pt x="2258030" y="27220"/>
                </a:lnTo>
                <a:lnTo>
                  <a:pt x="2435774" y="51082"/>
                </a:lnTo>
                <a:lnTo>
                  <a:pt x="2604767" y="82338"/>
                </a:lnTo>
                <a:lnTo>
                  <a:pt x="2765006" y="120989"/>
                </a:lnTo>
                <a:lnTo>
                  <a:pt x="2916489" y="167034"/>
                </a:lnTo>
                <a:lnTo>
                  <a:pt x="3059212" y="220473"/>
                </a:lnTo>
                <a:lnTo>
                  <a:pt x="3193172" y="281308"/>
                </a:lnTo>
                <a:lnTo>
                  <a:pt x="3318366" y="349536"/>
                </a:lnTo>
                <a:lnTo>
                  <a:pt x="3434792" y="425160"/>
                </a:lnTo>
                <a:lnTo>
                  <a:pt x="3542445" y="508178"/>
                </a:lnTo>
                <a:lnTo>
                  <a:pt x="3641323" y="598590"/>
                </a:lnTo>
                <a:lnTo>
                  <a:pt x="3654033" y="60276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20934" y="4536826"/>
            <a:ext cx="128270" cy="130810"/>
          </a:xfrm>
          <a:custGeom>
            <a:avLst/>
            <a:gdLst/>
            <a:ahLst/>
            <a:cxnLst/>
            <a:rect l="l" t="t" r="r" b="b"/>
            <a:pathLst>
              <a:path w="128270" h="130810">
                <a:moveTo>
                  <a:pt x="88544" y="0"/>
                </a:moveTo>
                <a:lnTo>
                  <a:pt x="65227" y="64038"/>
                </a:lnTo>
                <a:lnTo>
                  <a:pt x="0" y="83819"/>
                </a:lnTo>
                <a:lnTo>
                  <a:pt x="128107" y="130454"/>
                </a:lnTo>
                <a:lnTo>
                  <a:pt x="88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97689" y="5081137"/>
            <a:ext cx="3352800" cy="2602865"/>
          </a:xfrm>
          <a:custGeom>
            <a:avLst/>
            <a:gdLst/>
            <a:ahLst/>
            <a:cxnLst/>
            <a:rect l="l" t="t" r="r" b="b"/>
            <a:pathLst>
              <a:path w="3352800" h="2602865">
                <a:moveTo>
                  <a:pt x="0" y="2602357"/>
                </a:moveTo>
                <a:lnTo>
                  <a:pt x="15057" y="2602357"/>
                </a:lnTo>
                <a:lnTo>
                  <a:pt x="391548" y="2556625"/>
                </a:lnTo>
                <a:lnTo>
                  <a:pt x="745519" y="2502039"/>
                </a:lnTo>
                <a:lnTo>
                  <a:pt x="1076969" y="2438594"/>
                </a:lnTo>
                <a:lnTo>
                  <a:pt x="1385900" y="2366286"/>
                </a:lnTo>
                <a:lnTo>
                  <a:pt x="1672310" y="2285110"/>
                </a:lnTo>
                <a:lnTo>
                  <a:pt x="1936201" y="2195061"/>
                </a:lnTo>
                <a:lnTo>
                  <a:pt x="2177571" y="2096133"/>
                </a:lnTo>
                <a:lnTo>
                  <a:pt x="2396421" y="1988323"/>
                </a:lnTo>
                <a:lnTo>
                  <a:pt x="2592752" y="1871626"/>
                </a:lnTo>
                <a:lnTo>
                  <a:pt x="2766562" y="1746036"/>
                </a:lnTo>
                <a:lnTo>
                  <a:pt x="2917853" y="1611549"/>
                </a:lnTo>
                <a:lnTo>
                  <a:pt x="3046624" y="1468161"/>
                </a:lnTo>
                <a:lnTo>
                  <a:pt x="3152875" y="1315865"/>
                </a:lnTo>
                <a:lnTo>
                  <a:pt x="3236606" y="1154658"/>
                </a:lnTo>
                <a:lnTo>
                  <a:pt x="3297818" y="984534"/>
                </a:lnTo>
                <a:lnTo>
                  <a:pt x="3336510" y="805489"/>
                </a:lnTo>
                <a:lnTo>
                  <a:pt x="3352683" y="617518"/>
                </a:lnTo>
                <a:lnTo>
                  <a:pt x="3346336" y="420616"/>
                </a:lnTo>
                <a:lnTo>
                  <a:pt x="3317470" y="214778"/>
                </a:lnTo>
                <a:lnTo>
                  <a:pt x="3266084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19386" y="7618427"/>
            <a:ext cx="127635" cy="121285"/>
          </a:xfrm>
          <a:custGeom>
            <a:avLst/>
            <a:gdLst/>
            <a:ahLst/>
            <a:cxnLst/>
            <a:rect l="l" t="t" r="r" b="b"/>
            <a:pathLst>
              <a:path w="127634" h="121284">
                <a:moveTo>
                  <a:pt x="115031" y="0"/>
                </a:moveTo>
                <a:lnTo>
                  <a:pt x="0" y="73151"/>
                </a:lnTo>
                <a:lnTo>
                  <a:pt x="127528" y="121276"/>
                </a:lnTo>
                <a:lnTo>
                  <a:pt x="90952" y="63770"/>
                </a:lnTo>
                <a:lnTo>
                  <a:pt x="115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9410" y="3835396"/>
            <a:ext cx="2082800" cy="317500"/>
          </a:xfrm>
          <a:custGeom>
            <a:avLst/>
            <a:gdLst/>
            <a:ahLst/>
            <a:cxnLst/>
            <a:rect l="l" t="t" r="r" b="b"/>
            <a:pathLst>
              <a:path w="2082800" h="317500">
                <a:moveTo>
                  <a:pt x="0" y="317504"/>
                </a:moveTo>
                <a:lnTo>
                  <a:pt x="2082795" y="317504"/>
                </a:lnTo>
                <a:lnTo>
                  <a:pt x="2082795" y="0"/>
                </a:lnTo>
                <a:lnTo>
                  <a:pt x="0" y="0"/>
                </a:lnTo>
                <a:lnTo>
                  <a:pt x="0" y="31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32616" y="3903692"/>
            <a:ext cx="20015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Book Antiqua"/>
                <a:cs typeface="Book Antiqua"/>
              </a:rPr>
              <a:t>generate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Book Antiqua"/>
                <a:cs typeface="Book Antiqua"/>
              </a:rPr>
              <a:t>at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Book Antiqua"/>
                <a:cs typeface="Book Antiqua"/>
              </a:rPr>
              <a:t>compile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Book Antiqua"/>
                <a:cs typeface="Book Antiqua"/>
              </a:rPr>
              <a:t>time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18510" y="6743700"/>
            <a:ext cx="1905000" cy="317500"/>
          </a:xfrm>
          <a:custGeom>
            <a:avLst/>
            <a:gdLst/>
            <a:ahLst/>
            <a:cxnLst/>
            <a:rect l="l" t="t" r="r" b="b"/>
            <a:pathLst>
              <a:path w="1905000" h="317500">
                <a:moveTo>
                  <a:pt x="0" y="317504"/>
                </a:moveTo>
                <a:lnTo>
                  <a:pt x="1904999" y="317504"/>
                </a:lnTo>
                <a:lnTo>
                  <a:pt x="1904999" y="0"/>
                </a:lnTo>
                <a:lnTo>
                  <a:pt x="0" y="0"/>
                </a:lnTo>
                <a:lnTo>
                  <a:pt x="0" y="31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355946" y="6809010"/>
            <a:ext cx="18192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latin typeface="Book Antiqua"/>
                <a:cs typeface="Book Antiqua"/>
              </a:rPr>
              <a:t>use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directly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Book Antiqua"/>
                <a:cs typeface="Book Antiqua"/>
              </a:rPr>
              <a:t>as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Book Antiqua"/>
                <a:cs typeface="Book Antiqua"/>
              </a:rPr>
              <a:t>r</a:t>
            </a:r>
            <a:r>
              <a:rPr sz="1400" spc="-15" dirty="0">
                <a:latin typeface="Book Antiqua"/>
                <a:cs typeface="Book Antiqua"/>
              </a:rPr>
              <a:t>untime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28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70457" y="4893451"/>
          <a:ext cx="4458972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914400"/>
                <a:gridCol w="365760"/>
                <a:gridCol w="2503807"/>
              </a:tblGrid>
              <a:tr h="4635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due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NSDate.date()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  <a:tr h="4635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done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802C7C"/>
                          </a:solidFill>
                          <a:latin typeface="Source Code Pro"/>
                          <a:cs typeface="Source Code Pro"/>
                        </a:rPr>
                        <a:t>false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29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41240">
              <a:lnSpc>
                <a:spcPct val="100000"/>
              </a:lnSpc>
            </a:pPr>
            <a:r>
              <a:rPr spc="385" dirty="0"/>
              <a:t>Memberwise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20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082" y="3706000"/>
            <a:ext cx="2219960" cy="231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struct	</a:t>
            </a:r>
            <a:r>
              <a:rPr sz="2400" dirty="0">
                <a:latin typeface="Source Code Pro"/>
                <a:cs typeface="Source Code Pro"/>
              </a:rPr>
              <a:t>Point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  <a:p>
            <a:pPr marL="241300" marR="325120" algn="ctr">
              <a:lnSpc>
                <a:spcPct val="135400"/>
              </a:lnSpc>
              <a:tabLst>
                <a:tab pos="972185" algn="l"/>
                <a:tab pos="1337945" algn="l"/>
                <a:tab pos="170370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x	=	0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y	=	0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41240">
              <a:lnSpc>
                <a:spcPct val="100000"/>
              </a:lnSpc>
            </a:pPr>
            <a:r>
              <a:rPr spc="385" dirty="0"/>
              <a:t>Memberwise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20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082" y="3706000"/>
            <a:ext cx="221996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struct	</a:t>
            </a:r>
            <a:r>
              <a:rPr sz="2400" dirty="0">
                <a:latin typeface="Source Code Pro"/>
                <a:cs typeface="Source Code Pro"/>
              </a:rPr>
              <a:t>Point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2682" y="4696601"/>
            <a:ext cx="167132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  <a:tabLst>
                <a:tab pos="743585" algn="l"/>
                <a:tab pos="1109345" algn="l"/>
                <a:tab pos="147510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x	=	0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y	=	0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082" y="5687202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4346" y="3706000"/>
            <a:ext cx="2082800" cy="231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init</a:t>
            </a:r>
            <a:r>
              <a:rPr sz="2400" dirty="0">
                <a:latin typeface="Source Code Pro"/>
                <a:cs typeface="Source Code Pro"/>
              </a:rPr>
              <a:t>(x: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  <a:p>
            <a:pPr marL="241300" marR="5080">
              <a:lnSpc>
                <a:spcPct val="135400"/>
              </a:lnSpc>
              <a:tabLst>
                <a:tab pos="1520825" algn="l"/>
                <a:tab pos="188658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self</a:t>
            </a:r>
            <a:r>
              <a:rPr sz="2400" dirty="0">
                <a:latin typeface="Source Code Pro"/>
                <a:cs typeface="Source Code Pro"/>
              </a:rPr>
              <a:t>.x	=	x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self</a:t>
            </a:r>
            <a:r>
              <a:rPr sz="2400" dirty="0">
                <a:latin typeface="Source Code Pro"/>
                <a:cs typeface="Source Code Pro"/>
              </a:rPr>
              <a:t>.y	=	y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17387" y="3706000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Int,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31788" y="3706000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y:	Int)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17563" y="3167774"/>
            <a:ext cx="5010785" cy="967740"/>
          </a:xfrm>
          <a:custGeom>
            <a:avLst/>
            <a:gdLst/>
            <a:ahLst/>
            <a:cxnLst/>
            <a:rect l="l" t="t" r="r" b="b"/>
            <a:pathLst>
              <a:path w="5010784" h="967739">
                <a:moveTo>
                  <a:pt x="0" y="967660"/>
                </a:moveTo>
                <a:lnTo>
                  <a:pt x="306069" y="810831"/>
                </a:lnTo>
                <a:lnTo>
                  <a:pt x="606261" y="667845"/>
                </a:lnTo>
                <a:lnTo>
                  <a:pt x="900577" y="538707"/>
                </a:lnTo>
                <a:lnTo>
                  <a:pt x="1189016" y="423418"/>
                </a:lnTo>
                <a:lnTo>
                  <a:pt x="1471578" y="321982"/>
                </a:lnTo>
                <a:lnTo>
                  <a:pt x="1748263" y="234400"/>
                </a:lnTo>
                <a:lnTo>
                  <a:pt x="2019071" y="160675"/>
                </a:lnTo>
                <a:lnTo>
                  <a:pt x="2284002" y="100810"/>
                </a:lnTo>
                <a:lnTo>
                  <a:pt x="2543057" y="54807"/>
                </a:lnTo>
                <a:lnTo>
                  <a:pt x="2796235" y="22670"/>
                </a:lnTo>
                <a:lnTo>
                  <a:pt x="3043535" y="4399"/>
                </a:lnTo>
                <a:lnTo>
                  <a:pt x="3284959" y="0"/>
                </a:lnTo>
                <a:lnTo>
                  <a:pt x="3520507" y="9472"/>
                </a:lnTo>
                <a:lnTo>
                  <a:pt x="3750177" y="32820"/>
                </a:lnTo>
                <a:lnTo>
                  <a:pt x="3973970" y="70046"/>
                </a:lnTo>
                <a:lnTo>
                  <a:pt x="4191887" y="121153"/>
                </a:lnTo>
                <a:lnTo>
                  <a:pt x="4403927" y="186142"/>
                </a:lnTo>
                <a:lnTo>
                  <a:pt x="4610090" y="265018"/>
                </a:lnTo>
                <a:lnTo>
                  <a:pt x="4810376" y="357781"/>
                </a:lnTo>
                <a:lnTo>
                  <a:pt x="5004785" y="464435"/>
                </a:lnTo>
                <a:lnTo>
                  <a:pt x="5010546" y="4771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9438" y="3570366"/>
            <a:ext cx="135890" cy="116205"/>
          </a:xfrm>
          <a:custGeom>
            <a:avLst/>
            <a:gdLst/>
            <a:ahLst/>
            <a:cxnLst/>
            <a:rect l="l" t="t" r="r" b="b"/>
            <a:pathLst>
              <a:path w="135890" h="116204">
                <a:moveTo>
                  <a:pt x="63642" y="0"/>
                </a:moveTo>
                <a:lnTo>
                  <a:pt x="57820" y="67909"/>
                </a:lnTo>
                <a:lnTo>
                  <a:pt x="0" y="103997"/>
                </a:lnTo>
                <a:lnTo>
                  <a:pt x="135818" y="115641"/>
                </a:lnTo>
                <a:lnTo>
                  <a:pt x="63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4910" y="2959096"/>
            <a:ext cx="2095500" cy="317500"/>
          </a:xfrm>
          <a:custGeom>
            <a:avLst/>
            <a:gdLst/>
            <a:ahLst/>
            <a:cxnLst/>
            <a:rect l="l" t="t" r="r" b="b"/>
            <a:pathLst>
              <a:path w="2095500" h="317500">
                <a:moveTo>
                  <a:pt x="0" y="317504"/>
                </a:moveTo>
                <a:lnTo>
                  <a:pt x="2095499" y="317504"/>
                </a:lnTo>
                <a:lnTo>
                  <a:pt x="2095499" y="0"/>
                </a:lnTo>
                <a:lnTo>
                  <a:pt x="0" y="0"/>
                </a:lnTo>
                <a:lnTo>
                  <a:pt x="0" y="31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22344" y="3023162"/>
            <a:ext cx="20015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Book Antiqua"/>
                <a:cs typeface="Book Antiqua"/>
              </a:rPr>
              <a:t>generate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Book Antiqua"/>
                <a:cs typeface="Book Antiqua"/>
              </a:rPr>
              <a:t>at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Book Antiqua"/>
                <a:cs typeface="Book Antiqua"/>
              </a:rPr>
              <a:t>compile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Book Antiqua"/>
                <a:cs typeface="Book Antiqua"/>
              </a:rPr>
              <a:t>time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29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41240">
              <a:lnSpc>
                <a:spcPct val="100000"/>
              </a:lnSpc>
            </a:pPr>
            <a:r>
              <a:rPr spc="385" dirty="0"/>
              <a:t>Memberwise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20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082" y="3706000"/>
            <a:ext cx="221996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struct	</a:t>
            </a:r>
            <a:r>
              <a:rPr sz="2400" dirty="0">
                <a:latin typeface="Source Code Pro"/>
                <a:cs typeface="Source Code Pro"/>
              </a:rPr>
              <a:t>Point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2682" y="4696601"/>
            <a:ext cx="167132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  <a:tabLst>
                <a:tab pos="743585" algn="l"/>
                <a:tab pos="1109345" algn="l"/>
                <a:tab pos="147510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x	=	0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y	=	0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082" y="5687202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5012" y="7602363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point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3814" y="7602363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2400" dirty="0">
                <a:latin typeface="Source Code Pro"/>
                <a:cs typeface="Source Code Pro"/>
              </a:rPr>
              <a:t>=	</a:t>
            </a:r>
            <a:r>
              <a:rPr sz="2400" dirty="0">
                <a:solidFill>
                  <a:srgbClr val="0067A5"/>
                </a:solidFill>
                <a:latin typeface="Source Code Pro"/>
                <a:cs typeface="Source Code Pro"/>
              </a:rPr>
              <a:t>Point</a:t>
            </a:r>
            <a:r>
              <a:rPr sz="2400" dirty="0">
                <a:latin typeface="Source Code Pro"/>
                <a:cs typeface="Source Code Pro"/>
              </a:rPr>
              <a:t>(x: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5496" y="7602363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  <a:tab pos="1109345" algn="l"/>
              </a:tabLst>
            </a:pPr>
            <a:r>
              <a:rPr sz="2400" dirty="0">
                <a:latin typeface="Source Code Pro"/>
                <a:cs typeface="Source Code Pro"/>
              </a:rPr>
              <a:t>5,	y:	7)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54346" y="3706000"/>
            <a:ext cx="2082800" cy="231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init</a:t>
            </a:r>
            <a:r>
              <a:rPr sz="2400" dirty="0">
                <a:latin typeface="Source Code Pro"/>
                <a:cs typeface="Source Code Pro"/>
              </a:rPr>
              <a:t>(x: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  <a:p>
            <a:pPr marL="241300" marR="5080">
              <a:lnSpc>
                <a:spcPct val="135400"/>
              </a:lnSpc>
              <a:tabLst>
                <a:tab pos="1520825" algn="l"/>
                <a:tab pos="188658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self</a:t>
            </a:r>
            <a:r>
              <a:rPr sz="2400" dirty="0">
                <a:latin typeface="Source Code Pro"/>
                <a:cs typeface="Source Code Pro"/>
              </a:rPr>
              <a:t>.x	=	x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self</a:t>
            </a:r>
            <a:r>
              <a:rPr sz="2400" dirty="0">
                <a:latin typeface="Source Code Pro"/>
                <a:cs typeface="Source Code Pro"/>
              </a:rPr>
              <a:t>.y	=	y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17387" y="3706000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Int,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31788" y="3706000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y:	Int)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17563" y="3167774"/>
            <a:ext cx="5010785" cy="967740"/>
          </a:xfrm>
          <a:custGeom>
            <a:avLst/>
            <a:gdLst/>
            <a:ahLst/>
            <a:cxnLst/>
            <a:rect l="l" t="t" r="r" b="b"/>
            <a:pathLst>
              <a:path w="5010784" h="967739">
                <a:moveTo>
                  <a:pt x="0" y="967660"/>
                </a:moveTo>
                <a:lnTo>
                  <a:pt x="306069" y="810831"/>
                </a:lnTo>
                <a:lnTo>
                  <a:pt x="606261" y="667845"/>
                </a:lnTo>
                <a:lnTo>
                  <a:pt x="900577" y="538707"/>
                </a:lnTo>
                <a:lnTo>
                  <a:pt x="1189016" y="423418"/>
                </a:lnTo>
                <a:lnTo>
                  <a:pt x="1471578" y="321982"/>
                </a:lnTo>
                <a:lnTo>
                  <a:pt x="1748263" y="234400"/>
                </a:lnTo>
                <a:lnTo>
                  <a:pt x="2019071" y="160675"/>
                </a:lnTo>
                <a:lnTo>
                  <a:pt x="2284002" y="100810"/>
                </a:lnTo>
                <a:lnTo>
                  <a:pt x="2543057" y="54807"/>
                </a:lnTo>
                <a:lnTo>
                  <a:pt x="2796235" y="22670"/>
                </a:lnTo>
                <a:lnTo>
                  <a:pt x="3043535" y="4399"/>
                </a:lnTo>
                <a:lnTo>
                  <a:pt x="3284959" y="0"/>
                </a:lnTo>
                <a:lnTo>
                  <a:pt x="3520507" y="9472"/>
                </a:lnTo>
                <a:lnTo>
                  <a:pt x="3750177" y="32820"/>
                </a:lnTo>
                <a:lnTo>
                  <a:pt x="3973970" y="70046"/>
                </a:lnTo>
                <a:lnTo>
                  <a:pt x="4191887" y="121153"/>
                </a:lnTo>
                <a:lnTo>
                  <a:pt x="4403927" y="186142"/>
                </a:lnTo>
                <a:lnTo>
                  <a:pt x="4610090" y="265018"/>
                </a:lnTo>
                <a:lnTo>
                  <a:pt x="4810376" y="357781"/>
                </a:lnTo>
                <a:lnTo>
                  <a:pt x="5004785" y="464435"/>
                </a:lnTo>
                <a:lnTo>
                  <a:pt x="5010546" y="4771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9438" y="3570366"/>
            <a:ext cx="135890" cy="116205"/>
          </a:xfrm>
          <a:custGeom>
            <a:avLst/>
            <a:gdLst/>
            <a:ahLst/>
            <a:cxnLst/>
            <a:rect l="l" t="t" r="r" b="b"/>
            <a:pathLst>
              <a:path w="135890" h="116204">
                <a:moveTo>
                  <a:pt x="63642" y="0"/>
                </a:moveTo>
                <a:lnTo>
                  <a:pt x="57820" y="67909"/>
                </a:lnTo>
                <a:lnTo>
                  <a:pt x="0" y="103997"/>
                </a:lnTo>
                <a:lnTo>
                  <a:pt x="135818" y="115641"/>
                </a:lnTo>
                <a:lnTo>
                  <a:pt x="63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8200" y="6071707"/>
            <a:ext cx="2388235" cy="1675764"/>
          </a:xfrm>
          <a:custGeom>
            <a:avLst/>
            <a:gdLst/>
            <a:ahLst/>
            <a:cxnLst/>
            <a:rect l="l" t="t" r="r" b="b"/>
            <a:pathLst>
              <a:path w="2388234" h="1675765">
                <a:moveTo>
                  <a:pt x="2358908" y="0"/>
                </a:moveTo>
                <a:lnTo>
                  <a:pt x="2380808" y="136824"/>
                </a:lnTo>
                <a:lnTo>
                  <a:pt x="2388081" y="268055"/>
                </a:lnTo>
                <a:lnTo>
                  <a:pt x="2380724" y="393695"/>
                </a:lnTo>
                <a:lnTo>
                  <a:pt x="2358740" y="513744"/>
                </a:lnTo>
                <a:lnTo>
                  <a:pt x="2322126" y="628204"/>
                </a:lnTo>
                <a:lnTo>
                  <a:pt x="2270885" y="737076"/>
                </a:lnTo>
                <a:lnTo>
                  <a:pt x="2205014" y="840361"/>
                </a:lnTo>
                <a:lnTo>
                  <a:pt x="2124516" y="938061"/>
                </a:lnTo>
                <a:lnTo>
                  <a:pt x="2029389" y="1030178"/>
                </a:lnTo>
                <a:lnTo>
                  <a:pt x="1919634" y="1116711"/>
                </a:lnTo>
                <a:lnTo>
                  <a:pt x="1795250" y="1197664"/>
                </a:lnTo>
                <a:lnTo>
                  <a:pt x="1656238" y="1273036"/>
                </a:lnTo>
                <a:lnTo>
                  <a:pt x="1502598" y="1342830"/>
                </a:lnTo>
                <a:lnTo>
                  <a:pt x="1334329" y="1407046"/>
                </a:lnTo>
                <a:lnTo>
                  <a:pt x="1151432" y="1465687"/>
                </a:lnTo>
                <a:lnTo>
                  <a:pt x="953907" y="1518753"/>
                </a:lnTo>
                <a:lnTo>
                  <a:pt x="741754" y="1566245"/>
                </a:lnTo>
                <a:lnTo>
                  <a:pt x="514973" y="1608166"/>
                </a:lnTo>
                <a:lnTo>
                  <a:pt x="273563" y="1644516"/>
                </a:lnTo>
                <a:lnTo>
                  <a:pt x="17525" y="1675296"/>
                </a:lnTo>
                <a:lnTo>
                  <a:pt x="0" y="167529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9866" y="7681983"/>
            <a:ext cx="127635" cy="121285"/>
          </a:xfrm>
          <a:custGeom>
            <a:avLst/>
            <a:gdLst/>
            <a:ahLst/>
            <a:cxnLst/>
            <a:rect l="l" t="t" r="r" b="b"/>
            <a:pathLst>
              <a:path w="127634" h="121284">
                <a:moveTo>
                  <a:pt x="115122" y="0"/>
                </a:moveTo>
                <a:lnTo>
                  <a:pt x="0" y="72984"/>
                </a:lnTo>
                <a:lnTo>
                  <a:pt x="127467" y="121289"/>
                </a:lnTo>
                <a:lnTo>
                  <a:pt x="90952" y="63733"/>
                </a:lnTo>
                <a:lnTo>
                  <a:pt x="115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4910" y="2959096"/>
            <a:ext cx="2095500" cy="317500"/>
          </a:xfrm>
          <a:custGeom>
            <a:avLst/>
            <a:gdLst/>
            <a:ahLst/>
            <a:cxnLst/>
            <a:rect l="l" t="t" r="r" b="b"/>
            <a:pathLst>
              <a:path w="2095500" h="317500">
                <a:moveTo>
                  <a:pt x="0" y="317504"/>
                </a:moveTo>
                <a:lnTo>
                  <a:pt x="2095499" y="317504"/>
                </a:lnTo>
                <a:lnTo>
                  <a:pt x="2095499" y="0"/>
                </a:lnTo>
                <a:lnTo>
                  <a:pt x="0" y="0"/>
                </a:lnTo>
                <a:lnTo>
                  <a:pt x="0" y="31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22344" y="3023162"/>
            <a:ext cx="20015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Book Antiqua"/>
                <a:cs typeface="Book Antiqua"/>
              </a:rPr>
              <a:t>generate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Book Antiqua"/>
                <a:cs typeface="Book Antiqua"/>
              </a:rPr>
              <a:t>at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Book Antiqua"/>
                <a:cs typeface="Book Antiqua"/>
              </a:rPr>
              <a:t>compile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Book Antiqua"/>
                <a:cs typeface="Book Antiqua"/>
              </a:rPr>
              <a:t>time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245589" y="7200900"/>
            <a:ext cx="1905000" cy="317500"/>
          </a:xfrm>
          <a:custGeom>
            <a:avLst/>
            <a:gdLst/>
            <a:ahLst/>
            <a:cxnLst/>
            <a:rect l="l" t="t" r="r" b="b"/>
            <a:pathLst>
              <a:path w="1905000" h="317500">
                <a:moveTo>
                  <a:pt x="0" y="317504"/>
                </a:moveTo>
                <a:lnTo>
                  <a:pt x="1904999" y="317504"/>
                </a:lnTo>
                <a:lnTo>
                  <a:pt x="1904999" y="0"/>
                </a:lnTo>
                <a:lnTo>
                  <a:pt x="0" y="0"/>
                </a:lnTo>
                <a:lnTo>
                  <a:pt x="0" y="31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77763" y="7266210"/>
            <a:ext cx="18192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latin typeface="Book Antiqua"/>
                <a:cs typeface="Book Antiqua"/>
              </a:rPr>
              <a:t>use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directly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Book Antiqua"/>
                <a:cs typeface="Book Antiqua"/>
              </a:rPr>
              <a:t>as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Book Antiqua"/>
                <a:cs typeface="Book Antiqua"/>
              </a:rPr>
              <a:t>r</a:t>
            </a:r>
            <a:r>
              <a:rPr sz="1400" spc="-15" dirty="0">
                <a:latin typeface="Book Antiqua"/>
                <a:cs typeface="Book Antiqua"/>
              </a:rPr>
              <a:t>untime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29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41240">
              <a:lnSpc>
                <a:spcPct val="100000"/>
              </a:lnSpc>
            </a:pPr>
            <a:r>
              <a:rPr spc="385" dirty="0"/>
              <a:t>Memberwise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20" dirty="0"/>
              <a:t>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082" y="3706000"/>
            <a:ext cx="221996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struct	</a:t>
            </a:r>
            <a:r>
              <a:rPr sz="2400" dirty="0">
                <a:latin typeface="Source Code Pro"/>
                <a:cs typeface="Source Code Pro"/>
              </a:rPr>
              <a:t>Point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2682" y="4696601"/>
            <a:ext cx="167132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  <a:tabLst>
                <a:tab pos="743585" algn="l"/>
                <a:tab pos="1109345" algn="l"/>
                <a:tab pos="147510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x	=	0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y	=	0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082" y="5687202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5012" y="7602363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point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3814" y="7602363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2400" dirty="0">
                <a:latin typeface="Source Code Pro"/>
                <a:cs typeface="Source Code Pro"/>
              </a:rPr>
              <a:t>=	</a:t>
            </a:r>
            <a:r>
              <a:rPr sz="2400" dirty="0">
                <a:solidFill>
                  <a:srgbClr val="0067A5"/>
                </a:solidFill>
                <a:latin typeface="Source Code Pro"/>
                <a:cs typeface="Source Code Pro"/>
              </a:rPr>
              <a:t>Point</a:t>
            </a:r>
            <a:r>
              <a:rPr sz="2400" dirty="0">
                <a:latin typeface="Source Code Pro"/>
                <a:cs typeface="Source Code Pro"/>
              </a:rPr>
              <a:t>(x: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5496" y="7602363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  <a:tab pos="1109345" algn="l"/>
              </a:tabLst>
            </a:pPr>
            <a:r>
              <a:rPr sz="2400" dirty="0">
                <a:latin typeface="Source Code Pro"/>
                <a:cs typeface="Source Code Pro"/>
              </a:rPr>
              <a:t>5,	y:	7)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54346" y="3706000"/>
            <a:ext cx="2082800" cy="231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init</a:t>
            </a:r>
            <a:r>
              <a:rPr sz="2400" dirty="0">
                <a:latin typeface="Source Code Pro"/>
                <a:cs typeface="Source Code Pro"/>
              </a:rPr>
              <a:t>(x: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  <a:p>
            <a:pPr marL="241300" marR="5080">
              <a:lnSpc>
                <a:spcPct val="135400"/>
              </a:lnSpc>
              <a:tabLst>
                <a:tab pos="1520825" algn="l"/>
                <a:tab pos="188658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self</a:t>
            </a:r>
            <a:r>
              <a:rPr sz="2400" dirty="0">
                <a:latin typeface="Source Code Pro"/>
                <a:cs typeface="Source Code Pro"/>
              </a:rPr>
              <a:t>.x	=	x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self</a:t>
            </a:r>
            <a:r>
              <a:rPr sz="2400" dirty="0">
                <a:latin typeface="Source Code Pro"/>
                <a:cs typeface="Source Code Pro"/>
              </a:rPr>
              <a:t>.y	=	y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17387" y="3706000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Int,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31788" y="3706000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latin typeface="Source Code Pro"/>
                <a:cs typeface="Source Code Pro"/>
              </a:rPr>
              <a:t>y:	Int)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17563" y="3167774"/>
            <a:ext cx="5010785" cy="967740"/>
          </a:xfrm>
          <a:custGeom>
            <a:avLst/>
            <a:gdLst/>
            <a:ahLst/>
            <a:cxnLst/>
            <a:rect l="l" t="t" r="r" b="b"/>
            <a:pathLst>
              <a:path w="5010784" h="967739">
                <a:moveTo>
                  <a:pt x="0" y="967660"/>
                </a:moveTo>
                <a:lnTo>
                  <a:pt x="306069" y="810831"/>
                </a:lnTo>
                <a:lnTo>
                  <a:pt x="606261" y="667845"/>
                </a:lnTo>
                <a:lnTo>
                  <a:pt x="900577" y="538707"/>
                </a:lnTo>
                <a:lnTo>
                  <a:pt x="1189016" y="423418"/>
                </a:lnTo>
                <a:lnTo>
                  <a:pt x="1471578" y="321982"/>
                </a:lnTo>
                <a:lnTo>
                  <a:pt x="1748263" y="234400"/>
                </a:lnTo>
                <a:lnTo>
                  <a:pt x="2019071" y="160675"/>
                </a:lnTo>
                <a:lnTo>
                  <a:pt x="2284002" y="100810"/>
                </a:lnTo>
                <a:lnTo>
                  <a:pt x="2543057" y="54807"/>
                </a:lnTo>
                <a:lnTo>
                  <a:pt x="2796235" y="22670"/>
                </a:lnTo>
                <a:lnTo>
                  <a:pt x="3043535" y="4399"/>
                </a:lnTo>
                <a:lnTo>
                  <a:pt x="3284959" y="0"/>
                </a:lnTo>
                <a:lnTo>
                  <a:pt x="3520507" y="9472"/>
                </a:lnTo>
                <a:lnTo>
                  <a:pt x="3750177" y="32820"/>
                </a:lnTo>
                <a:lnTo>
                  <a:pt x="3973970" y="70046"/>
                </a:lnTo>
                <a:lnTo>
                  <a:pt x="4191887" y="121153"/>
                </a:lnTo>
                <a:lnTo>
                  <a:pt x="4403927" y="186142"/>
                </a:lnTo>
                <a:lnTo>
                  <a:pt x="4610090" y="265018"/>
                </a:lnTo>
                <a:lnTo>
                  <a:pt x="4810376" y="357781"/>
                </a:lnTo>
                <a:lnTo>
                  <a:pt x="5004785" y="464435"/>
                </a:lnTo>
                <a:lnTo>
                  <a:pt x="5010546" y="47711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9438" y="3570366"/>
            <a:ext cx="135890" cy="116205"/>
          </a:xfrm>
          <a:custGeom>
            <a:avLst/>
            <a:gdLst/>
            <a:ahLst/>
            <a:cxnLst/>
            <a:rect l="l" t="t" r="r" b="b"/>
            <a:pathLst>
              <a:path w="135890" h="116204">
                <a:moveTo>
                  <a:pt x="63642" y="0"/>
                </a:moveTo>
                <a:lnTo>
                  <a:pt x="57820" y="67909"/>
                </a:lnTo>
                <a:lnTo>
                  <a:pt x="0" y="103997"/>
                </a:lnTo>
                <a:lnTo>
                  <a:pt x="135818" y="115641"/>
                </a:lnTo>
                <a:lnTo>
                  <a:pt x="63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8200" y="6071707"/>
            <a:ext cx="2388235" cy="1675764"/>
          </a:xfrm>
          <a:custGeom>
            <a:avLst/>
            <a:gdLst/>
            <a:ahLst/>
            <a:cxnLst/>
            <a:rect l="l" t="t" r="r" b="b"/>
            <a:pathLst>
              <a:path w="2388234" h="1675765">
                <a:moveTo>
                  <a:pt x="2358908" y="0"/>
                </a:moveTo>
                <a:lnTo>
                  <a:pt x="2380808" y="136824"/>
                </a:lnTo>
                <a:lnTo>
                  <a:pt x="2388081" y="268055"/>
                </a:lnTo>
                <a:lnTo>
                  <a:pt x="2380724" y="393695"/>
                </a:lnTo>
                <a:lnTo>
                  <a:pt x="2358740" y="513744"/>
                </a:lnTo>
                <a:lnTo>
                  <a:pt x="2322126" y="628204"/>
                </a:lnTo>
                <a:lnTo>
                  <a:pt x="2270885" y="737076"/>
                </a:lnTo>
                <a:lnTo>
                  <a:pt x="2205014" y="840361"/>
                </a:lnTo>
                <a:lnTo>
                  <a:pt x="2124516" y="938061"/>
                </a:lnTo>
                <a:lnTo>
                  <a:pt x="2029389" y="1030178"/>
                </a:lnTo>
                <a:lnTo>
                  <a:pt x="1919634" y="1116711"/>
                </a:lnTo>
                <a:lnTo>
                  <a:pt x="1795250" y="1197664"/>
                </a:lnTo>
                <a:lnTo>
                  <a:pt x="1656238" y="1273036"/>
                </a:lnTo>
                <a:lnTo>
                  <a:pt x="1502598" y="1342830"/>
                </a:lnTo>
                <a:lnTo>
                  <a:pt x="1334329" y="1407046"/>
                </a:lnTo>
                <a:lnTo>
                  <a:pt x="1151432" y="1465687"/>
                </a:lnTo>
                <a:lnTo>
                  <a:pt x="953907" y="1518753"/>
                </a:lnTo>
                <a:lnTo>
                  <a:pt x="741754" y="1566245"/>
                </a:lnTo>
                <a:lnTo>
                  <a:pt x="514973" y="1608166"/>
                </a:lnTo>
                <a:lnTo>
                  <a:pt x="273563" y="1644516"/>
                </a:lnTo>
                <a:lnTo>
                  <a:pt x="17525" y="1675296"/>
                </a:lnTo>
                <a:lnTo>
                  <a:pt x="0" y="167529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9866" y="7681983"/>
            <a:ext cx="127635" cy="121285"/>
          </a:xfrm>
          <a:custGeom>
            <a:avLst/>
            <a:gdLst/>
            <a:ahLst/>
            <a:cxnLst/>
            <a:rect l="l" t="t" r="r" b="b"/>
            <a:pathLst>
              <a:path w="127634" h="121284">
                <a:moveTo>
                  <a:pt x="115122" y="0"/>
                </a:moveTo>
                <a:lnTo>
                  <a:pt x="0" y="72984"/>
                </a:lnTo>
                <a:lnTo>
                  <a:pt x="127467" y="121289"/>
                </a:lnTo>
                <a:lnTo>
                  <a:pt x="90952" y="63733"/>
                </a:lnTo>
                <a:lnTo>
                  <a:pt x="115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4910" y="2959096"/>
            <a:ext cx="2095500" cy="317500"/>
          </a:xfrm>
          <a:custGeom>
            <a:avLst/>
            <a:gdLst/>
            <a:ahLst/>
            <a:cxnLst/>
            <a:rect l="l" t="t" r="r" b="b"/>
            <a:pathLst>
              <a:path w="2095500" h="317500">
                <a:moveTo>
                  <a:pt x="0" y="317504"/>
                </a:moveTo>
                <a:lnTo>
                  <a:pt x="2095499" y="317504"/>
                </a:lnTo>
                <a:lnTo>
                  <a:pt x="2095499" y="0"/>
                </a:lnTo>
                <a:lnTo>
                  <a:pt x="0" y="0"/>
                </a:lnTo>
                <a:lnTo>
                  <a:pt x="0" y="31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22344" y="3023162"/>
            <a:ext cx="20015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Book Antiqua"/>
                <a:cs typeface="Book Antiqua"/>
              </a:rPr>
              <a:t>generate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Book Antiqua"/>
                <a:cs typeface="Book Antiqua"/>
              </a:rPr>
              <a:t>at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Book Antiqua"/>
                <a:cs typeface="Book Antiqua"/>
              </a:rPr>
              <a:t>compile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Book Antiqua"/>
                <a:cs typeface="Book Antiqua"/>
              </a:rPr>
              <a:t>time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245589" y="7200900"/>
            <a:ext cx="1905000" cy="317500"/>
          </a:xfrm>
          <a:custGeom>
            <a:avLst/>
            <a:gdLst/>
            <a:ahLst/>
            <a:cxnLst/>
            <a:rect l="l" t="t" r="r" b="b"/>
            <a:pathLst>
              <a:path w="1905000" h="317500">
                <a:moveTo>
                  <a:pt x="0" y="317504"/>
                </a:moveTo>
                <a:lnTo>
                  <a:pt x="1904999" y="317504"/>
                </a:lnTo>
                <a:lnTo>
                  <a:pt x="1904999" y="0"/>
                </a:lnTo>
                <a:lnTo>
                  <a:pt x="0" y="0"/>
                </a:lnTo>
                <a:lnTo>
                  <a:pt x="0" y="317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77763" y="7266210"/>
            <a:ext cx="18192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latin typeface="Book Antiqua"/>
                <a:cs typeface="Book Antiqua"/>
              </a:rPr>
              <a:t>use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Book Antiqua"/>
                <a:cs typeface="Book Antiqua"/>
              </a:rPr>
              <a:t>directly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Book Antiqua"/>
                <a:cs typeface="Book Antiqua"/>
              </a:rPr>
              <a:t>as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25" dirty="0">
                <a:latin typeface="Book Antiqua"/>
                <a:cs typeface="Book Antiqua"/>
              </a:rPr>
              <a:t>r</a:t>
            </a:r>
            <a:r>
              <a:rPr sz="1400" spc="-15" dirty="0">
                <a:latin typeface="Book Antiqua"/>
                <a:cs typeface="Book Antiqua"/>
              </a:rPr>
              <a:t>untime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29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91945" y="8491566"/>
            <a:ext cx="88214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4420" algn="l"/>
              </a:tabLst>
            </a:pPr>
            <a:r>
              <a:rPr sz="2000" spc="110" dirty="0">
                <a:solidFill>
                  <a:srgbClr val="C82506"/>
                </a:solidFill>
                <a:latin typeface="Calibri"/>
                <a:cs typeface="Calibri"/>
              </a:rPr>
              <a:t>Default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C82506"/>
                </a:solidFill>
                <a:latin typeface="Calibri"/>
                <a:cs typeface="Calibri"/>
              </a:rPr>
              <a:t>Initiali</a:t>
            </a:r>
            <a:r>
              <a:rPr sz="2000" spc="70" dirty="0">
                <a:solidFill>
                  <a:srgbClr val="C82506"/>
                </a:solidFill>
                <a:latin typeface="Calibri"/>
                <a:cs typeface="Calibri"/>
              </a:rPr>
              <a:t>z</a:t>
            </a:r>
            <a:r>
              <a:rPr sz="2000" spc="90" dirty="0">
                <a:solidFill>
                  <a:srgbClr val="C82506"/>
                </a:solidFill>
                <a:latin typeface="Calibri"/>
                <a:cs typeface="Calibri"/>
              </a:rPr>
              <a:t>er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155" dirty="0">
                <a:solidFill>
                  <a:srgbClr val="C82506"/>
                </a:solidFill>
                <a:latin typeface="Calibri"/>
                <a:cs typeface="Calibri"/>
              </a:rPr>
              <a:t>is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130" dirty="0">
                <a:solidFill>
                  <a:srgbClr val="C82506"/>
                </a:solidFill>
                <a:latin typeface="Calibri"/>
                <a:cs typeface="Calibri"/>
              </a:rPr>
              <a:t>generated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180" dirty="0">
                <a:solidFill>
                  <a:srgbClr val="C82506"/>
                </a:solidFill>
                <a:latin typeface="Calibri"/>
                <a:cs typeface="Calibri"/>
              </a:rPr>
              <a:t>as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C82506"/>
                </a:solidFill>
                <a:latin typeface="Calibri"/>
                <a:cs typeface="Calibri"/>
              </a:rPr>
              <a:t>well,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110" dirty="0">
                <a:solidFill>
                  <a:srgbClr val="C82506"/>
                </a:solidFill>
                <a:latin typeface="Calibri"/>
                <a:cs typeface="Calibri"/>
              </a:rPr>
              <a:t>but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145" dirty="0">
                <a:solidFill>
                  <a:srgbClr val="C82506"/>
                </a:solidFill>
                <a:latin typeface="Calibri"/>
                <a:cs typeface="Calibri"/>
              </a:rPr>
              <a:t>omi</a:t>
            </a:r>
            <a:r>
              <a:rPr sz="2000" spc="40" dirty="0">
                <a:solidFill>
                  <a:srgbClr val="C82506"/>
                </a:solidFill>
                <a:latin typeface="Calibri"/>
                <a:cs typeface="Calibri"/>
              </a:rPr>
              <a:t>t</a:t>
            </a:r>
            <a:r>
              <a:rPr sz="2000" spc="90" dirty="0">
                <a:solidFill>
                  <a:srgbClr val="C82506"/>
                </a:solidFill>
                <a:latin typeface="Calibri"/>
                <a:cs typeface="Calibri"/>
              </a:rPr>
              <a:t>ted</a:t>
            </a:r>
            <a:r>
              <a:rPr sz="2000" dirty="0">
                <a:solidFill>
                  <a:srgbClr val="C82506"/>
                </a:solidFill>
                <a:latin typeface="Times New Roman"/>
                <a:cs typeface="Times New Roman"/>
              </a:rPr>
              <a:t>	</a:t>
            </a:r>
            <a:r>
              <a:rPr sz="2000" spc="90" dirty="0">
                <a:solidFill>
                  <a:srgbClr val="C82506"/>
                </a:solidFill>
                <a:latin typeface="Calibri"/>
                <a:cs typeface="Calibri"/>
              </a:rPr>
              <a:t>for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135" dirty="0">
                <a:solidFill>
                  <a:srgbClr val="C82506"/>
                </a:solidFill>
                <a:latin typeface="Calibri"/>
                <a:cs typeface="Calibri"/>
              </a:rPr>
              <a:t>simplicity</a:t>
            </a:r>
            <a:r>
              <a:rPr sz="2000" spc="55" dirty="0">
                <a:solidFill>
                  <a:srgbClr val="C82506"/>
                </a:solidFill>
                <a:latin typeface="Times New Roman"/>
                <a:cs typeface="Times New Roman"/>
              </a:rPr>
              <a:t> </a:t>
            </a:r>
            <a:r>
              <a:rPr sz="2000" spc="145" dirty="0">
                <a:solidFill>
                  <a:srgbClr val="C82506"/>
                </a:solidFill>
                <a:latin typeface="Calibri"/>
                <a:cs typeface="Calibri"/>
              </a:rPr>
              <a:t>reasons.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957059" y="9319307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30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796" y="208259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038775"/>
            <a:ext cx="10605770" cy="422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335">
              <a:lnSpc>
                <a:spcPct val="155100"/>
              </a:lnSpc>
            </a:pPr>
            <a:r>
              <a:rPr sz="3200" spc="-60" dirty="0">
                <a:latin typeface="Book Antiqua"/>
                <a:cs typeface="Book Antiqua"/>
              </a:rPr>
              <a:t>h</a:t>
            </a:r>
            <a:r>
              <a:rPr sz="3200" spc="-114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other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per</a:t>
            </a:r>
            <a:r>
              <a:rPr sz="3200" spc="-90" dirty="0">
                <a:latin typeface="Book Antiqua"/>
                <a:cs typeface="Book Antiqua"/>
              </a:rPr>
              <a:t>f</a:t>
            </a:r>
            <a:r>
              <a:rPr sz="3200" spc="-60" dirty="0">
                <a:latin typeface="Book Antiqua"/>
                <a:cs typeface="Book Antiqua"/>
              </a:rPr>
              <a:t>orm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tasks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125" dirty="0">
                <a:latin typeface="Book Antiqua"/>
                <a:cs typeface="Book Antiqua"/>
              </a:rPr>
              <a:t>oid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Book Antiqua"/>
                <a:cs typeface="Book Antiqua"/>
              </a:rPr>
              <a:t>code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Book Antiqua"/>
                <a:cs typeface="Book Antiqua"/>
              </a:rPr>
              <a:t>duplication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95" dirty="0">
                <a:latin typeface="Book Antiqua"/>
                <a:cs typeface="Book Antiqua"/>
              </a:rPr>
              <a:t>because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do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support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inheri</a:t>
            </a:r>
            <a:r>
              <a:rPr sz="3200" spc="-5" dirty="0">
                <a:latin typeface="Book Antiqua"/>
                <a:cs typeface="Book Antiqua"/>
              </a:rPr>
              <a:t>t</a:t>
            </a:r>
            <a:r>
              <a:rPr sz="3200" spc="70" dirty="0">
                <a:latin typeface="Book Antiqua"/>
                <a:cs typeface="Book Antiqua"/>
              </a:rPr>
              <a:t>ance,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</a:t>
            </a:r>
            <a:r>
              <a:rPr sz="3200" spc="-70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ures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enumerations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only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call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</a:t>
            </a:r>
            <a:r>
              <a:rPr sz="3200" spc="-5" dirty="0">
                <a:latin typeface="Book Antiqua"/>
                <a:cs typeface="Book Antiqua"/>
              </a:rPr>
              <a:t>e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pr</a:t>
            </a:r>
            <a:r>
              <a:rPr sz="3200" spc="-190" dirty="0">
                <a:latin typeface="Book Antiqua"/>
                <a:cs typeface="Book Antiqua"/>
              </a:rPr>
              <a:t>o</a:t>
            </a:r>
            <a:r>
              <a:rPr sz="3200" spc="-95" dirty="0">
                <a:latin typeface="Book Antiqua"/>
                <a:cs typeface="Book Antiqua"/>
              </a:rPr>
              <a:t>vide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themsel</a:t>
            </a:r>
            <a:r>
              <a:rPr sz="3200" spc="-30" dirty="0">
                <a:latin typeface="Book Antiqua"/>
                <a:cs typeface="Book Antiqua"/>
              </a:rPr>
              <a:t>v</a:t>
            </a:r>
            <a:r>
              <a:rPr sz="3200" spc="229" dirty="0">
                <a:latin typeface="Book Antiqua"/>
                <a:cs typeface="Book Antiqua"/>
              </a:rPr>
              <a:t>es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110" dirty="0">
                <a:latin typeface="Book Antiqua"/>
                <a:cs typeface="Book Antiqua"/>
              </a:rPr>
              <a:t>use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ource Code Pro"/>
                <a:cs typeface="Source Code Pro"/>
              </a:rPr>
              <a:t>self.&lt;initializer&gt;</a:t>
            </a:r>
            <a:r>
              <a:rPr sz="3200" spc="-1035" dirty="0">
                <a:latin typeface="Source Code Pro"/>
                <a:cs typeface="Source Code Pro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delegate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359563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587289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6671347"/>
            <a:ext cx="9630410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15" dirty="0">
                <a:latin typeface="Book Antiqua"/>
                <a:cs typeface="Book Antiqua"/>
              </a:rPr>
              <a:t>ask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75" dirty="0">
                <a:latin typeface="Book Antiqua"/>
                <a:cs typeface="Book Antiqua"/>
              </a:rPr>
              <a:t>remembe</a:t>
            </a:r>
            <a:r>
              <a:rPr sz="3200" spc="-445" dirty="0">
                <a:latin typeface="Book Antiqua"/>
                <a:cs typeface="Book Antiqua"/>
              </a:rPr>
              <a:t>r</a:t>
            </a:r>
            <a:r>
              <a:rPr sz="3200" spc="85" dirty="0">
                <a:latin typeface="Book Antiqua"/>
                <a:cs typeface="Book Antiqua"/>
              </a:rPr>
              <a:t>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Book Antiqua"/>
                <a:cs typeface="Book Antiqua"/>
              </a:rPr>
              <a:t>delegation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de</a:t>
            </a:r>
            <a:r>
              <a:rPr sz="3200" spc="-55" dirty="0">
                <a:latin typeface="Book Antiqua"/>
                <a:cs typeface="Book Antiqua"/>
              </a:rPr>
              <a:t>f</a:t>
            </a:r>
            <a:r>
              <a:rPr sz="3200" spc="-100" dirty="0">
                <a:latin typeface="Book Antiqua"/>
                <a:cs typeface="Book Antiqua"/>
              </a:rPr>
              <a:t>ault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membe</a:t>
            </a:r>
            <a:r>
              <a:rPr sz="3200" spc="200" dirty="0">
                <a:latin typeface="Book Antiqua"/>
                <a:cs typeface="Book Antiqua"/>
              </a:rPr>
              <a:t>r</a:t>
            </a:r>
            <a:r>
              <a:rPr sz="3200" spc="60" dirty="0">
                <a:latin typeface="Book Antiqua"/>
                <a:cs typeface="Book Antiqua"/>
              </a:rPr>
              <a:t>wise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possible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custom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74716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15" rIns="0" bIns="0" rtlCol="0">
            <a:spAutoFit/>
          </a:bodyPr>
          <a:lstStyle/>
          <a:p>
            <a:pPr marL="2225675">
              <a:lnSpc>
                <a:spcPct val="100000"/>
              </a:lnSpc>
            </a:pPr>
            <a:r>
              <a:rPr sz="4250" spc="195" dirty="0"/>
              <a:t>Initiali</a:t>
            </a:r>
            <a:r>
              <a:rPr sz="4250" spc="160" dirty="0"/>
              <a:t>z</a:t>
            </a:r>
            <a:r>
              <a:rPr sz="4250" spc="215" dirty="0"/>
              <a:t>er</a:t>
            </a:r>
            <a:r>
              <a:rPr sz="4250" spc="125" dirty="0">
                <a:latin typeface="Times New Roman"/>
                <a:cs typeface="Times New Roman"/>
              </a:rPr>
              <a:t> </a:t>
            </a:r>
            <a:r>
              <a:rPr sz="4250" spc="350" dirty="0"/>
              <a:t>Dele</a:t>
            </a:r>
            <a:r>
              <a:rPr sz="4250" spc="270" dirty="0"/>
              <a:t>g</a:t>
            </a:r>
            <a:r>
              <a:rPr sz="4250" spc="245" dirty="0"/>
              <a:t>ation</a:t>
            </a:r>
            <a:r>
              <a:rPr sz="4250" spc="125" dirty="0">
                <a:latin typeface="Times New Roman"/>
                <a:cs typeface="Times New Roman"/>
              </a:rPr>
              <a:t> </a:t>
            </a:r>
            <a:r>
              <a:rPr sz="4250" spc="215" dirty="0"/>
              <a:t>for</a:t>
            </a:r>
            <a:r>
              <a:rPr sz="4250" spc="-305" dirty="0">
                <a:latin typeface="Times New Roman"/>
                <a:cs typeface="Times New Roman"/>
              </a:rPr>
              <a:t> </a:t>
            </a:r>
            <a:r>
              <a:rPr sz="4250" spc="105" dirty="0"/>
              <a:t>V</a:t>
            </a:r>
            <a:r>
              <a:rPr sz="4250" spc="290" dirty="0"/>
              <a:t>alue</a:t>
            </a:r>
            <a:r>
              <a:rPr sz="4250" spc="-645" dirty="0">
                <a:latin typeface="Times New Roman"/>
                <a:cs typeface="Times New Roman"/>
              </a:rPr>
              <a:t> </a:t>
            </a:r>
            <a:r>
              <a:rPr sz="4250" spc="125" dirty="0"/>
              <a:t>T</a:t>
            </a:r>
            <a:r>
              <a:rPr sz="4250" spc="375" dirty="0"/>
              <a:t>ypes</a:t>
            </a:r>
            <a:endParaRPr sz="42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1543" y="4585014"/>
            <a:ext cx="6495415" cy="120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4590">
              <a:lnSpc>
                <a:spcPct val="100000"/>
              </a:lnSpc>
            </a:pPr>
            <a:r>
              <a:rPr sz="4800" spc="330" dirty="0">
                <a:solidFill>
                  <a:srgbClr val="53585F"/>
                </a:solidFill>
                <a:latin typeface="Calibri"/>
                <a:cs typeface="Calibri"/>
              </a:rPr>
              <a:t>Optionals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000" spc="555" dirty="0">
                <a:solidFill>
                  <a:srgbClr val="7C87A0"/>
                </a:solidFill>
                <a:latin typeface="Calibri"/>
                <a:cs typeface="Calibri"/>
              </a:rPr>
              <a:t>S</a:t>
            </a:r>
            <a:r>
              <a:rPr sz="3000" spc="75" dirty="0">
                <a:solidFill>
                  <a:srgbClr val="7C87A0"/>
                </a:solidFill>
                <a:latin typeface="Calibri"/>
                <a:cs typeface="Calibri"/>
              </a:rPr>
              <a:t>c</a:t>
            </a:r>
            <a:r>
              <a:rPr sz="3000" spc="215" dirty="0">
                <a:solidFill>
                  <a:srgbClr val="7C87A0"/>
                </a:solidFill>
                <a:latin typeface="Calibri"/>
                <a:cs typeface="Calibri"/>
              </a:rPr>
              <a:t>hrödinge</a:t>
            </a:r>
            <a:r>
              <a:rPr sz="3000" spc="300" dirty="0">
                <a:solidFill>
                  <a:srgbClr val="7C87A0"/>
                </a:solidFill>
                <a:latin typeface="Calibri"/>
                <a:cs typeface="Calibri"/>
              </a:rPr>
              <a:t>r</a:t>
            </a:r>
            <a:r>
              <a:rPr sz="3000" spc="-220" dirty="0">
                <a:solidFill>
                  <a:srgbClr val="7C87A0"/>
                </a:solidFill>
                <a:latin typeface="Calibri"/>
                <a:cs typeface="Calibri"/>
              </a:rPr>
              <a:t>’</a:t>
            </a:r>
            <a:r>
              <a:rPr sz="3000" spc="315" dirty="0">
                <a:solidFill>
                  <a:srgbClr val="7C87A0"/>
                </a:solidFill>
                <a:latin typeface="Calibri"/>
                <a:cs typeface="Calibri"/>
              </a:rPr>
              <a:t>s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200" dirty="0">
                <a:solidFill>
                  <a:srgbClr val="7C87A0"/>
                </a:solidFill>
                <a:latin typeface="Calibri"/>
                <a:cs typeface="Calibri"/>
              </a:rPr>
              <a:t>Cat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190" dirty="0">
                <a:solidFill>
                  <a:srgbClr val="7C87A0"/>
                </a:solidFill>
                <a:latin typeface="Calibri"/>
                <a:cs typeface="Calibri"/>
              </a:rPr>
              <a:t>in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195" dirty="0">
                <a:solidFill>
                  <a:srgbClr val="7C87A0"/>
                </a:solidFill>
                <a:latin typeface="Calibri"/>
                <a:cs typeface="Calibri"/>
              </a:rPr>
              <a:t>terms</a:t>
            </a:r>
            <a:r>
              <a:rPr sz="3000" spc="8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160" dirty="0">
                <a:solidFill>
                  <a:srgbClr val="7C87A0"/>
                </a:solidFill>
                <a:latin typeface="Calibri"/>
                <a:cs typeface="Calibri"/>
              </a:rPr>
              <a:t>of</a:t>
            </a:r>
            <a:r>
              <a:rPr sz="3000" spc="-220" dirty="0">
                <a:solidFill>
                  <a:srgbClr val="7C87A0"/>
                </a:solidFill>
                <a:latin typeface="Times New Roman"/>
                <a:cs typeface="Times New Roman"/>
              </a:rPr>
              <a:t> </a:t>
            </a:r>
            <a:r>
              <a:rPr sz="3000" spc="60" dirty="0">
                <a:solidFill>
                  <a:srgbClr val="7C87A0"/>
                </a:solidFill>
                <a:latin typeface="Calibri"/>
                <a:cs typeface="Calibri"/>
              </a:rPr>
              <a:t>V</a:t>
            </a:r>
            <a:r>
              <a:rPr sz="3000" spc="215" dirty="0">
                <a:solidFill>
                  <a:srgbClr val="7C87A0"/>
                </a:solidFill>
                <a:latin typeface="Calibri"/>
                <a:cs typeface="Calibri"/>
              </a:rPr>
              <a:t>alues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359390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550064"/>
            <a:ext cx="10761980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30" dirty="0">
                <a:latin typeface="Book Antiqua"/>
                <a:cs typeface="Book Antiqua"/>
              </a:rPr>
              <a:t>used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si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-30" dirty="0">
                <a:latin typeface="Book Antiqua"/>
                <a:cs typeface="Book Antiqua"/>
              </a:rPr>
              <a:t>uations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where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proper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spc="-44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Book Antiqua"/>
                <a:cs typeface="Book Antiqua"/>
              </a:rPr>
              <a:t>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-155" dirty="0">
                <a:latin typeface="Book Antiqua"/>
                <a:cs typeface="Book Antiqua"/>
              </a:rPr>
              <a:t>urn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function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Book Antiqua"/>
                <a:cs typeface="Book Antiqua"/>
              </a:rPr>
              <a:t>etc.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m</a:t>
            </a:r>
            <a:r>
              <a:rPr sz="3200" spc="-65" dirty="0">
                <a:latin typeface="Book Antiqua"/>
                <a:cs typeface="Book Antiqua"/>
              </a:rPr>
              <a:t>a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Book Antiqua"/>
                <a:cs typeface="Book Antiqua"/>
              </a:rPr>
              <a:t>absent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Book Antiqua"/>
                <a:cs typeface="Book Antiqua"/>
              </a:rPr>
              <a:t>(</a:t>
            </a:r>
            <a:r>
              <a:rPr sz="3200" dirty="0">
                <a:latin typeface="Source Code Pro"/>
                <a:cs typeface="Source Code Pro"/>
              </a:rPr>
              <a:t>nil</a:t>
            </a:r>
            <a:r>
              <a:rPr sz="3200" spc="-185" dirty="0">
                <a:latin typeface="Book Antiqua"/>
                <a:cs typeface="Book Antiqua"/>
              </a:rPr>
              <a:t>)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520040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5156577"/>
            <a:ext cx="33083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5" dirty="0">
                <a:latin typeface="Book Antiqua"/>
                <a:cs typeface="Book Antiqua"/>
              </a:rPr>
              <a:t>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Optional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Book Antiqua"/>
                <a:cs typeface="Book Antiqua"/>
              </a:rPr>
              <a:t>s</a:t>
            </a:r>
            <a:r>
              <a:rPr sz="3200" spc="170" dirty="0">
                <a:latin typeface="Book Antiqua"/>
                <a:cs typeface="Book Antiqua"/>
              </a:rPr>
              <a:t>t</a:t>
            </a:r>
            <a:r>
              <a:rPr sz="3200" spc="120" dirty="0">
                <a:latin typeface="Book Antiqua"/>
                <a:cs typeface="Book Antiqua"/>
              </a:rPr>
              <a:t>ates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9569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801" y="5913091"/>
            <a:ext cx="636333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there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equals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i="1" spc="204" dirty="0">
                <a:latin typeface="Calibri"/>
                <a:cs typeface="Calibri"/>
              </a:rPr>
              <a:t>x</a:t>
            </a:r>
            <a:r>
              <a:rPr sz="3200" i="1" spc="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Book Antiqua"/>
                <a:cs typeface="Book Antiqua"/>
              </a:rPr>
              <a:t>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there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no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all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67134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89010">
              <a:lnSpc>
                <a:spcPct val="100000"/>
              </a:lnSpc>
            </a:pPr>
            <a:r>
              <a:rPr spc="330" dirty="0"/>
              <a:t>Optionals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25397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495975"/>
            <a:ext cx="47510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105" dirty="0">
                <a:latin typeface="Book Antiqua"/>
                <a:cs typeface="Book Antiqua"/>
              </a:rPr>
              <a:t>ar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su</a:t>
            </a:r>
            <a:r>
              <a:rPr sz="3200" spc="85" dirty="0">
                <a:latin typeface="Book Antiqua"/>
                <a:cs typeface="Book Antiqua"/>
              </a:rPr>
              <a:t>r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75" dirty="0">
                <a:latin typeface="Book Antiqua"/>
                <a:cs typeface="Book Antiqua"/>
              </a:rPr>
              <a:t>yAns</a:t>
            </a:r>
            <a:r>
              <a:rPr sz="3200" spc="-175" dirty="0">
                <a:latin typeface="Book Antiqua"/>
                <a:cs typeface="Book Antiqua"/>
              </a:rPr>
              <a:t>w</a:t>
            </a:r>
            <a:r>
              <a:rPr sz="3200" spc="35" dirty="0">
                <a:latin typeface="Book Antiqua"/>
                <a:cs typeface="Book Antiqua"/>
              </a:rPr>
              <a:t>er: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String?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2963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3252477"/>
            <a:ext cx="909510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0" dirty="0">
                <a:latin typeface="Book Antiqua"/>
                <a:cs typeface="Book Antiqua"/>
              </a:rPr>
              <a:t>set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Book Antiqua"/>
                <a:cs typeface="Book Antiqua"/>
              </a:rPr>
              <a:t>nil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automatically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-120" dirty="0">
                <a:latin typeface="Book Antiqua"/>
                <a:cs typeface="Book Antiqua"/>
              </a:rPr>
              <a:t>if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135" dirty="0">
                <a:latin typeface="Book Antiqua"/>
                <a:cs typeface="Book Antiqua"/>
              </a:rPr>
              <a:t>ould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proper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spc="-44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Book Antiqua"/>
                <a:cs typeface="Book Antiqua"/>
              </a:rPr>
              <a:t>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it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135" dirty="0">
                <a:latin typeface="Book Antiqua"/>
                <a:cs typeface="Book Antiqua"/>
              </a:rPr>
              <a:t>ould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h</a:t>
            </a:r>
            <a:r>
              <a:rPr sz="3200" spc="-114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Book Antiqua"/>
                <a:cs typeface="Book Antiqua"/>
              </a:rPr>
              <a:t>been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130" dirty="0">
                <a:latin typeface="Book Antiqua"/>
                <a:cs typeface="Book Antiqua"/>
              </a:rPr>
              <a:t>xplicitly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Book Antiqua"/>
                <a:cs typeface="Book Antiqua"/>
              </a:rPr>
              <a:t>gi</a:t>
            </a:r>
            <a:r>
              <a:rPr sz="3200" spc="-250" dirty="0">
                <a:latin typeface="Book Antiqua"/>
                <a:cs typeface="Book Antiqua"/>
              </a:rPr>
              <a:t>v</a:t>
            </a:r>
            <a:r>
              <a:rPr sz="3200" spc="65" dirty="0">
                <a:latin typeface="Book Antiqua"/>
                <a:cs typeface="Book Antiqua"/>
              </a:rPr>
              <a:t>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during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40528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6238509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•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6178444"/>
            <a:ext cx="100228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18945" algn="l"/>
                <a:tab pos="2938145" algn="l"/>
                <a:tab pos="6351905" algn="l"/>
                <a:tab pos="8302625" algn="l"/>
                <a:tab pos="9034145" algn="l"/>
              </a:tabLst>
            </a:pPr>
            <a:r>
              <a:rPr sz="3200" dirty="0">
                <a:latin typeface="Source Code Pro"/>
                <a:cs typeface="Source Code Pro"/>
              </a:rPr>
              <a:t>static	func	toInt(string:	String)	-&gt;	Int?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700563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1801" y="6961807"/>
            <a:ext cx="944118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urns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either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Book Antiqua"/>
                <a:cs typeface="Book Antiqua"/>
              </a:rPr>
              <a:t>nil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integer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represen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60" dirty="0">
                <a:latin typeface="Book Antiqua"/>
                <a:cs typeface="Book Antiqua"/>
              </a:rPr>
              <a:t>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string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89010">
              <a:lnSpc>
                <a:spcPct val="100000"/>
              </a:lnSpc>
            </a:pPr>
            <a:r>
              <a:rPr spc="330" dirty="0"/>
              <a:t>Optionals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704" y="1701796"/>
            <a:ext cx="11455400" cy="6667500"/>
          </a:xfrm>
          <a:custGeom>
            <a:avLst/>
            <a:gdLst/>
            <a:ahLst/>
            <a:cxnLst/>
            <a:rect l="l" t="t" r="r" b="b"/>
            <a:pathLst>
              <a:path w="11455400" h="6667500">
                <a:moveTo>
                  <a:pt x="0" y="6667499"/>
                </a:moveTo>
                <a:lnTo>
                  <a:pt x="11455389" y="6667499"/>
                </a:lnTo>
                <a:lnTo>
                  <a:pt x="11455389" y="0"/>
                </a:lnTo>
                <a:lnTo>
                  <a:pt x="0" y="0"/>
                </a:lnTo>
                <a:lnTo>
                  <a:pt x="0" y="6667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635">
              <a:lnSpc>
                <a:spcPct val="100000"/>
              </a:lnSpc>
            </a:pPr>
            <a:r>
              <a:rPr spc="260" dirty="0"/>
              <a:t>Introduction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185" dirty="0"/>
              <a:t>to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940" dirty="0"/>
              <a:t>S</a:t>
            </a:r>
            <a:r>
              <a:rPr spc="385" dirty="0"/>
              <a:t>wi</a:t>
            </a:r>
            <a:r>
              <a:rPr spc="10" dirty="0"/>
              <a:t>f</a:t>
            </a:r>
            <a:r>
              <a:rPr spc="-20" dirty="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31995" y="1726068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2400" dirty="0">
                <a:solidFill>
                  <a:srgbClr val="E6A472"/>
                </a:solidFill>
                <a:latin typeface="Source Code Pro"/>
                <a:cs typeface="Source Code Pro"/>
              </a:rPr>
              <a:t>13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,	</a:t>
            </a:r>
            <a:r>
              <a:rPr sz="2400" dirty="0">
                <a:solidFill>
                  <a:srgbClr val="E6A472"/>
                </a:solidFill>
                <a:latin typeface="Source Code Pro"/>
                <a:cs typeface="Source Code Pro"/>
              </a:rPr>
              <a:t>450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,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7916" y="1726068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2400" dirty="0">
                <a:solidFill>
                  <a:srgbClr val="E6A472"/>
                </a:solidFill>
                <a:latin typeface="Source Code Pro"/>
                <a:cs typeface="Source Code Pro"/>
              </a:rPr>
              <a:t>99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,	</a:t>
            </a:r>
            <a:r>
              <a:rPr sz="2400" dirty="0">
                <a:solidFill>
                  <a:srgbClr val="E6A472"/>
                </a:solidFill>
                <a:latin typeface="Source Code Pro"/>
                <a:cs typeface="Source Code Pro"/>
              </a:rPr>
              <a:t>214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]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070" y="3199269"/>
            <a:ext cx="2219960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2400" dirty="0">
                <a:solidFill>
                  <a:srgbClr val="C0A7C7"/>
                </a:solidFill>
                <a:latin typeface="Source Code Pro"/>
                <a:cs typeface="Source Code Pro"/>
              </a:rPr>
              <a:t>for	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transfer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1512" y="3199269"/>
            <a:ext cx="29514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solidFill>
                  <a:srgbClr val="C0A7C7"/>
                </a:solidFill>
                <a:latin typeface="Source Code Pro"/>
                <a:cs typeface="Source Code Pro"/>
              </a:rPr>
              <a:t>in	</a:t>
            </a:r>
            <a:r>
              <a:rPr sz="2400" dirty="0">
                <a:solidFill>
                  <a:srgbClr val="D77C7A"/>
                </a:solidFill>
                <a:latin typeface="Source Code Pro"/>
                <a:cs typeface="Source Code Pro"/>
              </a:rPr>
              <a:t>cashTransfers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5591" y="3935870"/>
            <a:ext cx="752348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  <a:tab pos="2206625" algn="l"/>
                <a:tab pos="2572385" algn="l"/>
              </a:tabLst>
            </a:pPr>
            <a:r>
              <a:rPr sz="2400" dirty="0">
                <a:solidFill>
                  <a:srgbClr val="C0A7C7"/>
                </a:solidFill>
                <a:latin typeface="Source Code Pro"/>
                <a:cs typeface="Source Code Pro"/>
              </a:rPr>
              <a:t>if	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transfer	&gt;	</a:t>
            </a:r>
            <a:r>
              <a:rPr sz="2400" dirty="0">
                <a:solidFill>
                  <a:srgbClr val="E6A472"/>
                </a:solidFill>
                <a:latin typeface="Source Code Pro"/>
                <a:cs typeface="Source Code Pro"/>
              </a:rPr>
              <a:t>100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D77C7A"/>
                </a:solidFill>
                <a:latin typeface="Source Code Pro"/>
                <a:cs typeface="Source Code Pro"/>
              </a:rPr>
              <a:t>significantTransfers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.</a:t>
            </a:r>
            <a:r>
              <a:rPr sz="2400" dirty="0">
                <a:solidFill>
                  <a:srgbClr val="92B2CB"/>
                </a:solidFill>
                <a:latin typeface="Source Code Pro"/>
                <a:cs typeface="Source Code Pro"/>
              </a:rPr>
              <a:t>append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(transfer)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5591" y="5040779"/>
            <a:ext cx="3317240" cy="180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C0A7C7"/>
                </a:solidFill>
                <a:latin typeface="Source Code Pro"/>
                <a:cs typeface="Source Code Pro"/>
              </a:rPr>
              <a:t>else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{</a:t>
            </a:r>
            <a:endParaRPr sz="2400">
              <a:latin typeface="Source Code Pro"/>
              <a:cs typeface="Source Code Pro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D77C7A"/>
                </a:solidFill>
                <a:latin typeface="Source Code Pro"/>
                <a:cs typeface="Source Code Pro"/>
              </a:rPr>
              <a:t>minorTransfers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20314" y="6145672"/>
            <a:ext cx="20370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+=	transfer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4070" y="6882272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070" y="7618873"/>
            <a:ext cx="2219960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dirty="0">
                <a:solidFill>
                  <a:srgbClr val="92B2CB"/>
                </a:solidFill>
                <a:latin typeface="Source Code Pro"/>
                <a:cs typeface="Source Code Pro"/>
              </a:rPr>
              <a:t>println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(</a:t>
            </a:r>
            <a:r>
              <a:rPr sz="2400" dirty="0">
                <a:solidFill>
                  <a:srgbClr val="C2C77B"/>
                </a:solidFill>
                <a:latin typeface="Source Code Pro"/>
                <a:cs typeface="Source Code Pro"/>
              </a:rPr>
              <a:t>"All </a:t>
            </a:r>
            <a:r>
              <a:rPr sz="2400" dirty="0">
                <a:solidFill>
                  <a:srgbClr val="92B2CB"/>
                </a:solidFill>
                <a:latin typeface="Source Code Pro"/>
                <a:cs typeface="Source Code Pro"/>
              </a:rPr>
              <a:t>println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(</a:t>
            </a:r>
            <a:r>
              <a:rPr sz="2400" dirty="0">
                <a:solidFill>
                  <a:srgbClr val="C2C77B"/>
                </a:solidFill>
                <a:latin typeface="Source Code Pro"/>
                <a:cs typeface="Source Code Pro"/>
              </a:rPr>
              <a:t>"All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91512" y="7618873"/>
            <a:ext cx="20370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2C77B"/>
                </a:solidFill>
                <a:latin typeface="Source Code Pro"/>
                <a:cs typeface="Source Code Pro"/>
              </a:rPr>
              <a:t>Significant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6074" y="7618873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2C77B"/>
                </a:solidFill>
                <a:latin typeface="Source Code Pro"/>
                <a:cs typeface="Source Code Pro"/>
              </a:rPr>
              <a:t>Transfers: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7756" y="7618873"/>
            <a:ext cx="4597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\(</a:t>
            </a:r>
            <a:r>
              <a:rPr sz="2400" dirty="0">
                <a:solidFill>
                  <a:srgbClr val="D77C7A"/>
                </a:solidFill>
                <a:latin typeface="Source Code Pro"/>
                <a:cs typeface="Source Code Pro"/>
              </a:rPr>
              <a:t>significantTransfers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)</a:t>
            </a:r>
            <a:r>
              <a:rPr sz="2400" dirty="0">
                <a:solidFill>
                  <a:srgbClr val="C2C77B"/>
                </a:solidFill>
                <a:latin typeface="Source Code Pro"/>
                <a:cs typeface="Source Code Pro"/>
              </a:rPr>
              <a:t>"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91512" y="7987173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2C77B"/>
                </a:solidFill>
                <a:latin typeface="Source Code Pro"/>
                <a:cs typeface="Source Code Pro"/>
              </a:rPr>
              <a:t>Minor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8793" y="7987173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2C77B"/>
                </a:solidFill>
                <a:latin typeface="Source Code Pro"/>
                <a:cs typeface="Source Code Pro"/>
              </a:rPr>
              <a:t>Transfers: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00475" y="7987173"/>
            <a:ext cx="35001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\(</a:t>
            </a:r>
            <a:r>
              <a:rPr sz="2400" dirty="0">
                <a:solidFill>
                  <a:srgbClr val="D77C7A"/>
                </a:solidFill>
                <a:latin typeface="Source Code Pro"/>
                <a:cs typeface="Source Code Pro"/>
              </a:rPr>
              <a:t>minorTransfers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)</a:t>
            </a:r>
            <a:r>
              <a:rPr sz="2400" dirty="0">
                <a:solidFill>
                  <a:srgbClr val="C2C77B"/>
                </a:solidFill>
                <a:latin typeface="Source Code Pro"/>
                <a:cs typeface="Source Code Pro"/>
              </a:rPr>
              <a:t>"</a:t>
            </a:r>
            <a:r>
              <a:rPr sz="2400" dirty="0">
                <a:solidFill>
                  <a:srgbClr val="CFD2D1"/>
                </a:solidFill>
                <a:latin typeface="Source Code Pro"/>
                <a:cs typeface="Source Code Pro"/>
              </a:rPr>
              <a:t>)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5968" y="8371838"/>
            <a:ext cx="11452860" cy="1381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4</a:t>
            </a:fld>
            <a:endParaRPr spc="-27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74704" y="2068969"/>
          <a:ext cx="6304915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47"/>
                <a:gridCol w="3840483"/>
                <a:gridCol w="365760"/>
                <a:gridCol w="1406525"/>
              </a:tblGrid>
              <a:tr h="37465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A7C7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2834005" algn="l"/>
                          <a:tab pos="3199765" algn="l"/>
                        </a:tabLst>
                      </a:pPr>
                      <a:r>
                        <a:rPr sz="2400" dirty="0">
                          <a:solidFill>
                            <a:srgbClr val="CFD2D1"/>
                          </a:solidFill>
                          <a:latin typeface="Source Code Pro"/>
                          <a:cs typeface="Source Code Pro"/>
                        </a:rPr>
                        <a:t>minorTransfers	=	</a:t>
                      </a:r>
                      <a:r>
                        <a:rPr sz="2400" dirty="0">
                          <a:solidFill>
                            <a:srgbClr val="E6A472"/>
                          </a:solidFill>
                          <a:latin typeface="Source Code Pro"/>
                          <a:cs typeface="Source Code Pro"/>
                        </a:rPr>
                        <a:t>0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005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A7C7"/>
                          </a:solidFill>
                          <a:latin typeface="Source Code Pro"/>
                          <a:cs typeface="Source Code Pro"/>
                        </a:rPr>
                        <a:t>var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FD2D1"/>
                          </a:solidFill>
                          <a:latin typeface="Source Code Pro"/>
                          <a:cs typeface="Source Code Pro"/>
                        </a:rPr>
                        <a:t>significantTransfers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FD2D1"/>
                          </a:solidFill>
                          <a:latin typeface="Source Code Pro"/>
                          <a:cs typeface="Source Code Pro"/>
                        </a:rPr>
                        <a:t>=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FD2D1"/>
                          </a:solidFill>
                          <a:latin typeface="Source Code Pro"/>
                          <a:cs typeface="Source Code Pro"/>
                        </a:rPr>
                        <a:t>[</a:t>
                      </a:r>
                      <a:r>
                        <a:rPr sz="2400" dirty="0">
                          <a:solidFill>
                            <a:srgbClr val="E6A472"/>
                          </a:solidFill>
                          <a:latin typeface="Source Code Pro"/>
                          <a:cs typeface="Source Code Pro"/>
                        </a:rPr>
                        <a:t>Int</a:t>
                      </a:r>
                      <a:r>
                        <a:rPr sz="2400" dirty="0">
                          <a:solidFill>
                            <a:srgbClr val="CFD2D1"/>
                          </a:solidFill>
                          <a:latin typeface="Source Code Pro"/>
                          <a:cs typeface="Source Code Pro"/>
                        </a:rPr>
                        <a:t>]()</a:t>
                      </a:r>
                      <a:endParaRPr sz="24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7620">
              <a:lnSpc>
                <a:spcPct val="100000"/>
              </a:lnSpc>
            </a:pPr>
            <a:r>
              <a:rPr spc="440" dirty="0"/>
              <a:t>Accessing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15" dirty="0"/>
              <a:t>Optional</a:t>
            </a:r>
            <a:r>
              <a:rPr spc="-350" dirty="0">
                <a:latin typeface="Times New Roman"/>
                <a:cs typeface="Times New Roman"/>
              </a:rPr>
              <a:t> </a:t>
            </a:r>
            <a:r>
              <a:rPr spc="100" dirty="0"/>
              <a:t>V</a:t>
            </a:r>
            <a:r>
              <a:rPr spc="345" dirty="0"/>
              <a:t>alues</a:t>
            </a:r>
          </a:p>
        </p:txBody>
      </p:sp>
      <p:sp>
        <p:nvSpPr>
          <p:cNvPr id="4" name="object 4"/>
          <p:cNvSpPr/>
          <p:nvPr/>
        </p:nvSpPr>
        <p:spPr>
          <a:xfrm>
            <a:off x="5270510" y="2006589"/>
            <a:ext cx="6858000" cy="3175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3500" y="1917710"/>
            <a:ext cx="7111989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2796" y="5034436"/>
            <a:ext cx="1587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229" dirty="0">
                <a:latin typeface="Book Antiqua"/>
                <a:cs typeface="Book Antiqua"/>
              </a:rPr>
              <a:t>•</a:t>
            </a:r>
            <a:endParaRPr sz="21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8519" y="4978213"/>
            <a:ext cx="3884929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50" dirty="0">
                <a:latin typeface="Book Antiqua"/>
                <a:cs typeface="Book Antiqua"/>
              </a:rPr>
              <a:t>1</a:t>
            </a:r>
            <a:r>
              <a:rPr sz="2775" spc="120" baseline="27027" dirty="0">
                <a:latin typeface="Book Antiqua"/>
                <a:cs typeface="Book Antiqua"/>
              </a:rPr>
              <a:t>st</a:t>
            </a:r>
            <a:r>
              <a:rPr sz="2775" spc="120" baseline="27027" dirty="0">
                <a:latin typeface="Times New Roman"/>
                <a:cs typeface="Times New Roman"/>
              </a:rPr>
              <a:t> </a:t>
            </a:r>
            <a:r>
              <a:rPr sz="2775" spc="-225" baseline="27027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Book Antiqua"/>
                <a:cs typeface="Book Antiqua"/>
              </a:rPr>
              <a:t>If: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Calibri"/>
                <a:cs typeface="Calibri"/>
              </a:rPr>
              <a:t>f</a:t>
            </a:r>
            <a:r>
              <a:rPr sz="2800" i="1" spc="125" dirty="0">
                <a:latin typeface="Calibri"/>
                <a:cs typeface="Calibri"/>
              </a:rPr>
              <a:t>orced</a:t>
            </a:r>
            <a:r>
              <a:rPr sz="2800" i="1" spc="75" dirty="0">
                <a:latin typeface="Times New Roman"/>
                <a:cs typeface="Times New Roman"/>
              </a:rPr>
              <a:t> </a:t>
            </a:r>
            <a:r>
              <a:rPr sz="2800" i="1" spc="114" dirty="0">
                <a:latin typeface="Calibri"/>
                <a:cs typeface="Calibri"/>
              </a:rPr>
              <a:t>u</a:t>
            </a:r>
            <a:r>
              <a:rPr sz="2800" i="1" spc="55" dirty="0">
                <a:latin typeface="Calibri"/>
                <a:cs typeface="Calibri"/>
              </a:rPr>
              <a:t>n</a:t>
            </a:r>
            <a:r>
              <a:rPr sz="2800" i="1" spc="80" dirty="0">
                <a:latin typeface="Calibri"/>
                <a:cs typeface="Calibri"/>
              </a:rPr>
              <a:t>wrapping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295" y="5692912"/>
            <a:ext cx="1587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229" dirty="0">
                <a:latin typeface="Book Antiqua"/>
                <a:cs typeface="Book Antiqua"/>
              </a:rPr>
              <a:t>•</a:t>
            </a:r>
            <a:endParaRPr sz="21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3018" y="5656157"/>
            <a:ext cx="10490200" cy="1039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4300"/>
              </a:lnSpc>
            </a:pPr>
            <a:r>
              <a:rPr sz="2800" spc="150" dirty="0">
                <a:latin typeface="Book Antiqua"/>
                <a:cs typeface="Book Antiqua"/>
              </a:rPr>
              <a:t>e</a:t>
            </a:r>
            <a:r>
              <a:rPr sz="2800" spc="-120" dirty="0">
                <a:latin typeface="Book Antiqua"/>
                <a:cs typeface="Book Antiqua"/>
              </a:rPr>
              <a:t>x</a:t>
            </a:r>
            <a:r>
              <a:rPr sz="2800" spc="-30" dirty="0">
                <a:latin typeface="Book Antiqua"/>
                <a:cs typeface="Book Antiqua"/>
              </a:rPr>
              <a:t>clamation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Book Antiqua"/>
                <a:cs typeface="Book Antiqua"/>
              </a:rPr>
              <a:t>mark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Book Antiqua"/>
                <a:cs typeface="Book Antiqua"/>
              </a:rPr>
              <a:t>added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ook Antiqua"/>
                <a:cs typeface="Book Antiqua"/>
              </a:rPr>
              <a:t>to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Book Antiqua"/>
                <a:cs typeface="Book Antiqua"/>
              </a:rPr>
              <a:t>optional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Book Antiqua"/>
                <a:cs typeface="Book Antiqua"/>
              </a:rPr>
              <a:t>e</a:t>
            </a:r>
            <a:r>
              <a:rPr sz="2800" spc="-114" dirty="0">
                <a:latin typeface="Book Antiqua"/>
                <a:cs typeface="Book Antiqua"/>
              </a:rPr>
              <a:t>xplicitly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Book Antiqua"/>
                <a:cs typeface="Book Antiqua"/>
              </a:rPr>
              <a:t>u</a:t>
            </a:r>
            <a:r>
              <a:rPr sz="2800" spc="-175" dirty="0">
                <a:latin typeface="Book Antiqua"/>
                <a:cs typeface="Book Antiqua"/>
              </a:rPr>
              <a:t>n</a:t>
            </a:r>
            <a:r>
              <a:rPr sz="2800" spc="-35" dirty="0">
                <a:latin typeface="Book Antiqua"/>
                <a:cs typeface="Book Antiqua"/>
              </a:rPr>
              <a:t>wraps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Book Antiqua"/>
                <a:cs typeface="Book Antiqua"/>
              </a:rPr>
              <a:t>the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Book Antiqua"/>
                <a:cs typeface="Book Antiqua"/>
              </a:rPr>
              <a:t>optional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Book Antiqua"/>
                <a:cs typeface="Book Antiqua"/>
              </a:rPr>
              <a:t>causes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0" dirty="0">
                <a:latin typeface="Book Antiqua"/>
                <a:cs typeface="Book Antiqua"/>
              </a:rPr>
              <a:t>r</a:t>
            </a:r>
            <a:r>
              <a:rPr sz="2800" spc="-30" dirty="0">
                <a:latin typeface="Book Antiqua"/>
                <a:cs typeface="Book Antiqua"/>
              </a:rPr>
              <a:t>untime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ook Antiqua"/>
                <a:cs typeface="Book Antiqua"/>
              </a:rPr>
              <a:t>e</a:t>
            </a:r>
            <a:r>
              <a:rPr sz="2800" spc="-20" dirty="0">
                <a:latin typeface="Book Antiqua"/>
                <a:cs typeface="Book Antiqua"/>
              </a:rPr>
              <a:t>r</a:t>
            </a:r>
            <a:r>
              <a:rPr sz="2800" spc="-114" dirty="0">
                <a:latin typeface="Book Antiqua"/>
                <a:cs typeface="Book Antiqua"/>
              </a:rPr>
              <a:t>ror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Book Antiqua"/>
                <a:cs typeface="Book Antiqua"/>
              </a:rPr>
              <a:t>if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Book Antiqua"/>
                <a:cs typeface="Book Antiqua"/>
              </a:rPr>
              <a:t>the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Book Antiqua"/>
                <a:cs typeface="Book Antiqua"/>
              </a:rPr>
              <a:t>optional</a:t>
            </a:r>
            <a:r>
              <a:rPr sz="2800" spc="-270" dirty="0">
                <a:latin typeface="Book Antiqua"/>
                <a:cs typeface="Book Antiqua"/>
              </a:rPr>
              <a:t>’</a:t>
            </a:r>
            <a:r>
              <a:rPr sz="2800" spc="200" dirty="0">
                <a:latin typeface="Book Antiqua"/>
                <a:cs typeface="Book Antiqua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0" dirty="0">
                <a:latin typeface="Book Antiqua"/>
                <a:cs typeface="Book Antiqua"/>
              </a:rPr>
              <a:t>v</a:t>
            </a:r>
            <a:r>
              <a:rPr sz="2800" spc="-40" dirty="0">
                <a:latin typeface="Book Antiqua"/>
                <a:cs typeface="Book Antiqua"/>
              </a:rPr>
              <a:t>alue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Book Antiqua"/>
                <a:cs typeface="Book Antiqua"/>
              </a:rPr>
              <a:t>is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Book Antiqua"/>
                <a:cs typeface="Book Antiqua"/>
              </a:rPr>
              <a:t>nil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295" y="6351400"/>
            <a:ext cx="1587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229" dirty="0">
                <a:latin typeface="Book Antiqua"/>
                <a:cs typeface="Book Antiqua"/>
              </a:rPr>
              <a:t>•</a:t>
            </a:r>
            <a:endParaRPr sz="21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787" y="7009875"/>
            <a:ext cx="1587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229" dirty="0">
                <a:latin typeface="Book Antiqua"/>
                <a:cs typeface="Book Antiqua"/>
              </a:rPr>
              <a:t>•</a:t>
            </a:r>
            <a:endParaRPr sz="21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8510" y="6953662"/>
            <a:ext cx="3491229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50" dirty="0">
                <a:latin typeface="Book Antiqua"/>
                <a:cs typeface="Book Antiqua"/>
              </a:rPr>
              <a:t>2</a:t>
            </a:r>
            <a:r>
              <a:rPr sz="2775" spc="-104" baseline="27027" dirty="0">
                <a:latin typeface="Book Antiqua"/>
                <a:cs typeface="Book Antiqua"/>
              </a:rPr>
              <a:t>nd</a:t>
            </a:r>
            <a:r>
              <a:rPr sz="2775" spc="-104" baseline="27027" dirty="0">
                <a:latin typeface="Times New Roman"/>
                <a:cs typeface="Times New Roman"/>
              </a:rPr>
              <a:t> </a:t>
            </a:r>
            <a:r>
              <a:rPr sz="2775" spc="-225" baseline="27027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Book Antiqua"/>
                <a:cs typeface="Book Antiqua"/>
              </a:rPr>
              <a:t>If: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i="1" spc="45" dirty="0">
                <a:latin typeface="Calibri"/>
                <a:cs typeface="Calibri"/>
              </a:rPr>
              <a:t>optional</a:t>
            </a:r>
            <a:r>
              <a:rPr sz="2800" i="1" spc="75" dirty="0">
                <a:latin typeface="Times New Roman"/>
                <a:cs typeface="Times New Roman"/>
              </a:rPr>
              <a:t> </a:t>
            </a:r>
            <a:r>
              <a:rPr sz="2800" i="1" spc="70" dirty="0">
                <a:latin typeface="Calibri"/>
                <a:cs typeface="Calibri"/>
              </a:rPr>
              <a:t>binding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7308" y="7668360"/>
            <a:ext cx="1587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229" dirty="0">
                <a:latin typeface="Book Antiqua"/>
                <a:cs typeface="Book Antiqua"/>
              </a:rPr>
              <a:t>•</a:t>
            </a:r>
            <a:endParaRPr sz="21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3030" y="7631592"/>
            <a:ext cx="10022840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600"/>
              </a:lnSpc>
              <a:tabLst>
                <a:tab pos="723900" algn="l"/>
              </a:tabLst>
            </a:pPr>
            <a:r>
              <a:rPr sz="2800" spc="-114" dirty="0">
                <a:latin typeface="Book Antiqua"/>
                <a:cs typeface="Book Antiqua"/>
              </a:rPr>
              <a:t>bind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Book Antiqua"/>
                <a:cs typeface="Book Antiqua"/>
              </a:rPr>
              <a:t>the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Book Antiqua"/>
                <a:cs typeface="Book Antiqua"/>
              </a:rPr>
              <a:t>optional</a:t>
            </a:r>
            <a:r>
              <a:rPr sz="2800" spc="-270" dirty="0">
                <a:latin typeface="Book Antiqua"/>
                <a:cs typeface="Book Antiqua"/>
              </a:rPr>
              <a:t>’</a:t>
            </a:r>
            <a:r>
              <a:rPr sz="2800" spc="200" dirty="0">
                <a:latin typeface="Book Antiqua"/>
                <a:cs typeface="Book Antiqua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0" dirty="0">
                <a:latin typeface="Book Antiqua"/>
                <a:cs typeface="Book Antiqua"/>
              </a:rPr>
              <a:t>v</a:t>
            </a:r>
            <a:r>
              <a:rPr sz="2800" spc="-40" dirty="0">
                <a:latin typeface="Book Antiqua"/>
                <a:cs typeface="Book Antiqua"/>
              </a:rPr>
              <a:t>alue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ook Antiqua"/>
                <a:cs typeface="Book Antiqua"/>
              </a:rPr>
              <a:t>to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Book Antiqua"/>
                <a:cs typeface="Book Antiqua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Book Antiqua"/>
                <a:cs typeface="Book Antiqua"/>
              </a:rPr>
              <a:t>tempora</a:t>
            </a:r>
            <a:r>
              <a:rPr sz="2800" spc="85" dirty="0">
                <a:latin typeface="Book Antiqua"/>
                <a:cs typeface="Book Antiqua"/>
              </a:rPr>
              <a:t>r</a:t>
            </a:r>
            <a:r>
              <a:rPr sz="2800" spc="-175" dirty="0">
                <a:latin typeface="Book Antiqua"/>
                <a:cs typeface="Book Antiqua"/>
              </a:rPr>
              <a:t>y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0" dirty="0">
                <a:latin typeface="Book Antiqua"/>
                <a:cs typeface="Book Antiqua"/>
              </a:rPr>
              <a:t>v</a:t>
            </a:r>
            <a:r>
              <a:rPr sz="2800" spc="-50" dirty="0">
                <a:latin typeface="Book Antiqua"/>
                <a:cs typeface="Book Antiqua"/>
              </a:rPr>
              <a:t>ariable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Book Antiqua"/>
                <a:cs typeface="Book Antiqua"/>
              </a:rPr>
              <a:t>to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Book Antiqua"/>
                <a:cs typeface="Book Antiqua"/>
              </a:rPr>
              <a:t>w</a:t>
            </a:r>
            <a:r>
              <a:rPr sz="2800" spc="-114" dirty="0">
                <a:latin typeface="Book Antiqua"/>
                <a:cs typeface="Book Antiqua"/>
              </a:rPr>
              <a:t>ork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Book Antiqua"/>
                <a:cs typeface="Book Antiqua"/>
              </a:rPr>
              <a:t>with,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Book Antiqua"/>
                <a:cs typeface="Book Antiqua"/>
              </a:rPr>
              <a:t>if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Book Antiqua"/>
                <a:cs typeface="Book Antiqua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65" dirty="0">
                <a:latin typeface="Book Antiqua"/>
                <a:cs typeface="Book Antiqua"/>
              </a:rPr>
              <a:t>optional</a:t>
            </a:r>
            <a:r>
              <a:rPr sz="2800" spc="-270" dirty="0">
                <a:latin typeface="Book Antiqua"/>
                <a:cs typeface="Book Antiqua"/>
              </a:rPr>
              <a:t>’</a:t>
            </a:r>
            <a:r>
              <a:rPr sz="2800" spc="200" dirty="0">
                <a:latin typeface="Book Antiqua"/>
                <a:cs typeface="Book Antiqua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0" dirty="0">
                <a:latin typeface="Book Antiqua"/>
                <a:cs typeface="Book Antiqua"/>
              </a:rPr>
              <a:t>v</a:t>
            </a:r>
            <a:r>
              <a:rPr sz="2800" spc="-40" dirty="0">
                <a:latin typeface="Book Antiqua"/>
                <a:cs typeface="Book Antiqua"/>
              </a:rPr>
              <a:t>alue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Book Antiqua"/>
                <a:cs typeface="Book Antiqua"/>
              </a:rPr>
              <a:t>is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Book Antiqua"/>
                <a:cs typeface="Book Antiqua"/>
              </a:rPr>
              <a:t>not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Book Antiqua"/>
                <a:cs typeface="Book Antiqua"/>
              </a:rPr>
              <a:t>nil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3295">
              <a:lnSpc>
                <a:spcPct val="100000"/>
              </a:lnSpc>
            </a:pPr>
            <a:r>
              <a:rPr spc="300" dirty="0"/>
              <a:t>Implicitly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585" dirty="0"/>
              <a:t>U</a:t>
            </a:r>
            <a:r>
              <a:rPr spc="375" dirty="0"/>
              <a:t>n</a:t>
            </a:r>
            <a:r>
              <a:rPr spc="370" dirty="0"/>
              <a:t>wrapped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30" dirty="0"/>
              <a:t>Optionals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3676" y="3706889"/>
            <a:ext cx="350012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  <a:tabLst>
                <a:tab pos="743585" algn="l"/>
                <a:tab pos="3303904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let	</a:t>
            </a:r>
            <a:r>
              <a:rPr sz="2400" dirty="0">
                <a:latin typeface="Source Code Pro"/>
                <a:cs typeface="Source Code Pro"/>
              </a:rPr>
              <a:t>optionalInteger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let	</a:t>
            </a:r>
            <a:r>
              <a:rPr sz="2400" dirty="0">
                <a:latin typeface="Source Code Pro"/>
                <a:cs typeface="Source Code Pro"/>
              </a:rPr>
              <a:t>forcedInteger	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1285" y="3706889"/>
            <a:ext cx="24028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  <a:tab pos="1292225" algn="l"/>
                <a:tab pos="1657985" algn="l"/>
              </a:tabLst>
            </a:pPr>
            <a:r>
              <a:rPr sz="2400" dirty="0">
                <a:latin typeface="Source Code Pro"/>
                <a:cs typeface="Source Code Pro"/>
              </a:rPr>
              <a:t>:	</a:t>
            </a:r>
            <a:r>
              <a:rPr sz="2400" dirty="0">
                <a:solidFill>
                  <a:srgbClr val="0067A5"/>
                </a:solidFill>
                <a:latin typeface="Source Code Pro"/>
                <a:cs typeface="Source Code Pro"/>
              </a:rPr>
              <a:t>Int</a:t>
            </a:r>
            <a:r>
              <a:rPr sz="2400" dirty="0">
                <a:latin typeface="Source Code Pro"/>
                <a:cs typeface="Source Code Pro"/>
              </a:rPr>
              <a:t>?	=	</a:t>
            </a:r>
            <a:r>
              <a:rPr sz="2400" dirty="0">
                <a:solidFill>
                  <a:srgbClr val="851001"/>
                </a:solidFill>
                <a:latin typeface="Source Code Pro"/>
                <a:cs typeface="Source Code Pro"/>
              </a:rPr>
              <a:t>1234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1285" y="4202189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3585" algn="l"/>
              </a:tabLst>
            </a:pPr>
            <a:r>
              <a:rPr sz="2400" dirty="0">
                <a:solidFill>
                  <a:srgbClr val="0067A5"/>
                </a:solidFill>
                <a:latin typeface="Source Code Pro"/>
                <a:cs typeface="Source Code Pro"/>
              </a:rPr>
              <a:t>Int	</a:t>
            </a:r>
            <a:r>
              <a:rPr sz="2400" dirty="0">
                <a:latin typeface="Source Code Pro"/>
                <a:cs typeface="Source Code Pro"/>
              </a:rPr>
              <a:t>=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8565" y="4202189"/>
            <a:ext cx="29514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optionalInteger!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3676" y="6183391"/>
            <a:ext cx="350012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  <a:tabLst>
                <a:tab pos="74358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let	</a:t>
            </a:r>
            <a:r>
              <a:rPr sz="2400" dirty="0">
                <a:latin typeface="Source Code Pro"/>
                <a:cs typeface="Source Code Pro"/>
              </a:rPr>
              <a:t>implicitInteger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let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1285" y="6183391"/>
            <a:ext cx="24028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  <a:tab pos="1292225" algn="l"/>
                <a:tab pos="1657985" algn="l"/>
              </a:tabLst>
            </a:pPr>
            <a:r>
              <a:rPr sz="2400" dirty="0">
                <a:latin typeface="Source Code Pro"/>
                <a:cs typeface="Source Code Pro"/>
              </a:rPr>
              <a:t>:	</a:t>
            </a:r>
            <a:r>
              <a:rPr sz="2400" dirty="0">
                <a:solidFill>
                  <a:srgbClr val="0067A5"/>
                </a:solidFill>
                <a:latin typeface="Source Code Pro"/>
                <a:cs typeface="Source Code Pro"/>
              </a:rPr>
              <a:t>Int</a:t>
            </a:r>
            <a:r>
              <a:rPr sz="2400" dirty="0">
                <a:latin typeface="Source Code Pro"/>
                <a:cs typeface="Source Code Pro"/>
              </a:rPr>
              <a:t>!	=	</a:t>
            </a:r>
            <a:r>
              <a:rPr sz="2400" dirty="0">
                <a:solidFill>
                  <a:srgbClr val="851001"/>
                </a:solidFill>
                <a:latin typeface="Source Code Pro"/>
                <a:cs typeface="Source Code Pro"/>
              </a:rPr>
              <a:t>1234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5202" y="6678691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5105" algn="l"/>
              </a:tabLst>
            </a:pPr>
            <a:r>
              <a:rPr sz="2400" dirty="0">
                <a:latin typeface="Source Code Pro"/>
                <a:cs typeface="Source Code Pro"/>
              </a:rPr>
              <a:t>integer	=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4004" y="6678691"/>
            <a:ext cx="276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implicitInteger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2608" y="2146331"/>
            <a:ext cx="696404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40" dirty="0">
                <a:latin typeface="Book Antiqua"/>
                <a:cs typeface="Book Antiqua"/>
              </a:rPr>
              <a:t>E</a:t>
            </a:r>
            <a:r>
              <a:rPr sz="3200" spc="-100" dirty="0">
                <a:latin typeface="Book Antiqua"/>
                <a:cs typeface="Book Antiqua"/>
              </a:rPr>
              <a:t>x</a:t>
            </a:r>
            <a:r>
              <a:rPr sz="3200" spc="-35" dirty="0">
                <a:latin typeface="Book Antiqua"/>
                <a:cs typeface="Book Antiqua"/>
              </a:rPr>
              <a:t>clamation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mark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required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130" dirty="0">
                <a:latin typeface="Book Antiqua"/>
                <a:cs typeface="Book Antiqua"/>
              </a:rPr>
              <a:t>xplicitly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Book Antiqua"/>
                <a:cs typeface="Book Antiqua"/>
              </a:rPr>
              <a:t>u</a:t>
            </a:r>
            <a:r>
              <a:rPr sz="3200" spc="-200" dirty="0">
                <a:latin typeface="Book Antiqua"/>
                <a:cs typeface="Book Antiqua"/>
              </a:rPr>
              <a:t>n</a:t>
            </a:r>
            <a:r>
              <a:rPr sz="3200" spc="-95" dirty="0">
                <a:latin typeface="Book Antiqua"/>
                <a:cs typeface="Book Antiqua"/>
              </a:rPr>
              <a:t>wrap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optional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82346" y="7340568"/>
            <a:ext cx="710120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40" dirty="0">
                <a:latin typeface="Book Antiqua"/>
                <a:cs typeface="Book Antiqua"/>
              </a:rPr>
              <a:t>no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135" dirty="0">
                <a:latin typeface="Book Antiqua"/>
                <a:cs typeface="Book Antiqua"/>
              </a:rPr>
              <a:t>x</a:t>
            </a:r>
            <a:r>
              <a:rPr sz="3200" spc="-35" dirty="0">
                <a:latin typeface="Book Antiqua"/>
                <a:cs typeface="Book Antiqua"/>
              </a:rPr>
              <a:t>clamation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mark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required,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Book Antiqua"/>
                <a:cs typeface="Book Antiqua"/>
              </a:rPr>
              <a:t>because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it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Book Antiqua"/>
                <a:cs typeface="Book Antiqua"/>
              </a:rPr>
              <a:t>already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Book Antiqua"/>
                <a:cs typeface="Book Antiqua"/>
              </a:rPr>
              <a:t>implicitly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Book Antiqua"/>
                <a:cs typeface="Book Antiqua"/>
              </a:rPr>
              <a:t>u</a:t>
            </a:r>
            <a:r>
              <a:rPr sz="3200" spc="-200" dirty="0">
                <a:latin typeface="Book Antiqua"/>
                <a:cs typeface="Book Antiqua"/>
              </a:rPr>
              <a:t>n</a:t>
            </a:r>
            <a:r>
              <a:rPr sz="3200" spc="-75" dirty="0">
                <a:latin typeface="Book Antiqua"/>
                <a:cs typeface="Book Antiqua"/>
              </a:rPr>
              <a:t>wrapped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8427" y="3479810"/>
            <a:ext cx="7992109" cy="1270000"/>
          </a:xfrm>
          <a:custGeom>
            <a:avLst/>
            <a:gdLst/>
            <a:ahLst/>
            <a:cxnLst/>
            <a:rect l="l" t="t" r="r" b="b"/>
            <a:pathLst>
              <a:path w="7992109" h="1270000">
                <a:moveTo>
                  <a:pt x="0" y="1076096"/>
                </a:moveTo>
                <a:lnTo>
                  <a:pt x="3572" y="187086"/>
                </a:lnTo>
                <a:lnTo>
                  <a:pt x="8891" y="141512"/>
                </a:lnTo>
                <a:lnTo>
                  <a:pt x="24063" y="100274"/>
                </a:lnTo>
                <a:lnTo>
                  <a:pt x="47908" y="64559"/>
                </a:lnTo>
                <a:lnTo>
                  <a:pt x="79249" y="35551"/>
                </a:lnTo>
                <a:lnTo>
                  <a:pt x="116905" y="14436"/>
                </a:lnTo>
                <a:lnTo>
                  <a:pt x="159699" y="2397"/>
                </a:lnTo>
                <a:lnTo>
                  <a:pt x="190499" y="0"/>
                </a:lnTo>
                <a:lnTo>
                  <a:pt x="7801941" y="0"/>
                </a:lnTo>
                <a:lnTo>
                  <a:pt x="7847687" y="5328"/>
                </a:lnTo>
                <a:lnTo>
                  <a:pt x="7889364" y="20524"/>
                </a:lnTo>
                <a:lnTo>
                  <a:pt x="7925672" y="44402"/>
                </a:lnTo>
                <a:lnTo>
                  <a:pt x="7955312" y="75778"/>
                </a:lnTo>
                <a:lnTo>
                  <a:pt x="7976982" y="113465"/>
                </a:lnTo>
                <a:lnTo>
                  <a:pt x="7989384" y="156280"/>
                </a:lnTo>
                <a:lnTo>
                  <a:pt x="7991861" y="187086"/>
                </a:lnTo>
                <a:lnTo>
                  <a:pt x="7991861" y="1076096"/>
                </a:lnTo>
                <a:lnTo>
                  <a:pt x="7986361" y="1122073"/>
                </a:lnTo>
                <a:lnTo>
                  <a:pt x="7970725" y="1164362"/>
                </a:lnTo>
                <a:lnTo>
                  <a:pt x="7946253" y="1201500"/>
                </a:lnTo>
                <a:lnTo>
                  <a:pt x="7914246" y="1232026"/>
                </a:lnTo>
                <a:lnTo>
                  <a:pt x="7876004" y="1254477"/>
                </a:lnTo>
                <a:lnTo>
                  <a:pt x="7832826" y="1267390"/>
                </a:lnTo>
                <a:lnTo>
                  <a:pt x="7801941" y="1269979"/>
                </a:lnTo>
                <a:lnTo>
                  <a:pt x="190499" y="1269979"/>
                </a:lnTo>
                <a:lnTo>
                  <a:pt x="144719" y="1264236"/>
                </a:lnTo>
                <a:lnTo>
                  <a:pt x="102952" y="1247981"/>
                </a:lnTo>
                <a:lnTo>
                  <a:pt x="66523" y="1222676"/>
                </a:lnTo>
                <a:lnTo>
                  <a:pt x="36754" y="1189783"/>
                </a:lnTo>
                <a:lnTo>
                  <a:pt x="14969" y="1150766"/>
                </a:lnTo>
                <a:lnTo>
                  <a:pt x="2493" y="1107085"/>
                </a:lnTo>
                <a:lnTo>
                  <a:pt x="0" y="1076096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8427" y="5981700"/>
            <a:ext cx="7992109" cy="1270000"/>
          </a:xfrm>
          <a:custGeom>
            <a:avLst/>
            <a:gdLst/>
            <a:ahLst/>
            <a:cxnLst/>
            <a:rect l="l" t="t" r="r" b="b"/>
            <a:pathLst>
              <a:path w="7992109" h="1270000">
                <a:moveTo>
                  <a:pt x="0" y="1080336"/>
                </a:moveTo>
                <a:lnTo>
                  <a:pt x="3572" y="191322"/>
                </a:lnTo>
                <a:lnTo>
                  <a:pt x="8891" y="145491"/>
                </a:lnTo>
                <a:lnTo>
                  <a:pt x="24063" y="103596"/>
                </a:lnTo>
                <a:lnTo>
                  <a:pt x="47908" y="66994"/>
                </a:lnTo>
                <a:lnTo>
                  <a:pt x="79249" y="37043"/>
                </a:lnTo>
                <a:lnTo>
                  <a:pt x="116905" y="15098"/>
                </a:lnTo>
                <a:lnTo>
                  <a:pt x="159699" y="2516"/>
                </a:lnTo>
                <a:lnTo>
                  <a:pt x="190499" y="0"/>
                </a:lnTo>
                <a:lnTo>
                  <a:pt x="7801941" y="0"/>
                </a:lnTo>
                <a:lnTo>
                  <a:pt x="7847687" y="5586"/>
                </a:lnTo>
                <a:lnTo>
                  <a:pt x="7889364" y="21439"/>
                </a:lnTo>
                <a:lnTo>
                  <a:pt x="7925672" y="46204"/>
                </a:lnTo>
                <a:lnTo>
                  <a:pt x="7955312" y="78523"/>
                </a:lnTo>
                <a:lnTo>
                  <a:pt x="7976982" y="117040"/>
                </a:lnTo>
                <a:lnTo>
                  <a:pt x="7989384" y="160398"/>
                </a:lnTo>
                <a:lnTo>
                  <a:pt x="7991861" y="191322"/>
                </a:lnTo>
                <a:lnTo>
                  <a:pt x="7991861" y="1080336"/>
                </a:lnTo>
                <a:lnTo>
                  <a:pt x="7986361" y="1126063"/>
                </a:lnTo>
                <a:lnTo>
                  <a:pt x="7970725" y="1167699"/>
                </a:lnTo>
                <a:lnTo>
                  <a:pt x="7946253" y="1203955"/>
                </a:lnTo>
                <a:lnTo>
                  <a:pt x="7914246" y="1233539"/>
                </a:lnTo>
                <a:lnTo>
                  <a:pt x="7876004" y="1255162"/>
                </a:lnTo>
                <a:lnTo>
                  <a:pt x="7832826" y="1267533"/>
                </a:lnTo>
                <a:lnTo>
                  <a:pt x="7801941" y="1270004"/>
                </a:lnTo>
                <a:lnTo>
                  <a:pt x="190499" y="1270004"/>
                </a:lnTo>
                <a:lnTo>
                  <a:pt x="144719" y="1264517"/>
                </a:lnTo>
                <a:lnTo>
                  <a:pt x="102952" y="1248919"/>
                </a:lnTo>
                <a:lnTo>
                  <a:pt x="66523" y="1224499"/>
                </a:lnTo>
                <a:lnTo>
                  <a:pt x="36754" y="1192547"/>
                </a:lnTo>
                <a:lnTo>
                  <a:pt x="14969" y="1154355"/>
                </a:lnTo>
                <a:lnTo>
                  <a:pt x="2493" y="1111211"/>
                </a:lnTo>
                <a:lnTo>
                  <a:pt x="0" y="1080336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21715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127675"/>
            <a:ext cx="966025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30" dirty="0">
                <a:latin typeface="Book Antiqua"/>
                <a:cs typeface="Book Antiqua"/>
              </a:rPr>
              <a:t>beh</a:t>
            </a:r>
            <a:r>
              <a:rPr sz="3200" spc="-35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Book Antiqua"/>
                <a:cs typeface="Book Antiqua"/>
              </a:rPr>
              <a:t>li</a:t>
            </a:r>
            <a:r>
              <a:rPr sz="3200" spc="-390" dirty="0">
                <a:latin typeface="Book Antiqua"/>
                <a:cs typeface="Book Antiqua"/>
              </a:rPr>
              <a:t>k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Optionals,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but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do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need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130" dirty="0">
                <a:latin typeface="Book Antiqua"/>
                <a:cs typeface="Book Antiqua"/>
              </a:rPr>
              <a:t>xplicitly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Book Antiqua"/>
                <a:cs typeface="Book Antiqua"/>
              </a:rPr>
              <a:t>u</a:t>
            </a:r>
            <a:r>
              <a:rPr sz="3200" spc="-200" dirty="0">
                <a:latin typeface="Book Antiqua"/>
                <a:cs typeface="Book Antiqua"/>
              </a:rPr>
              <a:t>n</a:t>
            </a:r>
            <a:r>
              <a:rPr sz="3200" spc="-75" dirty="0">
                <a:latin typeface="Book Antiqua"/>
                <a:cs typeface="Book Antiqua"/>
              </a:rPr>
              <a:t>wrapped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underlying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read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444876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4397218"/>
            <a:ext cx="1024191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0" dirty="0">
                <a:latin typeface="Book Antiqua"/>
                <a:cs typeface="Book Antiqua"/>
              </a:rPr>
              <a:t>used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Optional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Book Antiqua"/>
                <a:cs typeface="Book Antiqua"/>
              </a:rPr>
              <a:t>n</a:t>
            </a:r>
            <a:r>
              <a:rPr sz="3200" spc="-5" dirty="0">
                <a:latin typeface="Book Antiqua"/>
                <a:cs typeface="Book Antiqua"/>
              </a:rPr>
              <a:t>e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ource Code Pro"/>
                <a:cs typeface="Source Code Pro"/>
              </a:rPr>
              <a:t>nil</a:t>
            </a:r>
            <a:r>
              <a:rPr sz="3200" spc="-1035" dirty="0">
                <a:latin typeface="Source Code Pro"/>
                <a:cs typeface="Source Code Pro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a</a:t>
            </a:r>
            <a:r>
              <a:rPr sz="3200" spc="-125" dirty="0">
                <a:latin typeface="Book Antiqua"/>
                <a:cs typeface="Book Antiqua"/>
              </a:rPr>
              <a:t>n</a:t>
            </a:r>
            <a:r>
              <a:rPr sz="3200" spc="-35" dirty="0">
                <a:latin typeface="Book Antiqua"/>
                <a:cs typeface="Book Antiqua"/>
              </a:rPr>
              <a:t>ytime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again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247206"/>
            <a:ext cx="8464550" cy="106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0" dirty="0">
                <a:latin typeface="Book Antiqua"/>
                <a:cs typeface="Book Antiqua"/>
              </a:rPr>
              <a:t>during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r</a:t>
            </a:r>
            <a:r>
              <a:rPr sz="3200" spc="-35" dirty="0">
                <a:latin typeface="Book Antiqua"/>
                <a:cs typeface="Book Antiqua"/>
              </a:rPr>
              <a:t>untime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Book Antiqua"/>
                <a:cs typeface="Book Antiqua"/>
              </a:rPr>
              <a:t>based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program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</a:t>
            </a:r>
            <a:r>
              <a:rPr sz="3200" spc="-70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ure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2400" spc="-50" dirty="0">
                <a:latin typeface="Book Antiqua"/>
                <a:cs typeface="Book Antiqua"/>
              </a:rPr>
              <a:t>(according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Book Antiqua"/>
                <a:cs typeface="Book Antiqua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Book Antiqua"/>
                <a:cs typeface="Book Antiqua"/>
              </a:rPr>
              <a:t>Appl</a:t>
            </a:r>
            <a:r>
              <a:rPr sz="2400" spc="-155" dirty="0">
                <a:latin typeface="Book Antiqua"/>
                <a:cs typeface="Book Antiqua"/>
              </a:rPr>
              <a:t>e</a:t>
            </a:r>
            <a:r>
              <a:rPr sz="2400" spc="-229" dirty="0">
                <a:latin typeface="Book Antiqua"/>
                <a:cs typeface="Book Antiqua"/>
              </a:rPr>
              <a:t>’</a:t>
            </a:r>
            <a:r>
              <a:rPr sz="2400" spc="170" dirty="0">
                <a:latin typeface="Book Antiqua"/>
                <a:cs typeface="Book Antiqua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 Antiqua"/>
                <a:cs typeface="Book Antiqua"/>
              </a:rPr>
              <a:t>documen</a:t>
            </a:r>
            <a:r>
              <a:rPr sz="2400" spc="45" dirty="0">
                <a:latin typeface="Book Antiqua"/>
                <a:cs typeface="Book Antiqua"/>
              </a:rPr>
              <a:t>t</a:t>
            </a:r>
            <a:r>
              <a:rPr sz="2400" spc="-45" dirty="0">
                <a:latin typeface="Book Antiqua"/>
                <a:cs typeface="Book Antiqua"/>
              </a:rPr>
              <a:t>ation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Book Antiqua"/>
                <a:cs typeface="Book Antiqua"/>
              </a:rPr>
              <a:t>[1])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73714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7327631"/>
            <a:ext cx="10797540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r</a:t>
            </a:r>
            <a:r>
              <a:rPr sz="3200" spc="-35" dirty="0">
                <a:latin typeface="Book Antiqua"/>
                <a:cs typeface="Book Antiqua"/>
              </a:rPr>
              <a:t>untime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e</a:t>
            </a:r>
            <a:r>
              <a:rPr sz="3200" spc="-25" dirty="0">
                <a:latin typeface="Book Antiqua"/>
                <a:cs typeface="Book Antiqua"/>
              </a:rPr>
              <a:t>r</a:t>
            </a:r>
            <a:r>
              <a:rPr sz="3200" spc="-130" dirty="0">
                <a:latin typeface="Book Antiqua"/>
                <a:cs typeface="Book Antiqua"/>
              </a:rPr>
              <a:t>ror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Book Antiqua"/>
                <a:cs typeface="Book Antiqua"/>
              </a:rPr>
              <a:t>will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raised,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Book Antiqua"/>
                <a:cs typeface="Book Antiqua"/>
              </a:rPr>
              <a:t>implicitly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Book Antiqua"/>
                <a:cs typeface="Book Antiqua"/>
              </a:rPr>
              <a:t>u</a:t>
            </a:r>
            <a:r>
              <a:rPr sz="3200" spc="-200" dirty="0">
                <a:latin typeface="Book Antiqua"/>
                <a:cs typeface="Book Antiqua"/>
              </a:rPr>
              <a:t>n</a:t>
            </a:r>
            <a:r>
              <a:rPr sz="3200" spc="-75" dirty="0">
                <a:latin typeface="Book Antiqua"/>
                <a:cs typeface="Book Antiqua"/>
              </a:rPr>
              <a:t>wrapped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Optional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Book Antiqua"/>
                <a:cs typeface="Book Antiqua"/>
              </a:rPr>
              <a:t>will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read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ource Code Pro"/>
                <a:cs typeface="Source Code Pro"/>
              </a:rPr>
              <a:t>nil</a:t>
            </a:r>
            <a:endParaRPr sz="32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3295">
              <a:lnSpc>
                <a:spcPct val="100000"/>
              </a:lnSpc>
            </a:pPr>
            <a:r>
              <a:rPr spc="300" dirty="0"/>
              <a:t>Implicitly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585" dirty="0"/>
              <a:t>U</a:t>
            </a:r>
            <a:r>
              <a:rPr spc="375" dirty="0"/>
              <a:t>n</a:t>
            </a:r>
            <a:r>
              <a:rPr spc="370" dirty="0"/>
              <a:t>wrapped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30" dirty="0"/>
              <a:t>Optionals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4295" y="4597714"/>
            <a:ext cx="551243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95" dirty="0">
                <a:solidFill>
                  <a:srgbClr val="53585F"/>
                </a:solidFill>
                <a:latin typeface="Calibri"/>
                <a:cs typeface="Calibri"/>
              </a:rPr>
              <a:t>Xcode: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395" dirty="0">
                <a:solidFill>
                  <a:srgbClr val="53585F"/>
                </a:solidFill>
                <a:latin typeface="Calibri"/>
                <a:cs typeface="Calibri"/>
              </a:rPr>
              <a:t>Playground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089575"/>
            <a:ext cx="1016698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65" dirty="0">
                <a:latin typeface="Book Antiqua"/>
                <a:cs typeface="Book Antiqua"/>
              </a:rPr>
              <a:t>J</a:t>
            </a:r>
            <a:r>
              <a:rPr sz="3200" spc="25" dirty="0">
                <a:latin typeface="Book Antiqua"/>
                <a:cs typeface="Book Antiqua"/>
              </a:rPr>
              <a:t>ust</a:t>
            </a:r>
            <a:r>
              <a:rPr sz="3200" spc="-100" dirty="0">
                <a:latin typeface="Calibri"/>
                <a:cs typeface="Calibri"/>
              </a:rPr>
              <a:t>-</a:t>
            </a:r>
            <a:r>
              <a:rPr sz="3200" spc="-150" dirty="0">
                <a:latin typeface="Book Antiqua"/>
                <a:cs typeface="Book Antiqua"/>
              </a:rPr>
              <a:t>In</a:t>
            </a:r>
            <a:r>
              <a:rPr sz="3200" spc="-100" dirty="0">
                <a:latin typeface="Calibri"/>
                <a:cs typeface="Calibri"/>
              </a:rPr>
              <a:t>-</a:t>
            </a:r>
            <a:r>
              <a:rPr sz="3200" spc="-40" dirty="0">
                <a:latin typeface="Book Antiqua"/>
                <a:cs typeface="Book Antiqua"/>
              </a:rPr>
              <a:t>Time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90" dirty="0">
                <a:latin typeface="Book Antiqua"/>
                <a:cs typeface="Book Antiqua"/>
              </a:rPr>
              <a:t>aluation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Book Antiqua"/>
                <a:cs typeface="Book Antiqua"/>
              </a:rPr>
              <a:t>code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65" dirty="0">
                <a:latin typeface="Book Antiqua"/>
                <a:cs typeface="Book Antiqua"/>
              </a:rPr>
              <a:t>hronologic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depiction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15" dirty="0">
                <a:latin typeface="Book Antiqua"/>
                <a:cs typeface="Book Antiqua"/>
              </a:rPr>
              <a:t>ariables,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135" dirty="0">
                <a:latin typeface="Book Antiqua"/>
                <a:cs typeface="Book Antiqua"/>
              </a:rPr>
              <a:t>x</a:t>
            </a:r>
            <a:r>
              <a:rPr sz="3200" spc="45" dirty="0">
                <a:latin typeface="Book Antiqua"/>
                <a:cs typeface="Book Antiqua"/>
              </a:rPr>
              <a:t>ecuted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Book Antiqua"/>
                <a:cs typeface="Book Antiqua"/>
              </a:rPr>
              <a:t>command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incl.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loops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Book Antiqua"/>
                <a:cs typeface="Book Antiqua"/>
              </a:rPr>
              <a:t>etc.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28899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515946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115632"/>
            <a:ext cx="19145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Book Antiqua"/>
                <a:cs typeface="Book Antiqua"/>
              </a:rPr>
              <a:t>Useful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40" dirty="0">
                <a:latin typeface="Book Antiqua"/>
                <a:cs typeface="Book Antiqua"/>
              </a:rPr>
              <a:t>or: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59159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801" y="5872146"/>
            <a:ext cx="9692640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80" dirty="0">
                <a:latin typeface="Book Antiqua"/>
                <a:cs typeface="Book Antiqua"/>
              </a:rPr>
              <a:t>algorithm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d</a:t>
            </a:r>
            <a:r>
              <a:rPr sz="3200" spc="-35" dirty="0">
                <a:latin typeface="Book Antiqua"/>
                <a:cs typeface="Book Antiqua"/>
              </a:rPr>
              <a:t>e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dirty="0">
                <a:latin typeface="Book Antiqua"/>
                <a:cs typeface="Book Antiqua"/>
              </a:rPr>
              <a:t>elopment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(eac</a:t>
            </a:r>
            <a:r>
              <a:rPr sz="3200" spc="-95" dirty="0">
                <a:latin typeface="Book Antiqua"/>
                <a:cs typeface="Book Antiqua"/>
              </a:rPr>
              <a:t>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Book Antiqua"/>
                <a:cs typeface="Book Antiqua"/>
              </a:rPr>
              <a:t>step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per</a:t>
            </a:r>
            <a:r>
              <a:rPr sz="3200" spc="-90" dirty="0">
                <a:latin typeface="Book Antiqua"/>
                <a:cs typeface="Book Antiqua"/>
              </a:rPr>
              <a:t>f</a:t>
            </a:r>
            <a:r>
              <a:rPr sz="3200" spc="-20" dirty="0">
                <a:latin typeface="Book Antiqua"/>
                <a:cs typeface="Book Antiqua"/>
              </a:rPr>
              <a:t>ormed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Book Antiqua"/>
                <a:cs typeface="Book Antiqua"/>
              </a:rPr>
              <a:t>easily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Book Antiqua"/>
                <a:cs typeface="Book Antiqua"/>
              </a:rPr>
              <a:t>visible)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120" dirty="0">
                <a:latin typeface="Book Antiqua"/>
                <a:cs typeface="Book Antiqua"/>
              </a:rPr>
              <a:t>test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-295" dirty="0">
                <a:latin typeface="Times New Roman"/>
                <a:cs typeface="Times New Roman"/>
              </a:rPr>
              <a:t> </a:t>
            </a:r>
            <a:r>
              <a:rPr sz="3200" spc="-570" dirty="0">
                <a:latin typeface="Book Antiqua"/>
                <a:cs typeface="Book Antiqua"/>
              </a:rPr>
              <a:t>T</a:t>
            </a:r>
            <a:r>
              <a:rPr sz="3200" spc="185" dirty="0">
                <a:latin typeface="Book Antiqua"/>
                <a:cs typeface="Book Antiqua"/>
              </a:rPr>
              <a:t>ests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-95" dirty="0">
                <a:latin typeface="Book Antiqua"/>
                <a:cs typeface="Book Antiqua"/>
              </a:rPr>
              <a:t>gaining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125" dirty="0">
                <a:latin typeface="Book Antiqua"/>
                <a:cs typeface="Book Antiqua"/>
              </a:rPr>
              <a:t>amiliari</a:t>
            </a:r>
            <a:r>
              <a:rPr sz="3200" spc="-35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with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Book Antiqua"/>
                <a:cs typeface="Book Antiqua"/>
              </a:rPr>
              <a:t>n</a:t>
            </a:r>
            <a:r>
              <a:rPr sz="3200" spc="-5" dirty="0">
                <a:latin typeface="Book Antiqua"/>
                <a:cs typeface="Book Antiqua"/>
              </a:rPr>
              <a:t>e</a:t>
            </a:r>
            <a:r>
              <a:rPr sz="3200" spc="-30" dirty="0">
                <a:latin typeface="Book Antiqua"/>
                <a:cs typeface="Book Antiqua"/>
              </a:rPr>
              <a:t>w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Book Antiqua"/>
                <a:cs typeface="Book Antiqua"/>
              </a:rPr>
              <a:t>APIs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74290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7300" y="8185529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9465">
              <a:lnSpc>
                <a:spcPct val="100000"/>
              </a:lnSpc>
            </a:pPr>
            <a:r>
              <a:rPr spc="395" dirty="0"/>
              <a:t>Xcode: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5" dirty="0"/>
              <a:t>Playground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9465">
              <a:lnSpc>
                <a:spcPct val="100000"/>
              </a:lnSpc>
            </a:pPr>
            <a:r>
              <a:rPr spc="395" dirty="0"/>
              <a:t>Xcode: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5" dirty="0"/>
              <a:t>Playground</a:t>
            </a:r>
          </a:p>
        </p:txBody>
      </p:sp>
      <p:sp>
        <p:nvSpPr>
          <p:cNvPr id="4" name="object 4"/>
          <p:cNvSpPr/>
          <p:nvPr/>
        </p:nvSpPr>
        <p:spPr>
          <a:xfrm>
            <a:off x="1422400" y="1790700"/>
            <a:ext cx="10159989" cy="4254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1701789"/>
            <a:ext cx="10414010" cy="4584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0801" y="650512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65301" y="6461300"/>
            <a:ext cx="838390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latin typeface="Book Antiqua"/>
                <a:cs typeface="Book Antiqua"/>
              </a:rPr>
              <a:t>le</a:t>
            </a:r>
            <a:r>
              <a:rPr sz="3200" spc="-160" dirty="0">
                <a:latin typeface="Book Antiqua"/>
                <a:cs typeface="Book Antiqua"/>
              </a:rPr>
              <a:t>f</a:t>
            </a:r>
            <a:r>
              <a:rPr sz="3200" spc="55" dirty="0">
                <a:latin typeface="Book Antiqua"/>
                <a:cs typeface="Book Antiqua"/>
              </a:rPr>
              <a:t>t: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Book Antiqua"/>
                <a:cs typeface="Book Antiqua"/>
              </a:rPr>
              <a:t>code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editor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-80" dirty="0">
                <a:latin typeface="Book Antiqua"/>
                <a:cs typeface="Book Antiqua"/>
              </a:rPr>
              <a:t>right: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Book Antiqua"/>
                <a:cs typeface="Book Antiqua"/>
              </a:rPr>
              <a:t>li</a:t>
            </a:r>
            <a:r>
              <a:rPr sz="3200" spc="-39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90" dirty="0">
                <a:latin typeface="Book Antiqua"/>
                <a:cs typeface="Book Antiqua"/>
              </a:rPr>
              <a:t>aluation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Book Antiqua"/>
                <a:cs typeface="Book Antiqua"/>
              </a:rPr>
              <a:t>code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wri</a:t>
            </a:r>
            <a:r>
              <a:rPr sz="3200" spc="-140" dirty="0">
                <a:latin typeface="Book Antiqua"/>
                <a:cs typeface="Book Antiqua"/>
              </a:rPr>
              <a:t>t</a:t>
            </a:r>
            <a:r>
              <a:rPr sz="3200" spc="55" dirty="0">
                <a:latin typeface="Book Antiqua"/>
                <a:cs typeface="Book Antiqua"/>
              </a:rPr>
              <a:t>ten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le</a:t>
            </a:r>
            <a:r>
              <a:rPr sz="3200" spc="-160" dirty="0">
                <a:latin typeface="Book Antiqua"/>
                <a:cs typeface="Book Antiqua"/>
              </a:rPr>
              <a:t>f</a:t>
            </a:r>
            <a:r>
              <a:rPr sz="3200" spc="20" dirty="0">
                <a:latin typeface="Book Antiqua"/>
                <a:cs typeface="Book Antiqua"/>
              </a:rPr>
              <a:t>t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0801" y="726164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5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322062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169063"/>
            <a:ext cx="1060640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0" dirty="0">
                <a:latin typeface="Book Antiqua"/>
                <a:cs typeface="Book Antiqua"/>
              </a:rPr>
              <a:t>mu</a:t>
            </a:r>
            <a:r>
              <a:rPr sz="3200" spc="35" dirty="0">
                <a:latin typeface="Book Antiqua"/>
                <a:cs typeface="Book Antiqua"/>
              </a:rPr>
              <a:t>t</a:t>
            </a:r>
            <a:r>
              <a:rPr sz="3200" dirty="0">
                <a:latin typeface="Book Antiqua"/>
                <a:cs typeface="Book Antiqua"/>
              </a:rPr>
              <a:t>able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Book Antiqua"/>
                <a:cs typeface="Book Antiqua"/>
              </a:rPr>
              <a:t>(</a:t>
            </a:r>
            <a:r>
              <a:rPr sz="3200" dirty="0">
                <a:latin typeface="Source Code Pro"/>
                <a:cs typeface="Source Code Pro"/>
              </a:rPr>
              <a:t>var</a:t>
            </a:r>
            <a:r>
              <a:rPr sz="3200" spc="-185" dirty="0">
                <a:latin typeface="Book Antiqua"/>
                <a:cs typeface="Book Antiqua"/>
              </a:rPr>
              <a:t>)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Book Antiqua"/>
                <a:cs typeface="Book Antiqua"/>
              </a:rPr>
              <a:t>immu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dirty="0">
                <a:latin typeface="Book Antiqua"/>
                <a:cs typeface="Book Antiqua"/>
              </a:rPr>
              <a:t>able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Book Antiqua"/>
                <a:cs typeface="Book Antiqua"/>
              </a:rPr>
              <a:t>(</a:t>
            </a:r>
            <a:r>
              <a:rPr sz="3200" dirty="0">
                <a:latin typeface="Source Code Pro"/>
                <a:cs typeface="Source Code Pro"/>
              </a:rPr>
              <a:t>let</a:t>
            </a:r>
            <a:r>
              <a:rPr sz="3200" spc="-185" dirty="0">
                <a:latin typeface="Book Antiqua"/>
                <a:cs typeface="Book Antiqua"/>
              </a:rPr>
              <a:t>)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30" dirty="0">
                <a:latin typeface="Book Antiqua"/>
                <a:cs typeface="Book Antiqua"/>
              </a:rPr>
              <a:t>ariables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cons</a:t>
            </a:r>
            <a:r>
              <a:rPr sz="3200" spc="110" dirty="0">
                <a:latin typeface="Book Antiqua"/>
                <a:cs typeface="Book Antiqua"/>
              </a:rPr>
              <a:t>t</a:t>
            </a:r>
            <a:r>
              <a:rPr sz="3200" spc="50" dirty="0">
                <a:latin typeface="Book Antiqua"/>
                <a:cs typeface="Book Antiqua"/>
              </a:rPr>
              <a:t>ants,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4019063"/>
            <a:ext cx="643953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latin typeface="Book Antiqua"/>
                <a:cs typeface="Book Antiqua"/>
              </a:rPr>
              <a:t>respecti</a:t>
            </a:r>
            <a:r>
              <a:rPr sz="3200" spc="-50" dirty="0">
                <a:latin typeface="Book Antiqua"/>
                <a:cs typeface="Book Antiqua"/>
              </a:rPr>
              <a:t>v</a:t>
            </a:r>
            <a:r>
              <a:rPr sz="3200" spc="-60" dirty="0">
                <a:latin typeface="Book Antiqua"/>
                <a:cs typeface="Book Antiqua"/>
              </a:rPr>
              <a:t>ely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-40" dirty="0">
                <a:latin typeface="Book Antiqua"/>
                <a:cs typeface="Book Antiqua"/>
              </a:rPr>
              <a:t>no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105" dirty="0">
                <a:latin typeface="Book Antiqua"/>
                <a:cs typeface="Book Antiqua"/>
              </a:rPr>
              <a:t>xplicit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declaration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required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no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semicolon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Book Antiqua"/>
                <a:cs typeface="Book Antiqua"/>
              </a:rPr>
              <a:t>line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end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required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481940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557593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63324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801" y="6288618"/>
            <a:ext cx="969454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130" dirty="0">
                <a:latin typeface="Book Antiqua"/>
                <a:cs typeface="Book Antiqua"/>
              </a:rPr>
              <a:t>only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Book Antiqua"/>
                <a:cs typeface="Book Antiqua"/>
              </a:rPr>
              <a:t>needed,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multiple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commands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wri</a:t>
            </a:r>
            <a:r>
              <a:rPr sz="3200" spc="-140" dirty="0">
                <a:latin typeface="Book Antiqua"/>
                <a:cs typeface="Book Antiqua"/>
              </a:rPr>
              <a:t>t</a:t>
            </a:r>
            <a:r>
              <a:rPr sz="3200" spc="55" dirty="0">
                <a:latin typeface="Book Antiqua"/>
                <a:cs typeface="Book Antiqua"/>
              </a:rPr>
              <a:t>ten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Book Antiqua"/>
                <a:cs typeface="Book Antiqua"/>
              </a:rPr>
              <a:t>same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Book Antiqua"/>
                <a:cs typeface="Book Antiqua"/>
              </a:rPr>
              <a:t>line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635">
              <a:lnSpc>
                <a:spcPct val="100000"/>
              </a:lnSpc>
            </a:pPr>
            <a:r>
              <a:rPr spc="260" dirty="0"/>
              <a:t>Introduction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185" dirty="0"/>
              <a:t>to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940" dirty="0"/>
              <a:t>S</a:t>
            </a:r>
            <a:r>
              <a:rPr spc="385" dirty="0"/>
              <a:t>wi</a:t>
            </a:r>
            <a:r>
              <a:rPr spc="10" dirty="0"/>
              <a:t>f</a:t>
            </a:r>
            <a:r>
              <a:rPr spc="-20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6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5709416" y="4597714"/>
            <a:ext cx="598741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434" dirty="0">
                <a:solidFill>
                  <a:srgbClr val="53585F"/>
                </a:solidFill>
                <a:latin typeface="Calibri"/>
                <a:cs typeface="Calibri"/>
              </a:rPr>
              <a:t>Classes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455" dirty="0">
                <a:solidFill>
                  <a:srgbClr val="53585F"/>
                </a:solidFill>
                <a:latin typeface="Calibri"/>
                <a:cs typeface="Calibri"/>
              </a:rPr>
              <a:t>&amp;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320" dirty="0">
                <a:solidFill>
                  <a:srgbClr val="53585F"/>
                </a:solidFill>
                <a:latin typeface="Calibri"/>
                <a:cs typeface="Calibri"/>
              </a:rPr>
              <a:t>Structures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7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089575"/>
            <a:ext cx="91719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40" dirty="0">
                <a:latin typeface="Book Antiqua"/>
                <a:cs typeface="Book Antiqua"/>
              </a:rPr>
              <a:t>no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distinction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inter</a:t>
            </a:r>
            <a:r>
              <a:rPr sz="3200" spc="-110" dirty="0">
                <a:latin typeface="Book Antiqua"/>
                <a:cs typeface="Book Antiqua"/>
              </a:rPr>
              <a:t>f</a:t>
            </a:r>
            <a:r>
              <a:rPr sz="3200" spc="135" dirty="0">
                <a:latin typeface="Book Antiqua"/>
                <a:cs typeface="Book Antiqua"/>
              </a:rPr>
              <a:t>ace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implemen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-60" dirty="0">
                <a:latin typeface="Book Antiqua"/>
                <a:cs typeface="Book Antiqua"/>
              </a:rPr>
              <a:t>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files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364643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3602604"/>
            <a:ext cx="10339070" cy="4971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09820">
              <a:lnSpc>
                <a:spcPct val="155100"/>
              </a:lnSpc>
            </a:pP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stored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Book Antiqua"/>
                <a:cs typeface="Book Antiqua"/>
              </a:rPr>
              <a:t>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methods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pr</a:t>
            </a:r>
            <a:r>
              <a:rPr sz="3200" spc="-190" dirty="0">
                <a:latin typeface="Book Antiqua"/>
                <a:cs typeface="Book Antiqua"/>
              </a:rPr>
              <a:t>o</a:t>
            </a:r>
            <a:r>
              <a:rPr sz="3200" spc="-95" dirty="0">
                <a:latin typeface="Book Antiqua"/>
                <a:cs typeface="Book Antiqua"/>
              </a:rPr>
              <a:t>vide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Book Antiqua"/>
                <a:cs typeface="Book Antiqua"/>
              </a:rPr>
              <a:t>functionali</a:t>
            </a:r>
            <a:r>
              <a:rPr sz="3200" spc="0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5" dirty="0">
                <a:latin typeface="Book Antiqua"/>
                <a:cs typeface="Book Antiqua"/>
              </a:rPr>
              <a:t>se</a:t>
            </a:r>
            <a:r>
              <a:rPr sz="3200" spc="55" dirty="0">
                <a:latin typeface="Book Antiqua"/>
                <a:cs typeface="Book Antiqua"/>
              </a:rPr>
              <a:t>t</a:t>
            </a:r>
            <a:r>
              <a:rPr sz="3200" spc="-155" dirty="0">
                <a:latin typeface="Book Antiqua"/>
                <a:cs typeface="Book Antiqua"/>
              </a:rPr>
              <a:t>up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Book Antiqua"/>
                <a:cs typeface="Book Antiqua"/>
              </a:rPr>
              <a:t>initial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Book Antiqua"/>
                <a:cs typeface="Book Antiqua"/>
              </a:rPr>
              <a:t>s</a:t>
            </a:r>
            <a:r>
              <a:rPr sz="3200" spc="170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ate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dirty="0">
                <a:latin typeface="Book Antiqua"/>
                <a:cs typeface="Book Antiqua"/>
              </a:rPr>
              <a:t>xtended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con</a:t>
            </a:r>
            <a:r>
              <a:rPr sz="3200" spc="-45" dirty="0">
                <a:latin typeface="Book Antiqua"/>
                <a:cs typeface="Book Antiqua"/>
              </a:rPr>
              <a:t>f</a:t>
            </a:r>
            <a:r>
              <a:rPr sz="3200" spc="-60" dirty="0">
                <a:latin typeface="Book Antiqua"/>
                <a:cs typeface="Book Antiqua"/>
              </a:rPr>
              <a:t>orm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protocols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10" dirty="0">
                <a:latin typeface="Book Antiqua"/>
                <a:cs typeface="Book Antiqua"/>
              </a:rPr>
              <a:t>subscripts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added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Book Antiqua"/>
                <a:cs typeface="Book Antiqua"/>
              </a:rPr>
              <a:t>access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using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subscript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syn</a:t>
            </a:r>
            <a:r>
              <a:rPr sz="3200" spc="60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ax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440294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515946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96" y="59159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796" y="667250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796" y="74290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97065">
              <a:lnSpc>
                <a:spcPct val="100000"/>
              </a:lnSpc>
            </a:pPr>
            <a:r>
              <a:rPr spc="380" dirty="0"/>
              <a:t>Commonalities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8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882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838876"/>
            <a:ext cx="80791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5" dirty="0">
                <a:latin typeface="Book Antiqua"/>
                <a:cs typeface="Book Antiqua"/>
              </a:rPr>
              <a:t>St</a:t>
            </a:r>
            <a:r>
              <a:rPr sz="3200" spc="-55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ures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la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200" dirty="0">
                <a:latin typeface="Book Antiqua"/>
                <a:cs typeface="Book Antiqua"/>
              </a:rPr>
              <a:t>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capabilities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i="1" spc="204" dirty="0">
                <a:latin typeface="Calibri"/>
                <a:cs typeface="Calibri"/>
              </a:rPr>
              <a:t>classes</a:t>
            </a:r>
            <a:r>
              <a:rPr sz="3200" i="1" spc="85" dirty="0">
                <a:latin typeface="Times New Roman"/>
                <a:cs typeface="Times New Roman"/>
              </a:rPr>
              <a:t> </a:t>
            </a:r>
            <a:r>
              <a:rPr sz="3200" i="1" spc="130" dirty="0">
                <a:latin typeface="Calibri"/>
                <a:cs typeface="Calibri"/>
              </a:rPr>
              <a:t>o</a:t>
            </a:r>
            <a:r>
              <a:rPr sz="3200" i="1" spc="-60" dirty="0">
                <a:latin typeface="Calibri"/>
                <a:cs typeface="Calibri"/>
              </a:rPr>
              <a:t>f</a:t>
            </a:r>
            <a:r>
              <a:rPr sz="3200" i="1" spc="-45" dirty="0">
                <a:latin typeface="Calibri"/>
                <a:cs typeface="Calibri"/>
              </a:rPr>
              <a:t>f</a:t>
            </a:r>
            <a:r>
              <a:rPr sz="3200" i="1" spc="105" dirty="0">
                <a:latin typeface="Calibri"/>
                <a:cs typeface="Calibri"/>
              </a:rPr>
              <a:t>er</a:t>
            </a:r>
            <a:r>
              <a:rPr sz="3200" spc="85" dirty="0">
                <a:latin typeface="Book Antiqua"/>
                <a:cs typeface="Book Antiqua"/>
              </a:rPr>
              <a:t>:</a:t>
            </a:r>
            <a:endParaRPr sz="320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63921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3595377"/>
            <a:ext cx="9287510" cy="4217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068184">
              <a:lnSpc>
                <a:spcPct val="155100"/>
              </a:lnSpc>
            </a:pPr>
            <a:r>
              <a:rPr sz="3200" spc="-85" dirty="0">
                <a:latin typeface="Book Antiqua"/>
                <a:cs typeface="Book Antiqua"/>
              </a:rPr>
              <a:t>inheri</a:t>
            </a:r>
            <a:r>
              <a:rPr sz="3200" spc="-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casting</a:t>
            </a:r>
            <a:endParaRPr sz="3200">
              <a:latin typeface="Book Antiqua"/>
              <a:cs typeface="Book Antiqua"/>
            </a:endParaRPr>
          </a:p>
          <a:p>
            <a:pPr marL="12700" marR="3793490">
              <a:lnSpc>
                <a:spcPct val="155100"/>
              </a:lnSpc>
            </a:pPr>
            <a:r>
              <a:rPr sz="3200" spc="-114" dirty="0">
                <a:latin typeface="Book Antiqua"/>
                <a:cs typeface="Book Antiqua"/>
              </a:rPr>
              <a:t>deinitiali</a:t>
            </a:r>
            <a:r>
              <a:rPr sz="3200" spc="-210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(free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Book Antiqua"/>
                <a:cs typeface="Book Antiqua"/>
              </a:rPr>
              <a:t>up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Book Antiqua"/>
                <a:cs typeface="Book Antiqua"/>
              </a:rPr>
              <a:t>memo</a:t>
            </a:r>
            <a:r>
              <a:rPr sz="3200" spc="135" dirty="0">
                <a:latin typeface="Book Antiqua"/>
                <a:cs typeface="Book Antiqua"/>
              </a:rPr>
              <a:t>r</a:t>
            </a:r>
            <a:r>
              <a:rPr sz="3200" spc="-185" dirty="0">
                <a:latin typeface="Book Antiqua"/>
                <a:cs typeface="Book Antiqua"/>
              </a:rPr>
              <a:t>y)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90" dirty="0">
                <a:latin typeface="Book Antiqua"/>
                <a:cs typeface="Book Antiqua"/>
              </a:rPr>
              <a:t>erence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counting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300"/>
              </a:lnSpc>
              <a:spcBef>
                <a:spcPts val="5"/>
              </a:spcBef>
            </a:pPr>
            <a:r>
              <a:rPr sz="3200" dirty="0">
                <a:latin typeface="Lucida Sans"/>
                <a:cs typeface="Lucida Sans"/>
              </a:rPr>
              <a:t>→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Book Antiqua"/>
                <a:cs typeface="Book Antiqua"/>
              </a:rPr>
              <a:t>consequence,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</a:t>
            </a:r>
            <a:r>
              <a:rPr sz="3200" spc="-70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ures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al</a:t>
            </a:r>
            <a:r>
              <a:rPr sz="3200" spc="-200" dirty="0">
                <a:latin typeface="Book Antiqua"/>
                <a:cs typeface="Book Antiqua"/>
              </a:rPr>
              <a:t>w</a:t>
            </a:r>
            <a:r>
              <a:rPr sz="3200" spc="-65" dirty="0">
                <a:latin typeface="Book Antiqua"/>
                <a:cs typeface="Book Antiqua"/>
              </a:rPr>
              <a:t>a</a:t>
            </a:r>
            <a:r>
              <a:rPr sz="3200" spc="-265" dirty="0">
                <a:latin typeface="Book Antiqua"/>
                <a:cs typeface="Book Antiqua"/>
              </a:rPr>
              <a:t>y</a:t>
            </a:r>
            <a:r>
              <a:rPr sz="3200" spc="229" dirty="0">
                <a:latin typeface="Book Antiqua"/>
                <a:cs typeface="Book Antiqua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Book Antiqua"/>
                <a:cs typeface="Book Antiqua"/>
              </a:rPr>
              <a:t>get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copied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Book Antiqua"/>
                <a:cs typeface="Book Antiqua"/>
              </a:rPr>
              <a:t>passed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Book Antiqua"/>
                <a:cs typeface="Book Antiqua"/>
              </a:rPr>
              <a:t>around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4395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51522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5908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97975">
              <a:lnSpc>
                <a:spcPct val="100000"/>
              </a:lnSpc>
            </a:pPr>
            <a:r>
              <a:rPr spc="434" dirty="0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01/05/15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9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316210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118276"/>
            <a:ext cx="1046988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60" dirty="0">
                <a:latin typeface="Book Antiqua"/>
                <a:cs typeface="Book Antiqua"/>
              </a:rPr>
              <a:t>Identi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Operator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65" dirty="0">
                <a:latin typeface="Book Antiqua"/>
                <a:cs typeface="Book Antiqua"/>
              </a:rPr>
              <a:t>he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35" dirty="0">
                <a:latin typeface="Book Antiqua"/>
                <a:cs typeface="Book Antiqua"/>
              </a:rPr>
              <a:t>ks,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whether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30" dirty="0">
                <a:latin typeface="Book Antiqua"/>
                <a:cs typeface="Book Antiqua"/>
              </a:rPr>
              <a:t>ariables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10" dirty="0">
                <a:latin typeface="Book Antiqua"/>
                <a:cs typeface="Book Antiqua"/>
              </a:rPr>
              <a:t>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Book Antiqua"/>
                <a:cs typeface="Book Antiqua"/>
              </a:rPr>
              <a:t>same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class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468285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4631304"/>
            <a:ext cx="276669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ource Code Pro"/>
                <a:cs typeface="Source Code Pro"/>
              </a:rPr>
              <a:t>===</a:t>
            </a:r>
            <a:r>
              <a:rPr sz="3200" spc="-1035" dirty="0">
                <a:latin typeface="Source Code Pro"/>
                <a:cs typeface="Source Code Pro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identical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53284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801" y="5481303"/>
            <a:ext cx="34671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ource Code Pro"/>
                <a:cs typeface="Source Code Pro"/>
              </a:rPr>
              <a:t>!==</a:t>
            </a:r>
            <a:r>
              <a:rPr sz="3200" spc="-1035" dirty="0">
                <a:latin typeface="Source Code Pro"/>
                <a:cs typeface="Source Code Pro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identical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96" y="713935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7087804"/>
            <a:ext cx="698690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5" dirty="0">
                <a:latin typeface="Book Antiqua"/>
                <a:cs typeface="Book Antiqua"/>
              </a:rPr>
              <a:t>Semantic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equali</a:t>
            </a:r>
            <a:r>
              <a:rPr sz="3200" spc="15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45" dirty="0">
                <a:latin typeface="Book Antiqua"/>
                <a:cs typeface="Book Antiqua"/>
              </a:rPr>
              <a:t>xpressed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b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Book Antiqua"/>
                <a:cs typeface="Book Antiqua"/>
              </a:rPr>
              <a:t>(</a:t>
            </a:r>
            <a:r>
              <a:rPr sz="3200" dirty="0">
                <a:latin typeface="Source Code Pro"/>
                <a:cs typeface="Source Code Pro"/>
              </a:rPr>
              <a:t>==</a:t>
            </a:r>
            <a:r>
              <a:rPr sz="3200" spc="-185" dirty="0">
                <a:latin typeface="Book Antiqua"/>
                <a:cs typeface="Book Antiqua"/>
              </a:rPr>
              <a:t>)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97975">
              <a:lnSpc>
                <a:spcPct val="100000"/>
              </a:lnSpc>
            </a:pPr>
            <a:r>
              <a:rPr spc="434" dirty="0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B2A5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1623</Words>
  <Application>Microsoft Office PowerPoint</Application>
  <PresentationFormat>Custom</PresentationFormat>
  <Paragraphs>591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ＭＳ Ｐゴシック</vt:lpstr>
      <vt:lpstr>Book Antiqua</vt:lpstr>
      <vt:lpstr>Calibri</vt:lpstr>
      <vt:lpstr>Corbel</vt:lpstr>
      <vt:lpstr>Lucida Sans</vt:lpstr>
      <vt:lpstr>Source Code Pro</vt:lpstr>
      <vt:lpstr>Times New Roman</vt:lpstr>
      <vt:lpstr>Verdana</vt:lpstr>
      <vt:lpstr>Office Theme</vt:lpstr>
      <vt:lpstr>1_Office Theme</vt:lpstr>
      <vt:lpstr>PowerPoint Presentation</vt:lpstr>
      <vt:lpstr>PowerPoint Presentation</vt:lpstr>
      <vt:lpstr>Introduction to Swift</vt:lpstr>
      <vt:lpstr>Introduction to Swift</vt:lpstr>
      <vt:lpstr>Introduction to Swift</vt:lpstr>
      <vt:lpstr>PowerPoint Presentation</vt:lpstr>
      <vt:lpstr>Commonalities</vt:lpstr>
      <vt:lpstr>Classes</vt:lpstr>
      <vt:lpstr>Classes</vt:lpstr>
      <vt:lpstr>Structures</vt:lpstr>
      <vt:lpstr>PowerPoint Presentation</vt:lpstr>
      <vt:lpstr>Functions / Methods</vt:lpstr>
      <vt:lpstr>Functions</vt:lpstr>
      <vt:lpstr>External Parameter Names</vt:lpstr>
      <vt:lpstr>Methods</vt:lpstr>
      <vt:lpstr>Methods</vt:lpstr>
      <vt:lpstr>PowerPoint Presentation</vt:lpstr>
      <vt:lpstr>Stored Properties</vt:lpstr>
      <vt:lpstr>Lazy Stored Properties</vt:lpstr>
      <vt:lpstr>(Lazy) Stored Properties</vt:lpstr>
      <vt:lpstr>Computed Properties</vt:lpstr>
      <vt:lpstr>Computed Properties</vt:lpstr>
      <vt:lpstr>Type Properties</vt:lpstr>
      <vt:lpstr>Type Properties</vt:lpstr>
      <vt:lpstr>PowerPoint Presentation</vt:lpstr>
      <vt:lpstr>Instance Initialization</vt:lpstr>
      <vt:lpstr>Instance Initialization</vt:lpstr>
      <vt:lpstr>Generated Initializers</vt:lpstr>
      <vt:lpstr>Default Initializer</vt:lpstr>
      <vt:lpstr>Default Initializer</vt:lpstr>
      <vt:lpstr>Default Initializer</vt:lpstr>
      <vt:lpstr>Memberwise Initializer</vt:lpstr>
      <vt:lpstr>Memberwise Initializer</vt:lpstr>
      <vt:lpstr>Memberwise Initializer</vt:lpstr>
      <vt:lpstr>Memberwise Initializer</vt:lpstr>
      <vt:lpstr>Initializer Delegation for Value Types</vt:lpstr>
      <vt:lpstr>PowerPoint Presentation</vt:lpstr>
      <vt:lpstr>Optionals</vt:lpstr>
      <vt:lpstr>Optionals</vt:lpstr>
      <vt:lpstr>Accessing Optional Values</vt:lpstr>
      <vt:lpstr>Implicitly Unwrapped Optionals</vt:lpstr>
      <vt:lpstr>Implicitly Unwrapped Optionals</vt:lpstr>
      <vt:lpstr>PowerPoint Presentation</vt:lpstr>
      <vt:lpstr>Xcode: Playground</vt:lpstr>
      <vt:lpstr>Xcode: Playground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Minh Nguyen</cp:lastModifiedBy>
  <cp:revision>4</cp:revision>
  <dcterms:created xsi:type="dcterms:W3CDTF">2015-06-02T11:51:44Z</dcterms:created>
  <dcterms:modified xsi:type="dcterms:W3CDTF">2015-06-02T10:23:10Z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2015-06-02T00:00:00Z</vt:filetime>
  </property>
  <property fmtid="{D5CDD505-2E9C-101B-9397-08002B2CF9AE}" pid="3" name="LastSaved">
    <vt:filetime>2015-06-02T00:00:00Z</vt:filetime>
  </property>
</Properties>
</file>