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7" r:id="rId2"/>
    <p:sldId id="258" r:id="rId3"/>
    <p:sldId id="259" r:id="rId4"/>
    <p:sldId id="260" r:id="rId5"/>
    <p:sldId id="261" r:id="rId6"/>
    <p:sldId id="291" r:id="rId7"/>
    <p:sldId id="292" r:id="rId8"/>
    <p:sldId id="293" r:id="rId9"/>
    <p:sldId id="294" r:id="rId10"/>
    <p:sldId id="295" r:id="rId11"/>
    <p:sldId id="298" r:id="rId12"/>
    <p:sldId id="299" r:id="rId13"/>
    <p:sldId id="300" r:id="rId14"/>
    <p:sldId id="301" r:id="rId15"/>
    <p:sldId id="302" r:id="rId16"/>
    <p:sldId id="303" r:id="rId17"/>
    <p:sldId id="304" r:id="rId18"/>
    <p:sldId id="305" r:id="rId19"/>
    <p:sldId id="306" r:id="rId20"/>
    <p:sldId id="262" r:id="rId21"/>
    <p:sldId id="288" r:id="rId22"/>
    <p:sldId id="289" r:id="rId23"/>
    <p:sldId id="263" r:id="rId24"/>
    <p:sldId id="264" r:id="rId25"/>
    <p:sldId id="265" r:id="rId26"/>
    <p:sldId id="267" r:id="rId27"/>
    <p:sldId id="269" r:id="rId28"/>
    <p:sldId id="271" r:id="rId29"/>
    <p:sldId id="272" r:id="rId30"/>
    <p:sldId id="273" r:id="rId31"/>
    <p:sldId id="275" r:id="rId32"/>
    <p:sldId id="277" r:id="rId33"/>
    <p:sldId id="278" r:id="rId34"/>
    <p:sldId id="280" r:id="rId35"/>
    <p:sldId id="281" r:id="rId36"/>
    <p:sldId id="282" r:id="rId37"/>
    <p:sldId id="283" r:id="rId38"/>
    <p:sldId id="284" r:id="rId39"/>
    <p:sldId id="285" r:id="rId40"/>
    <p:sldId id="286" r:id="rId41"/>
    <p:sldId id="287" r:id="rId42"/>
    <p:sldId id="290" r:id="rId43"/>
    <p:sldId id="296" r:id="rId44"/>
    <p:sldId id="297" r:id="rId45"/>
    <p:sldId id="307" r:id="rId46"/>
    <p:sldId id="308" r:id="rId47"/>
    <p:sldId id="309" r:id="rId48"/>
    <p:sldId id="310" r:id="rId49"/>
    <p:sldId id="31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3CCCC"/>
    <a:srgbClr val="66CCFF"/>
    <a:srgbClr val="0099CC"/>
    <a:srgbClr val="669900"/>
    <a:srgbClr val="FFFFFF"/>
    <a:srgbClr val="6666FF"/>
    <a:srgbClr val="FF505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16596-F596-4EA2-A006-3FF11DDC4AEF}" type="datetimeFigureOut">
              <a:rPr lang="en-US" smtClean="0"/>
              <a:t>5/28/2015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9AAFF-3E02-47FF-9715-EF9A6CB8A97E}" type="slidenum">
              <a:rPr lang="en-US" smtClean="0"/>
              <a:t>‹#›</a:t>
            </a:fld>
            <a:endParaRPr lang="en-US"/>
          </a:p>
        </p:txBody>
      </p:sp>
    </p:spTree>
    <p:extLst>
      <p:ext uri="{BB962C8B-B14F-4D97-AF65-F5344CB8AC3E}">
        <p14:creationId xmlns:p14="http://schemas.microsoft.com/office/powerpoint/2010/main" val="365679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2365-98E7-4352-95EF-A16C2FF5F3C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50451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46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27" name="PlaceHolder 2"/>
          <p:cNvSpPr>
            <a:spLocks noGrp="1"/>
          </p:cNvSpPr>
          <p:nvPr>
            <p:ph type="body"/>
          </p:nvPr>
        </p:nvSpPr>
        <p:spPr>
          <a:xfrm>
            <a:off x="609562" y="1604841"/>
            <a:ext cx="10971684" cy="1897135"/>
          </a:xfrm>
          <a:prstGeom prst="rect">
            <a:avLst/>
          </a:prstGeom>
        </p:spPr>
        <p:txBody>
          <a:bodyPr lIns="0" tIns="0" rIns="0" bIns="0"/>
          <a:lstStyle/>
          <a:p>
            <a:endParaRPr/>
          </a:p>
        </p:txBody>
      </p:sp>
      <p:sp>
        <p:nvSpPr>
          <p:cNvPr id="28" name="PlaceHolder 3"/>
          <p:cNvSpPr>
            <a:spLocks noGrp="1"/>
          </p:cNvSpPr>
          <p:nvPr>
            <p:ph type="body"/>
          </p:nvPr>
        </p:nvSpPr>
        <p:spPr>
          <a:xfrm>
            <a:off x="609562" y="3682578"/>
            <a:ext cx="10971684" cy="1897135"/>
          </a:xfrm>
          <a:prstGeom prst="rect">
            <a:avLst/>
          </a:prstGeom>
        </p:spPr>
        <p:txBody>
          <a:bodyPr lIns="0" tIns="0" rIns="0" bIns="0"/>
          <a:lstStyle/>
          <a:p>
            <a:endParaRPr/>
          </a:p>
        </p:txBody>
      </p:sp>
    </p:spTree>
    <p:extLst>
      <p:ext uri="{BB962C8B-B14F-4D97-AF65-F5344CB8AC3E}">
        <p14:creationId xmlns:p14="http://schemas.microsoft.com/office/powerpoint/2010/main" val="159762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30"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31"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32" name="PlaceHolder 4"/>
          <p:cNvSpPr>
            <a:spLocks noGrp="1"/>
          </p:cNvSpPr>
          <p:nvPr>
            <p:ph type="body"/>
          </p:nvPr>
        </p:nvSpPr>
        <p:spPr>
          <a:xfrm>
            <a:off x="6231903" y="3682578"/>
            <a:ext cx="5354133" cy="1897135"/>
          </a:xfrm>
          <a:prstGeom prst="rect">
            <a:avLst/>
          </a:prstGeom>
        </p:spPr>
        <p:txBody>
          <a:bodyPr lIns="0" tIns="0" rIns="0" bIns="0"/>
          <a:lstStyle/>
          <a:p>
            <a:endParaRPr/>
          </a:p>
        </p:txBody>
      </p:sp>
      <p:sp>
        <p:nvSpPr>
          <p:cNvPr id="33" name="PlaceHolder 5"/>
          <p:cNvSpPr>
            <a:spLocks noGrp="1"/>
          </p:cNvSpPr>
          <p:nvPr>
            <p:ph type="body"/>
          </p:nvPr>
        </p:nvSpPr>
        <p:spPr>
          <a:xfrm>
            <a:off x="609562" y="3682578"/>
            <a:ext cx="5354133" cy="1897135"/>
          </a:xfrm>
          <a:prstGeom prst="rect">
            <a:avLst/>
          </a:prstGeom>
        </p:spPr>
        <p:txBody>
          <a:bodyPr lIns="0" tIns="0" rIns="0" bIns="0"/>
          <a:lstStyle/>
          <a:p>
            <a:endParaRPr/>
          </a:p>
        </p:txBody>
      </p:sp>
    </p:spTree>
    <p:extLst>
      <p:ext uri="{BB962C8B-B14F-4D97-AF65-F5344CB8AC3E}">
        <p14:creationId xmlns:p14="http://schemas.microsoft.com/office/powerpoint/2010/main" val="186985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35" name="PlaceHolder 2"/>
          <p:cNvSpPr>
            <a:spLocks noGrp="1"/>
          </p:cNvSpPr>
          <p:nvPr>
            <p:ph type="body"/>
          </p:nvPr>
        </p:nvSpPr>
        <p:spPr>
          <a:xfrm>
            <a:off x="609562" y="1604841"/>
            <a:ext cx="10971684" cy="3977484"/>
          </a:xfrm>
          <a:prstGeom prst="rect">
            <a:avLst/>
          </a:prstGeom>
        </p:spPr>
        <p:txBody>
          <a:bodyPr lIns="0" tIns="0" rIns="0" bIns="0"/>
          <a:lstStyle/>
          <a:p>
            <a:endParaRPr/>
          </a:p>
        </p:txBody>
      </p:sp>
      <p:sp>
        <p:nvSpPr>
          <p:cNvPr id="36" name="PlaceHolder 3"/>
          <p:cNvSpPr>
            <a:spLocks noGrp="1"/>
          </p:cNvSpPr>
          <p:nvPr>
            <p:ph type="body"/>
          </p:nvPr>
        </p:nvSpPr>
        <p:spPr>
          <a:xfrm>
            <a:off x="609562" y="1604841"/>
            <a:ext cx="10971684" cy="3977484"/>
          </a:xfrm>
          <a:prstGeom prst="rect">
            <a:avLst/>
          </a:prstGeom>
        </p:spPr>
        <p:txBody>
          <a:bodyPr lIns="0" tIns="0" rIns="0" bIns="0"/>
          <a:lstStyle/>
          <a:p>
            <a:endParaRPr/>
          </a:p>
        </p:txBody>
      </p:sp>
      <p:pic>
        <p:nvPicPr>
          <p:cNvPr id="37" name="Picture 36"/>
          <p:cNvPicPr/>
          <p:nvPr/>
        </p:nvPicPr>
        <p:blipFill>
          <a:blip r:embed="rId2"/>
          <a:stretch/>
        </p:blipFill>
        <p:spPr>
          <a:xfrm>
            <a:off x="2772202" y="1604515"/>
            <a:ext cx="6645970" cy="3977484"/>
          </a:xfrm>
          <a:prstGeom prst="rect">
            <a:avLst/>
          </a:prstGeom>
          <a:ln>
            <a:noFill/>
          </a:ln>
        </p:spPr>
      </p:pic>
      <p:pic>
        <p:nvPicPr>
          <p:cNvPr id="38" name="Picture 37"/>
          <p:cNvPicPr/>
          <p:nvPr/>
        </p:nvPicPr>
        <p:blipFill>
          <a:blip r:embed="rId2"/>
          <a:stretch/>
        </p:blipFill>
        <p:spPr>
          <a:xfrm>
            <a:off x="2772202" y="1604515"/>
            <a:ext cx="6645970" cy="3977484"/>
          </a:xfrm>
          <a:prstGeom prst="rect">
            <a:avLst/>
          </a:prstGeom>
          <a:ln>
            <a:noFill/>
          </a:ln>
        </p:spPr>
      </p:pic>
    </p:spTree>
    <p:extLst>
      <p:ext uri="{BB962C8B-B14F-4D97-AF65-F5344CB8AC3E}">
        <p14:creationId xmlns:p14="http://schemas.microsoft.com/office/powerpoint/2010/main" val="376547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609562" y="1604841"/>
            <a:ext cx="10971684" cy="3977484"/>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391099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8" name="PlaceHolder 2"/>
          <p:cNvSpPr>
            <a:spLocks noGrp="1"/>
          </p:cNvSpPr>
          <p:nvPr>
            <p:ph type="body"/>
          </p:nvPr>
        </p:nvSpPr>
        <p:spPr>
          <a:xfrm>
            <a:off x="609562" y="1604841"/>
            <a:ext cx="10971684" cy="3977484"/>
          </a:xfrm>
          <a:prstGeom prst="rect">
            <a:avLst/>
          </a:prstGeom>
        </p:spPr>
        <p:txBody>
          <a:bodyPr lIns="0" tIns="0" rIns="0" bIns="0"/>
          <a:lstStyle/>
          <a:p>
            <a:endParaRPr/>
          </a:p>
        </p:txBody>
      </p:sp>
    </p:spTree>
    <p:extLst>
      <p:ext uri="{BB962C8B-B14F-4D97-AF65-F5344CB8AC3E}">
        <p14:creationId xmlns:p14="http://schemas.microsoft.com/office/powerpoint/2010/main" val="254892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0" name="PlaceHolder 2"/>
          <p:cNvSpPr>
            <a:spLocks noGrp="1"/>
          </p:cNvSpPr>
          <p:nvPr>
            <p:ph type="body"/>
          </p:nvPr>
        </p:nvSpPr>
        <p:spPr>
          <a:xfrm>
            <a:off x="609562" y="1604841"/>
            <a:ext cx="5354133" cy="3977484"/>
          </a:xfrm>
          <a:prstGeom prst="rect">
            <a:avLst/>
          </a:prstGeom>
        </p:spPr>
        <p:txBody>
          <a:bodyPr lIns="0" tIns="0" rIns="0" bIns="0"/>
          <a:lstStyle/>
          <a:p>
            <a:endParaRPr/>
          </a:p>
        </p:txBody>
      </p:sp>
      <p:sp>
        <p:nvSpPr>
          <p:cNvPr id="11" name="PlaceHolder 3"/>
          <p:cNvSpPr>
            <a:spLocks noGrp="1"/>
          </p:cNvSpPr>
          <p:nvPr>
            <p:ph type="body"/>
          </p:nvPr>
        </p:nvSpPr>
        <p:spPr>
          <a:xfrm>
            <a:off x="6231903" y="1604841"/>
            <a:ext cx="5354133" cy="3977484"/>
          </a:xfrm>
          <a:prstGeom prst="rect">
            <a:avLst/>
          </a:prstGeom>
        </p:spPr>
        <p:txBody>
          <a:bodyPr lIns="0" tIns="0" rIns="0" bIns="0"/>
          <a:lstStyle/>
          <a:p>
            <a:endParaRPr/>
          </a:p>
        </p:txBody>
      </p:sp>
    </p:spTree>
    <p:extLst>
      <p:ext uri="{BB962C8B-B14F-4D97-AF65-F5344CB8AC3E}">
        <p14:creationId xmlns:p14="http://schemas.microsoft.com/office/powerpoint/2010/main" val="380825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399651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562" y="273352"/>
            <a:ext cx="10971684" cy="5308647"/>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230640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5"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16" name="PlaceHolder 3"/>
          <p:cNvSpPr>
            <a:spLocks noGrp="1"/>
          </p:cNvSpPr>
          <p:nvPr>
            <p:ph type="body"/>
          </p:nvPr>
        </p:nvSpPr>
        <p:spPr>
          <a:xfrm>
            <a:off x="609562" y="3682578"/>
            <a:ext cx="5354133" cy="1897135"/>
          </a:xfrm>
          <a:prstGeom prst="rect">
            <a:avLst/>
          </a:prstGeom>
        </p:spPr>
        <p:txBody>
          <a:bodyPr lIns="0" tIns="0" rIns="0" bIns="0"/>
          <a:lstStyle/>
          <a:p>
            <a:endParaRPr/>
          </a:p>
        </p:txBody>
      </p:sp>
      <p:sp>
        <p:nvSpPr>
          <p:cNvPr id="17" name="PlaceHolder 4"/>
          <p:cNvSpPr>
            <a:spLocks noGrp="1"/>
          </p:cNvSpPr>
          <p:nvPr>
            <p:ph type="body"/>
          </p:nvPr>
        </p:nvSpPr>
        <p:spPr>
          <a:xfrm>
            <a:off x="6231903" y="1604841"/>
            <a:ext cx="5354133" cy="3977484"/>
          </a:xfrm>
          <a:prstGeom prst="rect">
            <a:avLst/>
          </a:prstGeom>
        </p:spPr>
        <p:txBody>
          <a:bodyPr lIns="0" tIns="0" rIns="0" bIns="0"/>
          <a:lstStyle/>
          <a:p>
            <a:endParaRPr/>
          </a:p>
        </p:txBody>
      </p:sp>
    </p:spTree>
    <p:extLst>
      <p:ext uri="{BB962C8B-B14F-4D97-AF65-F5344CB8AC3E}">
        <p14:creationId xmlns:p14="http://schemas.microsoft.com/office/powerpoint/2010/main" val="155098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9" name="PlaceHolder 2"/>
          <p:cNvSpPr>
            <a:spLocks noGrp="1"/>
          </p:cNvSpPr>
          <p:nvPr>
            <p:ph type="body"/>
          </p:nvPr>
        </p:nvSpPr>
        <p:spPr>
          <a:xfrm>
            <a:off x="609562" y="1604841"/>
            <a:ext cx="5354133" cy="3977484"/>
          </a:xfrm>
          <a:prstGeom prst="rect">
            <a:avLst/>
          </a:prstGeom>
        </p:spPr>
        <p:txBody>
          <a:bodyPr lIns="0" tIns="0" rIns="0" bIns="0"/>
          <a:lstStyle/>
          <a:p>
            <a:endParaRPr/>
          </a:p>
        </p:txBody>
      </p:sp>
      <p:sp>
        <p:nvSpPr>
          <p:cNvPr id="20"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21" name="PlaceHolder 4"/>
          <p:cNvSpPr>
            <a:spLocks noGrp="1"/>
          </p:cNvSpPr>
          <p:nvPr>
            <p:ph type="body"/>
          </p:nvPr>
        </p:nvSpPr>
        <p:spPr>
          <a:xfrm>
            <a:off x="6231903" y="3682578"/>
            <a:ext cx="5354133" cy="1897135"/>
          </a:xfrm>
          <a:prstGeom prst="rect">
            <a:avLst/>
          </a:prstGeom>
        </p:spPr>
        <p:txBody>
          <a:bodyPr lIns="0" tIns="0" rIns="0" bIns="0"/>
          <a:lstStyle/>
          <a:p>
            <a:endParaRPr/>
          </a:p>
        </p:txBody>
      </p:sp>
    </p:spTree>
    <p:extLst>
      <p:ext uri="{BB962C8B-B14F-4D97-AF65-F5344CB8AC3E}">
        <p14:creationId xmlns:p14="http://schemas.microsoft.com/office/powerpoint/2010/main" val="242124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23"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24"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25" name="PlaceHolder 4"/>
          <p:cNvSpPr>
            <a:spLocks noGrp="1"/>
          </p:cNvSpPr>
          <p:nvPr>
            <p:ph type="body"/>
          </p:nvPr>
        </p:nvSpPr>
        <p:spPr>
          <a:xfrm>
            <a:off x="609562" y="3682578"/>
            <a:ext cx="10971684" cy="1897135"/>
          </a:xfrm>
          <a:prstGeom prst="rect">
            <a:avLst/>
          </a:prstGeom>
        </p:spPr>
        <p:txBody>
          <a:bodyPr lIns="0" tIns="0" rIns="0" bIns="0"/>
          <a:lstStyle/>
          <a:p>
            <a:endParaRPr/>
          </a:p>
        </p:txBody>
      </p:sp>
    </p:spTree>
    <p:extLst>
      <p:ext uri="{BB962C8B-B14F-4D97-AF65-F5344CB8AC3E}">
        <p14:creationId xmlns:p14="http://schemas.microsoft.com/office/powerpoint/2010/main" val="110331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1684" cy="1145009"/>
          </a:xfrm>
          <a:prstGeom prst="rect">
            <a:avLst/>
          </a:prstGeom>
        </p:spPr>
        <p:txBody>
          <a:bodyPr lIns="0" tIns="0" rIns="0" bIns="0" anchor="ctr"/>
          <a:lstStyle/>
          <a:p>
            <a:pPr algn="ctr"/>
            <a:r>
              <a:rPr lang="en-US" sz="3992">
                <a:latin typeface="Arial"/>
              </a:rPr>
              <a:t>Click to edit the title text format</a:t>
            </a:r>
            <a:endParaRPr/>
          </a:p>
        </p:txBody>
      </p:sp>
      <p:sp>
        <p:nvSpPr>
          <p:cNvPr id="6" name="PlaceHolder 2"/>
          <p:cNvSpPr>
            <a:spLocks noGrp="1"/>
          </p:cNvSpPr>
          <p:nvPr>
            <p:ph type="body"/>
          </p:nvPr>
        </p:nvSpPr>
        <p:spPr>
          <a:xfrm>
            <a:off x="609562" y="1604841"/>
            <a:ext cx="10971684" cy="3977484"/>
          </a:xfrm>
          <a:prstGeom prst="rect">
            <a:avLst/>
          </a:prstGeom>
        </p:spPr>
        <p:txBody>
          <a:bodyPr lIns="0" tIns="0" rIns="0" bIns="0"/>
          <a:lstStyle/>
          <a:p>
            <a:pPr>
              <a:buSzPct val="45000"/>
              <a:buFont typeface="StarSymbol"/>
              <a:buChar char=""/>
            </a:pPr>
            <a:r>
              <a:rPr lang="en-US" sz="2903">
                <a:latin typeface="Arial"/>
              </a:rPr>
              <a:t>Click to edit the outline text format</a:t>
            </a:r>
            <a:endParaRPr/>
          </a:p>
          <a:p>
            <a:pPr lvl="1">
              <a:buSzPct val="75000"/>
              <a:buFont typeface="StarSymbol"/>
              <a:buChar char=""/>
            </a:pPr>
            <a:r>
              <a:rPr lang="en-US" sz="2540">
                <a:latin typeface="Arial"/>
              </a:rPr>
              <a:t>Second Outline Level</a:t>
            </a:r>
            <a:endParaRPr/>
          </a:p>
          <a:p>
            <a:pPr lvl="2">
              <a:buSzPct val="45000"/>
              <a:buFont typeface="StarSymbol"/>
              <a:buChar char=""/>
            </a:pPr>
            <a:r>
              <a:rPr lang="en-US" sz="2177">
                <a:latin typeface="Arial"/>
              </a:rPr>
              <a:t>Third Outline Level</a:t>
            </a:r>
            <a:endParaRPr/>
          </a:p>
          <a:p>
            <a:pPr lvl="3">
              <a:buSzPct val="75000"/>
              <a:buFont typeface="StarSymbol"/>
              <a:buChar char=""/>
            </a:pPr>
            <a:r>
              <a:rPr lang="en-US" sz="1814">
                <a:latin typeface="Arial"/>
              </a:rPr>
              <a:t>Fourth Outline Level</a:t>
            </a:r>
            <a:endParaRPr/>
          </a:p>
          <a:p>
            <a:pPr lvl="4">
              <a:buSzPct val="45000"/>
              <a:buFont typeface="StarSymbol"/>
              <a:buChar char=""/>
            </a:pPr>
            <a:r>
              <a:rPr lang="en-US" sz="1814">
                <a:latin typeface="Arial"/>
              </a:rPr>
              <a:t>Fifth Outline Level</a:t>
            </a:r>
            <a:endParaRPr/>
          </a:p>
          <a:p>
            <a:pPr lvl="5">
              <a:buSzPct val="45000"/>
              <a:buFont typeface="StarSymbol"/>
              <a:buChar char=""/>
            </a:pPr>
            <a:r>
              <a:rPr lang="en-US" sz="1814">
                <a:latin typeface="Arial"/>
              </a:rPr>
              <a:t>Sixth Outline Level</a:t>
            </a:r>
            <a:endParaRPr/>
          </a:p>
          <a:p>
            <a:pPr lvl="6">
              <a:buSzPct val="45000"/>
              <a:buFont typeface="StarSymbol"/>
              <a:buChar char=""/>
            </a:pPr>
            <a:r>
              <a:rPr lang="en-US" sz="1814">
                <a:latin typeface="Arial"/>
              </a:rPr>
              <a:t>Seventh Outline Level</a:t>
            </a:r>
            <a:endParaRPr/>
          </a:p>
        </p:txBody>
      </p:sp>
      <p:sp>
        <p:nvSpPr>
          <p:cNvPr id="2" name="PlaceHolder 3"/>
          <p:cNvSpPr>
            <a:spLocks noGrp="1"/>
          </p:cNvSpPr>
          <p:nvPr>
            <p:ph type="dt"/>
          </p:nvPr>
        </p:nvSpPr>
        <p:spPr>
          <a:xfrm>
            <a:off x="609562" y="6247906"/>
            <a:ext cx="2840124" cy="472896"/>
          </a:xfrm>
          <a:prstGeom prst="rect">
            <a:avLst/>
          </a:prstGeom>
        </p:spPr>
        <p:txBody>
          <a:bodyPr lIns="0" tIns="0" rIns="0" bIns="0"/>
          <a:lstStyle/>
          <a:p>
            <a:r>
              <a:rPr lang="en-US" sz="1270">
                <a:solidFill>
                  <a:prstClr val="black"/>
                </a:solidFill>
                <a:latin typeface="Times New Roman"/>
              </a:rPr>
              <a:t>&lt;date/time&gt;</a:t>
            </a:r>
            <a:endParaRPr>
              <a:solidFill>
                <a:prstClr val="black"/>
              </a:solidFill>
            </a:endParaRPr>
          </a:p>
        </p:txBody>
      </p:sp>
      <p:sp>
        <p:nvSpPr>
          <p:cNvPr id="3" name="PlaceHolder 4"/>
          <p:cNvSpPr>
            <a:spLocks noGrp="1"/>
          </p:cNvSpPr>
          <p:nvPr>
            <p:ph type="ftr"/>
          </p:nvPr>
        </p:nvSpPr>
        <p:spPr>
          <a:xfrm>
            <a:off x="4169405" y="6247906"/>
            <a:ext cx="3864189" cy="472896"/>
          </a:xfrm>
          <a:prstGeom prst="rect">
            <a:avLst/>
          </a:prstGeom>
        </p:spPr>
        <p:txBody>
          <a:bodyPr lIns="0" tIns="0" rIns="0" bIns="0"/>
          <a:lstStyle/>
          <a:p>
            <a:pPr algn="ctr"/>
            <a:r>
              <a:rPr lang="en-US" sz="1270">
                <a:solidFill>
                  <a:prstClr val="black"/>
                </a:solidFill>
                <a:latin typeface="Times New Roman"/>
              </a:rPr>
              <a:t>&lt;footer&gt;</a:t>
            </a:r>
            <a:endParaRPr>
              <a:solidFill>
                <a:prstClr val="black"/>
              </a:solidFill>
            </a:endParaRPr>
          </a:p>
        </p:txBody>
      </p:sp>
      <p:sp>
        <p:nvSpPr>
          <p:cNvPr id="4" name="PlaceHolder 5"/>
          <p:cNvSpPr>
            <a:spLocks noGrp="1"/>
          </p:cNvSpPr>
          <p:nvPr>
            <p:ph type="sldNum"/>
          </p:nvPr>
        </p:nvSpPr>
        <p:spPr>
          <a:xfrm>
            <a:off x="8741122" y="6247906"/>
            <a:ext cx="2840124" cy="472896"/>
          </a:xfrm>
          <a:prstGeom prst="rect">
            <a:avLst/>
          </a:prstGeom>
        </p:spPr>
        <p:txBody>
          <a:bodyPr lIns="0" tIns="0" rIns="0" bIns="0"/>
          <a:lstStyle/>
          <a:p>
            <a:pPr algn="r"/>
            <a:fld id="{2E41B4C6-46D8-4662-9BCA-B915362A2261}" type="slidenum">
              <a:rPr lang="en-US" sz="1270">
                <a:solidFill>
                  <a:prstClr val="black"/>
                </a:solidFill>
                <a:latin typeface="Times New Roman"/>
              </a:rPr>
              <a:pPr algn="r"/>
              <a:t>‹#›</a:t>
            </a:fld>
            <a:endParaRPr>
              <a:solidFill>
                <a:prstClr val="black"/>
              </a:solidFill>
            </a:endParaRPr>
          </a:p>
        </p:txBody>
      </p:sp>
    </p:spTree>
    <p:extLst>
      <p:ext uri="{BB962C8B-B14F-4D97-AF65-F5344CB8AC3E}">
        <p14:creationId xmlns:p14="http://schemas.microsoft.com/office/powerpoint/2010/main" val="1912802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developer.apple.com/documentation/Cocoa/Reference/Foundation/Classes/NSArray_Clas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developer.apple.com/documentation/Cocoa/Reference/Foundation/Classes/NSString_Class/" TargetMode="External"/><Relationship Id="rId2" Type="http://schemas.openxmlformats.org/officeDocument/2006/relationships/hyperlink" Target="http://developer.apple.com/documentation/Cocoa/Reference/Foundation/Classes/NSIndexPath_Clas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developer.apple.com/documentation/Cocoa/Reference/Foundation/Classes/NSArray_Clas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1791111" y="374626"/>
            <a:ext cx="3598440" cy="6007382"/>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350">
              <a:solidFill>
                <a:prstClr val="black"/>
              </a:solidFill>
            </a:endParaRPr>
          </a:p>
        </p:txBody>
      </p:sp>
      <p:sp>
        <p:nvSpPr>
          <p:cNvPr id="7" name="object 5"/>
          <p:cNvSpPr/>
          <p:nvPr/>
        </p:nvSpPr>
        <p:spPr>
          <a:xfrm>
            <a:off x="2195509" y="1282540"/>
            <a:ext cx="2806674" cy="4109387"/>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350">
              <a:solidFill>
                <a:prstClr val="black"/>
              </a:solidFill>
            </a:endParaRPr>
          </a:p>
        </p:txBody>
      </p:sp>
      <p:sp>
        <p:nvSpPr>
          <p:cNvPr id="9" name="TextBox 8"/>
          <p:cNvSpPr txBox="1"/>
          <p:nvPr/>
        </p:nvSpPr>
        <p:spPr>
          <a:xfrm>
            <a:off x="6012807" y="3852215"/>
            <a:ext cx="3882288" cy="343620"/>
          </a:xfrm>
          <a:prstGeom prst="rect">
            <a:avLst/>
          </a:prstGeom>
          <a:noFill/>
        </p:spPr>
        <p:txBody>
          <a:bodyPr wrap="square" rtlCol="0">
            <a:spAutoFit/>
          </a:bodyPr>
          <a:lstStyle/>
          <a:p>
            <a:pPr defTabSz="685866"/>
            <a:r>
              <a:rPr lang="en-US" sz="1633" b="1"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latin typeface="Corbel" panose="020B0503020204020204" pitchFamily="34" charset="0"/>
                <a:cs typeface="Calibri" panose="020F0502020204030204" pitchFamily="34" charset="0"/>
              </a:rPr>
              <a:t>Instructor: NGUYEN ANH MINH (M. Sc.)</a:t>
            </a:r>
          </a:p>
        </p:txBody>
      </p:sp>
      <p:sp>
        <p:nvSpPr>
          <p:cNvPr id="2" name="Rectangle 1"/>
          <p:cNvSpPr/>
          <p:nvPr/>
        </p:nvSpPr>
        <p:spPr>
          <a:xfrm>
            <a:off x="5312917" y="2695052"/>
            <a:ext cx="5282068" cy="642248"/>
          </a:xfrm>
          <a:prstGeom prst="rect">
            <a:avLst/>
          </a:prstGeom>
          <a:noFill/>
        </p:spPr>
        <p:txBody>
          <a:bodyPr wrap="none" lIns="82953" tIns="41476" rIns="82953" bIns="41476">
            <a:spAutoFit/>
          </a:bodyPr>
          <a:lstStyle/>
          <a:p>
            <a:pPr algn="ctr"/>
            <a:r>
              <a:rPr lang="en-US" sz="3629" b="1" dirty="0" err="1">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latin typeface="Corbel" panose="020B0503020204020204" pitchFamily="34" charset="0"/>
              </a:rPr>
              <a:t>iOS</a:t>
            </a:r>
            <a:r>
              <a:rPr lang="en-US" sz="3629" b="1"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latin typeface="Corbel" panose="020B0503020204020204" pitchFamily="34" charset="0"/>
              </a:rPr>
              <a:t> Mobile Development </a:t>
            </a:r>
            <a:endParaRPr lang="en-US" sz="3629" b="1"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68895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4440" y="134926"/>
            <a:ext cx="11649308" cy="830997"/>
          </a:xfrm>
          <a:prstGeom prst="rect">
            <a:avLst/>
          </a:prstGeom>
        </p:spPr>
        <p:txBody>
          <a:bodyPr wrap="square">
            <a:spAutoFit/>
          </a:bodyPr>
          <a:lstStyle/>
          <a:p>
            <a:r>
              <a:rPr lang="en-US" altLang="ja-JP" sz="2400" dirty="0">
                <a:solidFill>
                  <a:schemeClr val="accent6">
                    <a:lumMod val="75000"/>
                  </a:schemeClr>
                </a:solidFill>
                <a:latin typeface="Calibri" panose="020F0502020204030204" pitchFamily="34" charset="0"/>
                <a:cs typeface="Calibri" panose="020F0502020204030204" pitchFamily="34" charset="0"/>
              </a:rPr>
              <a:t>In the “</a:t>
            </a:r>
            <a:r>
              <a:rPr lang="en-US" altLang="ja-JP" sz="2400" dirty="0" err="1">
                <a:solidFill>
                  <a:schemeClr val="accent6">
                    <a:lumMod val="75000"/>
                  </a:schemeClr>
                </a:solidFill>
                <a:latin typeface="Calibri" panose="020F0502020204030204" pitchFamily="34" charset="0"/>
                <a:cs typeface="Calibri" panose="020F0502020204030204" pitchFamily="34" charset="0"/>
              </a:rPr>
              <a:t>viewDidLoad</a:t>
            </a:r>
            <a:r>
              <a:rPr lang="en-US" altLang="ja-JP" sz="2400" dirty="0">
                <a:solidFill>
                  <a:schemeClr val="accent6">
                    <a:lumMod val="75000"/>
                  </a:schemeClr>
                </a:solidFill>
                <a:latin typeface="Calibri" panose="020F0502020204030204" pitchFamily="34" charset="0"/>
                <a:cs typeface="Calibri" panose="020F0502020204030204" pitchFamily="34" charset="0"/>
              </a:rPr>
              <a:t>” method, add the following code to initialize the “</a:t>
            </a:r>
            <a:r>
              <a:rPr lang="en-US" altLang="ja-JP" sz="2400" dirty="0" err="1">
                <a:solidFill>
                  <a:schemeClr val="accent6">
                    <a:lumMod val="75000"/>
                  </a:schemeClr>
                </a:solidFill>
                <a:latin typeface="Calibri" panose="020F0502020204030204" pitchFamily="34" charset="0"/>
                <a:cs typeface="Calibri" panose="020F0502020204030204" pitchFamily="34" charset="0"/>
              </a:rPr>
              <a:t>tableData</a:t>
            </a:r>
            <a:r>
              <a:rPr lang="en-US" altLang="ja-JP" sz="2400" dirty="0">
                <a:solidFill>
                  <a:schemeClr val="accent6">
                    <a:lumMod val="75000"/>
                  </a:schemeClr>
                </a:solidFill>
                <a:latin typeface="Calibri" panose="020F0502020204030204" pitchFamily="34" charset="0"/>
                <a:cs typeface="Calibri" panose="020F0502020204030204" pitchFamily="34" charset="0"/>
              </a:rPr>
              <a:t>” array. We initialize an array with a list of recipes.</a:t>
            </a:r>
            <a:endParaRPr lang="ja-JP" altLang="en-US" sz="2400" dirty="0">
              <a:solidFill>
                <a:schemeClr val="accent6">
                  <a:lumMod val="75000"/>
                </a:schemeClr>
              </a:solidFill>
              <a:latin typeface="Calibri" panose="020F0502020204030204" pitchFamily="34" charset="0"/>
              <a:cs typeface="Calibri" panose="020F0502020204030204" pitchFamily="34" charset="0"/>
            </a:endParaRPr>
          </a:p>
        </p:txBody>
      </p:sp>
      <p:sp>
        <p:nvSpPr>
          <p:cNvPr id="6" name="Rectangle 5"/>
          <p:cNvSpPr/>
          <p:nvPr/>
        </p:nvSpPr>
        <p:spPr>
          <a:xfrm>
            <a:off x="204440" y="928928"/>
            <a:ext cx="9099395" cy="2862322"/>
          </a:xfrm>
          <a:prstGeom prst="rect">
            <a:avLst/>
          </a:prstGeom>
        </p:spPr>
        <p:txBody>
          <a:bodyPr wrap="square">
            <a:spAutoFit/>
          </a:bodyPr>
          <a:lstStyle/>
          <a:p>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A61390"/>
                </a:solidFill>
                <a:latin typeface="Monaco"/>
              </a:rPr>
              <a:t>void</a:t>
            </a:r>
            <a:r>
              <a:rPr lang="en-US" altLang="ja-JP" dirty="0">
                <a:solidFill>
                  <a:srgbClr val="002200"/>
                </a:solidFill>
                <a:latin typeface="Monaco"/>
              </a:rPr>
              <a:t>)</a:t>
            </a:r>
            <a:r>
              <a:rPr lang="en-US" altLang="ja-JP" dirty="0" err="1">
                <a:solidFill>
                  <a:srgbClr val="000000"/>
                </a:solidFill>
                <a:latin typeface="Monaco"/>
              </a:rPr>
              <a:t>viewDidLoad</a:t>
            </a:r>
            <a:r>
              <a:rPr lang="en-US" altLang="ja-JP" dirty="0"/>
              <a:t/>
            </a:r>
            <a:br>
              <a:rPr lang="en-US" altLang="ja-JP" dirty="0"/>
            </a:br>
            <a:r>
              <a:rPr lang="en-US" altLang="ja-JP" dirty="0">
                <a:solidFill>
                  <a:srgbClr val="0022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super </a:t>
            </a:r>
            <a:r>
              <a:rPr lang="en-US" altLang="ja-JP" dirty="0" err="1">
                <a:solidFill>
                  <a:srgbClr val="000000"/>
                </a:solidFill>
                <a:latin typeface="Monaco"/>
              </a:rPr>
              <a:t>viewDidLoad</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solidFill>
                  <a:srgbClr val="000000"/>
                </a:solidFill>
                <a:latin typeface="Monaco"/>
              </a:rPr>
              <a:t>    </a:t>
            </a:r>
            <a:r>
              <a:rPr lang="en-US" altLang="ja-JP" i="1" dirty="0">
                <a:solidFill>
                  <a:srgbClr val="11740A"/>
                </a:solidFill>
                <a:latin typeface="Monaco"/>
              </a:rPr>
              <a:t>// Initialize table data</a:t>
            </a:r>
            <a:r>
              <a:rPr lang="en-US" altLang="ja-JP" dirty="0"/>
              <a:t/>
            </a:r>
            <a:br>
              <a:rPr lang="en-US" altLang="ja-JP" dirty="0"/>
            </a:br>
            <a:r>
              <a:rPr lang="en-US" altLang="ja-JP" dirty="0">
                <a:solidFill>
                  <a:srgbClr val="000000"/>
                </a:solidFill>
                <a:latin typeface="Monaco"/>
              </a:rPr>
              <a:t>    </a:t>
            </a:r>
            <a:r>
              <a:rPr lang="en-US" altLang="ja-JP" dirty="0" err="1">
                <a:solidFill>
                  <a:srgbClr val="000000"/>
                </a:solidFill>
                <a:latin typeface="Monaco"/>
              </a:rPr>
              <a:t>tableData</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400080"/>
                </a:solidFill>
                <a:latin typeface="Monaco"/>
                <a:hlinkClick r:id="rId2"/>
              </a:rPr>
              <a:t>NSArray</a:t>
            </a:r>
            <a:r>
              <a:rPr lang="en-US" altLang="ja-JP" dirty="0">
                <a:solidFill>
                  <a:srgbClr val="000000"/>
                </a:solidFill>
                <a:latin typeface="Monaco"/>
              </a:rPr>
              <a:t> </a:t>
            </a:r>
            <a:r>
              <a:rPr lang="en-US" altLang="ja-JP" dirty="0" err="1">
                <a:solidFill>
                  <a:srgbClr val="000000"/>
                </a:solidFill>
                <a:latin typeface="Monaco"/>
              </a:rPr>
              <a:t>arrayWithObjects</a:t>
            </a:r>
            <a:r>
              <a:rPr lang="en-US" altLang="ja-JP" dirty="0">
                <a:solidFill>
                  <a:srgbClr val="002200"/>
                </a:solidFill>
                <a:latin typeface="Monaco"/>
              </a:rPr>
              <a:t>:</a:t>
            </a:r>
            <a:r>
              <a:rPr lang="en-US" altLang="ja-JP" dirty="0">
                <a:solidFill>
                  <a:srgbClr val="BF1D1A"/>
                </a:solidFill>
                <a:latin typeface="Monaco"/>
              </a:rPr>
              <a:t>@"Egg Benedict"</a:t>
            </a:r>
            <a:r>
              <a:rPr lang="en-US" altLang="ja-JP" dirty="0">
                <a:solidFill>
                  <a:srgbClr val="000000"/>
                </a:solidFill>
                <a:latin typeface="Monaco"/>
              </a:rPr>
              <a:t>, </a:t>
            </a:r>
            <a:r>
              <a:rPr lang="en-US" altLang="ja-JP" dirty="0">
                <a:solidFill>
                  <a:srgbClr val="BF1D1A"/>
                </a:solidFill>
                <a:latin typeface="Monaco"/>
              </a:rPr>
              <a:t>@"Mushroom Risotto"</a:t>
            </a:r>
            <a:r>
              <a:rPr lang="en-US" altLang="ja-JP" dirty="0">
                <a:solidFill>
                  <a:srgbClr val="000000"/>
                </a:solidFill>
                <a:latin typeface="Monaco"/>
              </a:rPr>
              <a:t>, </a:t>
            </a:r>
            <a:r>
              <a:rPr lang="en-US" altLang="ja-JP" dirty="0">
                <a:solidFill>
                  <a:srgbClr val="BF1D1A"/>
                </a:solidFill>
                <a:latin typeface="Monaco"/>
              </a:rPr>
              <a:t>@"Full Breakfast"</a:t>
            </a:r>
            <a:r>
              <a:rPr lang="en-US" altLang="ja-JP" dirty="0">
                <a:solidFill>
                  <a:srgbClr val="000000"/>
                </a:solidFill>
                <a:latin typeface="Monaco"/>
              </a:rPr>
              <a:t>, </a:t>
            </a:r>
            <a:r>
              <a:rPr lang="en-US" altLang="ja-JP" dirty="0">
                <a:solidFill>
                  <a:srgbClr val="BF1D1A"/>
                </a:solidFill>
                <a:latin typeface="Monaco"/>
              </a:rPr>
              <a:t>@"Hamburger"</a:t>
            </a:r>
            <a:r>
              <a:rPr lang="en-US" altLang="ja-JP" dirty="0">
                <a:solidFill>
                  <a:srgbClr val="000000"/>
                </a:solidFill>
                <a:latin typeface="Monaco"/>
              </a:rPr>
              <a:t>, </a:t>
            </a:r>
            <a:r>
              <a:rPr lang="en-US" altLang="ja-JP" dirty="0">
                <a:solidFill>
                  <a:srgbClr val="BF1D1A"/>
                </a:solidFill>
                <a:latin typeface="Monaco"/>
              </a:rPr>
              <a:t>@"Ham and Egg Sandwich"</a:t>
            </a:r>
            <a:r>
              <a:rPr lang="en-US" altLang="ja-JP" dirty="0">
                <a:solidFill>
                  <a:srgbClr val="000000"/>
                </a:solidFill>
                <a:latin typeface="Monaco"/>
              </a:rPr>
              <a:t>, </a:t>
            </a:r>
            <a:r>
              <a:rPr lang="en-US" altLang="ja-JP" dirty="0">
                <a:solidFill>
                  <a:srgbClr val="BF1D1A"/>
                </a:solidFill>
                <a:latin typeface="Monaco"/>
              </a:rPr>
              <a:t>@"</a:t>
            </a:r>
            <a:r>
              <a:rPr lang="en-US" altLang="ja-JP" dirty="0" err="1">
                <a:solidFill>
                  <a:srgbClr val="BF1D1A"/>
                </a:solidFill>
                <a:latin typeface="Monaco"/>
              </a:rPr>
              <a:t>Creme</a:t>
            </a:r>
            <a:r>
              <a:rPr lang="en-US" altLang="ja-JP" dirty="0">
                <a:solidFill>
                  <a:srgbClr val="BF1D1A"/>
                </a:solidFill>
                <a:latin typeface="Monaco"/>
              </a:rPr>
              <a:t> </a:t>
            </a:r>
            <a:r>
              <a:rPr lang="en-US" altLang="ja-JP" dirty="0" err="1">
                <a:solidFill>
                  <a:srgbClr val="BF1D1A"/>
                </a:solidFill>
                <a:latin typeface="Monaco"/>
              </a:rPr>
              <a:t>Brelee</a:t>
            </a:r>
            <a:r>
              <a:rPr lang="en-US" altLang="ja-JP" dirty="0">
                <a:solidFill>
                  <a:srgbClr val="BF1D1A"/>
                </a:solidFill>
                <a:latin typeface="Monaco"/>
              </a:rPr>
              <a:t>"</a:t>
            </a:r>
            <a:r>
              <a:rPr lang="en-US" altLang="ja-JP" dirty="0">
                <a:solidFill>
                  <a:srgbClr val="000000"/>
                </a:solidFill>
                <a:latin typeface="Monaco"/>
              </a:rPr>
              <a:t>, </a:t>
            </a:r>
            <a:r>
              <a:rPr lang="en-US" altLang="ja-JP" dirty="0">
                <a:solidFill>
                  <a:srgbClr val="BF1D1A"/>
                </a:solidFill>
                <a:latin typeface="Monaco"/>
              </a:rPr>
              <a:t>@"White Chocolate Donut"</a:t>
            </a:r>
            <a:r>
              <a:rPr lang="en-US" altLang="ja-JP" dirty="0">
                <a:solidFill>
                  <a:srgbClr val="000000"/>
                </a:solidFill>
                <a:latin typeface="Monaco"/>
              </a:rPr>
              <a:t>, </a:t>
            </a:r>
            <a:r>
              <a:rPr lang="en-US" altLang="ja-JP" dirty="0">
                <a:solidFill>
                  <a:srgbClr val="BF1D1A"/>
                </a:solidFill>
                <a:latin typeface="Monaco"/>
              </a:rPr>
              <a:t>@"Starbucks Coffee"</a:t>
            </a:r>
            <a:r>
              <a:rPr lang="en-US" altLang="ja-JP" dirty="0">
                <a:solidFill>
                  <a:srgbClr val="000000"/>
                </a:solidFill>
                <a:latin typeface="Monaco"/>
              </a:rPr>
              <a:t>, </a:t>
            </a:r>
            <a:r>
              <a:rPr lang="en-US" altLang="ja-JP" dirty="0">
                <a:solidFill>
                  <a:srgbClr val="BF1D1A"/>
                </a:solidFill>
                <a:latin typeface="Monaco"/>
              </a:rPr>
              <a:t>@"Vegetable Curry"</a:t>
            </a:r>
            <a:r>
              <a:rPr lang="en-US" altLang="ja-JP" dirty="0">
                <a:solidFill>
                  <a:srgbClr val="000000"/>
                </a:solidFill>
                <a:latin typeface="Monaco"/>
              </a:rPr>
              <a:t>, </a:t>
            </a:r>
            <a:r>
              <a:rPr lang="en-US" altLang="ja-JP" dirty="0">
                <a:solidFill>
                  <a:srgbClr val="BF1D1A"/>
                </a:solidFill>
                <a:latin typeface="Monaco"/>
              </a:rPr>
              <a:t>@"Instant Noodle with Egg"</a:t>
            </a:r>
            <a:r>
              <a:rPr lang="en-US" altLang="ja-JP" dirty="0">
                <a:solidFill>
                  <a:srgbClr val="000000"/>
                </a:solidFill>
                <a:latin typeface="Monaco"/>
              </a:rPr>
              <a:t>, </a:t>
            </a:r>
            <a:r>
              <a:rPr lang="en-US" altLang="ja-JP" dirty="0">
                <a:solidFill>
                  <a:srgbClr val="BF1D1A"/>
                </a:solidFill>
                <a:latin typeface="Monaco"/>
              </a:rPr>
              <a:t>@"Noodle with BBQ Pork"</a:t>
            </a:r>
            <a:r>
              <a:rPr lang="en-US" altLang="ja-JP" dirty="0">
                <a:solidFill>
                  <a:srgbClr val="000000"/>
                </a:solidFill>
                <a:latin typeface="Monaco"/>
              </a:rPr>
              <a:t>, </a:t>
            </a:r>
            <a:r>
              <a:rPr lang="en-US" altLang="ja-JP" dirty="0">
                <a:solidFill>
                  <a:srgbClr val="BF1D1A"/>
                </a:solidFill>
                <a:latin typeface="Monaco"/>
              </a:rPr>
              <a:t>@"Japanese Noodle with Pork"</a:t>
            </a:r>
            <a:r>
              <a:rPr lang="en-US" altLang="ja-JP" dirty="0">
                <a:solidFill>
                  <a:srgbClr val="000000"/>
                </a:solidFill>
                <a:latin typeface="Monaco"/>
              </a:rPr>
              <a:t>, </a:t>
            </a:r>
            <a:r>
              <a:rPr lang="en-US" altLang="ja-JP" dirty="0">
                <a:solidFill>
                  <a:srgbClr val="BF1D1A"/>
                </a:solidFill>
                <a:latin typeface="Monaco"/>
              </a:rPr>
              <a:t>@"Green Tea"</a:t>
            </a:r>
            <a:r>
              <a:rPr lang="en-US" altLang="ja-JP" dirty="0">
                <a:solidFill>
                  <a:srgbClr val="000000"/>
                </a:solidFill>
                <a:latin typeface="Monaco"/>
              </a:rPr>
              <a:t>, </a:t>
            </a:r>
            <a:r>
              <a:rPr lang="en-US" altLang="ja-JP" dirty="0">
                <a:solidFill>
                  <a:srgbClr val="BF1D1A"/>
                </a:solidFill>
                <a:latin typeface="Monaco"/>
              </a:rPr>
              <a:t>@"Thai Shrimp Cake"</a:t>
            </a:r>
            <a:r>
              <a:rPr lang="en-US" altLang="ja-JP" dirty="0">
                <a:solidFill>
                  <a:srgbClr val="000000"/>
                </a:solidFill>
                <a:latin typeface="Monaco"/>
              </a:rPr>
              <a:t>, </a:t>
            </a:r>
            <a:r>
              <a:rPr lang="en-US" altLang="ja-JP" dirty="0">
                <a:solidFill>
                  <a:srgbClr val="BF1D1A"/>
                </a:solidFill>
                <a:latin typeface="Monaco"/>
              </a:rPr>
              <a:t>@"Angry Birds Cake"</a:t>
            </a:r>
            <a:r>
              <a:rPr lang="en-US" altLang="ja-JP" dirty="0">
                <a:solidFill>
                  <a:srgbClr val="000000"/>
                </a:solidFill>
                <a:latin typeface="Monaco"/>
              </a:rPr>
              <a:t>, </a:t>
            </a:r>
            <a:r>
              <a:rPr lang="en-US" altLang="ja-JP" dirty="0">
                <a:solidFill>
                  <a:srgbClr val="BF1D1A"/>
                </a:solidFill>
                <a:latin typeface="Monaco"/>
              </a:rPr>
              <a:t>@"Ham and Cheese Panini"</a:t>
            </a:r>
            <a:r>
              <a:rPr lang="en-US" altLang="ja-JP" dirty="0">
                <a:solidFill>
                  <a:srgbClr val="000000"/>
                </a:solidFill>
                <a:latin typeface="Monaco"/>
              </a:rPr>
              <a:t>, </a:t>
            </a:r>
            <a:r>
              <a:rPr lang="en-US" altLang="ja-JP" dirty="0">
                <a:solidFill>
                  <a:srgbClr val="A61390"/>
                </a:solidFill>
                <a:latin typeface="Monaco"/>
              </a:rPr>
              <a:t>nil</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solidFill>
                  <a:srgbClr val="002200"/>
                </a:solidFill>
                <a:latin typeface="Monaco"/>
              </a:rPr>
              <a:t>}</a:t>
            </a:r>
            <a:endParaRPr lang="ja-JP" altLang="en-US" dirty="0"/>
          </a:p>
        </p:txBody>
      </p:sp>
      <p:sp>
        <p:nvSpPr>
          <p:cNvPr id="7" name="Rectangle 6"/>
          <p:cNvSpPr/>
          <p:nvPr/>
        </p:nvSpPr>
        <p:spPr>
          <a:xfrm>
            <a:off x="204440" y="3779934"/>
            <a:ext cx="11180957" cy="1569660"/>
          </a:xfrm>
          <a:prstGeom prst="rect">
            <a:avLst/>
          </a:prstGeom>
        </p:spPr>
        <p:txBody>
          <a:bodyPr wrap="square">
            <a:spAutoFit/>
          </a:bodyPr>
          <a:lstStyle/>
          <a:p>
            <a:r>
              <a:rPr lang="en-US" altLang="ja-JP" sz="2400" dirty="0">
                <a:solidFill>
                  <a:srgbClr val="00B050"/>
                </a:solidFill>
                <a:latin typeface="Calibri" panose="020F0502020204030204" pitchFamily="34" charset="0"/>
                <a:cs typeface="Calibri" panose="020F0502020204030204" pitchFamily="34" charset="0"/>
              </a:rPr>
              <a:t>Finally, we have to add two </a:t>
            </a:r>
            <a:r>
              <a:rPr lang="en-US" altLang="ja-JP" sz="2400" dirty="0" err="1">
                <a:solidFill>
                  <a:srgbClr val="00B050"/>
                </a:solidFill>
                <a:latin typeface="Calibri" panose="020F0502020204030204" pitchFamily="34" charset="0"/>
                <a:cs typeface="Calibri" panose="020F0502020204030204" pitchFamily="34" charset="0"/>
              </a:rPr>
              <a:t>datasource</a:t>
            </a:r>
            <a:r>
              <a:rPr lang="en-US" altLang="ja-JP" sz="2400" dirty="0">
                <a:solidFill>
                  <a:srgbClr val="00B050"/>
                </a:solidFill>
                <a:latin typeface="Calibri" panose="020F0502020204030204" pitchFamily="34" charset="0"/>
                <a:cs typeface="Calibri" panose="020F0502020204030204" pitchFamily="34" charset="0"/>
              </a:rPr>
              <a:t> methods: “</a:t>
            </a:r>
            <a:r>
              <a:rPr lang="en-US" altLang="ja-JP" sz="2400" dirty="0" err="1">
                <a:solidFill>
                  <a:srgbClr val="00B050"/>
                </a:solidFill>
                <a:latin typeface="Calibri" panose="020F0502020204030204" pitchFamily="34" charset="0"/>
                <a:cs typeface="Calibri" panose="020F0502020204030204" pitchFamily="34" charset="0"/>
              </a:rPr>
              <a:t>tableView:numberOfRowsInSection</a:t>
            </a:r>
            <a:r>
              <a:rPr lang="en-US" altLang="ja-JP" sz="2400" dirty="0">
                <a:solidFill>
                  <a:srgbClr val="00B050"/>
                </a:solidFill>
                <a:latin typeface="Calibri" panose="020F0502020204030204" pitchFamily="34" charset="0"/>
                <a:cs typeface="Calibri" panose="020F0502020204030204" pitchFamily="34" charset="0"/>
              </a:rPr>
              <a:t>” and “</a:t>
            </a:r>
            <a:r>
              <a:rPr lang="en-US" altLang="ja-JP" sz="2400" dirty="0" err="1">
                <a:solidFill>
                  <a:srgbClr val="00B050"/>
                </a:solidFill>
                <a:latin typeface="Calibri" panose="020F0502020204030204" pitchFamily="34" charset="0"/>
                <a:cs typeface="Calibri" panose="020F0502020204030204" pitchFamily="34" charset="0"/>
              </a:rPr>
              <a:t>tableView:cellForRowAtIndexPath</a:t>
            </a:r>
            <a:r>
              <a:rPr lang="en-US" altLang="ja-JP" sz="2400" dirty="0">
                <a:solidFill>
                  <a:srgbClr val="00B050"/>
                </a:solidFill>
                <a:latin typeface="Calibri" panose="020F0502020204030204" pitchFamily="34" charset="0"/>
                <a:cs typeface="Calibri" panose="020F0502020204030204" pitchFamily="34" charset="0"/>
              </a:rPr>
              <a:t>”. These two methods are part of the </a:t>
            </a:r>
            <a:r>
              <a:rPr lang="en-US" altLang="ja-JP" sz="2400" dirty="0" err="1">
                <a:solidFill>
                  <a:srgbClr val="00B050"/>
                </a:solidFill>
                <a:latin typeface="Calibri" panose="020F0502020204030204" pitchFamily="34" charset="0"/>
                <a:cs typeface="Calibri" panose="020F0502020204030204" pitchFamily="34" charset="0"/>
              </a:rPr>
              <a:t>UITableViewDataSource</a:t>
            </a:r>
            <a:r>
              <a:rPr lang="en-US" altLang="ja-JP" sz="2400" dirty="0">
                <a:solidFill>
                  <a:srgbClr val="00B050"/>
                </a:solidFill>
                <a:latin typeface="Calibri" panose="020F0502020204030204" pitchFamily="34" charset="0"/>
                <a:cs typeface="Calibri" panose="020F0502020204030204" pitchFamily="34" charset="0"/>
              </a:rPr>
              <a:t> protocol. It’s mandatory to implement the methods when configuring a </a:t>
            </a:r>
            <a:r>
              <a:rPr lang="en-US" altLang="ja-JP" sz="2400" dirty="0" err="1">
                <a:solidFill>
                  <a:srgbClr val="00B050"/>
                </a:solidFill>
                <a:latin typeface="Calibri" panose="020F0502020204030204" pitchFamily="34" charset="0"/>
                <a:cs typeface="Calibri" panose="020F0502020204030204" pitchFamily="34" charset="0"/>
              </a:rPr>
              <a:t>UITableView</a:t>
            </a:r>
            <a:endParaRPr lang="ja-JP" altLang="en-US" sz="2400" dirty="0">
              <a:solidFill>
                <a:srgbClr val="00B050"/>
              </a:solidFill>
              <a:latin typeface="Calibri" panose="020F0502020204030204" pitchFamily="34" charset="0"/>
              <a:cs typeface="Calibri" panose="020F0502020204030204" pitchFamily="34" charset="0"/>
            </a:endParaRPr>
          </a:p>
        </p:txBody>
      </p:sp>
      <p:sp>
        <p:nvSpPr>
          <p:cNvPr id="8" name="Rectangle 7"/>
          <p:cNvSpPr/>
          <p:nvPr/>
        </p:nvSpPr>
        <p:spPr>
          <a:xfrm>
            <a:off x="6096000" y="5127933"/>
            <a:ext cx="6096000" cy="1477328"/>
          </a:xfrm>
          <a:prstGeom prst="rect">
            <a:avLst/>
          </a:prstGeom>
        </p:spPr>
        <p:txBody>
          <a:bodyPr>
            <a:spAutoFit/>
          </a:bodyPr>
          <a:lstStyle/>
          <a:p>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NSInteger</a:t>
            </a:r>
            <a:r>
              <a:rPr lang="en-US" altLang="ja-JP" dirty="0">
                <a:solidFill>
                  <a:srgbClr val="002200"/>
                </a:solidFill>
                <a:latin typeface="Monaco"/>
              </a:rPr>
              <a:t>)</a:t>
            </a:r>
            <a:r>
              <a:rPr lang="en-US" altLang="ja-JP" dirty="0" err="1">
                <a:solidFill>
                  <a:srgbClr val="000000"/>
                </a:solidFill>
                <a:latin typeface="Monaco"/>
              </a:rPr>
              <a:t>tableView</a:t>
            </a:r>
            <a:r>
              <a:rPr lang="en-US" altLang="ja-JP" dirty="0">
                <a:solidFill>
                  <a:srgbClr val="002200"/>
                </a:solidFill>
                <a:latin typeface="Monaco"/>
              </a:rPr>
              <a:t>:(</a:t>
            </a:r>
            <a:r>
              <a:rPr lang="en-US" altLang="ja-JP" dirty="0" err="1">
                <a:solidFill>
                  <a:srgbClr val="000000"/>
                </a:solidFill>
                <a:latin typeface="Monaco"/>
              </a:rPr>
              <a:t>UITableView</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tableView</a:t>
            </a:r>
            <a:r>
              <a:rPr lang="en-US" altLang="ja-JP" dirty="0">
                <a:solidFill>
                  <a:srgbClr val="000000"/>
                </a:solidFill>
                <a:latin typeface="Monaco"/>
              </a:rPr>
              <a:t> </a:t>
            </a:r>
            <a:r>
              <a:rPr lang="en-US" altLang="ja-JP" dirty="0" err="1">
                <a:solidFill>
                  <a:srgbClr val="000000"/>
                </a:solidFill>
                <a:latin typeface="Monaco"/>
              </a:rPr>
              <a:t>numberOfRowsInSection</a:t>
            </a:r>
            <a:r>
              <a:rPr lang="en-US" altLang="ja-JP" dirty="0">
                <a:solidFill>
                  <a:srgbClr val="002200"/>
                </a:solidFill>
                <a:latin typeface="Monaco"/>
              </a:rPr>
              <a:t>:(</a:t>
            </a:r>
            <a:r>
              <a:rPr lang="en-US" altLang="ja-JP" dirty="0" err="1">
                <a:solidFill>
                  <a:srgbClr val="000000"/>
                </a:solidFill>
                <a:latin typeface="Monaco"/>
              </a:rPr>
              <a:t>NSInteger</a:t>
            </a:r>
            <a:r>
              <a:rPr lang="en-US" altLang="ja-JP" dirty="0">
                <a:solidFill>
                  <a:srgbClr val="002200"/>
                </a:solidFill>
                <a:latin typeface="Monaco"/>
              </a:rPr>
              <a:t>)</a:t>
            </a:r>
            <a:r>
              <a:rPr lang="en-US" altLang="ja-JP" dirty="0">
                <a:solidFill>
                  <a:srgbClr val="000000"/>
                </a:solidFill>
                <a:latin typeface="Monaco"/>
              </a:rPr>
              <a:t>section</a:t>
            </a:r>
            <a:r>
              <a:rPr lang="en-US" altLang="ja-JP" dirty="0"/>
              <a:t/>
            </a:r>
            <a:br>
              <a:rPr lang="en-US" altLang="ja-JP" dirty="0"/>
            </a:br>
            <a:r>
              <a:rPr lang="en-US" altLang="ja-JP" dirty="0">
                <a:solidFill>
                  <a:srgbClr val="0022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a:solidFill>
                  <a:srgbClr val="A61390"/>
                </a:solidFill>
                <a:latin typeface="Monaco"/>
              </a:rPr>
              <a:t>return</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tableData</a:t>
            </a:r>
            <a:r>
              <a:rPr lang="en-US" altLang="ja-JP" dirty="0">
                <a:solidFill>
                  <a:srgbClr val="000000"/>
                </a:solidFill>
                <a:latin typeface="Monaco"/>
              </a:rPr>
              <a:t> count</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solidFill>
                  <a:srgbClr val="002200"/>
                </a:solidFill>
                <a:latin typeface="Monaco"/>
              </a:rPr>
              <a:t>}</a:t>
            </a:r>
            <a:endParaRPr lang="ja-JP" altLang="en-US" dirty="0"/>
          </a:p>
        </p:txBody>
      </p:sp>
    </p:spTree>
    <p:extLst>
      <p:ext uri="{BB962C8B-B14F-4D97-AF65-F5344CB8AC3E}">
        <p14:creationId xmlns:p14="http://schemas.microsoft.com/office/powerpoint/2010/main" val="781318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0842"/>
            <a:ext cx="6353149" cy="461665"/>
          </a:xfrm>
          <a:prstGeom prst="rect">
            <a:avLst/>
          </a:prstGeom>
        </p:spPr>
        <p:txBody>
          <a:bodyPr wrap="none">
            <a:spAutoFit/>
          </a:bodyPr>
          <a:lstStyle/>
          <a:p>
            <a:r>
              <a:rPr lang="en-US" altLang="ja-JP" sz="2400" dirty="0">
                <a:solidFill>
                  <a:srgbClr val="00B050"/>
                </a:solidFill>
                <a:latin typeface="Calibri" panose="020F0502020204030204" pitchFamily="34" charset="0"/>
                <a:cs typeface="Calibri" panose="020F0502020204030204" pitchFamily="34" charset="0"/>
              </a:rPr>
              <a:t>Next, we implement the other required methods.</a:t>
            </a:r>
            <a:endParaRPr lang="ja-JP" altLang="en-US" sz="2400" dirty="0">
              <a:solidFill>
                <a:srgbClr val="00B050"/>
              </a:solidFill>
              <a:latin typeface="Calibri" panose="020F0502020204030204" pitchFamily="34" charset="0"/>
              <a:cs typeface="Calibri" panose="020F0502020204030204" pitchFamily="34" charset="0"/>
            </a:endParaRPr>
          </a:p>
        </p:txBody>
      </p:sp>
      <p:sp>
        <p:nvSpPr>
          <p:cNvPr id="5" name="Rectangle 4"/>
          <p:cNvSpPr/>
          <p:nvPr/>
        </p:nvSpPr>
        <p:spPr>
          <a:xfrm>
            <a:off x="468351" y="695588"/>
            <a:ext cx="11318488" cy="3693319"/>
          </a:xfrm>
          <a:prstGeom prst="rect">
            <a:avLst/>
          </a:prstGeom>
        </p:spPr>
        <p:txBody>
          <a:bodyPr wrap="square">
            <a:spAutoFit/>
          </a:bodyPr>
          <a:lstStyle/>
          <a:p>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UITableViewCell</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tableView</a:t>
            </a:r>
            <a:r>
              <a:rPr lang="en-US" altLang="ja-JP" dirty="0">
                <a:solidFill>
                  <a:srgbClr val="002200"/>
                </a:solidFill>
                <a:latin typeface="Monaco"/>
              </a:rPr>
              <a:t>:(</a:t>
            </a:r>
            <a:r>
              <a:rPr lang="en-US" altLang="ja-JP" dirty="0" err="1">
                <a:solidFill>
                  <a:srgbClr val="000000"/>
                </a:solidFill>
                <a:latin typeface="Monaco"/>
              </a:rPr>
              <a:t>UITableView</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tableView</a:t>
            </a:r>
            <a:r>
              <a:rPr lang="en-US" altLang="ja-JP" dirty="0">
                <a:solidFill>
                  <a:srgbClr val="000000"/>
                </a:solidFill>
                <a:latin typeface="Monaco"/>
              </a:rPr>
              <a:t> </a:t>
            </a:r>
            <a:r>
              <a:rPr lang="en-US" altLang="ja-JP" dirty="0" err="1">
                <a:solidFill>
                  <a:srgbClr val="000000"/>
                </a:solidFill>
                <a:latin typeface="Monaco"/>
              </a:rPr>
              <a:t>cellForRowAtIndexPath</a:t>
            </a:r>
            <a:r>
              <a:rPr lang="en-US" altLang="ja-JP" dirty="0">
                <a:solidFill>
                  <a:srgbClr val="002200"/>
                </a:solidFill>
                <a:latin typeface="Monaco"/>
              </a:rPr>
              <a:t>:(</a:t>
            </a:r>
            <a:r>
              <a:rPr lang="en-US" altLang="ja-JP" dirty="0" err="1">
                <a:solidFill>
                  <a:srgbClr val="400080"/>
                </a:solidFill>
                <a:latin typeface="Monaco"/>
                <a:hlinkClick r:id="rId2"/>
              </a:rPr>
              <a:t>NSIndexPath</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indexPath</a:t>
            </a:r>
            <a:r>
              <a:rPr lang="en-US" altLang="ja-JP" dirty="0"/>
              <a:t/>
            </a:r>
            <a:br>
              <a:rPr lang="en-US" altLang="ja-JP" dirty="0"/>
            </a:br>
            <a:r>
              <a:rPr lang="en-US" altLang="ja-JP" dirty="0">
                <a:solidFill>
                  <a:srgbClr val="0022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a:solidFill>
                  <a:srgbClr val="A61390"/>
                </a:solidFill>
                <a:latin typeface="Monaco"/>
              </a:rPr>
              <a:t>static</a:t>
            </a:r>
            <a:r>
              <a:rPr lang="en-US" altLang="ja-JP" dirty="0">
                <a:solidFill>
                  <a:srgbClr val="000000"/>
                </a:solidFill>
                <a:latin typeface="Monaco"/>
              </a:rPr>
              <a:t> </a:t>
            </a:r>
            <a:r>
              <a:rPr lang="en-US" altLang="ja-JP" dirty="0" err="1">
                <a:solidFill>
                  <a:srgbClr val="400080"/>
                </a:solidFill>
                <a:latin typeface="Monaco"/>
                <a:hlinkClick r:id="rId3"/>
              </a:rPr>
              <a:t>NSString</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simpleTableIdentifier</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BF1D1A"/>
                </a:solidFill>
                <a:latin typeface="Monaco"/>
              </a:rPr>
              <a:t>@"</a:t>
            </a:r>
            <a:r>
              <a:rPr lang="en-US" altLang="ja-JP" dirty="0" err="1">
                <a:solidFill>
                  <a:srgbClr val="BF1D1A"/>
                </a:solidFill>
                <a:latin typeface="Monaco"/>
              </a:rPr>
              <a:t>SimpleTableItem</a:t>
            </a:r>
            <a:r>
              <a:rPr lang="en-US" altLang="ja-JP" dirty="0">
                <a:solidFill>
                  <a:srgbClr val="BF1D1A"/>
                </a:solidFill>
                <a:latin typeface="Monaco"/>
              </a:rPr>
              <a:t>"</a:t>
            </a:r>
            <a:r>
              <a:rPr lang="en-US" altLang="ja-JP" dirty="0">
                <a:solidFill>
                  <a:srgbClr val="000000"/>
                </a:solidFill>
                <a:latin typeface="Monaco"/>
              </a:rPr>
              <a:t>;</a:t>
            </a:r>
            <a:r>
              <a:rPr lang="en-US" altLang="ja-JP" dirty="0"/>
              <a:t/>
            </a:r>
            <a:br>
              <a:rPr lang="en-US" altLang="ja-JP" dirty="0"/>
            </a:br>
            <a:r>
              <a:rPr lang="en-US" altLang="ja-JP" dirty="0"/>
              <a:t/>
            </a:r>
            <a:br>
              <a:rPr lang="en-US" altLang="ja-JP" dirty="0"/>
            </a:br>
            <a:r>
              <a:rPr lang="en-US" altLang="ja-JP" dirty="0">
                <a:solidFill>
                  <a:srgbClr val="000000"/>
                </a:solidFill>
                <a:latin typeface="Monaco"/>
              </a:rPr>
              <a:t>    </a:t>
            </a:r>
            <a:r>
              <a:rPr lang="en-US" altLang="ja-JP" dirty="0" err="1">
                <a:solidFill>
                  <a:srgbClr val="000000"/>
                </a:solidFill>
                <a:latin typeface="Monaco"/>
              </a:rPr>
              <a:t>UITableViewCell</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cell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tableView</a:t>
            </a:r>
            <a:r>
              <a:rPr lang="en-US" altLang="ja-JP" dirty="0">
                <a:solidFill>
                  <a:srgbClr val="000000"/>
                </a:solidFill>
                <a:latin typeface="Monaco"/>
              </a:rPr>
              <a:t> </a:t>
            </a:r>
            <a:r>
              <a:rPr lang="en-US" altLang="ja-JP" dirty="0" err="1">
                <a:solidFill>
                  <a:srgbClr val="000000"/>
                </a:solidFill>
                <a:latin typeface="Monaco"/>
              </a:rPr>
              <a:t>dequeueReusableCellWithIdentifier</a:t>
            </a:r>
            <a:r>
              <a:rPr lang="en-US" altLang="ja-JP" dirty="0" err="1">
                <a:solidFill>
                  <a:srgbClr val="002200"/>
                </a:solidFill>
                <a:latin typeface="Monaco"/>
              </a:rPr>
              <a:t>:</a:t>
            </a:r>
            <a:r>
              <a:rPr lang="en-US" altLang="ja-JP" dirty="0" err="1">
                <a:solidFill>
                  <a:srgbClr val="000000"/>
                </a:solidFill>
                <a:latin typeface="Monaco"/>
              </a:rPr>
              <a:t>simpleTableIdentifier</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t/>
            </a:r>
            <a:br>
              <a:rPr lang="en-US" altLang="ja-JP" dirty="0"/>
            </a:br>
            <a:r>
              <a:rPr lang="en-US" altLang="ja-JP" dirty="0">
                <a:solidFill>
                  <a:srgbClr val="000000"/>
                </a:solidFill>
                <a:latin typeface="Monaco"/>
              </a:rPr>
              <a:t>    </a:t>
            </a:r>
            <a:r>
              <a:rPr lang="en-US" altLang="ja-JP" dirty="0">
                <a:solidFill>
                  <a:srgbClr val="A61390"/>
                </a:solidFill>
                <a:latin typeface="Monaco"/>
              </a:rPr>
              <a:t>if</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cell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A61390"/>
                </a:solidFill>
                <a:latin typeface="Monaco"/>
              </a:rPr>
              <a:t>nil</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a:t/>
            </a:r>
            <a:br>
              <a:rPr lang="en-US" altLang="ja-JP" dirty="0"/>
            </a:br>
            <a:r>
              <a:rPr lang="en-US" altLang="ja-JP" dirty="0">
                <a:solidFill>
                  <a:srgbClr val="000000"/>
                </a:solidFill>
                <a:latin typeface="Monaco"/>
              </a:rPr>
              <a:t>        cell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UITableViewCell</a:t>
            </a:r>
            <a:r>
              <a:rPr lang="en-US" altLang="ja-JP" dirty="0">
                <a:solidFill>
                  <a:srgbClr val="000000"/>
                </a:solidFill>
                <a:latin typeface="Monaco"/>
              </a:rPr>
              <a:t> </a:t>
            </a:r>
            <a:r>
              <a:rPr lang="en-US" altLang="ja-JP" dirty="0" err="1">
                <a:solidFill>
                  <a:srgbClr val="000000"/>
                </a:solidFill>
                <a:latin typeface="Monaco"/>
              </a:rPr>
              <a:t>alloc</a:t>
            </a:r>
            <a:r>
              <a:rPr lang="en-US" altLang="ja-JP" dirty="0">
                <a:solidFill>
                  <a:srgbClr val="002200"/>
                </a:solidFill>
                <a:latin typeface="Monaco"/>
              </a:rPr>
              <a:t>]</a:t>
            </a:r>
            <a:r>
              <a:rPr lang="en-US" altLang="ja-JP" dirty="0">
                <a:solidFill>
                  <a:srgbClr val="000000"/>
                </a:solidFill>
                <a:latin typeface="Monaco"/>
              </a:rPr>
              <a:t> </a:t>
            </a:r>
            <a:r>
              <a:rPr lang="en-US" altLang="ja-JP" dirty="0" err="1">
                <a:solidFill>
                  <a:srgbClr val="000000"/>
                </a:solidFill>
                <a:latin typeface="Monaco"/>
              </a:rPr>
              <a:t>initWithStyle</a:t>
            </a:r>
            <a:r>
              <a:rPr lang="en-US" altLang="ja-JP" dirty="0" err="1">
                <a:solidFill>
                  <a:srgbClr val="002200"/>
                </a:solidFill>
                <a:latin typeface="Monaco"/>
              </a:rPr>
              <a:t>:</a:t>
            </a:r>
            <a:r>
              <a:rPr lang="en-US" altLang="ja-JP" dirty="0" err="1">
                <a:solidFill>
                  <a:srgbClr val="000000"/>
                </a:solidFill>
                <a:latin typeface="Monaco"/>
              </a:rPr>
              <a:t>UITableViewCellStyleDefault</a:t>
            </a:r>
            <a:r>
              <a:rPr lang="en-US" altLang="ja-JP" dirty="0">
                <a:solidFill>
                  <a:srgbClr val="000000"/>
                </a:solidFill>
                <a:latin typeface="Monaco"/>
              </a:rPr>
              <a:t> </a:t>
            </a:r>
            <a:r>
              <a:rPr lang="en-US" altLang="ja-JP" dirty="0" err="1">
                <a:solidFill>
                  <a:srgbClr val="000000"/>
                </a:solidFill>
                <a:latin typeface="Monaco"/>
              </a:rPr>
              <a:t>reuseIdentifier</a:t>
            </a:r>
            <a:r>
              <a:rPr lang="en-US" altLang="ja-JP" dirty="0" err="1">
                <a:solidFill>
                  <a:srgbClr val="002200"/>
                </a:solidFill>
                <a:latin typeface="Monaco"/>
              </a:rPr>
              <a:t>:</a:t>
            </a:r>
            <a:r>
              <a:rPr lang="en-US" altLang="ja-JP" dirty="0" err="1">
                <a:solidFill>
                  <a:srgbClr val="000000"/>
                </a:solidFill>
                <a:latin typeface="Monaco"/>
              </a:rPr>
              <a:t>simpleTableIdentifier</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a:solidFill>
                  <a:srgbClr val="002200"/>
                </a:solidFill>
                <a:latin typeface="Monaco"/>
              </a:rPr>
              <a:t>}</a:t>
            </a:r>
            <a:r>
              <a:rPr lang="en-US" altLang="ja-JP" dirty="0"/>
              <a:t/>
            </a:r>
            <a:br>
              <a:rPr lang="en-US" altLang="ja-JP" dirty="0"/>
            </a:br>
            <a:r>
              <a:rPr lang="en-US" altLang="ja-JP" dirty="0"/>
              <a:t/>
            </a:r>
            <a:br>
              <a:rPr lang="en-US" altLang="ja-JP" dirty="0"/>
            </a:br>
            <a:r>
              <a:rPr lang="en-US" altLang="ja-JP" dirty="0">
                <a:solidFill>
                  <a:srgbClr val="000000"/>
                </a:solidFill>
                <a:latin typeface="Monaco"/>
              </a:rPr>
              <a:t>    </a:t>
            </a:r>
            <a:r>
              <a:rPr lang="en-US" altLang="ja-JP" dirty="0" err="1">
                <a:solidFill>
                  <a:srgbClr val="000000"/>
                </a:solidFill>
                <a:latin typeface="Monaco"/>
              </a:rPr>
              <a:t>cell.textLabel.text</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tableData</a:t>
            </a:r>
            <a:r>
              <a:rPr lang="en-US" altLang="ja-JP" dirty="0">
                <a:solidFill>
                  <a:srgbClr val="000000"/>
                </a:solidFill>
                <a:latin typeface="Monaco"/>
              </a:rPr>
              <a:t> </a:t>
            </a:r>
            <a:r>
              <a:rPr lang="en-US" altLang="ja-JP" dirty="0" err="1">
                <a:solidFill>
                  <a:srgbClr val="000000"/>
                </a:solidFill>
                <a:latin typeface="Monaco"/>
              </a:rPr>
              <a:t>objectAtIndex</a:t>
            </a:r>
            <a:r>
              <a:rPr lang="en-US" altLang="ja-JP" dirty="0" err="1">
                <a:solidFill>
                  <a:srgbClr val="002200"/>
                </a:solidFill>
                <a:latin typeface="Monaco"/>
              </a:rPr>
              <a:t>:</a:t>
            </a:r>
            <a:r>
              <a:rPr lang="en-US" altLang="ja-JP" dirty="0" err="1">
                <a:solidFill>
                  <a:srgbClr val="000000"/>
                </a:solidFill>
                <a:latin typeface="Monaco"/>
              </a:rPr>
              <a:t>indexPath.row</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a:solidFill>
                  <a:srgbClr val="A61390"/>
                </a:solidFill>
                <a:latin typeface="Monaco"/>
              </a:rPr>
              <a:t>return</a:t>
            </a:r>
            <a:r>
              <a:rPr lang="en-US" altLang="ja-JP" dirty="0">
                <a:solidFill>
                  <a:srgbClr val="000000"/>
                </a:solidFill>
                <a:latin typeface="Monaco"/>
              </a:rPr>
              <a:t> cell;</a:t>
            </a:r>
            <a:r>
              <a:rPr lang="en-US" altLang="ja-JP" dirty="0"/>
              <a:t/>
            </a:r>
            <a:br>
              <a:rPr lang="en-US" altLang="ja-JP" dirty="0"/>
            </a:br>
            <a:r>
              <a:rPr lang="en-US" altLang="ja-JP" dirty="0" smtClean="0">
                <a:solidFill>
                  <a:srgbClr val="002200"/>
                </a:solidFill>
                <a:latin typeface="Monaco"/>
              </a:rPr>
              <a:t>}</a:t>
            </a:r>
            <a:endParaRPr lang="ja-JP" altLang="en-US" dirty="0"/>
          </a:p>
        </p:txBody>
      </p:sp>
    </p:spTree>
    <p:extLst>
      <p:ext uri="{BB962C8B-B14F-4D97-AF65-F5344CB8AC3E}">
        <p14:creationId xmlns:p14="http://schemas.microsoft.com/office/powerpoint/2010/main" val="4275545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97398" cy="1200329"/>
          </a:xfrm>
          <a:prstGeom prst="rect">
            <a:avLst/>
          </a:prstGeom>
        </p:spPr>
        <p:txBody>
          <a:bodyPr wrap="square">
            <a:spAutoFit/>
          </a:bodyPr>
          <a:lstStyle/>
          <a:p>
            <a:r>
              <a:rPr lang="en-US" altLang="ja-JP" sz="2400" dirty="0">
                <a:solidFill>
                  <a:srgbClr val="00B0F0"/>
                </a:solidFill>
                <a:latin typeface="Calibri" panose="020F0502020204030204" pitchFamily="34" charset="0"/>
                <a:cs typeface="Calibri" panose="020F0502020204030204" pitchFamily="34" charset="0"/>
              </a:rPr>
              <a:t>The “</a:t>
            </a:r>
            <a:r>
              <a:rPr lang="en-US" altLang="ja-JP" sz="2400" dirty="0" err="1">
                <a:solidFill>
                  <a:srgbClr val="00B0F0"/>
                </a:solidFill>
                <a:latin typeface="Calibri" panose="020F0502020204030204" pitchFamily="34" charset="0"/>
                <a:cs typeface="Calibri" panose="020F0502020204030204" pitchFamily="34" charset="0"/>
              </a:rPr>
              <a:t>cellForRowAtIndexPath</a:t>
            </a:r>
            <a:r>
              <a:rPr lang="en-US" altLang="ja-JP" sz="2400" dirty="0">
                <a:solidFill>
                  <a:srgbClr val="00B0F0"/>
                </a:solidFill>
                <a:latin typeface="Calibri" panose="020F0502020204030204" pitchFamily="34" charset="0"/>
                <a:cs typeface="Calibri" panose="020F0502020204030204" pitchFamily="34" charset="0"/>
              </a:rPr>
              <a:t>” is called every time when a table row is displayed. The below illustration will give you a better understanding about how </a:t>
            </a:r>
            <a:r>
              <a:rPr lang="en-US" altLang="ja-JP" sz="2400" dirty="0" err="1">
                <a:solidFill>
                  <a:srgbClr val="00B0F0"/>
                </a:solidFill>
                <a:latin typeface="Calibri" panose="020F0502020204030204" pitchFamily="34" charset="0"/>
                <a:cs typeface="Calibri" panose="020F0502020204030204" pitchFamily="34" charset="0"/>
              </a:rPr>
              <a:t>UITableView</a:t>
            </a:r>
            <a:r>
              <a:rPr lang="en-US" altLang="ja-JP" sz="2400" dirty="0">
                <a:solidFill>
                  <a:srgbClr val="00B0F0"/>
                </a:solidFill>
                <a:latin typeface="Calibri" panose="020F0502020204030204" pitchFamily="34" charset="0"/>
                <a:cs typeface="Calibri" panose="020F0502020204030204" pitchFamily="34" charset="0"/>
              </a:rPr>
              <a:t> and </a:t>
            </a:r>
            <a:r>
              <a:rPr lang="en-US" altLang="ja-JP" sz="2400" dirty="0" err="1">
                <a:solidFill>
                  <a:srgbClr val="00B0F0"/>
                </a:solidFill>
                <a:latin typeface="Calibri" panose="020F0502020204030204" pitchFamily="34" charset="0"/>
                <a:cs typeface="Calibri" panose="020F0502020204030204" pitchFamily="34" charset="0"/>
              </a:rPr>
              <a:t>UITableDataSource</a:t>
            </a:r>
            <a:r>
              <a:rPr lang="en-US" altLang="ja-JP" sz="2400" dirty="0">
                <a:solidFill>
                  <a:srgbClr val="00B0F0"/>
                </a:solidFill>
                <a:latin typeface="Calibri" panose="020F0502020204030204" pitchFamily="34" charset="0"/>
                <a:cs typeface="Calibri" panose="020F0502020204030204" pitchFamily="34" charset="0"/>
              </a:rPr>
              <a:t> work.</a:t>
            </a:r>
            <a:endParaRPr lang="ja-JP" altLang="en-US" sz="2400" dirty="0">
              <a:solidFill>
                <a:srgbClr val="00B0F0"/>
              </a:solidFill>
              <a:latin typeface="Calibri" panose="020F0502020204030204" pitchFamily="34" charset="0"/>
              <a:cs typeface="Calibri" panose="020F0502020204030204" pitchFamily="34" charset="0"/>
            </a:endParaRPr>
          </a:p>
        </p:txBody>
      </p:sp>
      <p:pic>
        <p:nvPicPr>
          <p:cNvPr id="5122" name="Picture 2" descr="UITableView and UITableData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082" y="966153"/>
            <a:ext cx="7304592" cy="578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022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109447" cy="584775"/>
          </a:xfrm>
          <a:prstGeom prst="rect">
            <a:avLst/>
          </a:prstGeom>
        </p:spPr>
        <p:txBody>
          <a:bodyPr wrap="none">
            <a:spAutoFit/>
          </a:bodyPr>
          <a:lstStyle/>
          <a:p>
            <a:r>
              <a:rPr lang="en-US" altLang="ja-JP" sz="3200" dirty="0">
                <a:solidFill>
                  <a:srgbClr val="00B050"/>
                </a:solidFill>
                <a:latin typeface="Calibri" panose="020F0502020204030204" pitchFamily="34" charset="0"/>
                <a:cs typeface="Calibri" panose="020F0502020204030204" pitchFamily="34" charset="0"/>
              </a:rPr>
              <a:t>Connecting the </a:t>
            </a:r>
            <a:r>
              <a:rPr lang="en-US" altLang="ja-JP" sz="3200" dirty="0" smtClean="0">
                <a:solidFill>
                  <a:srgbClr val="00B050"/>
                </a:solidFill>
                <a:latin typeface="Calibri" panose="020F0502020204030204" pitchFamily="34" charset="0"/>
                <a:cs typeface="Calibri" panose="020F0502020204030204" pitchFamily="34" charset="0"/>
              </a:rPr>
              <a:t>Data Source </a:t>
            </a:r>
            <a:r>
              <a:rPr lang="en-US" altLang="ja-JP" sz="3200" dirty="0">
                <a:solidFill>
                  <a:srgbClr val="00B050"/>
                </a:solidFill>
                <a:latin typeface="Calibri" panose="020F0502020204030204" pitchFamily="34" charset="0"/>
                <a:cs typeface="Calibri" panose="020F0502020204030204" pitchFamily="34" charset="0"/>
              </a:rPr>
              <a:t>and Delegate</a:t>
            </a:r>
            <a:endParaRPr lang="en-US" altLang="ja-JP" sz="3200" b="0" i="0" u="none" strike="noStrike" dirty="0">
              <a:solidFill>
                <a:srgbClr val="00B050"/>
              </a:solidFill>
              <a:effectLst/>
              <a:latin typeface="Calibri" panose="020F0502020204030204" pitchFamily="34" charset="0"/>
              <a:cs typeface="Calibri" panose="020F0502020204030204" pitchFamily="34" charset="0"/>
            </a:endParaRPr>
          </a:p>
        </p:txBody>
      </p:sp>
      <p:sp>
        <p:nvSpPr>
          <p:cNvPr id="5" name="Rectangle 4"/>
          <p:cNvSpPr/>
          <p:nvPr/>
        </p:nvSpPr>
        <p:spPr>
          <a:xfrm>
            <a:off x="92926" y="584775"/>
            <a:ext cx="11771971" cy="1938992"/>
          </a:xfrm>
          <a:prstGeom prst="rect">
            <a:avLst/>
          </a:prstGeom>
        </p:spPr>
        <p:txBody>
          <a:bodyPr wrap="square">
            <a:spAutoFit/>
          </a:bodyPr>
          <a:lstStyle/>
          <a:p>
            <a:r>
              <a:rPr lang="en-US" altLang="ja-JP" sz="2400" dirty="0">
                <a:solidFill>
                  <a:schemeClr val="accent6">
                    <a:lumMod val="75000"/>
                  </a:schemeClr>
                </a:solidFill>
                <a:latin typeface="Calibri" panose="020F0502020204030204" pitchFamily="34" charset="0"/>
                <a:cs typeface="Calibri" panose="020F0502020204030204" pitchFamily="34" charset="0"/>
              </a:rPr>
              <a:t>Like the “Hello World” button in the first tutorial, we have to establish the connection between the Table View and the two methods we just created.</a:t>
            </a:r>
          </a:p>
          <a:p>
            <a:r>
              <a:rPr lang="en-US" altLang="ja-JP" sz="2400" dirty="0" smtClean="0">
                <a:solidFill>
                  <a:schemeClr val="accent6">
                    <a:lumMod val="75000"/>
                  </a:schemeClr>
                </a:solidFill>
                <a:latin typeface="Calibri" panose="020F0502020204030204" pitchFamily="34" charset="0"/>
                <a:cs typeface="Calibri" panose="020F0502020204030204" pitchFamily="34" charset="0"/>
              </a:rPr>
              <a:t>Go </a:t>
            </a:r>
            <a:r>
              <a:rPr lang="en-US" altLang="ja-JP" sz="2400" dirty="0">
                <a:solidFill>
                  <a:schemeClr val="accent6">
                    <a:lumMod val="75000"/>
                  </a:schemeClr>
                </a:solidFill>
                <a:latin typeface="Calibri" panose="020F0502020204030204" pitchFamily="34" charset="0"/>
                <a:cs typeface="Calibri" panose="020F0502020204030204" pitchFamily="34" charset="0"/>
              </a:rPr>
              <a:t>back to the “</a:t>
            </a:r>
            <a:r>
              <a:rPr lang="en-US" altLang="ja-JP" sz="2400" dirty="0" err="1">
                <a:solidFill>
                  <a:schemeClr val="accent6">
                    <a:lumMod val="75000"/>
                  </a:schemeClr>
                </a:solidFill>
                <a:latin typeface="Calibri" panose="020F0502020204030204" pitchFamily="34" charset="0"/>
                <a:cs typeface="Calibri" panose="020F0502020204030204" pitchFamily="34" charset="0"/>
              </a:rPr>
              <a:t>SimpleTableViewController.xib</a:t>
            </a:r>
            <a:r>
              <a:rPr lang="en-US" altLang="ja-JP" sz="2400" dirty="0">
                <a:solidFill>
                  <a:schemeClr val="accent6">
                    <a:lumMod val="75000"/>
                  </a:schemeClr>
                </a:solidFill>
                <a:latin typeface="Calibri" panose="020F0502020204030204" pitchFamily="34" charset="0"/>
                <a:cs typeface="Calibri" panose="020F0502020204030204" pitchFamily="34" charset="0"/>
              </a:rPr>
              <a:t>”. Press and hold the Control key on your keyboard, select the Table View and drag to the “File’s Owner”. Your screen should look like this:</a:t>
            </a:r>
            <a:endParaRPr lang="en-US" altLang="ja-JP" sz="2400" b="0" i="0" u="none" strike="noStrike" dirty="0">
              <a:solidFill>
                <a:schemeClr val="accent6">
                  <a:lumMod val="75000"/>
                </a:schemeClr>
              </a:solidFill>
              <a:effectLst/>
              <a:latin typeface="Calibri" panose="020F0502020204030204" pitchFamily="34" charset="0"/>
              <a:cs typeface="Calibri" panose="020F0502020204030204" pitchFamily="34" charset="0"/>
            </a:endParaRPr>
          </a:p>
        </p:txBody>
      </p:sp>
      <p:pic>
        <p:nvPicPr>
          <p:cNvPr id="6146" name="Picture 2" descr="SimpleTable Connect Data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312" y="2104944"/>
            <a:ext cx="8865220" cy="475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240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12099073" cy="1200329"/>
          </a:xfrm>
          <a:prstGeom prst="rect">
            <a:avLst/>
          </a:prstGeom>
        </p:spPr>
        <p:txBody>
          <a:bodyPr wrap="square">
            <a:spAutoFit/>
          </a:bodyPr>
          <a:lstStyle/>
          <a:p>
            <a:r>
              <a:rPr lang="en-US" altLang="ja-JP" sz="2400" dirty="0">
                <a:solidFill>
                  <a:srgbClr val="00B0F0"/>
                </a:solidFill>
                <a:latin typeface="Calibri" panose="020F0502020204030204" pitchFamily="34" charset="0"/>
                <a:cs typeface="Calibri" panose="020F0502020204030204" pitchFamily="34" charset="0"/>
              </a:rPr>
              <a:t>Release both buttons and a pop-up shows both “</a:t>
            </a:r>
            <a:r>
              <a:rPr lang="en-US" altLang="ja-JP" sz="2400" dirty="0" err="1">
                <a:solidFill>
                  <a:srgbClr val="00B0F0"/>
                </a:solidFill>
                <a:latin typeface="Calibri" panose="020F0502020204030204" pitchFamily="34" charset="0"/>
                <a:cs typeface="Calibri" panose="020F0502020204030204" pitchFamily="34" charset="0"/>
              </a:rPr>
              <a:t>dataSource</a:t>
            </a:r>
            <a:r>
              <a:rPr lang="en-US" altLang="ja-JP" sz="2400" dirty="0">
                <a:solidFill>
                  <a:srgbClr val="00B0F0"/>
                </a:solidFill>
                <a:latin typeface="Calibri" panose="020F0502020204030204" pitchFamily="34" charset="0"/>
                <a:cs typeface="Calibri" panose="020F0502020204030204" pitchFamily="34" charset="0"/>
              </a:rPr>
              <a:t>” &amp; “delegate”. Select “</a:t>
            </a:r>
            <a:r>
              <a:rPr lang="en-US" altLang="ja-JP" sz="2400" dirty="0" err="1">
                <a:solidFill>
                  <a:srgbClr val="00B0F0"/>
                </a:solidFill>
                <a:latin typeface="Calibri" panose="020F0502020204030204" pitchFamily="34" charset="0"/>
                <a:cs typeface="Calibri" panose="020F0502020204030204" pitchFamily="34" charset="0"/>
              </a:rPr>
              <a:t>dataSource</a:t>
            </a:r>
            <a:r>
              <a:rPr lang="en-US" altLang="ja-JP" sz="2400" dirty="0">
                <a:solidFill>
                  <a:srgbClr val="00B0F0"/>
                </a:solidFill>
                <a:latin typeface="Calibri" panose="020F0502020204030204" pitchFamily="34" charset="0"/>
                <a:cs typeface="Calibri" panose="020F0502020204030204" pitchFamily="34" charset="0"/>
              </a:rPr>
              <a:t>” to make a connection between the Table View and its data source. Repeat the above steps and make a connection with the delegate.</a:t>
            </a:r>
            <a:endParaRPr lang="ja-JP" altLang="en-US" sz="2400" dirty="0">
              <a:solidFill>
                <a:srgbClr val="00B0F0"/>
              </a:solidFill>
              <a:latin typeface="Calibri" panose="020F0502020204030204" pitchFamily="34" charset="0"/>
              <a:cs typeface="Calibri" panose="020F0502020204030204" pitchFamily="34" charset="0"/>
            </a:endParaRPr>
          </a:p>
        </p:txBody>
      </p:sp>
      <p:pic>
        <p:nvPicPr>
          <p:cNvPr id="7170" name="Picture 2" descr="SimpleTable DataSource Pop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511" y="769880"/>
            <a:ext cx="3217129" cy="20167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48746" y="2417256"/>
            <a:ext cx="3392660" cy="369332"/>
          </a:xfrm>
          <a:prstGeom prst="rect">
            <a:avLst/>
          </a:prstGeom>
        </p:spPr>
        <p:txBody>
          <a:bodyPr wrap="none">
            <a:spAutoFit/>
          </a:bodyPr>
          <a:lstStyle/>
          <a:p>
            <a:r>
              <a:rPr lang="en-US" altLang="ja-JP" dirty="0">
                <a:solidFill>
                  <a:srgbClr val="FF0000"/>
                </a:solidFill>
                <a:latin typeface="Calibri" panose="020F0502020204030204" pitchFamily="34" charset="0"/>
                <a:cs typeface="Calibri" panose="020F0502020204030204" pitchFamily="34" charset="0"/>
              </a:rPr>
              <a:t>Connect </a:t>
            </a:r>
            <a:r>
              <a:rPr lang="en-US" altLang="ja-JP" dirty="0" smtClean="0">
                <a:solidFill>
                  <a:srgbClr val="FF0000"/>
                </a:solidFill>
                <a:latin typeface="Calibri" panose="020F0502020204030204" pitchFamily="34" charset="0"/>
                <a:cs typeface="Calibri" panose="020F0502020204030204" pitchFamily="34" charset="0"/>
              </a:rPr>
              <a:t>data Source </a:t>
            </a:r>
            <a:r>
              <a:rPr lang="en-US" altLang="ja-JP" dirty="0">
                <a:solidFill>
                  <a:srgbClr val="FF0000"/>
                </a:solidFill>
                <a:latin typeface="Calibri" panose="020F0502020204030204" pitchFamily="34" charset="0"/>
                <a:cs typeface="Calibri" panose="020F0502020204030204" pitchFamily="34" charset="0"/>
              </a:rPr>
              <a:t>and delegate</a:t>
            </a:r>
            <a:endParaRPr lang="ja-JP" altLang="en-US" dirty="0">
              <a:solidFill>
                <a:srgbClr val="FF0000"/>
              </a:solidFill>
              <a:latin typeface="Calibri" panose="020F0502020204030204" pitchFamily="34" charset="0"/>
              <a:cs typeface="Calibri" panose="020F0502020204030204" pitchFamily="34" charset="0"/>
            </a:endParaRPr>
          </a:p>
        </p:txBody>
      </p:sp>
      <p:sp>
        <p:nvSpPr>
          <p:cNvPr id="6" name="Rectangle 5"/>
          <p:cNvSpPr/>
          <p:nvPr/>
        </p:nvSpPr>
        <p:spPr>
          <a:xfrm>
            <a:off x="-1" y="2927442"/>
            <a:ext cx="11842596" cy="1200329"/>
          </a:xfrm>
          <a:prstGeom prst="rect">
            <a:avLst/>
          </a:prstGeom>
        </p:spPr>
        <p:txBody>
          <a:bodyPr wrap="square">
            <a:spAutoFit/>
          </a:bodyPr>
          <a:lstStyle/>
          <a:p>
            <a:r>
              <a:rPr lang="en-US" altLang="ja-JP" sz="2400" dirty="0">
                <a:solidFill>
                  <a:schemeClr val="accent6">
                    <a:lumMod val="75000"/>
                  </a:schemeClr>
                </a:solidFill>
                <a:latin typeface="Calibri" panose="020F0502020204030204" pitchFamily="34" charset="0"/>
                <a:cs typeface="Calibri" panose="020F0502020204030204" pitchFamily="34" charset="0"/>
              </a:rPr>
              <a:t>That’s it. To ensure the connections are linked properly, you can select the Table View again. In the upper part of the Utility area, you can reveal the existing connections in the “Connection Inspector” (i.e. the rightmost tab).</a:t>
            </a:r>
            <a:endParaRPr lang="ja-JP" altLang="en-US" sz="2400" dirty="0">
              <a:solidFill>
                <a:schemeClr val="accent6">
                  <a:lumMod val="75000"/>
                </a:schemeClr>
              </a:solidFill>
              <a:latin typeface="Calibri" panose="020F0502020204030204" pitchFamily="34" charset="0"/>
              <a:cs typeface="Calibri" panose="020F0502020204030204" pitchFamily="34" charset="0"/>
            </a:endParaRPr>
          </a:p>
        </p:txBody>
      </p:sp>
      <p:pic>
        <p:nvPicPr>
          <p:cNvPr id="7172" name="Picture 4" descr="SimpleTable Connector Out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511" y="3741815"/>
            <a:ext cx="3217129" cy="20502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479394" y="5422722"/>
            <a:ext cx="3331361" cy="369332"/>
          </a:xfrm>
          <a:prstGeom prst="rect">
            <a:avLst/>
          </a:prstGeom>
        </p:spPr>
        <p:txBody>
          <a:bodyPr wrap="none">
            <a:spAutoFit/>
          </a:bodyPr>
          <a:lstStyle/>
          <a:p>
            <a:r>
              <a:rPr lang="en-US" altLang="ja-JP" dirty="0">
                <a:solidFill>
                  <a:srgbClr val="FF0000"/>
                </a:solidFill>
                <a:latin typeface="Lora"/>
              </a:rPr>
              <a:t>Show the Connections Inspector</a:t>
            </a:r>
            <a:endParaRPr lang="ja-JP" altLang="en-US" dirty="0">
              <a:solidFill>
                <a:srgbClr val="FF0000"/>
              </a:solidFill>
            </a:endParaRPr>
          </a:p>
        </p:txBody>
      </p:sp>
    </p:spTree>
    <p:extLst>
      <p:ext uri="{BB962C8B-B14F-4D97-AF65-F5344CB8AC3E}">
        <p14:creationId xmlns:p14="http://schemas.microsoft.com/office/powerpoint/2010/main" val="2051990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733" y="133815"/>
            <a:ext cx="4423199" cy="1015663"/>
          </a:xfrm>
          <a:prstGeom prst="rect">
            <a:avLst/>
          </a:prstGeom>
        </p:spPr>
        <p:txBody>
          <a:bodyPr wrap="none">
            <a:spAutoFit/>
          </a:bodyPr>
          <a:lstStyle/>
          <a:p>
            <a:r>
              <a:rPr lang="en-US" altLang="ja-JP" sz="6000" dirty="0">
                <a:solidFill>
                  <a:srgbClr val="92D050"/>
                </a:solidFill>
                <a:latin typeface="Calibri" panose="020F0502020204030204" pitchFamily="34" charset="0"/>
                <a:cs typeface="Calibri" panose="020F0502020204030204" pitchFamily="34" charset="0"/>
              </a:rPr>
              <a:t>Test Your App</a:t>
            </a:r>
            <a:endParaRPr lang="en-US" altLang="ja-JP" sz="6000" b="0" i="0" u="none" strike="noStrike" dirty="0">
              <a:solidFill>
                <a:srgbClr val="92D050"/>
              </a:solidFill>
              <a:effectLst/>
              <a:latin typeface="Calibri" panose="020F0502020204030204" pitchFamily="34" charset="0"/>
              <a:cs typeface="Calibri" panose="020F0502020204030204" pitchFamily="34" charset="0"/>
            </a:endParaRPr>
          </a:p>
        </p:txBody>
      </p:sp>
      <p:sp>
        <p:nvSpPr>
          <p:cNvPr id="5" name="Rectangle 4"/>
          <p:cNvSpPr/>
          <p:nvPr/>
        </p:nvSpPr>
        <p:spPr>
          <a:xfrm>
            <a:off x="94733" y="1823445"/>
            <a:ext cx="5648145" cy="1200329"/>
          </a:xfrm>
          <a:prstGeom prst="rect">
            <a:avLst/>
          </a:prstGeom>
        </p:spPr>
        <p:txBody>
          <a:bodyPr wrap="square">
            <a:spAutoFit/>
          </a:bodyPr>
          <a:lstStyle/>
          <a:p>
            <a:r>
              <a:rPr lang="en-US" altLang="ja-JP" sz="2400" dirty="0">
                <a:solidFill>
                  <a:srgbClr val="FFC000"/>
                </a:solidFill>
                <a:latin typeface="Calibri" panose="020F0502020204030204" pitchFamily="34" charset="0"/>
                <a:cs typeface="Calibri" panose="020F0502020204030204" pitchFamily="34" charset="0"/>
              </a:rPr>
              <a:t>Finally, it’s ready to test your app. Simply hit the “Run” button and let the Simulator load your app:</a:t>
            </a:r>
            <a:endParaRPr lang="ja-JP" altLang="en-US" sz="2400" dirty="0">
              <a:solidFill>
                <a:srgbClr val="FFC000"/>
              </a:solidFill>
              <a:latin typeface="Calibri" panose="020F0502020204030204" pitchFamily="34" charset="0"/>
              <a:cs typeface="Calibri" panose="020F0502020204030204" pitchFamily="34" charset="0"/>
            </a:endParaRPr>
          </a:p>
        </p:txBody>
      </p:sp>
      <p:pic>
        <p:nvPicPr>
          <p:cNvPr id="8194" name="Picture 2" descr="SimpleTable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929513">
            <a:off x="5569247" y="149257"/>
            <a:ext cx="3392620" cy="660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43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240" y="200722"/>
            <a:ext cx="6221257" cy="584775"/>
          </a:xfrm>
          <a:prstGeom prst="rect">
            <a:avLst/>
          </a:prstGeom>
        </p:spPr>
        <p:txBody>
          <a:bodyPr wrap="square">
            <a:spAutoFit/>
          </a:bodyPr>
          <a:lstStyle/>
          <a:p>
            <a:r>
              <a:rPr lang="en-US" altLang="ja-JP" sz="3200" dirty="0">
                <a:solidFill>
                  <a:srgbClr val="66CCFF"/>
                </a:solidFill>
                <a:latin typeface="Calibri" panose="020F0502020204030204" pitchFamily="34" charset="0"/>
                <a:cs typeface="Calibri" panose="020F0502020204030204" pitchFamily="34" charset="0"/>
              </a:rPr>
              <a:t>Add Thumbnail to Your Table View</a:t>
            </a:r>
            <a:endParaRPr lang="en-US" altLang="ja-JP" sz="3200" b="0" i="0" u="none" strike="noStrike" dirty="0">
              <a:solidFill>
                <a:srgbClr val="66CCFF"/>
              </a:solidFill>
              <a:effectLst/>
              <a:latin typeface="Calibri" panose="020F0502020204030204" pitchFamily="34" charset="0"/>
              <a:cs typeface="Calibri" panose="020F0502020204030204" pitchFamily="34" charset="0"/>
            </a:endParaRPr>
          </a:p>
        </p:txBody>
      </p:sp>
      <p:sp>
        <p:nvSpPr>
          <p:cNvPr id="5" name="Rectangle 4"/>
          <p:cNvSpPr/>
          <p:nvPr/>
        </p:nvSpPr>
        <p:spPr>
          <a:xfrm>
            <a:off x="157239" y="1054010"/>
            <a:ext cx="11863775" cy="461665"/>
          </a:xfrm>
          <a:prstGeom prst="rect">
            <a:avLst/>
          </a:prstGeom>
        </p:spPr>
        <p:txBody>
          <a:bodyPr wrap="square">
            <a:spAutoFit/>
          </a:bodyPr>
          <a:lstStyle/>
          <a:p>
            <a:r>
              <a:rPr lang="en-US" altLang="ja-JP" sz="2400" dirty="0">
                <a:solidFill>
                  <a:srgbClr val="FFC000"/>
                </a:solidFill>
                <a:latin typeface="Calibri" panose="020F0502020204030204" pitchFamily="34" charset="0"/>
                <a:cs typeface="Calibri" panose="020F0502020204030204" pitchFamily="34" charset="0"/>
              </a:rPr>
              <a:t>In Project Navigator, right-click the “</a:t>
            </a:r>
            <a:r>
              <a:rPr lang="en-US" altLang="ja-JP" sz="2400" dirty="0" err="1">
                <a:solidFill>
                  <a:srgbClr val="FFC000"/>
                </a:solidFill>
                <a:latin typeface="Calibri" panose="020F0502020204030204" pitchFamily="34" charset="0"/>
                <a:cs typeface="Calibri" panose="020F0502020204030204" pitchFamily="34" charset="0"/>
              </a:rPr>
              <a:t>SimplyTable</a:t>
            </a:r>
            <a:r>
              <a:rPr lang="en-US" altLang="ja-JP" sz="2400" dirty="0">
                <a:solidFill>
                  <a:srgbClr val="FFC000"/>
                </a:solidFill>
                <a:latin typeface="Calibri" panose="020F0502020204030204" pitchFamily="34" charset="0"/>
                <a:cs typeface="Calibri" panose="020F0502020204030204" pitchFamily="34" charset="0"/>
              </a:rPr>
              <a:t>” folder and select “Add Files to </a:t>
            </a:r>
            <a:r>
              <a:rPr lang="en-US" altLang="ja-JP" sz="2400" dirty="0" err="1">
                <a:solidFill>
                  <a:srgbClr val="FFC000"/>
                </a:solidFill>
                <a:latin typeface="Calibri" panose="020F0502020204030204" pitchFamily="34" charset="0"/>
                <a:cs typeface="Calibri" panose="020F0502020204030204" pitchFamily="34" charset="0"/>
              </a:rPr>
              <a:t>SimpleTable</a:t>
            </a:r>
            <a:r>
              <a:rPr lang="en-US" altLang="ja-JP" sz="2400" dirty="0">
                <a:solidFill>
                  <a:srgbClr val="FFC000"/>
                </a:solidFill>
                <a:latin typeface="Calibri" panose="020F0502020204030204" pitchFamily="34" charset="0"/>
                <a:cs typeface="Calibri" panose="020F0502020204030204" pitchFamily="34" charset="0"/>
              </a:rPr>
              <a:t>…”.</a:t>
            </a:r>
            <a:endParaRPr lang="ja-JP" altLang="en-US" sz="2400" dirty="0">
              <a:solidFill>
                <a:srgbClr val="FFC000"/>
              </a:solidFill>
              <a:latin typeface="Calibri" panose="020F0502020204030204" pitchFamily="34" charset="0"/>
              <a:cs typeface="Calibri" panose="020F0502020204030204" pitchFamily="34" charset="0"/>
            </a:endParaRPr>
          </a:p>
        </p:txBody>
      </p:sp>
      <p:pic>
        <p:nvPicPr>
          <p:cNvPr id="9218" name="Picture 2" descr="SimpleTable Add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959" y="1784188"/>
            <a:ext cx="4461030" cy="45502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89126" y="6334440"/>
            <a:ext cx="2749471" cy="369332"/>
          </a:xfrm>
          <a:prstGeom prst="rect">
            <a:avLst/>
          </a:prstGeom>
        </p:spPr>
        <p:txBody>
          <a:bodyPr wrap="none">
            <a:spAutoFit/>
          </a:bodyPr>
          <a:lstStyle/>
          <a:p>
            <a:r>
              <a:rPr lang="en-US" altLang="ja-JP" dirty="0">
                <a:solidFill>
                  <a:srgbClr val="FF0000"/>
                </a:solidFill>
                <a:latin typeface="Lora"/>
              </a:rPr>
              <a:t>Add Image to Your Project</a:t>
            </a:r>
            <a:endParaRPr lang="ja-JP" altLang="en-US" dirty="0">
              <a:solidFill>
                <a:srgbClr val="FF0000"/>
              </a:solidFill>
            </a:endParaRPr>
          </a:p>
        </p:txBody>
      </p:sp>
    </p:spTree>
    <p:extLst>
      <p:ext uri="{BB962C8B-B14F-4D97-AF65-F5344CB8AC3E}">
        <p14:creationId xmlns:p14="http://schemas.microsoft.com/office/powerpoint/2010/main" val="3401559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926" y="206519"/>
            <a:ext cx="11972694" cy="830997"/>
          </a:xfrm>
          <a:prstGeom prst="rect">
            <a:avLst/>
          </a:prstGeom>
        </p:spPr>
        <p:txBody>
          <a:bodyPr wrap="square">
            <a:spAutoFit/>
          </a:bodyPr>
          <a:lstStyle/>
          <a:p>
            <a:r>
              <a:rPr lang="en-US" altLang="ja-JP" sz="2400" dirty="0">
                <a:solidFill>
                  <a:srgbClr val="0099CC"/>
                </a:solidFill>
                <a:latin typeface="Calibri" panose="020F0502020204030204" pitchFamily="34" charset="0"/>
                <a:cs typeface="Calibri" panose="020F0502020204030204" pitchFamily="34" charset="0"/>
              </a:rPr>
              <a:t>Select the image file and check “Copy items to destination group’s folder” checkbox. Click “OK” to add the file.</a:t>
            </a:r>
            <a:endParaRPr lang="ja-JP" altLang="en-US" sz="2400" dirty="0">
              <a:solidFill>
                <a:srgbClr val="0099CC"/>
              </a:solidFill>
              <a:latin typeface="Calibri" panose="020F0502020204030204" pitchFamily="34" charset="0"/>
              <a:cs typeface="Calibri" panose="020F0502020204030204" pitchFamily="34" charset="0"/>
            </a:endParaRPr>
          </a:p>
        </p:txBody>
      </p:sp>
      <p:pic>
        <p:nvPicPr>
          <p:cNvPr id="10242" name="Picture 2" descr="SimpleTable Add File Dia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6982" y="742136"/>
            <a:ext cx="5715000" cy="5591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08376" y="6255253"/>
            <a:ext cx="4280339" cy="369332"/>
          </a:xfrm>
          <a:prstGeom prst="rect">
            <a:avLst/>
          </a:prstGeom>
        </p:spPr>
        <p:txBody>
          <a:bodyPr wrap="none">
            <a:spAutoFit/>
          </a:bodyPr>
          <a:lstStyle/>
          <a:p>
            <a:r>
              <a:rPr lang="en-US" altLang="ja-JP" dirty="0">
                <a:solidFill>
                  <a:srgbClr val="FF0000"/>
                </a:solidFill>
                <a:latin typeface="Lora"/>
              </a:rPr>
              <a:t>Pick your image file and add to the project</a:t>
            </a:r>
            <a:endParaRPr lang="ja-JP" altLang="en-US" dirty="0">
              <a:solidFill>
                <a:srgbClr val="FF0000"/>
              </a:solidFill>
            </a:endParaRPr>
          </a:p>
        </p:txBody>
      </p:sp>
    </p:spTree>
    <p:extLst>
      <p:ext uri="{BB962C8B-B14F-4D97-AF65-F5344CB8AC3E}">
        <p14:creationId xmlns:p14="http://schemas.microsoft.com/office/powerpoint/2010/main" val="1108746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152"/>
            <a:ext cx="11816575" cy="830997"/>
          </a:xfrm>
          <a:prstGeom prst="rect">
            <a:avLst/>
          </a:prstGeom>
        </p:spPr>
        <p:txBody>
          <a:bodyPr wrap="square">
            <a:spAutoFit/>
          </a:bodyPr>
          <a:lstStyle/>
          <a:p>
            <a:r>
              <a:rPr lang="en-US" altLang="ja-JP" sz="2400" dirty="0">
                <a:solidFill>
                  <a:srgbClr val="00B0F0"/>
                </a:solidFill>
                <a:latin typeface="Calibri" panose="020F0502020204030204" pitchFamily="34" charset="0"/>
                <a:cs typeface="Calibri" panose="020F0502020204030204" pitchFamily="34" charset="0"/>
              </a:rPr>
              <a:t>Now edit the “</a:t>
            </a:r>
            <a:r>
              <a:rPr lang="en-US" altLang="ja-JP" sz="2400" dirty="0" err="1">
                <a:solidFill>
                  <a:srgbClr val="00B0F0"/>
                </a:solidFill>
                <a:latin typeface="Calibri" panose="020F0502020204030204" pitchFamily="34" charset="0"/>
                <a:cs typeface="Calibri" panose="020F0502020204030204" pitchFamily="34" charset="0"/>
              </a:rPr>
              <a:t>SimpleTableViewController.m</a:t>
            </a:r>
            <a:r>
              <a:rPr lang="en-US" altLang="ja-JP" sz="2400" dirty="0">
                <a:solidFill>
                  <a:srgbClr val="00B0F0"/>
                </a:solidFill>
                <a:latin typeface="Calibri" panose="020F0502020204030204" pitchFamily="34" charset="0"/>
                <a:cs typeface="Calibri" panose="020F0502020204030204" pitchFamily="34" charset="0"/>
              </a:rPr>
              <a:t>” and add the following line of code in “</a:t>
            </a:r>
            <a:r>
              <a:rPr lang="en-US" altLang="ja-JP" sz="2400" dirty="0" err="1">
                <a:solidFill>
                  <a:srgbClr val="00B0F0"/>
                </a:solidFill>
                <a:latin typeface="Calibri" panose="020F0502020204030204" pitchFamily="34" charset="0"/>
                <a:cs typeface="Calibri" panose="020F0502020204030204" pitchFamily="34" charset="0"/>
              </a:rPr>
              <a:t>tableView:cellForRowAtIndexPath</a:t>
            </a:r>
            <a:r>
              <a:rPr lang="en-US" altLang="ja-JP" sz="2400" dirty="0">
                <a:solidFill>
                  <a:srgbClr val="00B0F0"/>
                </a:solidFill>
                <a:latin typeface="Calibri" panose="020F0502020204030204" pitchFamily="34" charset="0"/>
                <a:cs typeface="Calibri" panose="020F0502020204030204" pitchFamily="34" charset="0"/>
              </a:rPr>
              <a:t>” method:</a:t>
            </a:r>
            <a:endParaRPr lang="ja-JP" altLang="en-US" sz="2400" dirty="0">
              <a:solidFill>
                <a:srgbClr val="00B0F0"/>
              </a:solidFill>
              <a:latin typeface="Calibri" panose="020F0502020204030204" pitchFamily="34" charset="0"/>
              <a:cs typeface="Calibri" panose="020F0502020204030204" pitchFamily="34" charset="0"/>
            </a:endParaRPr>
          </a:p>
        </p:txBody>
      </p:sp>
      <p:sp>
        <p:nvSpPr>
          <p:cNvPr id="5" name="Rectangle 4"/>
          <p:cNvSpPr/>
          <p:nvPr/>
        </p:nvSpPr>
        <p:spPr>
          <a:xfrm>
            <a:off x="2601950" y="842149"/>
            <a:ext cx="10400371" cy="369332"/>
          </a:xfrm>
          <a:prstGeom prst="rect">
            <a:avLst/>
          </a:prstGeom>
        </p:spPr>
        <p:txBody>
          <a:bodyPr wrap="square">
            <a:spAutoFit/>
          </a:bodyPr>
          <a:lstStyle/>
          <a:p>
            <a:r>
              <a:rPr lang="en-US" altLang="ja-JP" dirty="0" err="1">
                <a:solidFill>
                  <a:srgbClr val="000000"/>
                </a:solidFill>
                <a:latin typeface="Monaco"/>
              </a:rPr>
              <a:t>cell.imageView.image</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UIImage</a:t>
            </a:r>
            <a:r>
              <a:rPr lang="en-US" altLang="ja-JP" dirty="0">
                <a:solidFill>
                  <a:srgbClr val="000000"/>
                </a:solidFill>
                <a:latin typeface="Monaco"/>
              </a:rPr>
              <a:t> </a:t>
            </a:r>
            <a:r>
              <a:rPr lang="en-US" altLang="ja-JP" dirty="0" err="1">
                <a:solidFill>
                  <a:srgbClr val="000000"/>
                </a:solidFill>
                <a:latin typeface="Monaco"/>
              </a:rPr>
              <a:t>imageNamed</a:t>
            </a:r>
            <a:r>
              <a:rPr lang="en-US" altLang="ja-JP" dirty="0">
                <a:solidFill>
                  <a:srgbClr val="002200"/>
                </a:solidFill>
                <a:latin typeface="Monaco"/>
              </a:rPr>
              <a:t>:</a:t>
            </a:r>
            <a:r>
              <a:rPr lang="en-US" altLang="ja-JP" dirty="0">
                <a:solidFill>
                  <a:srgbClr val="BF1D1A"/>
                </a:solidFill>
                <a:latin typeface="Monaco"/>
              </a:rPr>
              <a:t>@"creme_brelee.jpg"</a:t>
            </a:r>
            <a:r>
              <a:rPr lang="en-US" altLang="ja-JP" dirty="0">
                <a:solidFill>
                  <a:srgbClr val="002200"/>
                </a:solidFill>
                <a:latin typeface="Monaco"/>
              </a:rPr>
              <a:t>]</a:t>
            </a:r>
            <a:r>
              <a:rPr lang="en-US" altLang="ja-JP" dirty="0">
                <a:solidFill>
                  <a:srgbClr val="000000"/>
                </a:solidFill>
                <a:latin typeface="Monaco"/>
              </a:rPr>
              <a:t>;</a:t>
            </a:r>
            <a:endParaRPr lang="ja-JP" altLang="en-US" dirty="0"/>
          </a:p>
        </p:txBody>
      </p:sp>
      <p:sp>
        <p:nvSpPr>
          <p:cNvPr id="6" name="Rectangle 5"/>
          <p:cNvSpPr/>
          <p:nvPr/>
        </p:nvSpPr>
        <p:spPr>
          <a:xfrm>
            <a:off x="0" y="1354665"/>
            <a:ext cx="5631093" cy="461665"/>
          </a:xfrm>
          <a:prstGeom prst="rect">
            <a:avLst/>
          </a:prstGeom>
        </p:spPr>
        <p:txBody>
          <a:bodyPr wrap="none">
            <a:spAutoFit/>
          </a:bodyPr>
          <a:lstStyle/>
          <a:p>
            <a:r>
              <a:rPr lang="en-US" altLang="ja-JP" sz="2400" dirty="0">
                <a:solidFill>
                  <a:srgbClr val="00B050"/>
                </a:solidFill>
                <a:latin typeface="Calibri" panose="020F0502020204030204" pitchFamily="34" charset="0"/>
                <a:cs typeface="Calibri" panose="020F0502020204030204" pitchFamily="34" charset="0"/>
              </a:rPr>
              <a:t>Your code should look like this after editing:</a:t>
            </a:r>
            <a:endParaRPr lang="ja-JP" altLang="en-US" sz="2400" dirty="0">
              <a:solidFill>
                <a:srgbClr val="00B050"/>
              </a:solidFill>
              <a:latin typeface="Calibri" panose="020F0502020204030204" pitchFamily="34" charset="0"/>
              <a:cs typeface="Calibri" panose="020F0502020204030204" pitchFamily="34" charset="0"/>
            </a:endParaRPr>
          </a:p>
        </p:txBody>
      </p:sp>
      <p:pic>
        <p:nvPicPr>
          <p:cNvPr id="11266" name="Picture 2" descr="SimpleTable Image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369" y="1816330"/>
            <a:ext cx="7993567" cy="234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55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impleTable App With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00" y="38099"/>
            <a:ext cx="3505200" cy="68199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70195" y="2430968"/>
            <a:ext cx="7649735" cy="1247256"/>
          </a:xfrm>
          <a:prstGeom prst="rect">
            <a:avLst/>
          </a:prstGeom>
        </p:spPr>
        <p:txBody>
          <a:bodyPr wrap="square">
            <a:spAutoFit/>
          </a:bodyPr>
          <a:lstStyle/>
          <a:p>
            <a:r>
              <a:rPr lang="en-US" altLang="ja-JP" sz="2400" dirty="0">
                <a:solidFill>
                  <a:srgbClr val="FFC000"/>
                </a:solidFill>
                <a:latin typeface="Calibri" panose="020F0502020204030204" pitchFamily="34" charset="0"/>
                <a:cs typeface="Calibri" panose="020F0502020204030204" pitchFamily="34" charset="0"/>
              </a:rPr>
              <a:t>The line of code loads the image and saves in the image area of the table cell. Now, hit the “Run” button again and your </a:t>
            </a:r>
            <a:r>
              <a:rPr lang="en-US" altLang="ja-JP" sz="2400" dirty="0" smtClean="0">
                <a:solidFill>
                  <a:srgbClr val="FFC000"/>
                </a:solidFill>
                <a:latin typeface="Calibri" panose="020F0502020204030204" pitchFamily="34" charset="0"/>
                <a:cs typeface="Calibri" panose="020F0502020204030204" pitchFamily="34" charset="0"/>
              </a:rPr>
              <a:t>Simple Table </a:t>
            </a:r>
            <a:r>
              <a:rPr lang="en-US" altLang="ja-JP" sz="2400" dirty="0">
                <a:solidFill>
                  <a:srgbClr val="FFC000"/>
                </a:solidFill>
                <a:latin typeface="Calibri" panose="020F0502020204030204" pitchFamily="34" charset="0"/>
                <a:cs typeface="Calibri" panose="020F0502020204030204" pitchFamily="34" charset="0"/>
              </a:rPr>
              <a:t>app should display the image in each row:</a:t>
            </a:r>
            <a:endParaRPr lang="ja-JP" altLang="en-US" sz="24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0340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24435" y="464368"/>
            <a:ext cx="3237277" cy="837686"/>
          </a:xfrm>
          <a:prstGeom prst="rect">
            <a:avLst/>
          </a:prstGeom>
          <a:noFill/>
        </p:spPr>
        <p:txBody>
          <a:bodyPr wrap="none" lIns="82953" tIns="41476" rIns="82953" bIns="41476">
            <a:spAutoFit/>
          </a:bodyPr>
          <a:lstStyle/>
          <a:p>
            <a:pPr algn="ctr"/>
            <a:r>
              <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Module 03</a:t>
            </a:r>
          </a:p>
        </p:txBody>
      </p:sp>
      <p:sp>
        <p:nvSpPr>
          <p:cNvPr id="7" name="Rectangle 6"/>
          <p:cNvSpPr/>
          <p:nvPr/>
        </p:nvSpPr>
        <p:spPr>
          <a:xfrm>
            <a:off x="4126051" y="1747793"/>
            <a:ext cx="3821540" cy="2345535"/>
          </a:xfrm>
          <a:prstGeom prst="rect">
            <a:avLst/>
          </a:prstGeom>
          <a:noFill/>
        </p:spPr>
        <p:txBody>
          <a:bodyPr wrap="none" lIns="82953" tIns="41476" rIns="82953" bIns="41476">
            <a:spAutoFit/>
          </a:bodyPr>
          <a:lstStyle/>
          <a:p>
            <a:pPr marL="622158" indent="-622158">
              <a:buSzPct val="45000"/>
              <a:buFont typeface="Wingdings" panose="05000000000000000000" pitchFamily="2" charset="2"/>
              <a:buChar char="q"/>
            </a:pPr>
            <a:endParaRPr lang="en-US" sz="4899"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endParaRPr>
          </a:p>
          <a:p>
            <a:pPr marL="622158" indent="-622158">
              <a:buSzPct val="45000"/>
              <a:buFont typeface="Wingdings" panose="05000000000000000000" pitchFamily="2" charset="2"/>
              <a:buChar char="q"/>
            </a:pPr>
            <a:r>
              <a:rPr lang="en-US" sz="4899" dirty="0" smtClean="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rPr>
              <a:t>Table View</a:t>
            </a:r>
            <a:endParaRPr lang="en-US" sz="4899"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endParaRPr>
          </a:p>
          <a:p>
            <a:pPr marL="622158" indent="-622158">
              <a:buSzPct val="45000"/>
              <a:buFont typeface="Wingdings" panose="05000000000000000000" pitchFamily="2" charset="2"/>
              <a:buChar char="q"/>
            </a:pPr>
            <a:r>
              <a:rPr lang="en-US" sz="4899" dirty="0" smtClean="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rPr>
              <a:t>Core Data</a:t>
            </a:r>
          </a:p>
        </p:txBody>
      </p:sp>
    </p:spTree>
    <p:extLst>
      <p:ext uri="{BB962C8B-B14F-4D97-AF65-F5344CB8AC3E}">
        <p14:creationId xmlns:p14="http://schemas.microsoft.com/office/powerpoint/2010/main" val="10110534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5127" y="2796927"/>
            <a:ext cx="3330528" cy="1015663"/>
          </a:xfrm>
          <a:prstGeom prst="rect">
            <a:avLst/>
          </a:prstGeom>
          <a:noFill/>
        </p:spPr>
        <p:txBody>
          <a:bodyPr wrap="none" lIns="91440" tIns="45720" rIns="91440" bIns="45720">
            <a:spAutoFit/>
          </a:bodyPr>
          <a:lstStyle/>
          <a:p>
            <a:pPr algn="ctr"/>
            <a:r>
              <a:rPr lang="en-US" sz="6000" b="1" dirty="0" smtClean="0">
                <a:ln w="13462">
                  <a:solidFill>
                    <a:prstClr val="white"/>
                  </a:solidFill>
                  <a:prstDash val="solid"/>
                </a:ln>
                <a:solidFill>
                  <a:prstClr val="black">
                    <a:lumMod val="85000"/>
                    <a:lumOff val="15000"/>
                  </a:prstClr>
                </a:solidFill>
                <a:effectLst>
                  <a:outerShdw dist="38100" dir="2700000" algn="bl" rotWithShape="0">
                    <a:srgbClr val="4BACC6"/>
                  </a:outerShdw>
                </a:effectLst>
                <a:latin typeface="Calibri"/>
              </a:rPr>
              <a:t>Core Data</a:t>
            </a:r>
            <a:endParaRPr lang="en-US" sz="6000"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3538959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4294967295"/>
          </p:nvPr>
        </p:nvSpPr>
        <p:spPr>
          <a:xfrm>
            <a:off x="390294" y="334536"/>
            <a:ext cx="11296185" cy="6055111"/>
          </a:xfrm>
          <a:prstGeom prst="rect">
            <a:avLst/>
          </a:prstGeom>
        </p:spPr>
        <p:txBody>
          <a:bodyPr/>
          <a:lstStyle/>
          <a:p>
            <a:r>
              <a:rPr lang="en-US" sz="4000" b="1" dirty="0" smtClean="0">
                <a:solidFill>
                  <a:srgbClr val="FFC000"/>
                </a:solidFill>
                <a:latin typeface="Calibri" panose="020F0502020204030204" pitchFamily="34" charset="0"/>
                <a:cs typeface="Calibri" panose="020F0502020204030204" pitchFamily="34" charset="0"/>
              </a:rPr>
              <a:t>What is Core Data?</a:t>
            </a:r>
          </a:p>
          <a:p>
            <a:pPr lvl="1"/>
            <a:r>
              <a:rPr lang="en-US" sz="3200" dirty="0" smtClean="0">
                <a:solidFill>
                  <a:srgbClr val="FFC000"/>
                </a:solidFill>
                <a:latin typeface="Calibri" panose="020F0502020204030204" pitchFamily="34" charset="0"/>
                <a:cs typeface="Calibri" panose="020F0502020204030204" pitchFamily="34" charset="0"/>
              </a:rPr>
              <a:t>An Objective-C API and modeling tool that is used to manage object-graphs.</a:t>
            </a:r>
          </a:p>
          <a:p>
            <a:pPr lvl="1"/>
            <a:r>
              <a:rPr lang="en-US" sz="3200" dirty="0" smtClean="0">
                <a:solidFill>
                  <a:srgbClr val="FFC000"/>
                </a:solidFill>
                <a:latin typeface="Calibri" panose="020F0502020204030204" pitchFamily="34" charset="0"/>
                <a:cs typeface="Calibri" panose="020F0502020204030204" pitchFamily="34" charset="0"/>
              </a:rPr>
              <a:t>Available for free with </a:t>
            </a:r>
            <a:r>
              <a:rPr lang="en-US" sz="3200" dirty="0" err="1" smtClean="0">
                <a:solidFill>
                  <a:srgbClr val="FFC000"/>
                </a:solidFill>
                <a:latin typeface="Calibri" panose="020F0502020204030204" pitchFamily="34" charset="0"/>
                <a:cs typeface="Calibri" panose="020F0502020204030204" pitchFamily="34" charset="0"/>
              </a:rPr>
              <a:t>Xcode</a:t>
            </a:r>
            <a:r>
              <a:rPr lang="en-US" sz="3200" dirty="0" smtClean="0">
                <a:solidFill>
                  <a:srgbClr val="FFC000"/>
                </a:solidFill>
                <a:latin typeface="Calibri" panose="020F0502020204030204" pitchFamily="34" charset="0"/>
                <a:cs typeface="Calibri" panose="020F0502020204030204" pitchFamily="34" charset="0"/>
              </a:rPr>
              <a:t>.</a:t>
            </a:r>
          </a:p>
          <a:p>
            <a:pPr lvl="1"/>
            <a:r>
              <a:rPr lang="en-US" sz="3200" dirty="0" smtClean="0">
                <a:solidFill>
                  <a:srgbClr val="FFC000"/>
                </a:solidFill>
                <a:latin typeface="Calibri" panose="020F0502020204030204" pitchFamily="34" charset="0"/>
                <a:cs typeface="Calibri" panose="020F0502020204030204" pitchFamily="34" charset="0"/>
              </a:rPr>
              <a:t>Typically sits on top of SQLite, though other data stores can be used.</a:t>
            </a:r>
          </a:p>
          <a:p>
            <a:pPr marL="0" indent="0">
              <a:buNone/>
            </a:pPr>
            <a:endParaRPr lang="en-US" sz="3200" dirty="0" smtClean="0">
              <a:latin typeface="Calibri" panose="020F0502020204030204" pitchFamily="34" charset="0"/>
              <a:cs typeface="Calibri" panose="020F0502020204030204" pitchFamily="34" charset="0"/>
            </a:endParaRPr>
          </a:p>
          <a:p>
            <a:pPr marL="0" indent="0">
              <a:buNone/>
            </a:pPr>
            <a:endParaRPr lang="en-US" sz="3200" dirty="0">
              <a:latin typeface="Calibri" panose="020F0502020204030204" pitchFamily="34" charset="0"/>
              <a:cs typeface="Calibri" panose="020F0502020204030204" pitchFamily="34" charset="0"/>
            </a:endParaRPr>
          </a:p>
          <a:p>
            <a:pPr marL="0" indent="0">
              <a:buNone/>
            </a:pPr>
            <a:endParaRPr lang="en-US" sz="3200" dirty="0" smtClean="0">
              <a:latin typeface="Calibri" panose="020F0502020204030204" pitchFamily="34" charset="0"/>
              <a:cs typeface="Calibri" panose="020F0502020204030204" pitchFamily="34" charset="0"/>
            </a:endParaRPr>
          </a:p>
          <a:p>
            <a:endParaRPr lang="en-US" sz="3200" dirty="0" smtClean="0">
              <a:solidFill>
                <a:srgbClr val="00B050"/>
              </a:solidFill>
              <a:latin typeface="Calibri" panose="020F0502020204030204" pitchFamily="34" charset="0"/>
              <a:cs typeface="Calibri" panose="020F0502020204030204" pitchFamily="34" charset="0"/>
            </a:endParaRPr>
          </a:p>
          <a:p>
            <a:pPr lvl="1"/>
            <a:r>
              <a:rPr lang="en-US" sz="3200" dirty="0" smtClean="0">
                <a:solidFill>
                  <a:srgbClr val="00B050"/>
                </a:solidFill>
                <a:latin typeface="Calibri" panose="020F0502020204030204" pitchFamily="34" charset="0"/>
                <a:cs typeface="Calibri" panose="020F0502020204030204" pitchFamily="34" charset="0"/>
              </a:rPr>
              <a:t>Allows you to treat persistence in an object oriented manner (similar to ORM frameworks).</a:t>
            </a:r>
          </a:p>
          <a:p>
            <a:endParaRPr lang="en-US" sz="32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393" y="2697859"/>
            <a:ext cx="6180299" cy="2821995"/>
          </a:xfrm>
          <a:prstGeom prst="rect">
            <a:avLst/>
          </a:prstGeom>
        </p:spPr>
      </p:pic>
    </p:spTree>
    <p:extLst>
      <p:ext uri="{BB962C8B-B14F-4D97-AF65-F5344CB8AC3E}">
        <p14:creationId xmlns:p14="http://schemas.microsoft.com/office/powerpoint/2010/main" val="4147248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491" y="37301"/>
            <a:ext cx="3954945" cy="1145009"/>
          </a:xfrm>
        </p:spPr>
        <p:txBody>
          <a:bodyPr/>
          <a:lstStyle/>
          <a:p>
            <a:r>
              <a:rPr lang="en-US" altLang="ja-JP" sz="3200" b="1" dirty="0">
                <a:solidFill>
                  <a:schemeClr val="accent3">
                    <a:lumMod val="60000"/>
                    <a:lumOff val="40000"/>
                  </a:schemeClr>
                </a:solidFill>
                <a:latin typeface="Calibri" panose="020F0502020204030204" pitchFamily="34" charset="0"/>
                <a:cs typeface="Calibri" panose="020F0502020204030204" pitchFamily="34" charset="0"/>
              </a:rPr>
              <a:t>Core Data Architecture</a:t>
            </a:r>
            <a:endParaRPr kumimoji="1" lang="ja-JP" altLang="en-US" sz="3200" b="1" dirty="0">
              <a:solidFill>
                <a:schemeClr val="accent3">
                  <a:lumMod val="60000"/>
                  <a:lumOff val="40000"/>
                </a:schemeClr>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p:nvPr>
        </p:nvSpPr>
        <p:spPr>
          <a:xfrm>
            <a:off x="7402490" y="524388"/>
            <a:ext cx="4295137" cy="3450521"/>
          </a:xfrm>
        </p:spPr>
        <p:txBody>
          <a:bodyPr/>
          <a:lstStyle/>
          <a:p>
            <a:pPr>
              <a:buFont typeface="Wingdings" panose="05000000000000000000" pitchFamily="2" charset="2"/>
              <a:buChar char="n"/>
            </a:pPr>
            <a:r>
              <a:rPr lang="en-US" altLang="ja-JP" sz="3200" dirty="0">
                <a:solidFill>
                  <a:srgbClr val="FFC000"/>
                </a:solidFill>
                <a:latin typeface="Calibri" panose="020F0502020204030204" pitchFamily="34" charset="0"/>
                <a:cs typeface="Calibri" panose="020F0502020204030204" pitchFamily="34" charset="0"/>
              </a:rPr>
              <a:t>There are 5 core classes that are used in most operations with Core Data.</a:t>
            </a:r>
          </a:p>
          <a:p>
            <a:endParaRPr kumimoji="1" lang="ja-JP" altLang="en-US" sz="3200" dirty="0"/>
          </a:p>
        </p:txBody>
      </p:sp>
      <p:sp>
        <p:nvSpPr>
          <p:cNvPr id="5" name="Title 1"/>
          <p:cNvSpPr txBox="1">
            <a:spLocks/>
          </p:cNvSpPr>
          <p:nvPr/>
        </p:nvSpPr>
        <p:spPr>
          <a:xfrm>
            <a:off x="259167" y="37301"/>
            <a:ext cx="3003433" cy="1145009"/>
          </a:xfrm>
          <a:prstGeom prst="rect">
            <a:avLst/>
          </a:prstGeom>
        </p:spPr>
        <p:txBody>
          <a:bodyPr lIns="0" tIns="0" rIns="0" bIns="0" anchor="ctr"/>
          <a:lstStyle>
            <a:lvl1pPr algn="l" defTabSz="829544" rtl="0" eaLnBrk="1" latinLnBrk="0" hangingPunct="1">
              <a:lnSpc>
                <a:spcPct val="90000"/>
              </a:lnSpc>
              <a:spcBef>
                <a:spcPct val="0"/>
              </a:spcBef>
              <a:buNone/>
              <a:defRPr sz="3992" kern="1200">
                <a:solidFill>
                  <a:schemeClr val="tx1"/>
                </a:solidFill>
                <a:latin typeface="+mj-lt"/>
                <a:ea typeface="+mj-ea"/>
                <a:cs typeface="+mj-cs"/>
              </a:defRPr>
            </a:lvl1pPr>
          </a:lstStyle>
          <a:p>
            <a:r>
              <a:rPr lang="en-US" altLang="ja-JP" sz="3200" b="1" dirty="0" smtClean="0">
                <a:solidFill>
                  <a:schemeClr val="accent3">
                    <a:lumMod val="60000"/>
                    <a:lumOff val="40000"/>
                  </a:schemeClr>
                </a:solidFill>
                <a:latin typeface="Calibri" panose="020F0502020204030204" pitchFamily="34" charset="0"/>
                <a:cs typeface="Calibri" panose="020F0502020204030204" pitchFamily="34" charset="0"/>
              </a:rPr>
              <a:t>Why Core Data?</a:t>
            </a:r>
            <a:endParaRPr kumimoji="1" lang="ja-JP" altLang="en-US" sz="3200" b="1" dirty="0">
              <a:solidFill>
                <a:schemeClr val="accent3">
                  <a:lumMod val="60000"/>
                  <a:lumOff val="40000"/>
                </a:schemeClr>
              </a:solidFill>
              <a:latin typeface="Calibri" panose="020F0502020204030204" pitchFamily="34" charset="0"/>
              <a:cs typeface="Calibri" panose="020F0502020204030204" pitchFamily="34" charset="0"/>
            </a:endParaRPr>
          </a:p>
        </p:txBody>
      </p:sp>
      <p:sp>
        <p:nvSpPr>
          <p:cNvPr id="7" name="Text Placeholder 2"/>
          <p:cNvSpPr txBox="1">
            <a:spLocks/>
          </p:cNvSpPr>
          <p:nvPr/>
        </p:nvSpPr>
        <p:spPr>
          <a:xfrm>
            <a:off x="259167" y="948135"/>
            <a:ext cx="4120591" cy="4910801"/>
          </a:xfrm>
          <a:prstGeom prst="rect">
            <a:avLst/>
          </a:prstGeom>
        </p:spPr>
        <p:txBody>
          <a:bodyPr lIns="0" tIns="0" rIns="0" bIns="0" anchor="ctr"/>
          <a:lstStyle>
            <a:lvl1pPr algn="l" defTabSz="829544" rtl="0" eaLnBrk="1" latinLnBrk="0" hangingPunct="1">
              <a:lnSpc>
                <a:spcPct val="90000"/>
              </a:lnSpc>
              <a:spcBef>
                <a:spcPct val="0"/>
              </a:spcBef>
              <a:buNone/>
              <a:defRPr sz="3992" kern="1200">
                <a:solidFill>
                  <a:schemeClr val="tx1"/>
                </a:solidFill>
                <a:latin typeface="+mj-lt"/>
                <a:ea typeface="+mj-ea"/>
                <a:cs typeface="+mj-cs"/>
              </a:defRPr>
            </a:lvl1pPr>
          </a:lstStyle>
          <a:p>
            <a:endParaRPr lang="en-US" altLang="ja-JP" sz="3000" dirty="0" smtClean="0">
              <a:solidFill>
                <a:srgbClr val="FFC000"/>
              </a:solidFill>
              <a:latin typeface="Calibri" panose="020F0502020204030204" pitchFamily="34" charset="0"/>
              <a:cs typeface="Calibri" panose="020F0502020204030204" pitchFamily="34" charset="0"/>
            </a:endParaRPr>
          </a:p>
          <a:p>
            <a:endParaRPr lang="en-US" altLang="ja-JP" sz="3000" dirty="0">
              <a:solidFill>
                <a:srgbClr val="FFC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Data structured as Objects Memory Efficient and Fast High Abstraction level</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Saving</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Undo</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Redo</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Data Validation</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Merging and Migration</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Searching, Filtering, Grouping</a:t>
            </a:r>
          </a:p>
          <a:p>
            <a:pPr marL="342900" indent="-342900">
              <a:buFont typeface="Wingdings" panose="05000000000000000000" pitchFamily="2" charset="2"/>
              <a:buChar char="n"/>
            </a:pPr>
            <a:r>
              <a:rPr lang="en-US" altLang="ja-JP" sz="3000" dirty="0" err="1" smtClean="0">
                <a:solidFill>
                  <a:srgbClr val="FFC000"/>
                </a:solidFill>
                <a:latin typeface="Calibri" panose="020F0502020204030204" pitchFamily="34" charset="0"/>
                <a:cs typeface="Calibri" panose="020F0502020204030204" pitchFamily="34" charset="0"/>
              </a:rPr>
              <a:t>iOS</a:t>
            </a:r>
            <a:r>
              <a:rPr lang="en-US" altLang="ja-JP" sz="3000" dirty="0" smtClean="0">
                <a:solidFill>
                  <a:srgbClr val="FFC000"/>
                </a:solidFill>
                <a:latin typeface="Calibri" panose="020F0502020204030204" pitchFamily="34" charset="0"/>
                <a:cs typeface="Calibri" panose="020F0502020204030204" pitchFamily="34" charset="0"/>
              </a:rPr>
              <a:t> Interface Integration</a:t>
            </a:r>
          </a:p>
          <a:p>
            <a:endParaRPr kumimoji="1" lang="ja-JP" altLang="en-US" sz="3000" dirty="0"/>
          </a:p>
        </p:txBody>
      </p:sp>
      <p:pic>
        <p:nvPicPr>
          <p:cNvPr id="8" name="Picture 7"/>
          <p:cNvPicPr>
            <a:picLocks noChangeAspect="1"/>
          </p:cNvPicPr>
          <p:nvPr/>
        </p:nvPicPr>
        <p:blipFill>
          <a:blip r:embed="rId2"/>
          <a:stretch>
            <a:fillRect/>
          </a:stretch>
        </p:blipFill>
        <p:spPr>
          <a:xfrm>
            <a:off x="4558930" y="2931866"/>
            <a:ext cx="5687121" cy="3926134"/>
          </a:xfrm>
          <a:prstGeom prst="rect">
            <a:avLst/>
          </a:prstGeom>
        </p:spPr>
      </p:pic>
    </p:spTree>
    <p:extLst>
      <p:ext uri="{BB962C8B-B14F-4D97-AF65-F5344CB8AC3E}">
        <p14:creationId xmlns:p14="http://schemas.microsoft.com/office/powerpoint/2010/main" val="3433223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60555" y="229480"/>
            <a:ext cx="11392829" cy="1938992"/>
          </a:xfrm>
          <a:prstGeom prst="rect">
            <a:avLst/>
          </a:prstGeom>
        </p:spPr>
        <p:txBody>
          <a:bodyPr wrap="square">
            <a:spAutoFit/>
          </a:bodyPr>
          <a:lstStyle/>
          <a:p>
            <a:pPr marL="342900" indent="-342900" algn="just">
              <a:buFont typeface="Wingdings" panose="05000000000000000000" pitchFamily="2" charset="2"/>
              <a:buChar char="n"/>
            </a:pPr>
            <a:r>
              <a:rPr lang="en-US" sz="2400" b="1" u="sng" dirty="0">
                <a:solidFill>
                  <a:schemeClr val="accent6">
                    <a:lumMod val="75000"/>
                  </a:schemeClr>
                </a:solidFill>
                <a:latin typeface="Calibri" panose="020F0502020204030204" pitchFamily="34" charset="0"/>
                <a:cs typeface="Calibri" panose="020F0502020204030204" pitchFamily="34" charset="0"/>
              </a:rPr>
              <a:t>Core Data </a:t>
            </a:r>
            <a:r>
              <a:rPr lang="en-US" sz="2400" dirty="0">
                <a:solidFill>
                  <a:schemeClr val="accent6">
                    <a:lumMod val="75000"/>
                  </a:schemeClr>
                </a:solidFill>
                <a:latin typeface="Calibri" panose="020F0502020204030204" pitchFamily="34" charset="0"/>
                <a:cs typeface="Calibri" panose="020F0502020204030204" pitchFamily="34" charset="0"/>
              </a:rPr>
              <a:t>interacts with a persistent store at a lower level that is not visible to </a:t>
            </a:r>
            <a:r>
              <a:rPr lang="en-US" sz="2400" dirty="0" smtClean="0">
                <a:solidFill>
                  <a:schemeClr val="accent6">
                    <a:lumMod val="75000"/>
                  </a:schemeClr>
                </a:solidFill>
                <a:latin typeface="Calibri" panose="020F0502020204030204" pitchFamily="34" charset="0"/>
                <a:cs typeface="Calibri" panose="020F0502020204030204" pitchFamily="34" charset="0"/>
              </a:rPr>
              <a:t>the programmer</a:t>
            </a:r>
            <a:r>
              <a:rPr lang="en-US" sz="2400" dirty="0">
                <a:solidFill>
                  <a:schemeClr val="accent6">
                    <a:lumMod val="75000"/>
                  </a:schemeClr>
                </a:solidFill>
                <a:latin typeface="Calibri" panose="020F0502020204030204" pitchFamily="34" charset="0"/>
                <a:cs typeface="Calibri" panose="020F0502020204030204" pitchFamily="34" charset="0"/>
              </a:rPr>
              <a:t>. </a:t>
            </a:r>
            <a:r>
              <a:rPr lang="en-US" sz="2400" dirty="0" err="1">
                <a:solidFill>
                  <a:schemeClr val="accent6">
                    <a:lumMod val="75000"/>
                  </a:schemeClr>
                </a:solidFill>
                <a:latin typeface="Calibri" panose="020F0502020204030204" pitchFamily="34" charset="0"/>
                <a:cs typeface="Calibri" panose="020F0502020204030204" pitchFamily="34" charset="0"/>
              </a:rPr>
              <a:t>iOS</a:t>
            </a:r>
            <a:r>
              <a:rPr lang="en-US" sz="2400" dirty="0">
                <a:solidFill>
                  <a:schemeClr val="accent6">
                    <a:lumMod val="75000"/>
                  </a:schemeClr>
                </a:solidFill>
                <a:latin typeface="Calibri" panose="020F0502020204030204" pitchFamily="34" charset="0"/>
                <a:cs typeface="Calibri" panose="020F0502020204030204" pitchFamily="34" charset="0"/>
              </a:rPr>
              <a:t> decides how the low-level data management is implemented. All the</a:t>
            </a:r>
          </a:p>
          <a:p>
            <a:pPr algn="just"/>
            <a:r>
              <a:rPr lang="en-US" sz="2400" dirty="0">
                <a:solidFill>
                  <a:schemeClr val="accent6">
                    <a:lumMod val="75000"/>
                  </a:schemeClr>
                </a:solidFill>
                <a:latin typeface="Calibri" panose="020F0502020204030204" pitchFamily="34" charset="0"/>
                <a:cs typeface="Calibri" panose="020F0502020204030204" pitchFamily="34" charset="0"/>
              </a:rPr>
              <a:t>programmer must know is the high-level API she is provided with. But understanding</a:t>
            </a:r>
          </a:p>
          <a:p>
            <a:pPr algn="just"/>
            <a:r>
              <a:rPr lang="en-US" sz="2400" dirty="0">
                <a:solidFill>
                  <a:schemeClr val="accent6">
                    <a:lumMod val="75000"/>
                  </a:schemeClr>
                </a:solidFill>
                <a:latin typeface="Calibri" panose="020F0502020204030204" pitchFamily="34" charset="0"/>
                <a:cs typeface="Calibri" panose="020F0502020204030204" pitchFamily="34" charset="0"/>
              </a:rPr>
              <a:t>the structure of Core Data and how it works internally is very important. Let’s create a</a:t>
            </a:r>
          </a:p>
          <a:p>
            <a:pPr algn="just"/>
            <a:r>
              <a:rPr lang="en-US" sz="2400" dirty="0">
                <a:solidFill>
                  <a:schemeClr val="accent6">
                    <a:lumMod val="75000"/>
                  </a:schemeClr>
                </a:solidFill>
                <a:latin typeface="Calibri" panose="020F0502020204030204" pitchFamily="34" charset="0"/>
                <a:cs typeface="Calibri" panose="020F0502020204030204" pitchFamily="34" charset="0"/>
              </a:rPr>
              <a:t>Core Data application to understand this</a:t>
            </a:r>
          </a:p>
        </p:txBody>
      </p:sp>
      <p:sp>
        <p:nvSpPr>
          <p:cNvPr id="13" name="Rectangle 12"/>
          <p:cNvSpPr/>
          <p:nvPr/>
        </p:nvSpPr>
        <p:spPr>
          <a:xfrm>
            <a:off x="360554" y="2371636"/>
            <a:ext cx="11392830" cy="830997"/>
          </a:xfrm>
          <a:prstGeom prst="rect">
            <a:avLst/>
          </a:prstGeom>
        </p:spPr>
        <p:txBody>
          <a:bodyPr wrap="square">
            <a:spAutoFit/>
          </a:bodyPr>
          <a:lstStyle/>
          <a:p>
            <a:pPr marL="342900" indent="-342900">
              <a:buFont typeface="Wingdings" panose="05000000000000000000" pitchFamily="2" charset="2"/>
              <a:buChar char="n"/>
            </a:pPr>
            <a:r>
              <a:rPr lang="en-US" sz="2400" b="1" u="sng" dirty="0">
                <a:solidFill>
                  <a:schemeClr val="tx2">
                    <a:lumMod val="60000"/>
                    <a:lumOff val="40000"/>
                  </a:schemeClr>
                </a:solidFill>
                <a:latin typeface="Calibri" panose="020F0502020204030204" pitchFamily="34" charset="0"/>
                <a:cs typeface="Calibri" panose="020F0502020204030204" pitchFamily="34" charset="0"/>
              </a:rPr>
              <a:t>Persistent store</a:t>
            </a:r>
          </a:p>
          <a:p>
            <a:r>
              <a:rPr lang="en-US" sz="2400" dirty="0">
                <a:solidFill>
                  <a:schemeClr val="tx2">
                    <a:lumMod val="60000"/>
                    <a:lumOff val="40000"/>
                  </a:schemeClr>
                </a:solidFill>
                <a:latin typeface="Calibri" panose="020F0502020204030204" pitchFamily="34" charset="0"/>
                <a:cs typeface="Calibri" panose="020F0502020204030204" pitchFamily="34" charset="0"/>
              </a:rPr>
              <a:t>The object that represents the actual data base on disk. We never use this </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object directly</a:t>
            </a:r>
            <a:r>
              <a:rPr lang="en-US" sz="2400" dirty="0">
                <a:solidFill>
                  <a:schemeClr val="tx2">
                    <a:lumMod val="60000"/>
                    <a:lumOff val="40000"/>
                  </a:schemeClr>
                </a:solidFill>
                <a:latin typeface="Calibri" panose="020F0502020204030204" pitchFamily="34" charset="0"/>
                <a:cs typeface="Calibri" panose="020F0502020204030204" pitchFamily="34" charset="0"/>
              </a:rPr>
              <a:t>.</a:t>
            </a:r>
          </a:p>
        </p:txBody>
      </p:sp>
      <p:sp>
        <p:nvSpPr>
          <p:cNvPr id="14" name="Rectangle 13"/>
          <p:cNvSpPr/>
          <p:nvPr/>
        </p:nvSpPr>
        <p:spPr>
          <a:xfrm>
            <a:off x="360552" y="3396733"/>
            <a:ext cx="11392831" cy="1559389"/>
          </a:xfrm>
          <a:prstGeom prst="rect">
            <a:avLst/>
          </a:prstGeom>
        </p:spPr>
        <p:txBody>
          <a:bodyPr wrap="square">
            <a:spAutoFit/>
          </a:bodyPr>
          <a:lstStyle/>
          <a:p>
            <a:pPr marL="342900" indent="-342900">
              <a:buFont typeface="Wingdings" panose="05000000000000000000" pitchFamily="2" charset="2"/>
              <a:buChar char="n"/>
            </a:pPr>
            <a:r>
              <a:rPr lang="en-US" sz="2400" b="1" u="sng" dirty="0">
                <a:solidFill>
                  <a:srgbClr val="00B050"/>
                </a:solidFill>
                <a:latin typeface="Calibri" panose="020F0502020204030204" pitchFamily="34" charset="0"/>
                <a:cs typeface="Calibri" panose="020F0502020204030204" pitchFamily="34" charset="0"/>
              </a:rPr>
              <a:t>Persistent store coordinator</a:t>
            </a:r>
          </a:p>
          <a:p>
            <a:r>
              <a:rPr lang="en-US" sz="2400" dirty="0">
                <a:solidFill>
                  <a:srgbClr val="00B050"/>
                </a:solidFill>
                <a:latin typeface="Calibri" panose="020F0502020204030204" pitchFamily="34" charset="0"/>
                <a:cs typeface="Calibri" panose="020F0502020204030204" pitchFamily="34" charset="0"/>
              </a:rPr>
              <a:t>The object that coordinates reading and writing of information from and to </a:t>
            </a:r>
            <a:r>
              <a:rPr lang="en-US" sz="2400" dirty="0" smtClean="0">
                <a:solidFill>
                  <a:srgbClr val="00B050"/>
                </a:solidFill>
                <a:latin typeface="Calibri" panose="020F0502020204030204" pitchFamily="34" charset="0"/>
                <a:cs typeface="Calibri" panose="020F0502020204030204" pitchFamily="34" charset="0"/>
              </a:rPr>
              <a:t>the persistent </a:t>
            </a:r>
            <a:r>
              <a:rPr lang="en-US" sz="2400" dirty="0">
                <a:solidFill>
                  <a:srgbClr val="00B050"/>
                </a:solidFill>
                <a:latin typeface="Calibri" panose="020F0502020204030204" pitchFamily="34" charset="0"/>
                <a:cs typeface="Calibri" panose="020F0502020204030204" pitchFamily="34" charset="0"/>
              </a:rPr>
              <a:t>store. The coordinator is the bridge between the managed object </a:t>
            </a:r>
            <a:r>
              <a:rPr lang="en-US" sz="2400" dirty="0" smtClean="0">
                <a:solidFill>
                  <a:srgbClr val="00B050"/>
                </a:solidFill>
                <a:latin typeface="Calibri" panose="020F0502020204030204" pitchFamily="34" charset="0"/>
                <a:cs typeface="Calibri" panose="020F0502020204030204" pitchFamily="34" charset="0"/>
              </a:rPr>
              <a:t>context and </a:t>
            </a:r>
            <a:r>
              <a:rPr lang="en-US" sz="2400" dirty="0">
                <a:solidFill>
                  <a:srgbClr val="00B050"/>
                </a:solidFill>
                <a:latin typeface="Calibri" panose="020F0502020204030204" pitchFamily="34" charset="0"/>
                <a:cs typeface="Calibri" panose="020F0502020204030204" pitchFamily="34" charset="0"/>
              </a:rPr>
              <a:t>the persistent store.</a:t>
            </a:r>
          </a:p>
        </p:txBody>
      </p:sp>
      <p:sp>
        <p:nvSpPr>
          <p:cNvPr id="15" name="Rectangle 14"/>
          <p:cNvSpPr/>
          <p:nvPr/>
        </p:nvSpPr>
        <p:spPr>
          <a:xfrm>
            <a:off x="360553" y="5081382"/>
            <a:ext cx="11013080" cy="1200329"/>
          </a:xfrm>
          <a:prstGeom prst="rect">
            <a:avLst/>
          </a:prstGeom>
        </p:spPr>
        <p:txBody>
          <a:bodyPr wrap="square">
            <a:spAutoFit/>
          </a:bodyPr>
          <a:lstStyle/>
          <a:p>
            <a:pPr marL="342900" indent="-342900">
              <a:buFont typeface="Wingdings" panose="05000000000000000000" pitchFamily="2" charset="2"/>
              <a:buChar char="n"/>
            </a:pPr>
            <a:r>
              <a:rPr lang="en-US" sz="2400" b="1" u="sng" dirty="0">
                <a:solidFill>
                  <a:srgbClr val="FFC000"/>
                </a:solidFill>
                <a:latin typeface="Calibri" panose="020F0502020204030204" pitchFamily="34" charset="0"/>
                <a:cs typeface="Calibri" panose="020F0502020204030204" pitchFamily="34" charset="0"/>
              </a:rPr>
              <a:t>Managed object model (MOM)</a:t>
            </a:r>
          </a:p>
          <a:p>
            <a:r>
              <a:rPr lang="en-US" sz="2400" dirty="0">
                <a:solidFill>
                  <a:srgbClr val="FFC000"/>
                </a:solidFill>
                <a:latin typeface="Calibri" panose="020F0502020204030204" pitchFamily="34" charset="0"/>
                <a:cs typeface="Calibri" panose="020F0502020204030204" pitchFamily="34" charset="0"/>
              </a:rPr>
              <a:t>This is a simple file on disk that will represent our data model. Think about it </a:t>
            </a:r>
            <a:r>
              <a:rPr lang="en-US" sz="2400" dirty="0" smtClean="0">
                <a:solidFill>
                  <a:srgbClr val="FFC000"/>
                </a:solidFill>
                <a:latin typeface="Calibri" panose="020F0502020204030204" pitchFamily="34" charset="0"/>
                <a:cs typeface="Calibri" panose="020F0502020204030204" pitchFamily="34" charset="0"/>
              </a:rPr>
              <a:t>as</a:t>
            </a:r>
            <a:r>
              <a:rPr lang="en-US" sz="2400" dirty="0">
                <a:solidFill>
                  <a:srgbClr val="FFC000"/>
                </a:solidFill>
                <a:latin typeface="Calibri" panose="020F0502020204030204" pitchFamily="34" charset="0"/>
                <a:cs typeface="Calibri" panose="020F0502020204030204" pitchFamily="34" charset="0"/>
              </a:rPr>
              <a:t> </a:t>
            </a:r>
            <a:r>
              <a:rPr lang="en-US" sz="2400" dirty="0" smtClean="0">
                <a:solidFill>
                  <a:srgbClr val="FFC000"/>
                </a:solidFill>
                <a:latin typeface="Calibri" panose="020F0502020204030204" pitchFamily="34" charset="0"/>
                <a:cs typeface="Calibri" panose="020F0502020204030204" pitchFamily="34" charset="0"/>
              </a:rPr>
              <a:t>your </a:t>
            </a:r>
            <a:r>
              <a:rPr lang="en-US" sz="2400" dirty="0">
                <a:solidFill>
                  <a:srgbClr val="FFC000"/>
                </a:solidFill>
                <a:latin typeface="Calibri" panose="020F0502020204030204" pitchFamily="34" charset="0"/>
                <a:cs typeface="Calibri" panose="020F0502020204030204" pitchFamily="34" charset="0"/>
              </a:rPr>
              <a:t>database schema.</a:t>
            </a:r>
          </a:p>
        </p:txBody>
      </p:sp>
    </p:spTree>
    <p:extLst>
      <p:ext uri="{BB962C8B-B14F-4D97-AF65-F5344CB8AC3E}">
        <p14:creationId xmlns:p14="http://schemas.microsoft.com/office/powerpoint/2010/main" val="2549546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682" y="208622"/>
            <a:ext cx="11705063" cy="2308324"/>
          </a:xfrm>
          <a:prstGeom prst="rect">
            <a:avLst/>
          </a:prstGeom>
        </p:spPr>
        <p:txBody>
          <a:bodyPr wrap="square">
            <a:spAutoFit/>
          </a:bodyPr>
          <a:lstStyle/>
          <a:p>
            <a:pPr marL="800100" lvl="1" indent="-342900">
              <a:buFont typeface="Wingdings" panose="05000000000000000000" pitchFamily="2" charset="2"/>
              <a:buChar char="n"/>
            </a:pPr>
            <a:r>
              <a:rPr lang="en-US" sz="2400" b="1" u="sng" dirty="0">
                <a:solidFill>
                  <a:srgbClr val="00B050"/>
                </a:solidFill>
                <a:latin typeface="Calibri" panose="020F0502020204030204" pitchFamily="34" charset="0"/>
                <a:cs typeface="Calibri" panose="020F0502020204030204" pitchFamily="34" charset="0"/>
              </a:rPr>
              <a:t>Managed object</a:t>
            </a:r>
          </a:p>
          <a:p>
            <a:pPr lvl="1"/>
            <a:r>
              <a:rPr lang="en-US" sz="2400" dirty="0">
                <a:solidFill>
                  <a:srgbClr val="00B050"/>
                </a:solidFill>
                <a:latin typeface="Calibri" panose="020F0502020204030204" pitchFamily="34" charset="0"/>
                <a:cs typeface="Calibri" panose="020F0502020204030204" pitchFamily="34" charset="0"/>
              </a:rPr>
              <a:t>This class represents an entity that we want to store in Core Data. Traditional da‐</a:t>
            </a:r>
          </a:p>
          <a:p>
            <a:pPr lvl="1"/>
            <a:r>
              <a:rPr lang="en-US" sz="2400" dirty="0" smtClean="0">
                <a:solidFill>
                  <a:srgbClr val="00B050"/>
                </a:solidFill>
                <a:latin typeface="Calibri" panose="020F0502020204030204" pitchFamily="34" charset="0"/>
                <a:cs typeface="Calibri" panose="020F0502020204030204" pitchFamily="34" charset="0"/>
              </a:rPr>
              <a:t>abase </a:t>
            </a:r>
            <a:r>
              <a:rPr lang="en-US" sz="2400" dirty="0">
                <a:solidFill>
                  <a:srgbClr val="00B050"/>
                </a:solidFill>
                <a:latin typeface="Calibri" panose="020F0502020204030204" pitchFamily="34" charset="0"/>
                <a:cs typeface="Calibri" panose="020F0502020204030204" pitchFamily="34" charset="0"/>
              </a:rPr>
              <a:t>programmers would know such entities as  tables. A managed object is of</a:t>
            </a:r>
          </a:p>
          <a:p>
            <a:pPr lvl="1"/>
            <a:r>
              <a:rPr lang="en-US" sz="2400" dirty="0">
                <a:solidFill>
                  <a:srgbClr val="00B050"/>
                </a:solidFill>
                <a:latin typeface="Calibri" panose="020F0502020204030204" pitchFamily="34" charset="0"/>
                <a:cs typeface="Calibri" panose="020F0502020204030204" pitchFamily="34" charset="0"/>
              </a:rPr>
              <a:t>type  </a:t>
            </a:r>
            <a:r>
              <a:rPr lang="en-US" sz="2400" dirty="0" err="1">
                <a:solidFill>
                  <a:schemeClr val="accent6">
                    <a:lumMod val="75000"/>
                  </a:schemeClr>
                </a:solidFill>
                <a:latin typeface="Calibri" panose="020F0502020204030204" pitchFamily="34" charset="0"/>
                <a:cs typeface="Calibri" panose="020F0502020204030204" pitchFamily="34" charset="0"/>
              </a:rPr>
              <a:t>NSManagedObject</a:t>
            </a:r>
            <a:r>
              <a:rPr lang="en-US" sz="2400" dirty="0">
                <a:solidFill>
                  <a:srgbClr val="00B050"/>
                </a:solidFill>
                <a:latin typeface="Calibri" panose="020F0502020204030204" pitchFamily="34" charset="0"/>
                <a:cs typeface="Calibri" panose="020F0502020204030204" pitchFamily="34" charset="0"/>
              </a:rPr>
              <a:t>, and its instances are placed on managed object contexts.</a:t>
            </a:r>
          </a:p>
          <a:p>
            <a:pPr lvl="1"/>
            <a:r>
              <a:rPr lang="en-US" sz="2400" dirty="0">
                <a:solidFill>
                  <a:srgbClr val="00B050"/>
                </a:solidFill>
                <a:latin typeface="Calibri" panose="020F0502020204030204" pitchFamily="34" charset="0"/>
                <a:cs typeface="Calibri" panose="020F0502020204030204" pitchFamily="34" charset="0"/>
              </a:rPr>
              <a:t>They adhere to the schema dictated by the managed object model, and they get</a:t>
            </a:r>
          </a:p>
          <a:p>
            <a:pPr lvl="1"/>
            <a:r>
              <a:rPr lang="en-US" sz="2400" dirty="0">
                <a:solidFill>
                  <a:srgbClr val="00B050"/>
                </a:solidFill>
                <a:latin typeface="Calibri" panose="020F0502020204030204" pitchFamily="34" charset="0"/>
                <a:cs typeface="Calibri" panose="020F0502020204030204" pitchFamily="34" charset="0"/>
              </a:rPr>
              <a:t>saved to a persistent store through a persistent store coordinator.</a:t>
            </a:r>
          </a:p>
        </p:txBody>
      </p:sp>
      <p:sp>
        <p:nvSpPr>
          <p:cNvPr id="7" name="Rectangle 6"/>
          <p:cNvSpPr/>
          <p:nvPr/>
        </p:nvSpPr>
        <p:spPr>
          <a:xfrm>
            <a:off x="609248" y="2558321"/>
            <a:ext cx="4530151" cy="461665"/>
          </a:xfrm>
          <a:prstGeom prst="rect">
            <a:avLst/>
          </a:prstGeom>
        </p:spPr>
        <p:txBody>
          <a:bodyPr wrap="none">
            <a:spAutoFit/>
          </a:bodyPr>
          <a:lstStyle/>
          <a:p>
            <a:pPr marL="342900" indent="-342900">
              <a:buFont typeface="Wingdings" panose="05000000000000000000" pitchFamily="2" charset="2"/>
              <a:buChar char="n"/>
            </a:pPr>
            <a:r>
              <a:rPr lang="en-US" sz="2400" b="1" u="sng" dirty="0">
                <a:solidFill>
                  <a:schemeClr val="accent6">
                    <a:lumMod val="75000"/>
                  </a:schemeClr>
                </a:solidFill>
                <a:latin typeface="Calibri" panose="020F0502020204030204" pitchFamily="34" charset="0"/>
                <a:cs typeface="Calibri" panose="020F0502020204030204" pitchFamily="34" charset="0"/>
              </a:rPr>
              <a:t>Managed object context (MOC)</a:t>
            </a:r>
          </a:p>
        </p:txBody>
      </p:sp>
      <p:sp>
        <p:nvSpPr>
          <p:cNvPr id="9" name="Rectangle 8"/>
          <p:cNvSpPr/>
          <p:nvPr/>
        </p:nvSpPr>
        <p:spPr>
          <a:xfrm>
            <a:off x="609248" y="2978611"/>
            <a:ext cx="10330098" cy="3785652"/>
          </a:xfrm>
          <a:prstGeom prst="rect">
            <a:avLst/>
          </a:prstGeom>
        </p:spPr>
        <p:txBody>
          <a:bodyPr wrap="square">
            <a:spAutoFit/>
          </a:bodyPr>
          <a:lstStyle/>
          <a:p>
            <a:pPr algn="just"/>
            <a:r>
              <a:rPr lang="en-US" sz="2400" dirty="0" smtClean="0">
                <a:solidFill>
                  <a:schemeClr val="accent6">
                    <a:lumMod val="75000"/>
                  </a:schemeClr>
                </a:solidFill>
                <a:latin typeface="Calibri" panose="020F0502020204030204" pitchFamily="34" charset="0"/>
                <a:cs typeface="Calibri" panose="020F0502020204030204" pitchFamily="34" charset="0"/>
              </a:rPr>
              <a:t>This is </a:t>
            </a:r>
            <a:r>
              <a:rPr lang="en-US" sz="2400" dirty="0">
                <a:solidFill>
                  <a:schemeClr val="accent6">
                    <a:lumMod val="75000"/>
                  </a:schemeClr>
                </a:solidFill>
                <a:latin typeface="Calibri" panose="020F0502020204030204" pitchFamily="34" charset="0"/>
                <a:cs typeface="Calibri" panose="020F0502020204030204" pitchFamily="34" charset="0"/>
              </a:rPr>
              <a:t>a virtual board. </a:t>
            </a:r>
            <a:r>
              <a:rPr lang="en-US" sz="2400" dirty="0" smtClean="0">
                <a:solidFill>
                  <a:schemeClr val="accent6">
                    <a:lumMod val="75000"/>
                  </a:schemeClr>
                </a:solidFill>
                <a:latin typeface="Calibri" panose="020F0502020204030204" pitchFamily="34" charset="0"/>
                <a:cs typeface="Calibri" panose="020F0502020204030204" pitchFamily="34" charset="0"/>
              </a:rPr>
              <a:t>We create Core </a:t>
            </a:r>
            <a:r>
              <a:rPr lang="en-US" sz="2400" dirty="0">
                <a:solidFill>
                  <a:schemeClr val="accent6">
                    <a:lumMod val="75000"/>
                  </a:schemeClr>
                </a:solidFill>
                <a:latin typeface="Calibri" panose="020F0502020204030204" pitchFamily="34" charset="0"/>
                <a:cs typeface="Calibri" panose="020F0502020204030204" pitchFamily="34" charset="0"/>
              </a:rPr>
              <a:t>Data objects in memory and set their properties and play with them. All </a:t>
            </a:r>
            <a:r>
              <a:rPr lang="en-US" sz="2400" dirty="0" smtClean="0">
                <a:solidFill>
                  <a:schemeClr val="accent6">
                    <a:lumMod val="75000"/>
                  </a:schemeClr>
                </a:solidFill>
                <a:latin typeface="Calibri" panose="020F0502020204030204" pitchFamily="34" charset="0"/>
                <a:cs typeface="Calibri" panose="020F0502020204030204" pitchFamily="34" charset="0"/>
              </a:rPr>
              <a:t>this playing </a:t>
            </a:r>
            <a:r>
              <a:rPr lang="en-US" sz="2400" dirty="0">
                <a:solidFill>
                  <a:schemeClr val="accent6">
                    <a:lumMod val="75000"/>
                  </a:schemeClr>
                </a:solidFill>
                <a:latin typeface="Calibri" panose="020F0502020204030204" pitchFamily="34" charset="0"/>
                <a:cs typeface="Calibri" panose="020F0502020204030204" pitchFamily="34" charset="0"/>
              </a:rPr>
              <a:t>is done on a managed object context. </a:t>
            </a:r>
          </a:p>
          <a:p>
            <a:pPr algn="just"/>
            <a:endParaRPr lang="en-US" sz="2400" dirty="0">
              <a:solidFill>
                <a:schemeClr val="accent6">
                  <a:lumMod val="75000"/>
                </a:schemeClr>
              </a:solidFill>
              <a:latin typeface="Calibri" panose="020F0502020204030204" pitchFamily="34" charset="0"/>
              <a:cs typeface="Calibri" panose="020F0502020204030204" pitchFamily="34" charset="0"/>
            </a:endParaRPr>
          </a:p>
          <a:p>
            <a:pPr algn="just"/>
            <a:r>
              <a:rPr lang="en-US" sz="2400" dirty="0" smtClean="0">
                <a:solidFill>
                  <a:schemeClr val="accent6">
                    <a:lumMod val="75000"/>
                  </a:schemeClr>
                </a:solidFill>
                <a:latin typeface="Calibri" panose="020F0502020204030204" pitchFamily="34" charset="0"/>
                <a:cs typeface="Calibri" panose="020F0502020204030204" pitchFamily="34" charset="0"/>
              </a:rPr>
              <a:t>That table is your managed object context, and you can save its state when you are ready. When you save the state of the managed object context, this save operation will be communicated to the persistent store coordinator to which the context is connected, upon which the persistent store coordinator will store the information to the persistent store and subsequently to</a:t>
            </a:r>
          </a:p>
          <a:p>
            <a:pPr algn="just"/>
            <a:r>
              <a:rPr lang="en-US" sz="2400" dirty="0" smtClean="0">
                <a:solidFill>
                  <a:schemeClr val="accent6">
                    <a:lumMod val="75000"/>
                  </a:schemeClr>
                </a:solidFill>
                <a:latin typeface="Calibri" panose="020F0502020204030204" pitchFamily="34" charset="0"/>
                <a:cs typeface="Calibri" panose="020F0502020204030204" pitchFamily="34" charset="0"/>
              </a:rPr>
              <a:t>disk.</a:t>
            </a:r>
            <a:endParaRPr lang="en-US" sz="2400"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712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6478" y="0"/>
            <a:ext cx="11619573" cy="1200329"/>
          </a:xfrm>
          <a:prstGeom prst="rect">
            <a:avLst/>
          </a:prstGeom>
        </p:spPr>
        <p:txBody>
          <a:bodyPr wrap="square">
            <a:spAutoFit/>
          </a:bodyPr>
          <a:lstStyle/>
          <a:p>
            <a:pPr algn="just"/>
            <a:r>
              <a:rPr lang="en-US" sz="2400" dirty="0">
                <a:solidFill>
                  <a:srgbClr val="00B050"/>
                </a:solidFill>
                <a:latin typeface="Calibri" panose="020F0502020204030204" pitchFamily="34" charset="0"/>
                <a:cs typeface="Calibri" panose="020F0502020204030204" pitchFamily="34" charset="0"/>
              </a:rPr>
              <a:t>To add Core Data to your project and start using all the cool features that it has to </a:t>
            </a:r>
            <a:r>
              <a:rPr lang="en-US" sz="2400" dirty="0" smtClean="0">
                <a:solidFill>
                  <a:srgbClr val="00B050"/>
                </a:solidFill>
                <a:latin typeface="Calibri" panose="020F0502020204030204" pitchFamily="34" charset="0"/>
                <a:cs typeface="Calibri" panose="020F0502020204030204" pitchFamily="34" charset="0"/>
              </a:rPr>
              <a:t>offer, simply </a:t>
            </a:r>
            <a:r>
              <a:rPr lang="en-US" sz="2400" dirty="0">
                <a:solidFill>
                  <a:srgbClr val="00B050"/>
                </a:solidFill>
                <a:latin typeface="Calibri" panose="020F0502020204030204" pitchFamily="34" charset="0"/>
                <a:cs typeface="Calibri" panose="020F0502020204030204" pitchFamily="34" charset="0"/>
              </a:rPr>
              <a:t>create a project and when asked whether to add Core Data to it or not, check </a:t>
            </a:r>
            <a:r>
              <a:rPr lang="en-US" sz="2400" dirty="0" smtClean="0">
                <a:solidFill>
                  <a:srgbClr val="00B050"/>
                </a:solidFill>
                <a:latin typeface="Calibri" panose="020F0502020204030204" pitchFamily="34" charset="0"/>
                <a:cs typeface="Calibri" panose="020F0502020204030204" pitchFamily="34" charset="0"/>
              </a:rPr>
              <a:t>the relevant </a:t>
            </a:r>
            <a:r>
              <a:rPr lang="en-US" sz="2400" dirty="0">
                <a:solidFill>
                  <a:srgbClr val="00B050"/>
                </a:solidFill>
                <a:latin typeface="Calibri" panose="020F0502020204030204" pitchFamily="34" charset="0"/>
                <a:cs typeface="Calibri" panose="020F0502020204030204" pitchFamily="34" charset="0"/>
              </a:rPr>
              <a:t>box, as shown in</a:t>
            </a:r>
          </a:p>
        </p:txBody>
      </p:sp>
      <p:sp>
        <p:nvSpPr>
          <p:cNvPr id="6" name="Rectangle 5"/>
          <p:cNvSpPr/>
          <p:nvPr/>
        </p:nvSpPr>
        <p:spPr>
          <a:xfrm>
            <a:off x="7434150" y="1916009"/>
            <a:ext cx="4560852" cy="3416320"/>
          </a:xfrm>
          <a:prstGeom prst="rect">
            <a:avLst/>
          </a:prstGeom>
        </p:spPr>
        <p:txBody>
          <a:bodyPr wrap="square">
            <a:spAutoFit/>
          </a:bodyPr>
          <a:lstStyle/>
          <a:p>
            <a:r>
              <a:rPr lang="en-US" sz="2400" dirty="0">
                <a:solidFill>
                  <a:schemeClr val="accent6">
                    <a:lumMod val="75000"/>
                  </a:schemeClr>
                </a:solidFill>
                <a:latin typeface="Calibri" panose="020F0502020204030204" pitchFamily="34" charset="0"/>
                <a:cs typeface="Calibri" panose="020F0502020204030204" pitchFamily="34" charset="0"/>
              </a:rPr>
              <a:t>You should already know these from the description earlier in this chapter. </a:t>
            </a:r>
            <a:endParaRPr lang="en-US" sz="2400" dirty="0" smtClean="0">
              <a:solidFill>
                <a:schemeClr val="accent6">
                  <a:lumMod val="75000"/>
                </a:schemeClr>
              </a:solidFill>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smtClean="0">
                <a:solidFill>
                  <a:srgbClr val="00B0F0"/>
                </a:solidFill>
                <a:latin typeface="Calibri" panose="020F0502020204030204" pitchFamily="34" charset="0"/>
                <a:cs typeface="Calibri" panose="020F0502020204030204" pitchFamily="34" charset="0"/>
              </a:rPr>
              <a:t>The context is our playing table, the model is the schema of our data base and the coordinator is the object that will help us save our context to disk. </a:t>
            </a:r>
            <a:endParaRPr lang="en-US" sz="2400" dirty="0">
              <a:solidFill>
                <a:srgbClr val="00B0F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99435" y="1299233"/>
            <a:ext cx="7200900" cy="5153025"/>
          </a:xfrm>
          <a:prstGeom prst="rect">
            <a:avLst/>
          </a:prstGeom>
        </p:spPr>
      </p:pic>
    </p:spTree>
    <p:extLst>
      <p:ext uri="{BB962C8B-B14F-4D97-AF65-F5344CB8AC3E}">
        <p14:creationId xmlns:p14="http://schemas.microsoft.com/office/powerpoint/2010/main" val="231637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494" y="177749"/>
            <a:ext cx="5084084" cy="461665"/>
          </a:xfrm>
          <a:prstGeom prst="rect">
            <a:avLst/>
          </a:prstGeom>
        </p:spPr>
        <p:txBody>
          <a:bodyPr wrap="none">
            <a:spAutoFit/>
          </a:bodyPr>
          <a:lstStyle/>
          <a:p>
            <a:r>
              <a:rPr lang="en-US" sz="2400" dirty="0">
                <a:solidFill>
                  <a:schemeClr val="accent6">
                    <a:lumMod val="75000"/>
                  </a:schemeClr>
                </a:solidFill>
                <a:latin typeface="Calibri" panose="020F0502020204030204" pitchFamily="34" charset="0"/>
                <a:cs typeface="Calibri" panose="020F0502020204030204" pitchFamily="34" charset="0"/>
              </a:rPr>
              <a:t>Creating a Core Data Model with </a:t>
            </a:r>
            <a:r>
              <a:rPr lang="en-US" sz="2400" dirty="0" err="1">
                <a:solidFill>
                  <a:schemeClr val="accent6">
                    <a:lumMod val="75000"/>
                  </a:schemeClr>
                </a:solidFill>
                <a:latin typeface="Calibri" panose="020F0502020204030204" pitchFamily="34" charset="0"/>
                <a:cs typeface="Calibri" panose="020F0502020204030204" pitchFamily="34" charset="0"/>
              </a:rPr>
              <a:t>Xcode</a:t>
            </a:r>
            <a:endParaRPr lang="en-US" sz="2400" dirty="0">
              <a:solidFill>
                <a:schemeClr val="accent6">
                  <a:lumMod val="75000"/>
                </a:schemeClr>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219882" y="846911"/>
            <a:ext cx="8953796" cy="5877791"/>
          </a:xfrm>
          <a:prstGeom prst="rect">
            <a:avLst/>
          </a:prstGeom>
        </p:spPr>
      </p:pic>
    </p:spTree>
    <p:extLst>
      <p:ext uri="{BB962C8B-B14F-4D97-AF65-F5344CB8AC3E}">
        <p14:creationId xmlns:p14="http://schemas.microsoft.com/office/powerpoint/2010/main" val="2822756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043" y="232384"/>
            <a:ext cx="11314771" cy="1200329"/>
          </a:xfrm>
          <a:prstGeom prst="rect">
            <a:avLst/>
          </a:prstGeom>
        </p:spPr>
        <p:txBody>
          <a:bodyPr wrap="square">
            <a:spAutoFit/>
          </a:bodyPr>
          <a:lstStyle/>
          <a:p>
            <a:r>
              <a:rPr lang="en-US" sz="2400" dirty="0">
                <a:solidFill>
                  <a:schemeClr val="tx2">
                    <a:lumMod val="60000"/>
                    <a:lumOff val="40000"/>
                  </a:schemeClr>
                </a:solidFill>
                <a:latin typeface="Calibri" panose="020F0502020204030204" pitchFamily="34" charset="0"/>
                <a:cs typeface="Calibri" panose="020F0502020204030204" pitchFamily="34" charset="0"/>
              </a:rPr>
              <a:t>There are two important definitions you need </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to learn </a:t>
            </a:r>
            <a:r>
              <a:rPr lang="en-US" sz="2400" dirty="0">
                <a:solidFill>
                  <a:schemeClr val="tx2">
                    <a:lumMod val="60000"/>
                    <a:lumOff val="40000"/>
                  </a:schemeClr>
                </a:solidFill>
                <a:latin typeface="Calibri" panose="020F0502020204030204" pitchFamily="34" charset="0"/>
                <a:cs typeface="Calibri" panose="020F0502020204030204" pitchFamily="34" charset="0"/>
              </a:rPr>
              <a:t>before you can work with this tool:</a:t>
            </a:r>
          </a:p>
          <a:p>
            <a:r>
              <a:rPr lang="en-US" sz="2400" b="1" dirty="0" smtClean="0">
                <a:solidFill>
                  <a:schemeClr val="tx2">
                    <a:lumMod val="60000"/>
                    <a:lumOff val="40000"/>
                  </a:schemeClr>
                </a:solidFill>
                <a:latin typeface="Calibri" panose="020F0502020204030204" pitchFamily="34" charset="0"/>
                <a:cs typeface="Calibri" panose="020F0502020204030204" pitchFamily="34" charset="0"/>
              </a:rPr>
              <a:t>Entity</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 </a:t>
            </a:r>
            <a:r>
              <a:rPr lang="en-US" sz="2400" dirty="0" smtClean="0">
                <a:solidFill>
                  <a:schemeClr val="tx2">
                    <a:lumMod val="60000"/>
                    <a:lumOff val="40000"/>
                  </a:schemeClr>
                </a:solidFill>
                <a:latin typeface="Calibri" panose="020F0502020204030204" pitchFamily="34" charset="0"/>
                <a:cs typeface="Calibri" panose="020F0502020204030204" pitchFamily="34" charset="0"/>
                <a:sym typeface="Wingdings" panose="05000000000000000000" pitchFamily="2" charset="2"/>
              </a:rPr>
              <a:t> </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Corresponds </a:t>
            </a:r>
            <a:r>
              <a:rPr lang="en-US" sz="2400" dirty="0">
                <a:solidFill>
                  <a:schemeClr val="tx2">
                    <a:lumMod val="60000"/>
                    <a:lumOff val="40000"/>
                  </a:schemeClr>
                </a:solidFill>
                <a:latin typeface="Calibri" panose="020F0502020204030204" pitchFamily="34" charset="0"/>
                <a:cs typeface="Calibri" panose="020F0502020204030204" pitchFamily="34" charset="0"/>
              </a:rPr>
              <a:t>to a table in a database</a:t>
            </a:r>
          </a:p>
          <a:p>
            <a:r>
              <a:rPr lang="en-US" sz="2400" b="1" dirty="0" smtClean="0">
                <a:solidFill>
                  <a:schemeClr val="tx2">
                    <a:lumMod val="60000"/>
                    <a:lumOff val="40000"/>
                  </a:schemeClr>
                </a:solidFill>
                <a:latin typeface="Calibri" panose="020F0502020204030204" pitchFamily="34" charset="0"/>
                <a:cs typeface="Calibri" panose="020F0502020204030204" pitchFamily="34" charset="0"/>
              </a:rPr>
              <a:t>Attribute</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 </a:t>
            </a:r>
            <a:r>
              <a:rPr lang="en-US" sz="2400" dirty="0" smtClean="0">
                <a:solidFill>
                  <a:schemeClr val="tx2">
                    <a:lumMod val="60000"/>
                    <a:lumOff val="40000"/>
                  </a:schemeClr>
                </a:solidFill>
                <a:latin typeface="Calibri" panose="020F0502020204030204" pitchFamily="34" charset="0"/>
                <a:cs typeface="Calibri" panose="020F0502020204030204" pitchFamily="34" charset="0"/>
                <a:sym typeface="Wingdings" panose="05000000000000000000" pitchFamily="2" charset="2"/>
              </a:rPr>
              <a:t> </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Corresponds </a:t>
            </a:r>
            <a:r>
              <a:rPr lang="en-US" sz="2400" dirty="0">
                <a:solidFill>
                  <a:schemeClr val="tx2">
                    <a:lumMod val="60000"/>
                    <a:lumOff val="40000"/>
                  </a:schemeClr>
                </a:solidFill>
                <a:latin typeface="Calibri" panose="020F0502020204030204" pitchFamily="34" charset="0"/>
                <a:cs typeface="Calibri" panose="020F0502020204030204" pitchFamily="34" charset="0"/>
              </a:rPr>
              <a:t>to a column in a table</a:t>
            </a:r>
          </a:p>
        </p:txBody>
      </p:sp>
      <p:sp>
        <p:nvSpPr>
          <p:cNvPr id="5" name="Rectangle 4"/>
          <p:cNvSpPr/>
          <p:nvPr/>
        </p:nvSpPr>
        <p:spPr>
          <a:xfrm>
            <a:off x="249042" y="1538857"/>
            <a:ext cx="11415133" cy="1569660"/>
          </a:xfrm>
          <a:prstGeom prst="rect">
            <a:avLst/>
          </a:prstGeom>
        </p:spPr>
        <p:txBody>
          <a:bodyPr wrap="square">
            <a:spAutoFit/>
          </a:bodyPr>
          <a:lstStyle/>
          <a:p>
            <a:r>
              <a:rPr lang="en-US" sz="2400" dirty="0">
                <a:solidFill>
                  <a:srgbClr val="00B050"/>
                </a:solidFill>
                <a:latin typeface="Calibri" panose="020F0502020204030204" pitchFamily="34" charset="0"/>
                <a:cs typeface="Calibri" panose="020F0502020204030204" pitchFamily="34" charset="0"/>
              </a:rPr>
              <a:t>In the editor, find the + button at the bottom. Click and hold on this button and then</a:t>
            </a:r>
          </a:p>
          <a:p>
            <a:r>
              <a:rPr lang="en-US" sz="2400" dirty="0">
                <a:solidFill>
                  <a:srgbClr val="00B050"/>
                </a:solidFill>
                <a:latin typeface="Calibri" panose="020F0502020204030204" pitchFamily="34" charset="0"/>
                <a:cs typeface="Calibri" panose="020F0502020204030204" pitchFamily="34" charset="0"/>
              </a:rPr>
              <a:t>select Add Entity from the menu that will appear, as shown in Figure 18-3.</a:t>
            </a:r>
          </a:p>
          <a:p>
            <a:r>
              <a:rPr lang="en-US" sz="2400" dirty="0">
                <a:solidFill>
                  <a:srgbClr val="00B050"/>
                </a:solidFill>
                <a:latin typeface="Calibri" panose="020F0502020204030204" pitchFamily="34" charset="0"/>
                <a:cs typeface="Calibri" panose="020F0502020204030204" pitchFamily="34" charset="0"/>
              </a:rPr>
              <a:t>Your new entity will be created and will be in a state where you can immediately rename</a:t>
            </a:r>
          </a:p>
          <a:p>
            <a:r>
              <a:rPr lang="en-US" sz="2400" dirty="0">
                <a:solidFill>
                  <a:srgbClr val="00B050"/>
                </a:solidFill>
                <a:latin typeface="Calibri" panose="020F0502020204030204" pitchFamily="34" charset="0"/>
                <a:cs typeface="Calibri" panose="020F0502020204030204" pitchFamily="34" charset="0"/>
              </a:rPr>
              <a:t>it after creation. Change the name of this entity to Person, as shown in Figure 18-4.</a:t>
            </a:r>
          </a:p>
        </p:txBody>
      </p:sp>
      <p:pic>
        <p:nvPicPr>
          <p:cNvPr id="6" name="Picture 5"/>
          <p:cNvPicPr>
            <a:picLocks noChangeAspect="1"/>
          </p:cNvPicPr>
          <p:nvPr/>
        </p:nvPicPr>
        <p:blipFill>
          <a:blip r:embed="rId2"/>
          <a:stretch>
            <a:fillRect/>
          </a:stretch>
        </p:blipFill>
        <p:spPr>
          <a:xfrm>
            <a:off x="3721022" y="3030458"/>
            <a:ext cx="7448550" cy="3724275"/>
          </a:xfrm>
          <a:prstGeom prst="rect">
            <a:avLst/>
          </a:prstGeom>
        </p:spPr>
      </p:pic>
    </p:spTree>
    <p:extLst>
      <p:ext uri="{BB962C8B-B14F-4D97-AF65-F5344CB8AC3E}">
        <p14:creationId xmlns:p14="http://schemas.microsoft.com/office/powerpoint/2010/main" val="34032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0224" y="0"/>
            <a:ext cx="11232681" cy="6858000"/>
          </a:xfrm>
          <a:prstGeom prst="rect">
            <a:avLst/>
          </a:prstGeom>
        </p:spPr>
      </p:pic>
    </p:spTree>
    <p:extLst>
      <p:ext uri="{BB962C8B-B14F-4D97-AF65-F5344CB8AC3E}">
        <p14:creationId xmlns:p14="http://schemas.microsoft.com/office/powerpoint/2010/main" val="1051243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288" y="160792"/>
            <a:ext cx="6096000" cy="2677656"/>
          </a:xfrm>
          <a:prstGeom prst="rect">
            <a:avLst/>
          </a:prstGeom>
        </p:spPr>
        <p:txBody>
          <a:bodyPr>
            <a:spAutoFit/>
          </a:bodyPr>
          <a:lstStyle/>
          <a:p>
            <a:r>
              <a:rPr lang="en-US" sz="2400" dirty="0">
                <a:solidFill>
                  <a:schemeClr val="accent6">
                    <a:lumMod val="75000"/>
                  </a:schemeClr>
                </a:solidFill>
                <a:latin typeface="Calibri" panose="020F0502020204030204" pitchFamily="34" charset="0"/>
                <a:cs typeface="Calibri" panose="020F0502020204030204" pitchFamily="34" charset="0"/>
              </a:rPr>
              <a:t>Select the Person entity, then select the + button in the Attributes pane and create the</a:t>
            </a:r>
          </a:p>
          <a:p>
            <a:r>
              <a:rPr lang="en-US" sz="2400" dirty="0">
                <a:solidFill>
                  <a:schemeClr val="accent6">
                    <a:lumMod val="75000"/>
                  </a:schemeClr>
                </a:solidFill>
                <a:latin typeface="Calibri" panose="020F0502020204030204" pitchFamily="34" charset="0"/>
                <a:cs typeface="Calibri" panose="020F0502020204030204" pitchFamily="34" charset="0"/>
              </a:rPr>
              <a:t>following three attributes for it (the results are shown in Figure 18-5).</a:t>
            </a:r>
          </a:p>
          <a:p>
            <a:pPr marL="342900" indent="-342900">
              <a:buFont typeface="Wingdings" panose="05000000000000000000" pitchFamily="2" charset="2"/>
              <a:buChar char="ü"/>
            </a:pPr>
            <a:r>
              <a:rPr lang="en-US" sz="2400" dirty="0">
                <a:solidFill>
                  <a:schemeClr val="accent6">
                    <a:lumMod val="75000"/>
                  </a:schemeClr>
                </a:solidFill>
                <a:latin typeface="Calibri" panose="020F0502020204030204" pitchFamily="34" charset="0"/>
                <a:cs typeface="Calibri" panose="020F0502020204030204" pitchFamily="34" charset="0"/>
              </a:rPr>
              <a:t>• </a:t>
            </a:r>
            <a:r>
              <a:rPr lang="en-US" sz="2400" dirty="0" err="1">
                <a:solidFill>
                  <a:schemeClr val="accent6">
                    <a:lumMod val="75000"/>
                  </a:schemeClr>
                </a:solidFill>
                <a:latin typeface="Calibri" panose="020F0502020204030204" pitchFamily="34" charset="0"/>
                <a:cs typeface="Calibri" panose="020F0502020204030204" pitchFamily="34" charset="0"/>
              </a:rPr>
              <a:t>firstName</a:t>
            </a:r>
            <a:r>
              <a:rPr lang="en-US" sz="2400" dirty="0">
                <a:solidFill>
                  <a:schemeClr val="accent6">
                    <a:lumMod val="75000"/>
                  </a:schemeClr>
                </a:solidFill>
                <a:latin typeface="Calibri" panose="020F0502020204030204" pitchFamily="34" charset="0"/>
                <a:cs typeface="Calibri" panose="020F0502020204030204" pitchFamily="34" charset="0"/>
              </a:rPr>
              <a:t>(of type String).</a:t>
            </a:r>
          </a:p>
          <a:p>
            <a:pPr marL="342900" indent="-342900">
              <a:buFont typeface="Wingdings" panose="05000000000000000000" pitchFamily="2" charset="2"/>
              <a:buChar char="ü"/>
            </a:pPr>
            <a:r>
              <a:rPr lang="en-US" sz="2400" dirty="0">
                <a:solidFill>
                  <a:schemeClr val="accent6">
                    <a:lumMod val="75000"/>
                  </a:schemeClr>
                </a:solidFill>
                <a:latin typeface="Calibri" panose="020F0502020204030204" pitchFamily="34" charset="0"/>
                <a:cs typeface="Calibri" panose="020F0502020204030204" pitchFamily="34" charset="0"/>
              </a:rPr>
              <a:t>• </a:t>
            </a:r>
            <a:r>
              <a:rPr lang="en-US" sz="2400" dirty="0" err="1">
                <a:solidFill>
                  <a:schemeClr val="accent6">
                    <a:lumMod val="75000"/>
                  </a:schemeClr>
                </a:solidFill>
                <a:latin typeface="Calibri" panose="020F0502020204030204" pitchFamily="34" charset="0"/>
                <a:cs typeface="Calibri" panose="020F0502020204030204" pitchFamily="34" charset="0"/>
              </a:rPr>
              <a:t>lastName</a:t>
            </a:r>
            <a:r>
              <a:rPr lang="en-US" sz="2400" dirty="0">
                <a:solidFill>
                  <a:schemeClr val="accent6">
                    <a:lumMod val="75000"/>
                  </a:schemeClr>
                </a:solidFill>
                <a:latin typeface="Calibri" panose="020F0502020204030204" pitchFamily="34" charset="0"/>
                <a:cs typeface="Calibri" panose="020F0502020204030204" pitchFamily="34" charset="0"/>
              </a:rPr>
              <a:t>(of type String).</a:t>
            </a:r>
          </a:p>
          <a:p>
            <a:pPr marL="342900" indent="-342900">
              <a:buFont typeface="Wingdings" panose="05000000000000000000" pitchFamily="2" charset="2"/>
              <a:buChar char="ü"/>
            </a:pPr>
            <a:r>
              <a:rPr lang="en-US" sz="2400" dirty="0">
                <a:solidFill>
                  <a:schemeClr val="accent6">
                    <a:lumMod val="75000"/>
                  </a:schemeClr>
                </a:solidFill>
                <a:latin typeface="Calibri" panose="020F0502020204030204" pitchFamily="34" charset="0"/>
                <a:cs typeface="Calibri" panose="020F0502020204030204" pitchFamily="34" charset="0"/>
              </a:rPr>
              <a:t>• age(of type Integer 32).</a:t>
            </a:r>
          </a:p>
        </p:txBody>
      </p:sp>
      <p:pic>
        <p:nvPicPr>
          <p:cNvPr id="5" name="Picture 4"/>
          <p:cNvPicPr>
            <a:picLocks noChangeAspect="1"/>
          </p:cNvPicPr>
          <p:nvPr/>
        </p:nvPicPr>
        <p:blipFill>
          <a:blip r:embed="rId2"/>
          <a:stretch>
            <a:fillRect/>
          </a:stretch>
        </p:blipFill>
        <p:spPr>
          <a:xfrm>
            <a:off x="3959174" y="2319454"/>
            <a:ext cx="8232825" cy="4159404"/>
          </a:xfrm>
          <a:prstGeom prst="rect">
            <a:avLst/>
          </a:prstGeom>
        </p:spPr>
      </p:pic>
    </p:spTree>
    <p:extLst>
      <p:ext uri="{BB962C8B-B14F-4D97-AF65-F5344CB8AC3E}">
        <p14:creationId xmlns:p14="http://schemas.microsoft.com/office/powerpoint/2010/main" val="4100346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32551" y="2796927"/>
            <a:ext cx="3655681" cy="1015663"/>
          </a:xfrm>
          <a:prstGeom prst="rect">
            <a:avLst/>
          </a:prstGeom>
          <a:noFill/>
        </p:spPr>
        <p:txBody>
          <a:bodyPr wrap="none" lIns="91440" tIns="45720" rIns="91440" bIns="45720">
            <a:spAutoFit/>
          </a:bodyPr>
          <a:lstStyle/>
          <a:p>
            <a:pPr algn="ctr"/>
            <a:r>
              <a:rPr lang="en-US" sz="6000" b="1" dirty="0">
                <a:ln w="13462">
                  <a:solidFill>
                    <a:prstClr val="white"/>
                  </a:solidFill>
                  <a:prstDash val="solid"/>
                </a:ln>
                <a:solidFill>
                  <a:prstClr val="black">
                    <a:lumMod val="85000"/>
                    <a:lumOff val="15000"/>
                  </a:prstClr>
                </a:solidFill>
                <a:effectLst>
                  <a:outerShdw dist="38100" dir="2700000" algn="bl" rotWithShape="0">
                    <a:srgbClr val="4BACC6"/>
                  </a:outerShdw>
                </a:effectLst>
                <a:latin typeface="Calibri"/>
              </a:rPr>
              <a:t>Table View</a:t>
            </a:r>
            <a:endParaRPr lang="en-US" sz="6000"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1697726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674" y="166730"/>
            <a:ext cx="11667487" cy="1569660"/>
          </a:xfrm>
          <a:prstGeom prst="rect">
            <a:avLst/>
          </a:prstGeom>
        </p:spPr>
        <p:txBody>
          <a:bodyPr wrap="square">
            <a:spAutoFit/>
          </a:bodyPr>
          <a:lstStyle/>
          <a:p>
            <a:r>
              <a:rPr lang="en-US" sz="2400" dirty="0">
                <a:solidFill>
                  <a:srgbClr val="00B0F0"/>
                </a:solidFill>
                <a:latin typeface="Calibri" panose="020F0502020204030204" pitchFamily="34" charset="0"/>
                <a:cs typeface="Calibri" panose="020F0502020204030204" pitchFamily="34" charset="0"/>
              </a:rPr>
              <a:t>While you are in the data model editor, from the View menu in </a:t>
            </a:r>
            <a:r>
              <a:rPr lang="en-US" sz="2400" dirty="0" err="1">
                <a:solidFill>
                  <a:srgbClr val="00B0F0"/>
                </a:solidFill>
                <a:latin typeface="Calibri" panose="020F0502020204030204" pitchFamily="34" charset="0"/>
                <a:cs typeface="Calibri" panose="020F0502020204030204" pitchFamily="34" charset="0"/>
              </a:rPr>
              <a:t>Xcode</a:t>
            </a:r>
            <a:r>
              <a:rPr lang="en-US" sz="2400" dirty="0">
                <a:solidFill>
                  <a:srgbClr val="00B0F0"/>
                </a:solidFill>
                <a:latin typeface="Calibri" panose="020F0502020204030204" pitchFamily="34" charset="0"/>
                <a:cs typeface="Calibri" panose="020F0502020204030204" pitchFamily="34" charset="0"/>
              </a:rPr>
              <a:t>, choose </a:t>
            </a:r>
            <a:r>
              <a:rPr lang="en-US" sz="2400" dirty="0" err="1">
                <a:solidFill>
                  <a:srgbClr val="00B0F0"/>
                </a:solidFill>
                <a:latin typeface="Calibri" panose="020F0502020204030204" pitchFamily="34" charset="0"/>
                <a:cs typeface="Calibri" panose="020F0502020204030204" pitchFamily="34" charset="0"/>
              </a:rPr>
              <a:t>Utilit</a:t>
            </a:r>
            <a:r>
              <a:rPr lang="en-US" sz="2400" dirty="0">
                <a:solidFill>
                  <a:srgbClr val="00B0F0"/>
                </a:solidFill>
                <a:latin typeface="Calibri" panose="020F0502020204030204" pitchFamily="34" charset="0"/>
                <a:cs typeface="Calibri" panose="020F0502020204030204" pitchFamily="34" charset="0"/>
              </a:rPr>
              <a:t>‐</a:t>
            </a:r>
          </a:p>
          <a:p>
            <a:r>
              <a:rPr lang="en-US" sz="2400" dirty="0" err="1">
                <a:solidFill>
                  <a:srgbClr val="00B0F0"/>
                </a:solidFill>
                <a:latin typeface="Calibri" panose="020F0502020204030204" pitchFamily="34" charset="0"/>
                <a:cs typeface="Calibri" panose="020F0502020204030204" pitchFamily="34" charset="0"/>
              </a:rPr>
              <a:t>ies</a:t>
            </a:r>
            <a:r>
              <a:rPr lang="en-US" sz="2400" dirty="0">
                <a:solidFill>
                  <a:srgbClr val="00B0F0"/>
                </a:solidFill>
                <a:latin typeface="Calibri" panose="020F0502020204030204" pitchFamily="34" charset="0"/>
                <a:cs typeface="Calibri" panose="020F0502020204030204" pitchFamily="34" charset="0"/>
              </a:rPr>
              <a:t>  </a:t>
            </a:r>
            <a:r>
              <a:rPr lang="en-US" sz="2400" dirty="0" smtClean="0">
                <a:solidFill>
                  <a:srgbClr val="00B0F0"/>
                </a:solidFill>
                <a:latin typeface="Calibri" panose="020F0502020204030204" pitchFamily="34" charset="0"/>
                <a:cs typeface="Calibri" panose="020F0502020204030204" pitchFamily="34" charset="0"/>
              </a:rPr>
              <a:t>→ Show </a:t>
            </a:r>
            <a:r>
              <a:rPr lang="en-US" sz="2400" dirty="0">
                <a:solidFill>
                  <a:srgbClr val="00B0F0"/>
                </a:solidFill>
                <a:latin typeface="Calibri" panose="020F0502020204030204" pitchFamily="34" charset="0"/>
                <a:cs typeface="Calibri" panose="020F0502020204030204" pitchFamily="34" charset="0"/>
              </a:rPr>
              <a:t>Utilities. The utilities pane will open on the </a:t>
            </a:r>
            <a:r>
              <a:rPr lang="en-US" sz="2400" dirty="0" smtClean="0">
                <a:solidFill>
                  <a:srgbClr val="00B0F0"/>
                </a:solidFill>
                <a:latin typeface="Calibri" panose="020F0502020204030204" pitchFamily="34" charset="0"/>
                <a:cs typeface="Calibri" panose="020F0502020204030204" pitchFamily="34" charset="0"/>
              </a:rPr>
              <a:t>right-hand </a:t>
            </a:r>
            <a:r>
              <a:rPr lang="en-US" sz="2400" dirty="0">
                <a:solidFill>
                  <a:srgbClr val="00B0F0"/>
                </a:solidFill>
                <a:latin typeface="Calibri" panose="020F0502020204030204" pitchFamily="34" charset="0"/>
                <a:cs typeface="Calibri" panose="020F0502020204030204" pitchFamily="34" charset="0"/>
              </a:rPr>
              <a:t>side of </a:t>
            </a:r>
            <a:r>
              <a:rPr lang="en-US" sz="2400" dirty="0" err="1">
                <a:solidFill>
                  <a:srgbClr val="00B0F0"/>
                </a:solidFill>
                <a:latin typeface="Calibri" panose="020F0502020204030204" pitchFamily="34" charset="0"/>
                <a:cs typeface="Calibri" panose="020F0502020204030204" pitchFamily="34" charset="0"/>
              </a:rPr>
              <a:t>Xcode</a:t>
            </a:r>
            <a:r>
              <a:rPr lang="en-US" sz="2400" dirty="0">
                <a:solidFill>
                  <a:srgbClr val="00B0F0"/>
                </a:solidFill>
                <a:latin typeface="Calibri" panose="020F0502020204030204" pitchFamily="34" charset="0"/>
                <a:cs typeface="Calibri" panose="020F0502020204030204" pitchFamily="34" charset="0"/>
              </a:rPr>
              <a:t>. On</a:t>
            </a:r>
          </a:p>
          <a:p>
            <a:r>
              <a:rPr lang="en-US" sz="2400" dirty="0">
                <a:solidFill>
                  <a:srgbClr val="00B0F0"/>
                </a:solidFill>
                <a:latin typeface="Calibri" panose="020F0502020204030204" pitchFamily="34" charset="0"/>
                <a:cs typeface="Calibri" panose="020F0502020204030204" pitchFamily="34" charset="0"/>
              </a:rPr>
              <a:t>top, choose the Data Model </a:t>
            </a:r>
            <a:r>
              <a:rPr lang="en-US" sz="2400" dirty="0" smtClean="0">
                <a:solidFill>
                  <a:srgbClr val="00B0F0"/>
                </a:solidFill>
                <a:latin typeface="Calibri" panose="020F0502020204030204" pitchFamily="34" charset="0"/>
                <a:cs typeface="Calibri" panose="020F0502020204030204" pitchFamily="34" charset="0"/>
              </a:rPr>
              <a:t>Inspector </a:t>
            </a:r>
            <a:r>
              <a:rPr lang="en-US" sz="2400" dirty="0">
                <a:solidFill>
                  <a:srgbClr val="00B0F0"/>
                </a:solidFill>
                <a:latin typeface="Calibri" panose="020F0502020204030204" pitchFamily="34" charset="0"/>
                <a:cs typeface="Calibri" panose="020F0502020204030204" pitchFamily="34" charset="0"/>
              </a:rPr>
              <a:t>button and make sure that you have clicked on</a:t>
            </a:r>
          </a:p>
          <a:p>
            <a:r>
              <a:rPr lang="en-US" sz="2400" dirty="0">
                <a:solidFill>
                  <a:srgbClr val="00B0F0"/>
                </a:solidFill>
                <a:latin typeface="Calibri" panose="020F0502020204030204" pitchFamily="34" charset="0"/>
                <a:cs typeface="Calibri" panose="020F0502020204030204" pitchFamily="34" charset="0"/>
              </a:rPr>
              <a:t>the  </a:t>
            </a:r>
            <a:r>
              <a:rPr lang="en-US" sz="2400" dirty="0" smtClean="0">
                <a:solidFill>
                  <a:srgbClr val="00B0F0"/>
                </a:solidFill>
                <a:latin typeface="Calibri" panose="020F0502020204030204" pitchFamily="34" charset="0"/>
                <a:cs typeface="Calibri" panose="020F0502020204030204" pitchFamily="34" charset="0"/>
              </a:rPr>
              <a:t>Person entity </a:t>
            </a:r>
            <a:r>
              <a:rPr lang="en-US" sz="2400" dirty="0">
                <a:solidFill>
                  <a:srgbClr val="00B0F0"/>
                </a:solidFill>
                <a:latin typeface="Calibri" panose="020F0502020204030204" pitchFamily="34" charset="0"/>
                <a:cs typeface="Calibri" panose="020F0502020204030204" pitchFamily="34" charset="0"/>
              </a:rPr>
              <a:t>that we just created. </a:t>
            </a:r>
          </a:p>
        </p:txBody>
      </p:sp>
      <p:pic>
        <p:nvPicPr>
          <p:cNvPr id="5" name="Picture 4"/>
          <p:cNvPicPr>
            <a:picLocks noChangeAspect="1"/>
          </p:cNvPicPr>
          <p:nvPr/>
        </p:nvPicPr>
        <p:blipFill>
          <a:blip r:embed="rId2"/>
          <a:stretch>
            <a:fillRect/>
          </a:stretch>
        </p:blipFill>
        <p:spPr>
          <a:xfrm>
            <a:off x="298991" y="1736390"/>
            <a:ext cx="11771914" cy="4898586"/>
          </a:xfrm>
          <a:prstGeom prst="rect">
            <a:avLst/>
          </a:prstGeom>
        </p:spPr>
      </p:pic>
    </p:spTree>
    <p:extLst>
      <p:ext uri="{BB962C8B-B14F-4D97-AF65-F5344CB8AC3E}">
        <p14:creationId xmlns:p14="http://schemas.microsoft.com/office/powerpoint/2010/main" val="1625393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331" y="222353"/>
            <a:ext cx="5615255" cy="461665"/>
          </a:xfrm>
          <a:prstGeom prst="rect">
            <a:avLst/>
          </a:prstGeom>
        </p:spPr>
        <p:txBody>
          <a:bodyPr wrap="none">
            <a:spAutoFit/>
          </a:bodyPr>
          <a:lstStyle/>
          <a:p>
            <a:r>
              <a:rPr lang="en-US" sz="2400" dirty="0" smtClean="0">
                <a:solidFill>
                  <a:schemeClr val="accent6">
                    <a:lumMod val="75000"/>
                  </a:schemeClr>
                </a:solidFill>
                <a:latin typeface="Calibri" panose="020F0502020204030204" pitchFamily="34" charset="0"/>
                <a:cs typeface="Calibri" panose="020F0502020204030204" pitchFamily="34" charset="0"/>
              </a:rPr>
              <a:t>Generating Class Files for Core Data Entities</a:t>
            </a:r>
            <a:endParaRPr lang="en-US" sz="2400" dirty="0">
              <a:solidFill>
                <a:schemeClr val="accent6">
                  <a:lumMod val="75000"/>
                </a:schemeClr>
              </a:solidFill>
              <a:latin typeface="Calibri" panose="020F0502020204030204" pitchFamily="34" charset="0"/>
              <a:cs typeface="Calibri" panose="020F0502020204030204" pitchFamily="34" charset="0"/>
            </a:endParaRPr>
          </a:p>
        </p:txBody>
      </p:sp>
      <p:sp>
        <p:nvSpPr>
          <p:cNvPr id="6" name="Rectangle 5"/>
          <p:cNvSpPr/>
          <p:nvPr/>
        </p:nvSpPr>
        <p:spPr>
          <a:xfrm>
            <a:off x="278331" y="770104"/>
            <a:ext cx="5185767" cy="6370975"/>
          </a:xfrm>
          <a:prstGeom prst="rect">
            <a:avLst/>
          </a:prstGeom>
        </p:spPr>
        <p:txBody>
          <a:bodyPr wrap="square">
            <a:spAutoFit/>
          </a:bodyPr>
          <a:lstStyle/>
          <a:p>
            <a:r>
              <a:rPr lang="en-US" sz="2400" dirty="0" smtClean="0">
                <a:solidFill>
                  <a:srgbClr val="00B0F0"/>
                </a:solidFill>
                <a:latin typeface="Calibri" panose="020F0502020204030204" pitchFamily="34" charset="0"/>
                <a:cs typeface="Calibri" panose="020F0502020204030204" pitchFamily="34" charset="0"/>
              </a:rPr>
              <a:t>Follow </a:t>
            </a:r>
            <a:r>
              <a:rPr lang="en-US" sz="2400" dirty="0">
                <a:solidFill>
                  <a:srgbClr val="00B0F0"/>
                </a:solidFill>
                <a:latin typeface="Calibri" panose="020F0502020204030204" pitchFamily="34" charset="0"/>
                <a:cs typeface="Calibri" panose="020F0502020204030204" pitchFamily="34" charset="0"/>
              </a:rPr>
              <a:t>these steps:</a:t>
            </a:r>
          </a:p>
          <a:p>
            <a:pPr algn="just"/>
            <a:r>
              <a:rPr lang="en-US" sz="2400" dirty="0">
                <a:latin typeface="Calibri" panose="020F0502020204030204" pitchFamily="34" charset="0"/>
                <a:cs typeface="Calibri" panose="020F0502020204030204" pitchFamily="34" charset="0"/>
              </a:rPr>
              <a:t>1. </a:t>
            </a:r>
            <a:r>
              <a:rPr lang="en-US" sz="2400" dirty="0" smtClean="0">
                <a:solidFill>
                  <a:schemeClr val="accent6">
                    <a:lumMod val="75000"/>
                  </a:schemeClr>
                </a:solidFill>
                <a:latin typeface="Calibri" panose="020F0502020204030204" pitchFamily="34" charset="0"/>
                <a:cs typeface="Calibri" panose="020F0502020204030204" pitchFamily="34" charset="0"/>
              </a:rPr>
              <a:t>In </a:t>
            </a:r>
            <a:r>
              <a:rPr lang="en-US" sz="2400" dirty="0" err="1" smtClean="0">
                <a:solidFill>
                  <a:schemeClr val="accent6">
                    <a:lumMod val="75000"/>
                  </a:schemeClr>
                </a:solidFill>
                <a:latin typeface="Calibri" panose="020F0502020204030204" pitchFamily="34" charset="0"/>
                <a:cs typeface="Calibri" panose="020F0502020204030204" pitchFamily="34" charset="0"/>
              </a:rPr>
              <a:t>Xcode</a:t>
            </a:r>
            <a:r>
              <a:rPr lang="en-US" sz="2400" dirty="0">
                <a:solidFill>
                  <a:schemeClr val="accent6">
                    <a:lumMod val="75000"/>
                  </a:schemeClr>
                </a:solidFill>
                <a:latin typeface="Calibri" panose="020F0502020204030204" pitchFamily="34" charset="0"/>
                <a:cs typeface="Calibri" panose="020F0502020204030204" pitchFamily="34" charset="0"/>
              </a:rPr>
              <a:t>, find the file with the </a:t>
            </a:r>
            <a:r>
              <a:rPr lang="en-US" sz="2400" dirty="0" err="1">
                <a:solidFill>
                  <a:schemeClr val="accent6">
                    <a:lumMod val="75000"/>
                  </a:schemeClr>
                </a:solidFill>
                <a:latin typeface="Calibri" panose="020F0502020204030204" pitchFamily="34" charset="0"/>
                <a:cs typeface="Calibri" panose="020F0502020204030204" pitchFamily="34" charset="0"/>
              </a:rPr>
              <a:t>xcdatamodelextension</a:t>
            </a:r>
            <a:r>
              <a:rPr lang="en-US" sz="2400" dirty="0">
                <a:solidFill>
                  <a:schemeClr val="accent6">
                    <a:lumMod val="75000"/>
                  </a:schemeClr>
                </a:solidFill>
                <a:latin typeface="Calibri" panose="020F0502020204030204" pitchFamily="34" charset="0"/>
                <a:cs typeface="Calibri" panose="020F0502020204030204" pitchFamily="34" charset="0"/>
              </a:rPr>
              <a:t> that was created for </a:t>
            </a:r>
            <a:r>
              <a:rPr lang="en-US" sz="2400" dirty="0" smtClean="0">
                <a:solidFill>
                  <a:schemeClr val="accent6">
                    <a:lumMod val="75000"/>
                  </a:schemeClr>
                </a:solidFill>
                <a:latin typeface="Calibri" panose="020F0502020204030204" pitchFamily="34" charset="0"/>
                <a:cs typeface="Calibri" panose="020F0502020204030204" pitchFamily="34" charset="0"/>
              </a:rPr>
              <a:t>your application </a:t>
            </a:r>
            <a:r>
              <a:rPr lang="en-US" sz="2400" dirty="0">
                <a:solidFill>
                  <a:schemeClr val="accent6">
                    <a:lumMod val="75000"/>
                  </a:schemeClr>
                </a:solidFill>
                <a:latin typeface="Calibri" panose="020F0502020204030204" pitchFamily="34" charset="0"/>
                <a:cs typeface="Calibri" panose="020F0502020204030204" pitchFamily="34" charset="0"/>
              </a:rPr>
              <a:t>when you created the application itself in </a:t>
            </a:r>
            <a:r>
              <a:rPr lang="en-US" sz="2400" dirty="0" err="1">
                <a:solidFill>
                  <a:schemeClr val="accent6">
                    <a:lumMod val="75000"/>
                  </a:schemeClr>
                </a:solidFill>
                <a:latin typeface="Calibri" panose="020F0502020204030204" pitchFamily="34" charset="0"/>
                <a:cs typeface="Calibri" panose="020F0502020204030204" pitchFamily="34" charset="0"/>
              </a:rPr>
              <a:t>Xcode</a:t>
            </a:r>
            <a:r>
              <a:rPr lang="en-US" sz="2400" dirty="0">
                <a:solidFill>
                  <a:schemeClr val="accent6">
                    <a:lumMod val="75000"/>
                  </a:schemeClr>
                </a:solidFill>
                <a:latin typeface="Calibri" panose="020F0502020204030204" pitchFamily="34" charset="0"/>
                <a:cs typeface="Calibri" panose="020F0502020204030204" pitchFamily="34" charset="0"/>
              </a:rPr>
              <a:t>. Click the file, and </a:t>
            </a:r>
            <a:r>
              <a:rPr lang="en-US" sz="2400" dirty="0" smtClean="0">
                <a:solidFill>
                  <a:schemeClr val="accent6">
                    <a:lumMod val="75000"/>
                  </a:schemeClr>
                </a:solidFill>
                <a:latin typeface="Calibri" panose="020F0502020204030204" pitchFamily="34" charset="0"/>
                <a:cs typeface="Calibri" panose="020F0502020204030204" pitchFamily="34" charset="0"/>
              </a:rPr>
              <a:t>you should </a:t>
            </a:r>
            <a:r>
              <a:rPr lang="en-US" sz="2400" dirty="0">
                <a:solidFill>
                  <a:schemeClr val="accent6">
                    <a:lumMod val="75000"/>
                  </a:schemeClr>
                </a:solidFill>
                <a:latin typeface="Calibri" panose="020F0502020204030204" pitchFamily="34" charset="0"/>
                <a:cs typeface="Calibri" panose="020F0502020204030204" pitchFamily="34" charset="0"/>
              </a:rPr>
              <a:t>see the editor on the </a:t>
            </a:r>
            <a:r>
              <a:rPr lang="en-US" sz="2400" dirty="0" err="1">
                <a:solidFill>
                  <a:schemeClr val="accent6">
                    <a:lumMod val="75000"/>
                  </a:schemeClr>
                </a:solidFill>
                <a:latin typeface="Calibri" panose="020F0502020204030204" pitchFamily="34" charset="0"/>
                <a:cs typeface="Calibri" panose="020F0502020204030204" pitchFamily="34" charset="0"/>
              </a:rPr>
              <a:t>righthand</a:t>
            </a:r>
            <a:r>
              <a:rPr lang="en-US" sz="2400" dirty="0">
                <a:solidFill>
                  <a:schemeClr val="accent6">
                    <a:lumMod val="75000"/>
                  </a:schemeClr>
                </a:solidFill>
                <a:latin typeface="Calibri" panose="020F0502020204030204" pitchFamily="34" charset="0"/>
                <a:cs typeface="Calibri" panose="020F0502020204030204" pitchFamily="34" charset="0"/>
              </a:rPr>
              <a:t> side of the </a:t>
            </a:r>
            <a:r>
              <a:rPr lang="en-US" sz="2400" dirty="0" err="1">
                <a:solidFill>
                  <a:schemeClr val="accent6">
                    <a:lumMod val="75000"/>
                  </a:schemeClr>
                </a:solidFill>
                <a:latin typeface="Calibri" panose="020F0502020204030204" pitchFamily="34" charset="0"/>
                <a:cs typeface="Calibri" panose="020F0502020204030204" pitchFamily="34" charset="0"/>
              </a:rPr>
              <a:t>Xcode</a:t>
            </a:r>
            <a:r>
              <a:rPr lang="en-US" sz="2400" dirty="0">
                <a:solidFill>
                  <a:schemeClr val="accent6">
                    <a:lumMod val="75000"/>
                  </a:schemeClr>
                </a:solidFill>
                <a:latin typeface="Calibri" panose="020F0502020204030204" pitchFamily="34" charset="0"/>
                <a:cs typeface="Calibri" panose="020F0502020204030204" pitchFamily="34" charset="0"/>
              </a:rPr>
              <a:t> window.</a:t>
            </a:r>
          </a:p>
          <a:p>
            <a:r>
              <a:rPr lang="en-US" sz="2400" dirty="0">
                <a:latin typeface="Calibri" panose="020F0502020204030204" pitchFamily="34" charset="0"/>
                <a:cs typeface="Calibri" panose="020F0502020204030204" pitchFamily="34" charset="0"/>
              </a:rPr>
              <a:t>2. </a:t>
            </a:r>
            <a:r>
              <a:rPr lang="en-US" sz="2400" dirty="0">
                <a:solidFill>
                  <a:srgbClr val="7030A0"/>
                </a:solidFill>
                <a:latin typeface="Calibri" panose="020F0502020204030204" pitchFamily="34" charset="0"/>
                <a:cs typeface="Calibri" panose="020F0502020204030204" pitchFamily="34" charset="0"/>
              </a:rPr>
              <a:t>Select the </a:t>
            </a:r>
            <a:r>
              <a:rPr lang="en-US" sz="2400" dirty="0" smtClean="0">
                <a:solidFill>
                  <a:srgbClr val="7030A0"/>
                </a:solidFill>
                <a:latin typeface="Calibri" panose="020F0502020204030204" pitchFamily="34" charset="0"/>
                <a:cs typeface="Calibri" panose="020F0502020204030204" pitchFamily="34" charset="0"/>
              </a:rPr>
              <a:t>Person entity </a:t>
            </a:r>
            <a:r>
              <a:rPr lang="en-US" sz="2400" dirty="0">
                <a:solidFill>
                  <a:srgbClr val="7030A0"/>
                </a:solidFill>
                <a:latin typeface="Calibri" panose="020F0502020204030204" pitchFamily="34" charset="0"/>
                <a:cs typeface="Calibri" panose="020F0502020204030204" pitchFamily="34" charset="0"/>
              </a:rPr>
              <a:t>that we created earlier (see Recipe 18.1).</a:t>
            </a:r>
          </a:p>
          <a:p>
            <a:r>
              <a:rPr lang="en-US" sz="2400" dirty="0">
                <a:latin typeface="Calibri" panose="020F0502020204030204" pitchFamily="34" charset="0"/>
                <a:cs typeface="Calibri" panose="020F0502020204030204" pitchFamily="34" charset="0"/>
              </a:rPr>
              <a:t>3. </a:t>
            </a:r>
            <a:r>
              <a:rPr lang="en-US" sz="2400" dirty="0">
                <a:solidFill>
                  <a:schemeClr val="accent5">
                    <a:lumMod val="50000"/>
                  </a:schemeClr>
                </a:solidFill>
                <a:latin typeface="Calibri" panose="020F0502020204030204" pitchFamily="34" charset="0"/>
                <a:cs typeface="Calibri" panose="020F0502020204030204" pitchFamily="34" charset="0"/>
              </a:rPr>
              <a:t>Select File →New File in </a:t>
            </a:r>
            <a:r>
              <a:rPr lang="en-US" sz="2400" dirty="0" err="1">
                <a:solidFill>
                  <a:schemeClr val="accent5">
                    <a:lumMod val="50000"/>
                  </a:schemeClr>
                </a:solidFill>
                <a:latin typeface="Calibri" panose="020F0502020204030204" pitchFamily="34" charset="0"/>
                <a:cs typeface="Calibri" panose="020F0502020204030204" pitchFamily="34" charset="0"/>
              </a:rPr>
              <a:t>Xcode</a:t>
            </a:r>
            <a:r>
              <a:rPr lang="en-US" sz="2400" dirty="0">
                <a:solidFill>
                  <a:schemeClr val="accent5">
                    <a:lumMod val="50000"/>
                  </a:schemeClr>
                </a:solidFill>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4. In the New File dialog, make sure you have selected </a:t>
            </a:r>
            <a:r>
              <a:rPr lang="en-US" sz="2400" dirty="0" err="1">
                <a:latin typeface="Calibri" panose="020F0502020204030204" pitchFamily="34" charset="0"/>
                <a:cs typeface="Calibri" panose="020F0502020204030204" pitchFamily="34" charset="0"/>
              </a:rPr>
              <a:t>iOS</a:t>
            </a:r>
            <a:r>
              <a:rPr lang="en-US" sz="2400" dirty="0">
                <a:latin typeface="Calibri" panose="020F0502020204030204" pitchFamily="34" charset="0"/>
                <a:cs typeface="Calibri" panose="020F0502020204030204" pitchFamily="34" charset="0"/>
              </a:rPr>
              <a:t> as the main category </a:t>
            </a:r>
            <a:r>
              <a:rPr lang="en-US" sz="2400" dirty="0" smtClean="0">
                <a:latin typeface="Calibri" panose="020F0502020204030204" pitchFamily="34" charset="0"/>
                <a:cs typeface="Calibri" panose="020F0502020204030204" pitchFamily="34" charset="0"/>
              </a:rPr>
              <a:t>and Core </a:t>
            </a:r>
            <a:r>
              <a:rPr lang="en-US" sz="2400" dirty="0">
                <a:latin typeface="Calibri" panose="020F0502020204030204" pitchFamily="34" charset="0"/>
                <a:cs typeface="Calibri" panose="020F0502020204030204" pitchFamily="34" charset="0"/>
              </a:rPr>
              <a:t>Data as the subcategory. Then choose the </a:t>
            </a:r>
            <a:r>
              <a:rPr lang="en-US" sz="2400" dirty="0" err="1" smtClean="0">
                <a:latin typeface="Calibri" panose="020F0502020204030204" pitchFamily="34" charset="0"/>
                <a:cs typeface="Calibri" panose="020F0502020204030204" pitchFamily="34" charset="0"/>
              </a:rPr>
              <a:t>NSManagedObject</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subclass item from </a:t>
            </a:r>
            <a:r>
              <a:rPr lang="en-US" sz="2400" dirty="0">
                <a:latin typeface="Calibri" panose="020F0502020204030204" pitchFamily="34" charset="0"/>
                <a:cs typeface="Calibri" panose="020F0502020204030204" pitchFamily="34" charset="0"/>
              </a:rPr>
              <a:t>the </a:t>
            </a:r>
            <a:r>
              <a:rPr lang="en-US" sz="2400" dirty="0" err="1" smtClean="0">
                <a:latin typeface="Calibri" panose="020F0502020204030204" pitchFamily="34" charset="0"/>
                <a:cs typeface="Calibri" panose="020F0502020204030204" pitchFamily="34" charset="0"/>
              </a:rPr>
              <a:t>righ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thand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side of the dialog and press Next, as shown in Figure 18-7</a:t>
            </a:r>
          </a:p>
        </p:txBody>
      </p:sp>
      <p:pic>
        <p:nvPicPr>
          <p:cNvPr id="5" name="Picture 4"/>
          <p:cNvPicPr>
            <a:picLocks noChangeAspect="1"/>
          </p:cNvPicPr>
          <p:nvPr/>
        </p:nvPicPr>
        <p:blipFill>
          <a:blip r:embed="rId2"/>
          <a:stretch>
            <a:fillRect/>
          </a:stretch>
        </p:blipFill>
        <p:spPr>
          <a:xfrm>
            <a:off x="5558729" y="1063159"/>
            <a:ext cx="6633271" cy="4811734"/>
          </a:xfrm>
          <a:prstGeom prst="rect">
            <a:avLst/>
          </a:prstGeom>
        </p:spPr>
      </p:pic>
    </p:spTree>
    <p:extLst>
      <p:ext uri="{BB962C8B-B14F-4D97-AF65-F5344CB8AC3E}">
        <p14:creationId xmlns:p14="http://schemas.microsoft.com/office/powerpoint/2010/main" val="3150529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439" y="96788"/>
            <a:ext cx="11548946" cy="830997"/>
          </a:xfrm>
          <a:prstGeom prst="rect">
            <a:avLst/>
          </a:prstGeom>
        </p:spPr>
        <p:txBody>
          <a:bodyPr wrap="square">
            <a:spAutoFit/>
          </a:bodyPr>
          <a:lstStyle/>
          <a:p>
            <a:r>
              <a:rPr lang="en-US" sz="2400" dirty="0">
                <a:solidFill>
                  <a:srgbClr val="FFC000"/>
                </a:solidFill>
                <a:latin typeface="Calibri" panose="020F0502020204030204" pitchFamily="34" charset="0"/>
                <a:cs typeface="Calibri" panose="020F0502020204030204" pitchFamily="34" charset="0"/>
              </a:rPr>
              <a:t>On the next screen, choose the managed object model that you want to save to </a:t>
            </a:r>
            <a:r>
              <a:rPr lang="en-US" sz="2400" dirty="0" smtClean="0">
                <a:solidFill>
                  <a:srgbClr val="FFC000"/>
                </a:solidFill>
                <a:latin typeface="Calibri" panose="020F0502020204030204" pitchFamily="34" charset="0"/>
                <a:cs typeface="Calibri" panose="020F0502020204030204" pitchFamily="34" charset="0"/>
              </a:rPr>
              <a:t>disk and </a:t>
            </a:r>
            <a:r>
              <a:rPr lang="en-US" sz="2400" dirty="0">
                <a:solidFill>
                  <a:srgbClr val="FFC000"/>
                </a:solidFill>
                <a:latin typeface="Calibri" panose="020F0502020204030204" pitchFamily="34" charset="0"/>
                <a:cs typeface="Calibri" panose="020F0502020204030204" pitchFamily="34" charset="0"/>
              </a:rPr>
              <a:t>ensure it is ticked. Once you are done, press the Next button (see Figure 18-8)</a:t>
            </a:r>
          </a:p>
        </p:txBody>
      </p:sp>
      <p:pic>
        <p:nvPicPr>
          <p:cNvPr id="5" name="Picture 4"/>
          <p:cNvPicPr>
            <a:picLocks noChangeAspect="1"/>
          </p:cNvPicPr>
          <p:nvPr/>
        </p:nvPicPr>
        <p:blipFill>
          <a:blip r:embed="rId2"/>
          <a:stretch>
            <a:fillRect/>
          </a:stretch>
        </p:blipFill>
        <p:spPr>
          <a:xfrm>
            <a:off x="1863645" y="1039297"/>
            <a:ext cx="7994031" cy="5731170"/>
          </a:xfrm>
          <a:prstGeom prst="rect">
            <a:avLst/>
          </a:prstGeom>
        </p:spPr>
      </p:pic>
    </p:spTree>
    <p:extLst>
      <p:ext uri="{BB962C8B-B14F-4D97-AF65-F5344CB8AC3E}">
        <p14:creationId xmlns:p14="http://schemas.microsoft.com/office/powerpoint/2010/main" val="3654064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712" y="-2662"/>
            <a:ext cx="11047141" cy="1569660"/>
          </a:xfrm>
          <a:prstGeom prst="rect">
            <a:avLst/>
          </a:prstGeom>
        </p:spPr>
        <p:txBody>
          <a:bodyPr wrap="square">
            <a:spAutoFit/>
          </a:bodyPr>
          <a:lstStyle/>
          <a:p>
            <a:r>
              <a:rPr lang="en-US" sz="2400" dirty="0">
                <a:solidFill>
                  <a:srgbClr val="FFC000"/>
                </a:solidFill>
                <a:latin typeface="Calibri" panose="020F0502020204030204" pitchFamily="34" charset="0"/>
                <a:cs typeface="Calibri" panose="020F0502020204030204" pitchFamily="34" charset="0"/>
              </a:rPr>
              <a:t>Now you will be asked to pick the entities that you want to export from your model</a:t>
            </a:r>
          </a:p>
          <a:p>
            <a:r>
              <a:rPr lang="en-US" sz="2400" dirty="0">
                <a:solidFill>
                  <a:srgbClr val="FFC000"/>
                </a:solidFill>
                <a:latin typeface="Calibri" panose="020F0502020204030204" pitchFamily="34" charset="0"/>
                <a:cs typeface="Calibri" panose="020F0502020204030204" pitchFamily="34" charset="0"/>
              </a:rPr>
              <a:t>on disk as Objective-C files. Since we have created only one entity, the  Person  entity,</a:t>
            </a:r>
          </a:p>
          <a:p>
            <a:r>
              <a:rPr lang="en-US" sz="2400" dirty="0">
                <a:solidFill>
                  <a:srgbClr val="FFC000"/>
                </a:solidFill>
                <a:latin typeface="Calibri" panose="020F0502020204030204" pitchFamily="34" charset="0"/>
                <a:cs typeface="Calibri" panose="020F0502020204030204" pitchFamily="34" charset="0"/>
              </a:rPr>
              <a:t>your list will look similar to that shown in Figure 18-9. Make sure the  Person  entity</a:t>
            </a:r>
          </a:p>
          <a:p>
            <a:r>
              <a:rPr lang="en-US" sz="2400" dirty="0">
                <a:solidFill>
                  <a:srgbClr val="FFC000"/>
                </a:solidFill>
                <a:latin typeface="Calibri" panose="020F0502020204030204" pitchFamily="34" charset="0"/>
                <a:cs typeface="Calibri" panose="020F0502020204030204" pitchFamily="34" charset="0"/>
              </a:rPr>
              <a:t>is ticked, and then press the Next button.</a:t>
            </a:r>
          </a:p>
        </p:txBody>
      </p:sp>
      <p:sp>
        <p:nvSpPr>
          <p:cNvPr id="5" name="Rectangle 4"/>
          <p:cNvSpPr/>
          <p:nvPr/>
        </p:nvSpPr>
        <p:spPr>
          <a:xfrm>
            <a:off x="568712" y="1566998"/>
            <a:ext cx="11303620" cy="1569660"/>
          </a:xfrm>
          <a:prstGeom prst="rect">
            <a:avLst/>
          </a:prstGeom>
        </p:spPr>
        <p:txBody>
          <a:bodyPr wrap="square">
            <a:spAutoFit/>
          </a:bodyPr>
          <a:lstStyle/>
          <a:p>
            <a:r>
              <a:rPr lang="en-US" sz="2400" dirty="0">
                <a:solidFill>
                  <a:srgbClr val="00B0F0"/>
                </a:solidFill>
                <a:latin typeface="Calibri" panose="020F0502020204030204" pitchFamily="34" charset="0"/>
                <a:cs typeface="Calibri" panose="020F0502020204030204" pitchFamily="34" charset="0"/>
              </a:rPr>
              <a:t>At the last stage, you will be asked to save your entity on disk. Ensure that in the</a:t>
            </a:r>
          </a:p>
          <a:p>
            <a:r>
              <a:rPr lang="en-US" sz="2400" dirty="0">
                <a:solidFill>
                  <a:srgbClr val="00B0F0"/>
                </a:solidFill>
                <a:latin typeface="Calibri" panose="020F0502020204030204" pitchFamily="34" charset="0"/>
                <a:cs typeface="Calibri" panose="020F0502020204030204" pitchFamily="34" charset="0"/>
              </a:rPr>
              <a:t>Targets box, your project is ticked (see Figure 18-10); otherwise, the entity will not</a:t>
            </a:r>
          </a:p>
          <a:p>
            <a:r>
              <a:rPr lang="en-US" sz="2400" dirty="0">
                <a:solidFill>
                  <a:srgbClr val="00B0F0"/>
                </a:solidFill>
                <a:latin typeface="Calibri" panose="020F0502020204030204" pitchFamily="34" charset="0"/>
                <a:cs typeface="Calibri" panose="020F0502020204030204" pitchFamily="34" charset="0"/>
              </a:rPr>
              <a:t>be available to different source files in your code. Once you are happy, press the</a:t>
            </a:r>
          </a:p>
          <a:p>
            <a:r>
              <a:rPr lang="en-US" sz="2400" dirty="0">
                <a:solidFill>
                  <a:srgbClr val="00B0F0"/>
                </a:solidFill>
                <a:latin typeface="Calibri" panose="020F0502020204030204" pitchFamily="34" charset="0"/>
                <a:cs typeface="Calibri" panose="020F0502020204030204" pitchFamily="34" charset="0"/>
              </a:rPr>
              <a:t>Create button.</a:t>
            </a:r>
          </a:p>
        </p:txBody>
      </p:sp>
      <p:pic>
        <p:nvPicPr>
          <p:cNvPr id="6" name="Picture 5"/>
          <p:cNvPicPr>
            <a:picLocks noChangeAspect="1"/>
          </p:cNvPicPr>
          <p:nvPr/>
        </p:nvPicPr>
        <p:blipFill>
          <a:blip r:embed="rId2"/>
          <a:stretch>
            <a:fillRect/>
          </a:stretch>
        </p:blipFill>
        <p:spPr>
          <a:xfrm>
            <a:off x="3423424" y="2689747"/>
            <a:ext cx="6454601" cy="4168253"/>
          </a:xfrm>
          <a:prstGeom prst="rect">
            <a:avLst/>
          </a:prstGeom>
        </p:spPr>
      </p:pic>
    </p:spTree>
    <p:extLst>
      <p:ext uri="{BB962C8B-B14F-4D97-AF65-F5344CB8AC3E}">
        <p14:creationId xmlns:p14="http://schemas.microsoft.com/office/powerpoint/2010/main" val="30308626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4323" y="0"/>
            <a:ext cx="10442652" cy="6774336"/>
          </a:xfrm>
          <a:prstGeom prst="rect">
            <a:avLst/>
          </a:prstGeom>
        </p:spPr>
      </p:pic>
    </p:spTree>
    <p:extLst>
      <p:ext uri="{BB962C8B-B14F-4D97-AF65-F5344CB8AC3E}">
        <p14:creationId xmlns:p14="http://schemas.microsoft.com/office/powerpoint/2010/main" val="4272476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589" y="134925"/>
            <a:ext cx="8850351" cy="1192070"/>
          </a:xfrm>
          <a:prstGeom prst="rect">
            <a:avLst/>
          </a:prstGeom>
        </p:spPr>
        <p:txBody>
          <a:bodyPr wrap="square">
            <a:spAutoFit/>
          </a:bodyPr>
          <a:lstStyle/>
          <a:p>
            <a:r>
              <a:rPr lang="en-US" sz="2400" dirty="0">
                <a:solidFill>
                  <a:srgbClr val="00B0F0"/>
                </a:solidFill>
                <a:latin typeface="Calibri" panose="020F0502020204030204" pitchFamily="34" charset="0"/>
                <a:cs typeface="Calibri" panose="020F0502020204030204" pitchFamily="34" charset="0"/>
              </a:rPr>
              <a:t>Now you will see two new files in your project, called </a:t>
            </a:r>
            <a:r>
              <a:rPr lang="en-US" sz="2400" dirty="0" err="1" smtClean="0">
                <a:solidFill>
                  <a:srgbClr val="00B0F0"/>
                </a:solidFill>
                <a:latin typeface="Calibri" panose="020F0502020204030204" pitchFamily="34" charset="0"/>
                <a:cs typeface="Calibri" panose="020F0502020204030204" pitchFamily="34" charset="0"/>
              </a:rPr>
              <a:t>Person.h</a:t>
            </a:r>
            <a:r>
              <a:rPr lang="en-US" sz="2400" dirty="0" smtClean="0">
                <a:solidFill>
                  <a:srgbClr val="00B0F0"/>
                </a:solidFill>
                <a:latin typeface="Calibri" panose="020F0502020204030204" pitchFamily="34" charset="0"/>
                <a:cs typeface="Calibri" panose="020F0502020204030204" pitchFamily="34" charset="0"/>
              </a:rPr>
              <a:t> and </a:t>
            </a:r>
            <a:r>
              <a:rPr lang="en-US" sz="2400" dirty="0" err="1">
                <a:solidFill>
                  <a:srgbClr val="00B0F0"/>
                </a:solidFill>
                <a:latin typeface="Calibri" panose="020F0502020204030204" pitchFamily="34" charset="0"/>
                <a:cs typeface="Calibri" panose="020F0502020204030204" pitchFamily="34" charset="0"/>
              </a:rPr>
              <a:t>Person.m</a:t>
            </a:r>
            <a:r>
              <a:rPr lang="en-US" sz="2400" dirty="0">
                <a:solidFill>
                  <a:srgbClr val="00B0F0"/>
                </a:solidFill>
                <a:latin typeface="Calibri" panose="020F0502020204030204" pitchFamily="34" charset="0"/>
                <a:cs typeface="Calibri" panose="020F0502020204030204" pitchFamily="34" charset="0"/>
              </a:rPr>
              <a:t>. Open </a:t>
            </a:r>
            <a:r>
              <a:rPr lang="en-US" sz="2400" dirty="0" smtClean="0">
                <a:solidFill>
                  <a:srgbClr val="00B0F0"/>
                </a:solidFill>
                <a:latin typeface="Calibri" panose="020F0502020204030204" pitchFamily="34" charset="0"/>
                <a:cs typeface="Calibri" panose="020F0502020204030204" pitchFamily="34" charset="0"/>
              </a:rPr>
              <a:t>the contents </a:t>
            </a:r>
            <a:r>
              <a:rPr lang="en-US" sz="2400" dirty="0">
                <a:solidFill>
                  <a:srgbClr val="00B0F0"/>
                </a:solidFill>
                <a:latin typeface="Calibri" panose="020F0502020204030204" pitchFamily="34" charset="0"/>
                <a:cs typeface="Calibri" panose="020F0502020204030204" pitchFamily="34" charset="0"/>
              </a:rPr>
              <a:t>of the </a:t>
            </a:r>
            <a:r>
              <a:rPr lang="en-US" sz="2400" dirty="0" err="1" smtClean="0">
                <a:solidFill>
                  <a:srgbClr val="00B0F0"/>
                </a:solidFill>
                <a:latin typeface="Calibri" panose="020F0502020204030204" pitchFamily="34" charset="0"/>
                <a:cs typeface="Calibri" panose="020F0502020204030204" pitchFamily="34" charset="0"/>
              </a:rPr>
              <a:t>Person.h</a:t>
            </a:r>
            <a:r>
              <a:rPr lang="en-US" sz="2400" dirty="0" smtClean="0">
                <a:solidFill>
                  <a:srgbClr val="00B0F0"/>
                </a:solidFill>
                <a:latin typeface="Calibri" panose="020F0502020204030204" pitchFamily="34" charset="0"/>
                <a:cs typeface="Calibri" panose="020F0502020204030204" pitchFamily="34" charset="0"/>
              </a:rPr>
              <a:t> file</a:t>
            </a:r>
            <a:r>
              <a:rPr lang="en-US" sz="2400" dirty="0">
                <a:solidFill>
                  <a:srgbClr val="00B0F0"/>
                </a:solidFill>
                <a:latin typeface="Calibri" panose="020F0502020204030204" pitchFamily="34" charset="0"/>
                <a:cs typeface="Calibri" panose="020F0502020204030204" pitchFamily="34" charset="0"/>
              </a:rPr>
              <a:t>. It will look like the following:</a:t>
            </a:r>
          </a:p>
        </p:txBody>
      </p:sp>
      <p:pic>
        <p:nvPicPr>
          <p:cNvPr id="5" name="Picture 4"/>
          <p:cNvPicPr>
            <a:picLocks noChangeAspect="1"/>
          </p:cNvPicPr>
          <p:nvPr/>
        </p:nvPicPr>
        <p:blipFill>
          <a:blip r:embed="rId2"/>
          <a:stretch>
            <a:fillRect/>
          </a:stretch>
        </p:blipFill>
        <p:spPr>
          <a:xfrm>
            <a:off x="5834619" y="1107193"/>
            <a:ext cx="4743450" cy="2266950"/>
          </a:xfrm>
          <a:prstGeom prst="rect">
            <a:avLst/>
          </a:prstGeom>
        </p:spPr>
      </p:pic>
      <p:pic>
        <p:nvPicPr>
          <p:cNvPr id="6" name="Picture 5"/>
          <p:cNvPicPr>
            <a:picLocks noChangeAspect="1"/>
          </p:cNvPicPr>
          <p:nvPr/>
        </p:nvPicPr>
        <p:blipFill>
          <a:blip r:embed="rId3"/>
          <a:stretch>
            <a:fillRect/>
          </a:stretch>
        </p:blipFill>
        <p:spPr>
          <a:xfrm>
            <a:off x="2043204" y="4305760"/>
            <a:ext cx="2714625" cy="2085975"/>
          </a:xfrm>
          <a:prstGeom prst="rect">
            <a:avLst/>
          </a:prstGeom>
        </p:spPr>
      </p:pic>
      <p:sp>
        <p:nvSpPr>
          <p:cNvPr id="7" name="Rectangle 6"/>
          <p:cNvSpPr/>
          <p:nvPr/>
        </p:nvSpPr>
        <p:spPr>
          <a:xfrm>
            <a:off x="215590" y="3685446"/>
            <a:ext cx="6704079" cy="461665"/>
          </a:xfrm>
          <a:prstGeom prst="rect">
            <a:avLst/>
          </a:prstGeom>
        </p:spPr>
        <p:txBody>
          <a:bodyPr wrap="none">
            <a:spAutoFit/>
          </a:bodyPr>
          <a:lstStyle/>
          <a:p>
            <a:r>
              <a:rPr lang="en-US" sz="2400" dirty="0">
                <a:solidFill>
                  <a:schemeClr val="accent6">
                    <a:lumMod val="75000"/>
                  </a:schemeClr>
                </a:solidFill>
                <a:latin typeface="Calibri" panose="020F0502020204030204" pitchFamily="34" charset="0"/>
                <a:cs typeface="Calibri" panose="020F0502020204030204" pitchFamily="34" charset="0"/>
              </a:rPr>
              <a:t>The </a:t>
            </a:r>
            <a:r>
              <a:rPr lang="en-US" sz="2400" dirty="0" err="1" smtClean="0">
                <a:solidFill>
                  <a:schemeClr val="accent6">
                    <a:lumMod val="75000"/>
                  </a:schemeClr>
                </a:solidFill>
                <a:latin typeface="Calibri" panose="020F0502020204030204" pitchFamily="34" charset="0"/>
                <a:cs typeface="Calibri" panose="020F0502020204030204" pitchFamily="34" charset="0"/>
              </a:rPr>
              <a:t>Person.m</a:t>
            </a:r>
            <a:r>
              <a:rPr lang="en-US" sz="2400" dirty="0" smtClean="0">
                <a:solidFill>
                  <a:schemeClr val="accent6">
                    <a:lumMod val="75000"/>
                  </a:schemeClr>
                </a:solidFill>
                <a:latin typeface="Calibri" panose="020F0502020204030204" pitchFamily="34" charset="0"/>
                <a:cs typeface="Calibri" panose="020F0502020204030204" pitchFamily="34" charset="0"/>
              </a:rPr>
              <a:t> file </a:t>
            </a:r>
            <a:r>
              <a:rPr lang="en-US" sz="2400" dirty="0">
                <a:solidFill>
                  <a:schemeClr val="accent6">
                    <a:lumMod val="75000"/>
                  </a:schemeClr>
                </a:solidFill>
                <a:latin typeface="Calibri" panose="020F0502020204030204" pitchFamily="34" charset="0"/>
                <a:cs typeface="Calibri" panose="020F0502020204030204" pitchFamily="34" charset="0"/>
              </a:rPr>
              <a:t>is implemented for you in this way</a:t>
            </a:r>
          </a:p>
        </p:txBody>
      </p:sp>
    </p:spTree>
    <p:extLst>
      <p:ext uri="{BB962C8B-B14F-4D97-AF65-F5344CB8AC3E}">
        <p14:creationId xmlns:p14="http://schemas.microsoft.com/office/powerpoint/2010/main" val="2535857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4018" y="83124"/>
            <a:ext cx="5350567" cy="461665"/>
          </a:xfrm>
          <a:prstGeom prst="rect">
            <a:avLst/>
          </a:prstGeom>
        </p:spPr>
        <p:txBody>
          <a:bodyPr wrap="none">
            <a:spAutoFit/>
          </a:bodyPr>
          <a:lstStyle/>
          <a:p>
            <a:r>
              <a:rPr lang="ja-JP" altLang="en-US" sz="2400" dirty="0">
                <a:solidFill>
                  <a:srgbClr val="00B0F0"/>
                </a:solidFill>
                <a:latin typeface="Calibri" panose="020F0502020204030204" pitchFamily="34" charset="0"/>
                <a:cs typeface="Calibri" panose="020F0502020204030204" pitchFamily="34" charset="0"/>
              </a:rPr>
              <a:t>Creating and Saving Data Using Core Data</a:t>
            </a:r>
          </a:p>
        </p:txBody>
      </p:sp>
      <p:sp>
        <p:nvSpPr>
          <p:cNvPr id="8" name="Rectangle 7"/>
          <p:cNvSpPr/>
          <p:nvPr/>
        </p:nvSpPr>
        <p:spPr>
          <a:xfrm>
            <a:off x="167014" y="884120"/>
            <a:ext cx="9668362" cy="830997"/>
          </a:xfrm>
          <a:prstGeom prst="rect">
            <a:avLst/>
          </a:prstGeom>
        </p:spPr>
        <p:txBody>
          <a:bodyPr wrap="square">
            <a:spAutoFit/>
          </a:bodyPr>
          <a:lstStyle/>
          <a:p>
            <a:r>
              <a:rPr lang="ja-JP" altLang="en-US" sz="2400" dirty="0">
                <a:solidFill>
                  <a:srgbClr val="00B0F0"/>
                </a:solidFill>
                <a:latin typeface="Calibri" panose="020F0502020204030204" pitchFamily="34" charset="0"/>
                <a:cs typeface="Calibri" panose="020F0502020204030204" pitchFamily="34" charset="0"/>
              </a:rPr>
              <a:t>You have already created a managed object, and you want to instantiate it and </a:t>
            </a:r>
            <a:r>
              <a:rPr lang="ja-JP" altLang="en-US" sz="2400" dirty="0" smtClean="0">
                <a:solidFill>
                  <a:srgbClr val="00B0F0"/>
                </a:solidFill>
                <a:latin typeface="Calibri" panose="020F0502020204030204" pitchFamily="34" charset="0"/>
                <a:cs typeface="Calibri" panose="020F0502020204030204" pitchFamily="34" charset="0"/>
              </a:rPr>
              <a:t>insert that </a:t>
            </a:r>
            <a:r>
              <a:rPr lang="ja-JP" altLang="en-US" sz="2400" dirty="0">
                <a:solidFill>
                  <a:srgbClr val="00B0F0"/>
                </a:solidFill>
                <a:latin typeface="Calibri" panose="020F0502020204030204" pitchFamily="34" charset="0"/>
                <a:cs typeface="Calibri" panose="020F0502020204030204" pitchFamily="34" charset="0"/>
              </a:rPr>
              <a:t>instance into your app’s Core Data context.</a:t>
            </a:r>
          </a:p>
        </p:txBody>
      </p:sp>
      <p:sp>
        <p:nvSpPr>
          <p:cNvPr id="9" name="Rectangle 8"/>
          <p:cNvSpPr/>
          <p:nvPr/>
        </p:nvSpPr>
        <p:spPr>
          <a:xfrm>
            <a:off x="167014" y="2054448"/>
            <a:ext cx="10048574" cy="4524315"/>
          </a:xfrm>
          <a:prstGeom prst="rect">
            <a:avLst/>
          </a:prstGeom>
        </p:spPr>
        <p:txBody>
          <a:bodyPr wrap="square">
            <a:spAutoFit/>
          </a:bodyPr>
          <a:lstStyle/>
          <a:p>
            <a:r>
              <a:rPr lang="ja-JP" altLang="en-US" sz="2400" dirty="0">
                <a:solidFill>
                  <a:srgbClr val="00B0F0"/>
                </a:solidFill>
                <a:latin typeface="Calibri" panose="020F0502020204030204" pitchFamily="34" charset="0"/>
                <a:cs typeface="Calibri" panose="020F0502020204030204" pitchFamily="34" charset="0"/>
              </a:rPr>
              <a:t>Follow the instructions in Recipe 18.1and Recipe 18.2. Now you can use </a:t>
            </a:r>
            <a:r>
              <a:rPr lang="ja-JP" altLang="en-US" sz="2400" dirty="0" smtClean="0">
                <a:solidFill>
                  <a:srgbClr val="00B0F0"/>
                </a:solidFill>
                <a:latin typeface="Calibri" panose="020F0502020204030204" pitchFamily="34" charset="0"/>
                <a:cs typeface="Calibri" panose="020F0502020204030204" pitchFamily="34" charset="0"/>
              </a:rPr>
              <a:t>the </a:t>
            </a:r>
            <a:r>
              <a:rPr lang="ja-JP" altLang="en-US" sz="2400" dirty="0" smtClean="0">
                <a:solidFill>
                  <a:srgbClr val="FF00FF"/>
                </a:solidFill>
                <a:latin typeface="Calibri" panose="020F0502020204030204" pitchFamily="34" charset="0"/>
                <a:cs typeface="Calibri" panose="020F0502020204030204" pitchFamily="34" charset="0"/>
              </a:rPr>
              <a:t>insertNewObjectForEntityForName</a:t>
            </a:r>
            <a:r>
              <a:rPr lang="ja-JP" altLang="en-US" sz="2400" dirty="0">
                <a:solidFill>
                  <a:srgbClr val="FF00FF"/>
                </a:solidFill>
                <a:latin typeface="Calibri" panose="020F0502020204030204" pitchFamily="34" charset="0"/>
                <a:cs typeface="Calibri" panose="020F0502020204030204" pitchFamily="34" charset="0"/>
              </a:rPr>
              <a:t>:inManagedObjectContext:</a:t>
            </a:r>
            <a:r>
              <a:rPr lang="ja-JP" altLang="en-US" sz="2400" dirty="0">
                <a:solidFill>
                  <a:srgbClr val="00B0F0"/>
                </a:solidFill>
                <a:latin typeface="Calibri" panose="020F0502020204030204" pitchFamily="34" charset="0"/>
                <a:cs typeface="Calibri" panose="020F0502020204030204" pitchFamily="34" charset="0"/>
              </a:rPr>
              <a:t>class method of  </a:t>
            </a:r>
            <a:r>
              <a:rPr lang="ja-JP" altLang="en-US" sz="2400" dirty="0" smtClean="0">
                <a:solidFill>
                  <a:srgbClr val="FF00FF"/>
                </a:solidFill>
                <a:latin typeface="Calibri" panose="020F0502020204030204" pitchFamily="34" charset="0"/>
                <a:cs typeface="Calibri" panose="020F0502020204030204" pitchFamily="34" charset="0"/>
              </a:rPr>
              <a:t>NSEntityDescription</a:t>
            </a:r>
            <a:r>
              <a:rPr lang="ja-JP" altLang="en-US" sz="2400" dirty="0" smtClean="0">
                <a:solidFill>
                  <a:srgbClr val="00B0F0"/>
                </a:solidFill>
                <a:latin typeface="Calibri" panose="020F0502020204030204" pitchFamily="34" charset="0"/>
                <a:cs typeface="Calibri" panose="020F0502020204030204" pitchFamily="34" charset="0"/>
              </a:rPr>
              <a:t> to </a:t>
            </a:r>
            <a:r>
              <a:rPr lang="ja-JP" altLang="en-US" sz="2400" dirty="0">
                <a:solidFill>
                  <a:srgbClr val="00B0F0"/>
                </a:solidFill>
                <a:latin typeface="Calibri" panose="020F0502020204030204" pitchFamily="34" charset="0"/>
                <a:cs typeface="Calibri" panose="020F0502020204030204" pitchFamily="34" charset="0"/>
              </a:rPr>
              <a:t>create a new object of a type specified by the first parameter of this method</a:t>
            </a:r>
            <a:r>
              <a:rPr lang="ja-JP" altLang="en-US" sz="2400" dirty="0" smtClean="0">
                <a:solidFill>
                  <a:srgbClr val="00B0F0"/>
                </a:solidFill>
                <a:latin typeface="Calibri" panose="020F0502020204030204" pitchFamily="34" charset="0"/>
                <a:cs typeface="Calibri" panose="020F0502020204030204" pitchFamily="34" charset="0"/>
              </a:rPr>
              <a:t>. Once </a:t>
            </a:r>
            <a:r>
              <a:rPr lang="ja-JP" altLang="en-US" sz="2400" dirty="0">
                <a:solidFill>
                  <a:srgbClr val="00B0F0"/>
                </a:solidFill>
                <a:latin typeface="Calibri" panose="020F0502020204030204" pitchFamily="34" charset="0"/>
                <a:cs typeface="Calibri" panose="020F0502020204030204" pitchFamily="34" charset="0"/>
              </a:rPr>
              <a:t>the new entity (the managed object) is created, you can modify it by changing </a:t>
            </a:r>
            <a:r>
              <a:rPr lang="ja-JP" altLang="en-US" sz="2400" dirty="0" smtClean="0">
                <a:solidFill>
                  <a:srgbClr val="00B0F0"/>
                </a:solidFill>
                <a:latin typeface="Calibri" panose="020F0502020204030204" pitchFamily="34" charset="0"/>
                <a:cs typeface="Calibri" panose="020F0502020204030204" pitchFamily="34" charset="0"/>
              </a:rPr>
              <a:t>its properties</a:t>
            </a:r>
            <a:r>
              <a:rPr lang="ja-JP" altLang="en-US" sz="2400" dirty="0">
                <a:solidFill>
                  <a:srgbClr val="00B0F0"/>
                </a:solidFill>
                <a:latin typeface="Calibri" panose="020F0502020204030204" pitchFamily="34" charset="0"/>
                <a:cs typeface="Calibri" panose="020F0502020204030204" pitchFamily="34" charset="0"/>
              </a:rPr>
              <a:t>. After you are done, save your managed object context using the  save</a:t>
            </a:r>
            <a:r>
              <a:rPr lang="ja-JP" altLang="en-US" sz="2400" dirty="0" smtClean="0">
                <a:solidFill>
                  <a:srgbClr val="00B0F0"/>
                </a:solidFill>
                <a:latin typeface="Calibri" panose="020F0502020204030204" pitchFamily="34" charset="0"/>
                <a:cs typeface="Calibri" panose="020F0502020204030204" pitchFamily="34" charset="0"/>
              </a:rPr>
              <a:t>: instance </a:t>
            </a:r>
            <a:r>
              <a:rPr lang="ja-JP" altLang="en-US" sz="2400" dirty="0">
                <a:solidFill>
                  <a:srgbClr val="00B0F0"/>
                </a:solidFill>
                <a:latin typeface="Calibri" panose="020F0502020204030204" pitchFamily="34" charset="0"/>
                <a:cs typeface="Calibri" panose="020F0502020204030204" pitchFamily="34" charset="0"/>
              </a:rPr>
              <a:t>method of the managed object context</a:t>
            </a:r>
            <a:r>
              <a:rPr lang="ja-JP" altLang="en-US" sz="2400" dirty="0" smtClean="0">
                <a:solidFill>
                  <a:srgbClr val="00B0F0"/>
                </a:solidFill>
                <a:latin typeface="Calibri" panose="020F0502020204030204" pitchFamily="34" charset="0"/>
                <a:cs typeface="Calibri" panose="020F0502020204030204" pitchFamily="34" charset="0"/>
              </a:rPr>
              <a:t>. I’ll </a:t>
            </a:r>
            <a:r>
              <a:rPr lang="ja-JP" altLang="en-US" sz="2400" dirty="0">
                <a:solidFill>
                  <a:srgbClr val="00B0F0"/>
                </a:solidFill>
                <a:latin typeface="Calibri" panose="020F0502020204030204" pitchFamily="34" charset="0"/>
                <a:cs typeface="Calibri" panose="020F0502020204030204" pitchFamily="34" charset="0"/>
              </a:rPr>
              <a:t>assume that you have created a universal application in Xcode with the name  </a:t>
            </a:r>
            <a:r>
              <a:rPr lang="ja-JP" altLang="en-US" sz="2400" dirty="0" smtClean="0">
                <a:solidFill>
                  <a:srgbClr val="00B0F0"/>
                </a:solidFill>
                <a:latin typeface="Calibri" panose="020F0502020204030204" pitchFamily="34" charset="0"/>
                <a:cs typeface="Calibri" panose="020F0502020204030204" pitchFamily="34" charset="0"/>
              </a:rPr>
              <a:t>Creating and </a:t>
            </a:r>
            <a:r>
              <a:rPr lang="ja-JP" altLang="en-US" sz="2400" dirty="0">
                <a:solidFill>
                  <a:srgbClr val="00B0F0"/>
                </a:solidFill>
                <a:latin typeface="Calibri" panose="020F0502020204030204" pitchFamily="34" charset="0"/>
                <a:cs typeface="Calibri" panose="020F0502020204030204" pitchFamily="34" charset="0"/>
              </a:rPr>
              <a:t>Saving Data Using Core Data; now, follow these steps to insert a new </a:t>
            </a:r>
            <a:r>
              <a:rPr lang="ja-JP" altLang="en-US" sz="2400" dirty="0" smtClean="0">
                <a:solidFill>
                  <a:srgbClr val="00B0F0"/>
                </a:solidFill>
                <a:latin typeface="Calibri" panose="020F0502020204030204" pitchFamily="34" charset="0"/>
                <a:cs typeface="Calibri" panose="020F0502020204030204" pitchFamily="34" charset="0"/>
              </a:rPr>
              <a:t>managed object </a:t>
            </a:r>
            <a:r>
              <a:rPr lang="ja-JP" altLang="en-US" sz="2400" dirty="0">
                <a:solidFill>
                  <a:srgbClr val="00B0F0"/>
                </a:solidFill>
                <a:latin typeface="Calibri" panose="020F0502020204030204" pitchFamily="34" charset="0"/>
                <a:cs typeface="Calibri" panose="020F0502020204030204" pitchFamily="34" charset="0"/>
              </a:rPr>
              <a:t>into the context</a:t>
            </a:r>
            <a:r>
              <a:rPr lang="ja-JP" altLang="en-US" sz="2400" dirty="0" smtClean="0">
                <a:solidFill>
                  <a:srgbClr val="00B0F0"/>
                </a:solidFill>
                <a:latin typeface="Calibri" panose="020F0502020204030204" pitchFamily="34" charset="0"/>
                <a:cs typeface="Calibri" panose="020F0502020204030204" pitchFamily="34" charset="0"/>
              </a:rPr>
              <a:t>:</a:t>
            </a:r>
            <a:endParaRPr lang="en-US" altLang="ja-JP" sz="2400" dirty="0" smtClean="0">
              <a:solidFill>
                <a:srgbClr val="00B0F0"/>
              </a:solidFill>
              <a:latin typeface="Calibri" panose="020F0502020204030204" pitchFamily="34" charset="0"/>
              <a:cs typeface="Calibri" panose="020F0502020204030204" pitchFamily="34" charset="0"/>
            </a:endParaRPr>
          </a:p>
          <a:p>
            <a:endParaRPr lang="ja-JP" altLang="en-US" sz="2400" dirty="0">
              <a:solidFill>
                <a:srgbClr val="00B0F0"/>
              </a:solidFill>
              <a:latin typeface="Calibri" panose="020F0502020204030204" pitchFamily="34" charset="0"/>
              <a:cs typeface="Calibri" panose="020F0502020204030204" pitchFamily="34" charset="0"/>
            </a:endParaRPr>
          </a:p>
          <a:p>
            <a:r>
              <a:rPr lang="ja-JP" altLang="en-US" sz="2400" dirty="0">
                <a:solidFill>
                  <a:srgbClr val="00B0F0"/>
                </a:solidFill>
                <a:latin typeface="Calibri" panose="020F0502020204030204" pitchFamily="34" charset="0"/>
                <a:cs typeface="Calibri" panose="020F0502020204030204" pitchFamily="34" charset="0"/>
              </a:rPr>
              <a:t>1. Find the implementation file of your app delegate.</a:t>
            </a:r>
          </a:p>
          <a:p>
            <a:r>
              <a:rPr lang="ja-JP" altLang="en-US" sz="2400" dirty="0">
                <a:solidFill>
                  <a:srgbClr val="00B0F0"/>
                </a:solidFill>
                <a:latin typeface="Calibri" panose="020F0502020204030204" pitchFamily="34" charset="0"/>
                <a:cs typeface="Calibri" panose="020F0502020204030204" pitchFamily="34" charset="0"/>
              </a:rPr>
              <a:t>2. Import the Person.hfile into the app delegate’s implementation file:</a:t>
            </a:r>
          </a:p>
        </p:txBody>
      </p:sp>
    </p:spTree>
    <p:extLst>
      <p:ext uri="{BB962C8B-B14F-4D97-AF65-F5344CB8AC3E}">
        <p14:creationId xmlns:p14="http://schemas.microsoft.com/office/powerpoint/2010/main" val="10563900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3601" y="670925"/>
            <a:ext cx="6935374" cy="1838292"/>
          </a:xfrm>
          <a:prstGeom prst="rect">
            <a:avLst/>
          </a:prstGeom>
        </p:spPr>
      </p:pic>
      <p:sp>
        <p:nvSpPr>
          <p:cNvPr id="5" name="Rectangle 4"/>
          <p:cNvSpPr/>
          <p:nvPr/>
        </p:nvSpPr>
        <p:spPr>
          <a:xfrm>
            <a:off x="993601" y="3254700"/>
            <a:ext cx="9455092" cy="830997"/>
          </a:xfrm>
          <a:prstGeom prst="rect">
            <a:avLst/>
          </a:prstGeom>
        </p:spPr>
        <p:txBody>
          <a:bodyPr wrap="square">
            <a:spAutoFit/>
          </a:bodyPr>
          <a:lstStyle/>
          <a:p>
            <a:r>
              <a:rPr lang="ja-JP" altLang="en-US" sz="2400" dirty="0">
                <a:latin typeface="Calibri" panose="020F0502020204030204" pitchFamily="34" charset="0"/>
                <a:cs typeface="Calibri" panose="020F0502020204030204" pitchFamily="34" charset="0"/>
              </a:rPr>
              <a:t>In the  </a:t>
            </a:r>
            <a:r>
              <a:rPr lang="ja-JP" altLang="en-US" sz="2400" dirty="0">
                <a:solidFill>
                  <a:srgbClr val="FF00FF"/>
                </a:solidFill>
                <a:latin typeface="Calibri" panose="020F0502020204030204" pitchFamily="34" charset="0"/>
                <a:cs typeface="Calibri" panose="020F0502020204030204" pitchFamily="34" charset="0"/>
              </a:rPr>
              <a:t>application:didFinishLaunchingWithOptions:</a:t>
            </a:r>
            <a:r>
              <a:rPr lang="ja-JP" altLang="en-US" sz="2400" dirty="0">
                <a:latin typeface="Calibri" panose="020F0502020204030204" pitchFamily="34" charset="0"/>
                <a:cs typeface="Calibri" panose="020F0502020204030204" pitchFamily="34" charset="0"/>
              </a:rPr>
              <a:t>method of your shared</a:t>
            </a:r>
          </a:p>
          <a:p>
            <a:r>
              <a:rPr lang="ja-JP" altLang="en-US" sz="2400" dirty="0">
                <a:latin typeface="Calibri" panose="020F0502020204030204" pitchFamily="34" charset="0"/>
                <a:cs typeface="Calibri" panose="020F0502020204030204" pitchFamily="34" charset="0"/>
              </a:rPr>
              <a:t>application delegate, write this code</a:t>
            </a:r>
          </a:p>
        </p:txBody>
      </p:sp>
      <p:pic>
        <p:nvPicPr>
          <p:cNvPr id="6" name="Picture 5"/>
          <p:cNvPicPr>
            <a:picLocks noChangeAspect="1"/>
          </p:cNvPicPr>
          <p:nvPr/>
        </p:nvPicPr>
        <p:blipFill>
          <a:blip r:embed="rId3"/>
          <a:stretch>
            <a:fillRect/>
          </a:stretch>
        </p:blipFill>
        <p:spPr>
          <a:xfrm>
            <a:off x="993601" y="5188019"/>
            <a:ext cx="6495332" cy="666523"/>
          </a:xfrm>
          <a:prstGeom prst="rect">
            <a:avLst/>
          </a:prstGeom>
        </p:spPr>
      </p:pic>
    </p:spTree>
    <p:extLst>
      <p:ext uri="{BB962C8B-B14F-4D97-AF65-F5344CB8AC3E}">
        <p14:creationId xmlns:p14="http://schemas.microsoft.com/office/powerpoint/2010/main" val="13827218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5663" y="0"/>
            <a:ext cx="8074317" cy="6932174"/>
          </a:xfrm>
          <a:prstGeom prst="rect">
            <a:avLst/>
          </a:prstGeom>
        </p:spPr>
      </p:pic>
    </p:spTree>
    <p:extLst>
      <p:ext uri="{BB962C8B-B14F-4D97-AF65-F5344CB8AC3E}">
        <p14:creationId xmlns:p14="http://schemas.microsoft.com/office/powerpoint/2010/main" val="3908364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808607" cy="461665"/>
          </a:xfrm>
          <a:prstGeom prst="rect">
            <a:avLst/>
          </a:prstGeom>
        </p:spPr>
        <p:txBody>
          <a:bodyPr wrap="none">
            <a:spAutoFit/>
          </a:bodyPr>
          <a:lstStyle/>
          <a:p>
            <a:r>
              <a:rPr lang="ja-JP" altLang="en-US" sz="2400" dirty="0">
                <a:solidFill>
                  <a:srgbClr val="00B050"/>
                </a:solidFill>
                <a:latin typeface="Calibri" panose="020F0502020204030204" pitchFamily="34" charset="0"/>
                <a:cs typeface="Calibri" panose="020F0502020204030204" pitchFamily="34" charset="0"/>
              </a:rPr>
              <a:t>Reading Data from Core Data</a:t>
            </a:r>
          </a:p>
        </p:txBody>
      </p:sp>
      <p:sp>
        <p:nvSpPr>
          <p:cNvPr id="5" name="Rectangle 4"/>
          <p:cNvSpPr/>
          <p:nvPr/>
        </p:nvSpPr>
        <p:spPr>
          <a:xfrm>
            <a:off x="7360000" y="2352907"/>
            <a:ext cx="4832000" cy="1569660"/>
          </a:xfrm>
          <a:prstGeom prst="rect">
            <a:avLst/>
          </a:prstGeom>
        </p:spPr>
        <p:txBody>
          <a:bodyPr wrap="square">
            <a:spAutoFit/>
          </a:bodyPr>
          <a:lstStyle/>
          <a:p>
            <a:r>
              <a:rPr lang="ja-JP" altLang="en-US" sz="2400" dirty="0">
                <a:solidFill>
                  <a:srgbClr val="66CCFF"/>
                </a:solidFill>
                <a:latin typeface="Calibri" panose="020F0502020204030204" pitchFamily="34" charset="0"/>
                <a:cs typeface="Calibri" panose="020F0502020204030204" pitchFamily="34" charset="0"/>
              </a:rPr>
              <a:t>You want to be able to read the contents of your entities (tables) using Core </a:t>
            </a:r>
            <a:r>
              <a:rPr lang="ja-JP" altLang="en-US" sz="2400" dirty="0" smtClean="0">
                <a:solidFill>
                  <a:srgbClr val="66CCFF"/>
                </a:solidFill>
                <a:latin typeface="Calibri" panose="020F0502020204030204" pitchFamily="34" charset="0"/>
                <a:cs typeface="Calibri" panose="020F0502020204030204" pitchFamily="34" charset="0"/>
              </a:rPr>
              <a:t>Data </a:t>
            </a:r>
            <a:r>
              <a:rPr lang="en-US" altLang="ja-JP" sz="2400" dirty="0" smtClean="0">
                <a:solidFill>
                  <a:srgbClr val="66CCFF"/>
                </a:solidFill>
                <a:latin typeface="Calibri" panose="020F0502020204030204" pitchFamily="34" charset="0"/>
                <a:cs typeface="Calibri" panose="020F0502020204030204" pitchFamily="34" charset="0"/>
                <a:sym typeface="Wingdings" panose="05000000000000000000" pitchFamily="2" charset="2"/>
              </a:rPr>
              <a:t></a:t>
            </a:r>
            <a:r>
              <a:rPr lang="ja-JP" altLang="en-US" sz="2400" dirty="0">
                <a:solidFill>
                  <a:srgbClr val="66CCFF"/>
                </a:solidFill>
                <a:latin typeface="Calibri" panose="020F0502020204030204" pitchFamily="34" charset="0"/>
                <a:cs typeface="Calibri" panose="020F0502020204030204" pitchFamily="34" charset="0"/>
              </a:rPr>
              <a:t>Use an instance of NSFetchRequest</a:t>
            </a:r>
          </a:p>
        </p:txBody>
      </p:sp>
      <p:pic>
        <p:nvPicPr>
          <p:cNvPr id="7" name="Picture 6"/>
          <p:cNvPicPr>
            <a:picLocks noChangeAspect="1"/>
          </p:cNvPicPr>
          <p:nvPr/>
        </p:nvPicPr>
        <p:blipFill>
          <a:blip r:embed="rId2"/>
          <a:stretch>
            <a:fillRect/>
          </a:stretch>
        </p:blipFill>
        <p:spPr>
          <a:xfrm>
            <a:off x="-1" y="461664"/>
            <a:ext cx="7360001" cy="6396335"/>
          </a:xfrm>
          <a:prstGeom prst="rect">
            <a:avLst/>
          </a:prstGeom>
        </p:spPr>
      </p:pic>
    </p:spTree>
    <p:extLst>
      <p:ext uri="{BB962C8B-B14F-4D97-AF65-F5344CB8AC3E}">
        <p14:creationId xmlns:p14="http://schemas.microsoft.com/office/powerpoint/2010/main" val="4148988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ITableView Sample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5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85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21789" y="0"/>
            <a:ext cx="8553236" cy="6858000"/>
          </a:xfrm>
          <a:prstGeom prst="rect">
            <a:avLst/>
          </a:prstGeom>
        </p:spPr>
      </p:pic>
    </p:spTree>
    <p:extLst>
      <p:ext uri="{BB962C8B-B14F-4D97-AF65-F5344CB8AC3E}">
        <p14:creationId xmlns:p14="http://schemas.microsoft.com/office/powerpoint/2010/main" val="452196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464107" cy="523220"/>
          </a:xfrm>
          <a:prstGeom prst="rect">
            <a:avLst/>
          </a:prstGeom>
        </p:spPr>
        <p:txBody>
          <a:bodyPr wrap="none">
            <a:spAutoFit/>
          </a:bodyPr>
          <a:lstStyle/>
          <a:p>
            <a:r>
              <a:rPr lang="ja-JP" altLang="en-US" sz="2800" dirty="0">
                <a:solidFill>
                  <a:srgbClr val="66CCFF"/>
                </a:solidFill>
                <a:latin typeface="Calibri" panose="020F0502020204030204" pitchFamily="34" charset="0"/>
                <a:cs typeface="Calibri" panose="020F0502020204030204" pitchFamily="34" charset="0"/>
              </a:rPr>
              <a:t>Deleting Data from Core Data</a:t>
            </a:r>
          </a:p>
        </p:txBody>
      </p:sp>
      <p:pic>
        <p:nvPicPr>
          <p:cNvPr id="5" name="Picture 4"/>
          <p:cNvPicPr>
            <a:picLocks noChangeAspect="1"/>
          </p:cNvPicPr>
          <p:nvPr/>
        </p:nvPicPr>
        <p:blipFill>
          <a:blip r:embed="rId2"/>
          <a:stretch>
            <a:fillRect/>
          </a:stretch>
        </p:blipFill>
        <p:spPr>
          <a:xfrm>
            <a:off x="5041401" y="0"/>
            <a:ext cx="6390410" cy="6858000"/>
          </a:xfrm>
          <a:prstGeom prst="rect">
            <a:avLst/>
          </a:prstGeom>
        </p:spPr>
      </p:pic>
    </p:spTree>
    <p:extLst>
      <p:ext uri="{BB962C8B-B14F-4D97-AF65-F5344CB8AC3E}">
        <p14:creationId xmlns:p14="http://schemas.microsoft.com/office/powerpoint/2010/main" val="3431606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655570" cy="461665"/>
          </a:xfrm>
          <a:prstGeom prst="rect">
            <a:avLst/>
          </a:prstGeom>
        </p:spPr>
        <p:txBody>
          <a:bodyPr wrap="none">
            <a:spAutoFit/>
          </a:bodyPr>
          <a:lstStyle/>
          <a:p>
            <a:r>
              <a:rPr lang="ja-JP" altLang="en-US" sz="2400" dirty="0">
                <a:solidFill>
                  <a:srgbClr val="FF00FF"/>
                </a:solidFill>
                <a:latin typeface="Calibri" panose="020F0502020204030204" pitchFamily="34" charset="0"/>
                <a:cs typeface="Calibri" panose="020F0502020204030204" pitchFamily="34" charset="0"/>
              </a:rPr>
              <a:t>Boosting Data Access in Table Views</a:t>
            </a:r>
          </a:p>
        </p:txBody>
      </p:sp>
      <p:sp>
        <p:nvSpPr>
          <p:cNvPr id="5" name="Rectangle 4"/>
          <p:cNvSpPr/>
          <p:nvPr/>
        </p:nvSpPr>
        <p:spPr>
          <a:xfrm>
            <a:off x="112939" y="794629"/>
            <a:ext cx="11651598" cy="1200329"/>
          </a:xfrm>
          <a:prstGeom prst="rect">
            <a:avLst/>
          </a:prstGeom>
        </p:spPr>
        <p:txBody>
          <a:bodyPr wrap="square">
            <a:spAutoFit/>
          </a:bodyPr>
          <a:lstStyle/>
          <a:p>
            <a:r>
              <a:rPr lang="ja-JP" altLang="en-US" sz="2400" dirty="0">
                <a:solidFill>
                  <a:srgbClr val="66CCFF"/>
                </a:solidFill>
                <a:latin typeface="Calibri" panose="020F0502020204030204" pitchFamily="34" charset="0"/>
                <a:cs typeface="Calibri" panose="020F0502020204030204" pitchFamily="34" charset="0"/>
              </a:rPr>
              <a:t>In an application that uses table views to present managed objects to the user, you want</a:t>
            </a:r>
          </a:p>
          <a:p>
            <a:r>
              <a:rPr lang="ja-JP" altLang="en-US" sz="2400" dirty="0">
                <a:solidFill>
                  <a:srgbClr val="66CCFF"/>
                </a:solidFill>
                <a:latin typeface="Calibri" panose="020F0502020204030204" pitchFamily="34" charset="0"/>
                <a:cs typeface="Calibri" panose="020F0502020204030204" pitchFamily="34" charset="0"/>
              </a:rPr>
              <a:t>to be able to fetch and present the data in a more fluid and natural way than managing</a:t>
            </a:r>
          </a:p>
          <a:p>
            <a:r>
              <a:rPr lang="ja-JP" altLang="en-US" sz="2400" dirty="0">
                <a:solidFill>
                  <a:srgbClr val="66CCFF"/>
                </a:solidFill>
                <a:latin typeface="Calibri" panose="020F0502020204030204" pitchFamily="34" charset="0"/>
                <a:cs typeface="Calibri" panose="020F0502020204030204" pitchFamily="34" charset="0"/>
              </a:rPr>
              <a:t>your data manually.</a:t>
            </a:r>
          </a:p>
        </p:txBody>
      </p:sp>
      <p:sp>
        <p:nvSpPr>
          <p:cNvPr id="6" name="Rectangle 5"/>
          <p:cNvSpPr/>
          <p:nvPr/>
        </p:nvSpPr>
        <p:spPr>
          <a:xfrm>
            <a:off x="112939" y="2327922"/>
            <a:ext cx="11383968" cy="461665"/>
          </a:xfrm>
          <a:prstGeom prst="rect">
            <a:avLst/>
          </a:prstGeom>
        </p:spPr>
        <p:txBody>
          <a:bodyPr wrap="square">
            <a:spAutoFit/>
          </a:bodyPr>
          <a:lstStyle/>
          <a:p>
            <a:r>
              <a:rPr lang="ja-JP" altLang="en-US" sz="2400" dirty="0">
                <a:solidFill>
                  <a:schemeClr val="accent6">
                    <a:lumMod val="75000"/>
                  </a:schemeClr>
                </a:solidFill>
                <a:latin typeface="Calibri" panose="020F0502020204030204" pitchFamily="34" charset="0"/>
                <a:cs typeface="Calibri" panose="020F0502020204030204" pitchFamily="34" charset="0"/>
              </a:rPr>
              <a:t>Use fetched results controllers, which are instances of </a:t>
            </a:r>
            <a:r>
              <a:rPr lang="ja-JP" altLang="en-US" sz="2400" dirty="0">
                <a:solidFill>
                  <a:srgbClr val="FF00FF"/>
                </a:solidFill>
                <a:latin typeface="Calibri" panose="020F0502020204030204" pitchFamily="34" charset="0"/>
                <a:cs typeface="Calibri" panose="020F0502020204030204" pitchFamily="34" charset="0"/>
              </a:rPr>
              <a:t>NSFetchedResultsController</a:t>
            </a:r>
            <a:r>
              <a:rPr lang="ja-JP" altLang="en-US" sz="2400" dirty="0">
                <a:solidFill>
                  <a:schemeClr val="accent6">
                    <a:lumMod val="75000"/>
                  </a:schemeClr>
                </a:solidFill>
                <a:latin typeface="Calibri" panose="020F0502020204030204" pitchFamily="34" charset="0"/>
                <a:cs typeface="Calibri" panose="020F0502020204030204" pitchFamily="34" charset="0"/>
              </a:rPr>
              <a:t>.</a:t>
            </a:r>
          </a:p>
        </p:txBody>
      </p:sp>
      <p:sp>
        <p:nvSpPr>
          <p:cNvPr id="7" name="Rectangle 6"/>
          <p:cNvSpPr/>
          <p:nvPr/>
        </p:nvSpPr>
        <p:spPr>
          <a:xfrm>
            <a:off x="112939" y="3133912"/>
            <a:ext cx="11303619" cy="846382"/>
          </a:xfrm>
          <a:prstGeom prst="rect">
            <a:avLst/>
          </a:prstGeom>
        </p:spPr>
        <p:txBody>
          <a:bodyPr wrap="square">
            <a:spAutoFit/>
          </a:bodyPr>
          <a:lstStyle/>
          <a:p>
            <a:r>
              <a:rPr lang="ja-JP" altLang="en-US" sz="2400" dirty="0">
                <a:solidFill>
                  <a:srgbClr val="00B050"/>
                </a:solidFill>
                <a:latin typeface="Calibri" panose="020F0502020204030204" pitchFamily="34" charset="0"/>
                <a:cs typeface="Calibri" panose="020F0502020204030204" pitchFamily="34" charset="0"/>
              </a:rPr>
              <a:t>In the previously described application, you would declare your table view controller</a:t>
            </a:r>
          </a:p>
          <a:p>
            <a:r>
              <a:rPr lang="ja-JP" altLang="en-US" sz="2400" dirty="0">
                <a:solidFill>
                  <a:srgbClr val="00B050"/>
                </a:solidFill>
                <a:latin typeface="Calibri" panose="020F0502020204030204" pitchFamily="34" charset="0"/>
                <a:cs typeface="Calibri" panose="020F0502020204030204" pitchFamily="34" charset="0"/>
              </a:rPr>
              <a:t>that lists all the user’s contacts in this way</a:t>
            </a:r>
          </a:p>
        </p:txBody>
      </p:sp>
    </p:spTree>
    <p:extLst>
      <p:ext uri="{BB962C8B-B14F-4D97-AF65-F5344CB8AC3E}">
        <p14:creationId xmlns:p14="http://schemas.microsoft.com/office/powerpoint/2010/main" val="2341680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415132" cy="830997"/>
          </a:xfrm>
          <a:prstGeom prst="rect">
            <a:avLst/>
          </a:prstGeom>
        </p:spPr>
        <p:txBody>
          <a:bodyPr wrap="square">
            <a:spAutoFit/>
          </a:bodyPr>
          <a:lstStyle/>
          <a:p>
            <a:r>
              <a:rPr lang="ja-JP" altLang="en-US" sz="2400" dirty="0" smtClean="0">
                <a:solidFill>
                  <a:schemeClr val="accent6">
                    <a:lumMod val="75000"/>
                  </a:schemeClr>
                </a:solidFill>
                <a:latin typeface="Calibri" panose="020F0502020204030204" pitchFamily="34" charset="0"/>
                <a:cs typeface="Calibri" panose="020F0502020204030204" pitchFamily="34" charset="0"/>
              </a:rPr>
              <a:t>In the previously described application, you would declare your table view controller</a:t>
            </a:r>
          </a:p>
          <a:p>
            <a:r>
              <a:rPr lang="ja-JP" altLang="en-US" sz="2400" dirty="0" smtClean="0">
                <a:solidFill>
                  <a:schemeClr val="accent6">
                    <a:lumMod val="75000"/>
                  </a:schemeClr>
                </a:solidFill>
                <a:latin typeface="Calibri" panose="020F0502020204030204" pitchFamily="34" charset="0"/>
                <a:cs typeface="Calibri" panose="020F0502020204030204" pitchFamily="34" charset="0"/>
              </a:rPr>
              <a:t>that lists all the user’s contacts in this way</a:t>
            </a:r>
            <a:endParaRPr lang="ja-JP" altLang="en-US" sz="2400" dirty="0">
              <a:solidFill>
                <a:schemeClr val="accent6">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597411" y="1612745"/>
            <a:ext cx="8833504" cy="4174738"/>
          </a:xfrm>
          <a:prstGeom prst="rect">
            <a:avLst/>
          </a:prstGeom>
        </p:spPr>
      </p:pic>
    </p:spTree>
    <p:extLst>
      <p:ext uri="{BB962C8B-B14F-4D97-AF65-F5344CB8AC3E}">
        <p14:creationId xmlns:p14="http://schemas.microsoft.com/office/powerpoint/2010/main" val="16625321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024039" cy="461665"/>
          </a:xfrm>
          <a:prstGeom prst="rect">
            <a:avLst/>
          </a:prstGeom>
        </p:spPr>
        <p:txBody>
          <a:bodyPr wrap="none">
            <a:spAutoFit/>
          </a:bodyPr>
          <a:lstStyle/>
          <a:p>
            <a:r>
              <a:rPr lang="ja-JP" altLang="en-US" sz="2400" dirty="0" smtClean="0">
                <a:solidFill>
                  <a:srgbClr val="FF00FF"/>
                </a:solidFill>
                <a:latin typeface="Calibri" panose="020F0502020204030204" pitchFamily="34" charset="0"/>
                <a:cs typeface="Calibri" panose="020F0502020204030204" pitchFamily="34" charset="0"/>
              </a:rPr>
              <a:t>This is how we construct our fetched results controller:</a:t>
            </a:r>
            <a:endParaRPr lang="ja-JP" altLang="en-US" sz="2400" dirty="0">
              <a:solidFill>
                <a:srgbClr val="FF00FF"/>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2809492" y="584327"/>
            <a:ext cx="6331979" cy="6273673"/>
          </a:xfrm>
          <a:prstGeom prst="rect">
            <a:avLst/>
          </a:prstGeom>
        </p:spPr>
      </p:pic>
    </p:spTree>
    <p:extLst>
      <p:ext uri="{BB962C8B-B14F-4D97-AF65-F5344CB8AC3E}">
        <p14:creationId xmlns:p14="http://schemas.microsoft.com/office/powerpoint/2010/main" val="12508594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46672" y="0"/>
            <a:ext cx="8652245" cy="6858000"/>
          </a:xfrm>
          <a:prstGeom prst="rect">
            <a:avLst/>
          </a:prstGeom>
        </p:spPr>
      </p:pic>
    </p:spTree>
    <p:extLst>
      <p:ext uri="{BB962C8B-B14F-4D97-AF65-F5344CB8AC3E}">
        <p14:creationId xmlns:p14="http://schemas.microsoft.com/office/powerpoint/2010/main" val="29250142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0924" y="1139632"/>
            <a:ext cx="9093393" cy="4770514"/>
          </a:xfrm>
          <a:prstGeom prst="rect">
            <a:avLst/>
          </a:prstGeom>
        </p:spPr>
      </p:pic>
    </p:spTree>
    <p:extLst>
      <p:ext uri="{BB962C8B-B14F-4D97-AF65-F5344CB8AC3E}">
        <p14:creationId xmlns:p14="http://schemas.microsoft.com/office/powerpoint/2010/main" val="21892798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482038" cy="830997"/>
          </a:xfrm>
          <a:prstGeom prst="rect">
            <a:avLst/>
          </a:prstGeom>
        </p:spPr>
        <p:txBody>
          <a:bodyPr wrap="square">
            <a:spAutoFit/>
          </a:bodyPr>
          <a:lstStyle/>
          <a:p>
            <a:r>
              <a:rPr lang="ja-JP" altLang="en-US" sz="2400" dirty="0">
                <a:solidFill>
                  <a:srgbClr val="00B050"/>
                </a:solidFill>
                <a:latin typeface="Calibri" panose="020F0502020204030204" pitchFamily="34" charset="0"/>
                <a:cs typeface="Calibri" panose="020F0502020204030204" pitchFamily="34" charset="0"/>
              </a:rPr>
              <a:t>Now in the second view controller, where the user is allowed to add a new  </a:t>
            </a:r>
            <a:r>
              <a:rPr lang="ja-JP" altLang="en-US" sz="2400" dirty="0" smtClean="0">
                <a:solidFill>
                  <a:srgbClr val="00B050"/>
                </a:solidFill>
                <a:latin typeface="Calibri" panose="020F0502020204030204" pitchFamily="34" charset="0"/>
                <a:cs typeface="Calibri" panose="020F0502020204030204" pitchFamily="34" charset="0"/>
              </a:rPr>
              <a:t>Person instance </a:t>
            </a:r>
            <a:r>
              <a:rPr lang="ja-JP" altLang="en-US" sz="2400" dirty="0">
                <a:solidFill>
                  <a:srgbClr val="00B050"/>
                </a:solidFill>
                <a:latin typeface="Calibri" panose="020F0502020204030204" pitchFamily="34" charset="0"/>
                <a:cs typeface="Calibri" panose="020F0502020204030204" pitchFamily="34" charset="0"/>
              </a:rPr>
              <a:t>to the managed object context, we will use the following method:</a:t>
            </a:r>
          </a:p>
        </p:txBody>
      </p:sp>
      <p:pic>
        <p:nvPicPr>
          <p:cNvPr id="5" name="Picture 4"/>
          <p:cNvPicPr>
            <a:picLocks noChangeAspect="1"/>
          </p:cNvPicPr>
          <p:nvPr/>
        </p:nvPicPr>
        <p:blipFill>
          <a:blip r:embed="rId2"/>
          <a:stretch>
            <a:fillRect/>
          </a:stretch>
        </p:blipFill>
        <p:spPr>
          <a:xfrm>
            <a:off x="2283559" y="830996"/>
            <a:ext cx="6892526" cy="6027003"/>
          </a:xfrm>
          <a:prstGeom prst="rect">
            <a:avLst/>
          </a:prstGeom>
        </p:spPr>
      </p:pic>
    </p:spTree>
    <p:extLst>
      <p:ext uri="{BB962C8B-B14F-4D97-AF65-F5344CB8AC3E}">
        <p14:creationId xmlns:p14="http://schemas.microsoft.com/office/powerpoint/2010/main" val="753281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173522" cy="830997"/>
          </a:xfrm>
          <a:prstGeom prst="rect">
            <a:avLst/>
          </a:prstGeom>
        </p:spPr>
        <p:txBody>
          <a:bodyPr wrap="square">
            <a:spAutoFit/>
          </a:bodyPr>
          <a:lstStyle/>
          <a:p>
            <a:r>
              <a:rPr lang="ja-JP" altLang="en-US" sz="2400" dirty="0">
                <a:solidFill>
                  <a:srgbClr val="00B050"/>
                </a:solidFill>
                <a:latin typeface="Calibri" panose="020F0502020204030204" pitchFamily="34" charset="0"/>
                <a:cs typeface="Calibri" panose="020F0502020204030204" pitchFamily="34" charset="0"/>
              </a:rPr>
              <a:t>One last thing is how we can allow the user to delete items on the first table </a:t>
            </a:r>
            <a:endParaRPr lang="en-US" altLang="ja-JP" sz="2400" dirty="0" smtClean="0">
              <a:solidFill>
                <a:srgbClr val="00B050"/>
              </a:solidFill>
              <a:latin typeface="Calibri" panose="020F0502020204030204" pitchFamily="34" charset="0"/>
              <a:cs typeface="Calibri" panose="020F0502020204030204" pitchFamily="34" charset="0"/>
            </a:endParaRPr>
          </a:p>
          <a:p>
            <a:r>
              <a:rPr lang="ja-JP" altLang="en-US" sz="2400" dirty="0" smtClean="0">
                <a:solidFill>
                  <a:srgbClr val="00B050"/>
                </a:solidFill>
                <a:latin typeface="Calibri" panose="020F0502020204030204" pitchFamily="34" charset="0"/>
                <a:cs typeface="Calibri" panose="020F0502020204030204" pitchFamily="34" charset="0"/>
              </a:rPr>
              <a:t>view controller</a:t>
            </a:r>
            <a:r>
              <a:rPr lang="ja-JP" altLang="en-US" sz="2400" dirty="0">
                <a:solidFill>
                  <a:srgbClr val="00B050"/>
                </a:solidFill>
                <a:latin typeface="Calibri" panose="020F0502020204030204" pitchFamily="34" charset="0"/>
                <a:cs typeface="Calibri" panose="020F0502020204030204" pitchFamily="34" charset="0"/>
              </a:rPr>
              <a:t>:</a:t>
            </a:r>
          </a:p>
        </p:txBody>
      </p:sp>
      <p:pic>
        <p:nvPicPr>
          <p:cNvPr id="5" name="Picture 4"/>
          <p:cNvPicPr>
            <a:picLocks noChangeAspect="1"/>
          </p:cNvPicPr>
          <p:nvPr/>
        </p:nvPicPr>
        <p:blipFill>
          <a:blip r:embed="rId2"/>
          <a:stretch>
            <a:fillRect/>
          </a:stretch>
        </p:blipFill>
        <p:spPr>
          <a:xfrm>
            <a:off x="2142024" y="1271239"/>
            <a:ext cx="7600309" cy="1987009"/>
          </a:xfrm>
          <a:prstGeom prst="rect">
            <a:avLst/>
          </a:prstGeom>
        </p:spPr>
      </p:pic>
      <p:pic>
        <p:nvPicPr>
          <p:cNvPr id="6" name="Picture 5"/>
          <p:cNvPicPr>
            <a:picLocks noChangeAspect="1"/>
          </p:cNvPicPr>
          <p:nvPr/>
        </p:nvPicPr>
        <p:blipFill>
          <a:blip r:embed="rId3"/>
          <a:stretch>
            <a:fillRect/>
          </a:stretch>
        </p:blipFill>
        <p:spPr>
          <a:xfrm>
            <a:off x="2142024" y="3698489"/>
            <a:ext cx="7640496" cy="2479287"/>
          </a:xfrm>
          <a:prstGeom prst="rect">
            <a:avLst/>
          </a:prstGeom>
        </p:spPr>
      </p:pic>
    </p:spTree>
    <p:extLst>
      <p:ext uri="{BB962C8B-B14F-4D97-AF65-F5344CB8AC3E}">
        <p14:creationId xmlns:p14="http://schemas.microsoft.com/office/powerpoint/2010/main" val="2496081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20294" cy="1938992"/>
          </a:xfrm>
          <a:prstGeom prst="rect">
            <a:avLst/>
          </a:prstGeom>
        </p:spPr>
        <p:txBody>
          <a:bodyPr wrap="square">
            <a:spAutoFit/>
          </a:bodyPr>
          <a:lstStyle/>
          <a:p>
            <a:r>
              <a:rPr lang="ja-JP" altLang="en-US" sz="2400" dirty="0">
                <a:solidFill>
                  <a:schemeClr val="accent6">
                    <a:lumMod val="75000"/>
                  </a:schemeClr>
                </a:solidFill>
                <a:latin typeface="Calibri" panose="020F0502020204030204" pitchFamily="34" charset="0"/>
                <a:cs typeface="Calibri" panose="020F0502020204030204" pitchFamily="34" charset="0"/>
              </a:rPr>
              <a:t>This code won’t even touch the fetched results controller directly, but it deletes the</a:t>
            </a:r>
          </a:p>
          <a:p>
            <a:r>
              <a:rPr lang="ja-JP" altLang="en-US" sz="2400" dirty="0">
                <a:solidFill>
                  <a:schemeClr val="accent6">
                    <a:lumMod val="75000"/>
                  </a:schemeClr>
                </a:solidFill>
                <a:latin typeface="Calibri" panose="020F0502020204030204" pitchFamily="34" charset="0"/>
                <a:cs typeface="Calibri" panose="020F0502020204030204" pitchFamily="34" charset="0"/>
              </a:rPr>
              <a:t>selected person from the managed object context, which will refresh the fetched results</a:t>
            </a:r>
          </a:p>
          <a:p>
            <a:r>
              <a:rPr lang="ja-JP" altLang="en-US" sz="2400" dirty="0">
                <a:solidFill>
                  <a:schemeClr val="accent6">
                    <a:lumMod val="75000"/>
                  </a:schemeClr>
                </a:solidFill>
                <a:latin typeface="Calibri" panose="020F0502020204030204" pitchFamily="34" charset="0"/>
                <a:cs typeface="Calibri" panose="020F0502020204030204" pitchFamily="34" charset="0"/>
              </a:rPr>
              <a:t>controller, that in turn refreshing the table view. To learn more about table views, please</a:t>
            </a:r>
          </a:p>
          <a:p>
            <a:r>
              <a:rPr lang="ja-JP" altLang="en-US" sz="2400" dirty="0">
                <a:solidFill>
                  <a:schemeClr val="accent6">
                    <a:lumMod val="75000"/>
                  </a:schemeClr>
                </a:solidFill>
                <a:latin typeface="Calibri" panose="020F0502020204030204" pitchFamily="34" charset="0"/>
                <a:cs typeface="Calibri" panose="020F0502020204030204" pitchFamily="34" charset="0"/>
              </a:rPr>
              <a:t>refer to  Chapter 4. The interface of our table view controller in deletion mode could</a:t>
            </a:r>
          </a:p>
          <a:p>
            <a:r>
              <a:rPr lang="ja-JP" altLang="en-US" sz="2400" dirty="0">
                <a:solidFill>
                  <a:schemeClr val="accent6">
                    <a:lumMod val="75000"/>
                  </a:schemeClr>
                </a:solidFill>
                <a:latin typeface="Calibri" panose="020F0502020204030204" pitchFamily="34" charset="0"/>
                <a:cs typeface="Calibri" panose="020F0502020204030204" pitchFamily="34" charset="0"/>
              </a:rPr>
              <a:t>look like that shown in Figure 18-12.</a:t>
            </a:r>
          </a:p>
        </p:txBody>
      </p:sp>
      <p:pic>
        <p:nvPicPr>
          <p:cNvPr id="5" name="Picture 4"/>
          <p:cNvPicPr>
            <a:picLocks noChangeAspect="1"/>
          </p:cNvPicPr>
          <p:nvPr/>
        </p:nvPicPr>
        <p:blipFill>
          <a:blip r:embed="rId2"/>
          <a:stretch>
            <a:fillRect/>
          </a:stretch>
        </p:blipFill>
        <p:spPr>
          <a:xfrm>
            <a:off x="1278040" y="1838632"/>
            <a:ext cx="9230423" cy="5019368"/>
          </a:xfrm>
          <a:prstGeom prst="rect">
            <a:avLst/>
          </a:prstGeom>
        </p:spPr>
      </p:pic>
    </p:spTree>
    <p:extLst>
      <p:ext uri="{BB962C8B-B14F-4D97-AF65-F5344CB8AC3E}">
        <p14:creationId xmlns:p14="http://schemas.microsoft.com/office/powerpoint/2010/main" val="107447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3671" y="663879"/>
            <a:ext cx="11060481" cy="5509200"/>
          </a:xfrm>
          <a:prstGeom prst="rect">
            <a:avLst/>
          </a:prstGeom>
        </p:spPr>
        <p:txBody>
          <a:bodyPr wrap="square">
            <a:spAutoFit/>
          </a:bodyPr>
          <a:lstStyle/>
          <a:p>
            <a:pPr marL="457200" indent="-457200">
              <a:buFont typeface="Wingdings" panose="05000000000000000000" pitchFamily="2" charset="2"/>
              <a:buChar char="n"/>
            </a:pPr>
            <a:r>
              <a:rPr lang="en-US" sz="3200" dirty="0">
                <a:solidFill>
                  <a:srgbClr val="FFC000"/>
                </a:solidFill>
                <a:latin typeface="Calibri" panose="020F0502020204030204" pitchFamily="34" charset="0"/>
                <a:cs typeface="Calibri" panose="020F0502020204030204" pitchFamily="34" charset="0"/>
              </a:rPr>
              <a:t>Table View is one of the common UI elements in </a:t>
            </a:r>
            <a:r>
              <a:rPr lang="en-US" sz="3200" dirty="0" err="1">
                <a:solidFill>
                  <a:srgbClr val="FFC000"/>
                </a:solidFill>
                <a:latin typeface="Calibri" panose="020F0502020204030204" pitchFamily="34" charset="0"/>
                <a:cs typeface="Calibri" panose="020F0502020204030204" pitchFamily="34" charset="0"/>
              </a:rPr>
              <a:t>iOS</a:t>
            </a:r>
            <a:r>
              <a:rPr lang="en-US" sz="3200" dirty="0">
                <a:solidFill>
                  <a:srgbClr val="FFC000"/>
                </a:solidFill>
                <a:latin typeface="Calibri" panose="020F0502020204030204" pitchFamily="34" charset="0"/>
                <a:cs typeface="Calibri" panose="020F0502020204030204" pitchFamily="34" charset="0"/>
              </a:rPr>
              <a:t> apps. Most apps, in some ways, make use of Table View to display list of data. The best example is the built-in Phone app. </a:t>
            </a:r>
          </a:p>
          <a:p>
            <a:pPr marL="457200" indent="-457200">
              <a:buFont typeface="Wingdings" panose="05000000000000000000" pitchFamily="2" charset="2"/>
              <a:buChar char="n"/>
            </a:pPr>
            <a:endParaRPr lang="en-US" sz="3200" dirty="0">
              <a:solidFill>
                <a:srgbClr val="333333"/>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n"/>
            </a:pPr>
            <a:r>
              <a:rPr lang="en-US" sz="3200" dirty="0">
                <a:solidFill>
                  <a:srgbClr val="7030A0"/>
                </a:solidFill>
                <a:latin typeface="Calibri" panose="020F0502020204030204" pitchFamily="34" charset="0"/>
                <a:cs typeface="Calibri" panose="020F0502020204030204" pitchFamily="34" charset="0"/>
              </a:rPr>
              <a:t>Your contacts are displayed in a Table View. Another example is the Mail app. It uses Table View to display your mail boxes and emails. </a:t>
            </a:r>
          </a:p>
          <a:p>
            <a:pPr marL="457200" indent="-457200">
              <a:buFont typeface="Wingdings" panose="05000000000000000000" pitchFamily="2" charset="2"/>
              <a:buChar char="n"/>
            </a:pPr>
            <a:endParaRPr lang="en-US" sz="3200" dirty="0">
              <a:solidFill>
                <a:srgbClr val="333333"/>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n"/>
            </a:pPr>
            <a:r>
              <a:rPr lang="en-US" sz="3200" dirty="0">
                <a:solidFill>
                  <a:srgbClr val="00B050"/>
                </a:solidFill>
                <a:latin typeface="Calibri" panose="020F0502020204030204" pitchFamily="34" charset="0"/>
                <a:cs typeface="Calibri" panose="020F0502020204030204" pitchFamily="34" charset="0"/>
              </a:rPr>
              <a:t>Not only designed for showing textual data, Table View allows you to present the data in the form of images. The built-in Video and YouTube app are great examples for the usage.</a:t>
            </a:r>
          </a:p>
        </p:txBody>
      </p:sp>
    </p:spTree>
    <p:extLst>
      <p:ext uri="{BB962C8B-B14F-4D97-AF65-F5344CB8AC3E}">
        <p14:creationId xmlns:p14="http://schemas.microsoft.com/office/powerpoint/2010/main" val="3000715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628" y="13891"/>
            <a:ext cx="4737835" cy="584775"/>
          </a:xfrm>
          <a:prstGeom prst="rect">
            <a:avLst/>
          </a:prstGeom>
        </p:spPr>
        <p:txBody>
          <a:bodyPr wrap="none">
            <a:spAutoFit/>
          </a:bodyPr>
          <a:lstStyle/>
          <a:p>
            <a:r>
              <a:rPr lang="en-US" altLang="ja-JP" sz="3200" dirty="0">
                <a:solidFill>
                  <a:schemeClr val="accent6">
                    <a:lumMod val="75000"/>
                  </a:schemeClr>
                </a:solidFill>
                <a:latin typeface="Calibri" panose="020F0502020204030204" pitchFamily="34" charset="0"/>
                <a:cs typeface="Calibri" panose="020F0502020204030204" pitchFamily="34" charset="0"/>
              </a:rPr>
              <a:t>Create </a:t>
            </a:r>
            <a:r>
              <a:rPr lang="en-US" altLang="ja-JP" sz="3200" dirty="0" smtClean="0">
                <a:solidFill>
                  <a:schemeClr val="accent6">
                    <a:lumMod val="75000"/>
                  </a:schemeClr>
                </a:solidFill>
                <a:latin typeface="Calibri" panose="020F0502020204030204" pitchFamily="34" charset="0"/>
                <a:cs typeface="Calibri" panose="020F0502020204030204" pitchFamily="34" charset="0"/>
              </a:rPr>
              <a:t>Simple Table </a:t>
            </a:r>
            <a:r>
              <a:rPr lang="en-US" altLang="ja-JP" sz="3200" dirty="0">
                <a:solidFill>
                  <a:schemeClr val="accent6">
                    <a:lumMod val="75000"/>
                  </a:schemeClr>
                </a:solidFill>
                <a:latin typeface="Calibri" panose="020F0502020204030204" pitchFamily="34" charset="0"/>
                <a:cs typeface="Calibri" panose="020F0502020204030204" pitchFamily="34" charset="0"/>
              </a:rPr>
              <a:t>Project</a:t>
            </a:r>
            <a:endParaRPr lang="en-US" altLang="ja-JP" sz="3200" b="0" i="0" u="none" strike="noStrike" dirty="0">
              <a:solidFill>
                <a:schemeClr val="accent6">
                  <a:lumMod val="75000"/>
                </a:schemeClr>
              </a:solidFill>
              <a:effectLst/>
              <a:latin typeface="Calibri" panose="020F0502020204030204" pitchFamily="34" charset="0"/>
              <a:cs typeface="Calibri" panose="020F0502020204030204" pitchFamily="34" charset="0"/>
            </a:endParaRPr>
          </a:p>
        </p:txBody>
      </p:sp>
      <p:pic>
        <p:nvPicPr>
          <p:cNvPr id="1026" name="Picture 2" descr="Choose Xcode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240" y="620522"/>
            <a:ext cx="9108545" cy="614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393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926" y="101471"/>
            <a:ext cx="11359375" cy="830997"/>
          </a:xfrm>
          <a:prstGeom prst="rect">
            <a:avLst/>
          </a:prstGeom>
        </p:spPr>
        <p:txBody>
          <a:bodyPr wrap="square">
            <a:spAutoFit/>
          </a:bodyPr>
          <a:lstStyle/>
          <a:p>
            <a:r>
              <a:rPr lang="en-US" altLang="ja-JP" sz="2400" dirty="0">
                <a:solidFill>
                  <a:srgbClr val="00B0F0"/>
                </a:solidFill>
                <a:latin typeface="Calibri" panose="020F0502020204030204" pitchFamily="34" charset="0"/>
                <a:cs typeface="Calibri" panose="020F0502020204030204" pitchFamily="34" charset="0"/>
              </a:rPr>
              <a:t>As you confirm, </a:t>
            </a:r>
            <a:r>
              <a:rPr lang="en-US" altLang="ja-JP" sz="2400" dirty="0" err="1">
                <a:solidFill>
                  <a:srgbClr val="00B0F0"/>
                </a:solidFill>
                <a:latin typeface="Calibri" panose="020F0502020204030204" pitchFamily="34" charset="0"/>
                <a:cs typeface="Calibri" panose="020F0502020204030204" pitchFamily="34" charset="0"/>
              </a:rPr>
              <a:t>Xcode</a:t>
            </a:r>
            <a:r>
              <a:rPr lang="en-US" altLang="ja-JP" sz="2400" dirty="0">
                <a:solidFill>
                  <a:srgbClr val="00B0F0"/>
                </a:solidFill>
                <a:latin typeface="Calibri" panose="020F0502020204030204" pitchFamily="34" charset="0"/>
                <a:cs typeface="Calibri" panose="020F0502020204030204" pitchFamily="34" charset="0"/>
              </a:rPr>
              <a:t> automatically creates the “</a:t>
            </a:r>
            <a:r>
              <a:rPr lang="en-US" altLang="ja-JP" sz="2400" dirty="0" err="1">
                <a:solidFill>
                  <a:srgbClr val="00B0F0"/>
                </a:solidFill>
                <a:latin typeface="Calibri" panose="020F0502020204030204" pitchFamily="34" charset="0"/>
                <a:cs typeface="Calibri" panose="020F0502020204030204" pitchFamily="34" charset="0"/>
              </a:rPr>
              <a:t>SimpleTable</a:t>
            </a:r>
            <a:r>
              <a:rPr lang="en-US" altLang="ja-JP" sz="2400" dirty="0">
                <a:solidFill>
                  <a:srgbClr val="00B0F0"/>
                </a:solidFill>
                <a:latin typeface="Calibri" panose="020F0502020204030204" pitchFamily="34" charset="0"/>
                <a:cs typeface="Calibri" panose="020F0502020204030204" pitchFamily="34" charset="0"/>
              </a:rPr>
              <a:t>” project based on the options you’ve provided. The resulting screen looks like this:</a:t>
            </a:r>
            <a:endParaRPr lang="ja-JP" altLang="en-US" sz="2400" dirty="0">
              <a:solidFill>
                <a:srgbClr val="00B0F0"/>
              </a:solidFill>
              <a:latin typeface="Calibri" panose="020F0502020204030204" pitchFamily="34" charset="0"/>
              <a:cs typeface="Calibri" panose="020F0502020204030204" pitchFamily="34" charset="0"/>
            </a:endParaRPr>
          </a:p>
        </p:txBody>
      </p:sp>
      <p:pic>
        <p:nvPicPr>
          <p:cNvPr id="2050" name="Picture 2" descr="SimpleTable Xcode Main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520" y="1042637"/>
            <a:ext cx="9590591" cy="559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46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322" y="134705"/>
            <a:ext cx="10786176" cy="830997"/>
          </a:xfrm>
          <a:prstGeom prst="rect">
            <a:avLst/>
          </a:prstGeom>
        </p:spPr>
        <p:txBody>
          <a:bodyPr wrap="square">
            <a:spAutoFit/>
          </a:bodyPr>
          <a:lstStyle/>
          <a:p>
            <a:r>
              <a:rPr lang="en-US" altLang="ja-JP" sz="2400" dirty="0">
                <a:solidFill>
                  <a:schemeClr val="accent6">
                    <a:lumMod val="75000"/>
                  </a:schemeClr>
                </a:solidFill>
                <a:latin typeface="Calibri" panose="020F0502020204030204" pitchFamily="34" charset="0"/>
                <a:cs typeface="Calibri" panose="020F0502020204030204" pitchFamily="34" charset="0"/>
              </a:rPr>
              <a:t>Designing the </a:t>
            </a:r>
            <a:r>
              <a:rPr lang="en-US" altLang="ja-JP" sz="2400" dirty="0" smtClean="0">
                <a:solidFill>
                  <a:schemeClr val="accent6">
                    <a:lumMod val="75000"/>
                  </a:schemeClr>
                </a:solidFill>
                <a:latin typeface="Calibri" panose="020F0502020204030204" pitchFamily="34" charset="0"/>
                <a:cs typeface="Calibri" panose="020F0502020204030204" pitchFamily="34" charset="0"/>
              </a:rPr>
              <a:t>View </a:t>
            </a:r>
            <a:r>
              <a:rPr lang="en-US" altLang="ja-JP" sz="2400" dirty="0" smtClean="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altLang="ja-JP" sz="2400" dirty="0" smtClean="0">
                <a:solidFill>
                  <a:schemeClr val="accent6">
                    <a:lumMod val="75000"/>
                  </a:schemeClr>
                </a:solidFill>
                <a:latin typeface="Calibri" panose="020F0502020204030204" pitchFamily="34" charset="0"/>
                <a:cs typeface="Calibri" panose="020F0502020204030204" pitchFamily="34" charset="0"/>
              </a:rPr>
              <a:t>First</a:t>
            </a:r>
            <a:r>
              <a:rPr lang="en-US" altLang="ja-JP" sz="2400" dirty="0">
                <a:solidFill>
                  <a:schemeClr val="accent6">
                    <a:lumMod val="75000"/>
                  </a:schemeClr>
                </a:solidFill>
                <a:latin typeface="Calibri" panose="020F0502020204030204" pitchFamily="34" charset="0"/>
                <a:cs typeface="Calibri" panose="020F0502020204030204" pitchFamily="34" charset="0"/>
              </a:rPr>
              <a:t>, we’ll create the user interface and add the table view. </a:t>
            </a:r>
            <a:r>
              <a:rPr lang="en-US" altLang="ja-JP" sz="2400" dirty="0" smtClean="0">
                <a:solidFill>
                  <a:schemeClr val="accent6">
                    <a:lumMod val="75000"/>
                  </a:schemeClr>
                </a:solidFill>
                <a:latin typeface="Calibri" panose="020F0502020204030204" pitchFamily="34" charset="0"/>
                <a:cs typeface="Calibri" panose="020F0502020204030204" pitchFamily="34" charset="0"/>
              </a:rPr>
              <a:t>Select “</a:t>
            </a:r>
            <a:r>
              <a:rPr lang="en-US" altLang="ja-JP" sz="2400" dirty="0" err="1" smtClean="0">
                <a:solidFill>
                  <a:schemeClr val="accent6">
                    <a:lumMod val="75000"/>
                  </a:schemeClr>
                </a:solidFill>
                <a:latin typeface="Calibri" panose="020F0502020204030204" pitchFamily="34" charset="0"/>
                <a:cs typeface="Calibri" panose="020F0502020204030204" pitchFamily="34" charset="0"/>
              </a:rPr>
              <a:t>SimpleTableViewController.xib</a:t>
            </a:r>
            <a:r>
              <a:rPr lang="en-US" altLang="ja-JP" sz="2400" dirty="0">
                <a:solidFill>
                  <a:schemeClr val="accent6">
                    <a:lumMod val="75000"/>
                  </a:schemeClr>
                </a:solidFill>
                <a:latin typeface="Calibri" panose="020F0502020204030204" pitchFamily="34" charset="0"/>
                <a:cs typeface="Calibri" panose="020F0502020204030204" pitchFamily="34" charset="0"/>
              </a:rPr>
              <a:t>” </a:t>
            </a:r>
            <a:r>
              <a:rPr lang="en-US" altLang="ja-JP" sz="2400" dirty="0" smtClean="0">
                <a:solidFill>
                  <a:schemeClr val="accent6">
                    <a:lumMod val="75000"/>
                  </a:schemeClr>
                </a:solidFill>
                <a:latin typeface="Calibri" panose="020F0502020204030204" pitchFamily="34" charset="0"/>
                <a:cs typeface="Calibri" panose="020F0502020204030204" pitchFamily="34" charset="0"/>
              </a:rPr>
              <a:t>to </a:t>
            </a:r>
            <a:r>
              <a:rPr lang="en-US" altLang="ja-JP" sz="2400" dirty="0">
                <a:solidFill>
                  <a:schemeClr val="accent6">
                    <a:lumMod val="75000"/>
                  </a:schemeClr>
                </a:solidFill>
                <a:latin typeface="Calibri" panose="020F0502020204030204" pitchFamily="34" charset="0"/>
                <a:cs typeface="Calibri" panose="020F0502020204030204" pitchFamily="34" charset="0"/>
              </a:rPr>
              <a:t>switch to the Interface Builder.</a:t>
            </a:r>
            <a:endParaRPr lang="ja-JP" altLang="en-US" sz="2400" dirty="0">
              <a:solidFill>
                <a:schemeClr val="accent6">
                  <a:lumMod val="75000"/>
                </a:schemeClr>
              </a:solidFill>
              <a:latin typeface="Calibri" panose="020F0502020204030204" pitchFamily="34" charset="0"/>
              <a:cs typeface="Calibri" panose="020F0502020204030204" pitchFamily="34" charset="0"/>
            </a:endParaRPr>
          </a:p>
        </p:txBody>
      </p:sp>
      <p:pic>
        <p:nvPicPr>
          <p:cNvPr id="3074" name="Picture 2" descr="Xcode Object Library Table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61" y="1192373"/>
            <a:ext cx="2800350" cy="2124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58333" y="1192373"/>
            <a:ext cx="3932664" cy="1200329"/>
          </a:xfrm>
          <a:prstGeom prst="rect">
            <a:avLst/>
          </a:prstGeom>
        </p:spPr>
        <p:txBody>
          <a:bodyPr wrap="square">
            <a:spAutoFit/>
          </a:bodyPr>
          <a:lstStyle/>
          <a:p>
            <a:r>
              <a:rPr lang="en-US" altLang="ja-JP" sz="2400" dirty="0">
                <a:solidFill>
                  <a:srgbClr val="7030A0"/>
                </a:solidFill>
                <a:latin typeface="Calibri" panose="020F0502020204030204" pitchFamily="34" charset="0"/>
                <a:cs typeface="Calibri" panose="020F0502020204030204" pitchFamily="34" charset="0"/>
              </a:rPr>
              <a:t>Your screen should look like below after inserting the “Table View”.</a:t>
            </a:r>
            <a:endParaRPr lang="ja-JP" altLang="en-US" sz="2400" dirty="0">
              <a:solidFill>
                <a:srgbClr val="7030A0"/>
              </a:solidFill>
              <a:latin typeface="Calibri" panose="020F0502020204030204" pitchFamily="34" charset="0"/>
              <a:cs typeface="Calibri" panose="020F0502020204030204" pitchFamily="34" charset="0"/>
            </a:endParaRPr>
          </a:p>
        </p:txBody>
      </p:sp>
      <p:pic>
        <p:nvPicPr>
          <p:cNvPr id="3076" name="Picture 4" descr="SimpleTable Table View Ad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833" y="2485559"/>
            <a:ext cx="5715000"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321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7891" y="177750"/>
            <a:ext cx="3202352" cy="584775"/>
          </a:xfrm>
          <a:prstGeom prst="rect">
            <a:avLst/>
          </a:prstGeom>
        </p:spPr>
        <p:txBody>
          <a:bodyPr wrap="none">
            <a:spAutoFit/>
          </a:bodyPr>
          <a:lstStyle/>
          <a:p>
            <a:r>
              <a:rPr lang="en-US" altLang="ja-JP" sz="3200" dirty="0">
                <a:solidFill>
                  <a:srgbClr val="00B0F0"/>
                </a:solidFill>
                <a:latin typeface="Calibri" panose="020F0502020204030204" pitchFamily="34" charset="0"/>
                <a:cs typeface="Calibri" panose="020F0502020204030204" pitchFamily="34" charset="0"/>
              </a:rPr>
              <a:t>Adding Table Data</a:t>
            </a:r>
            <a:endParaRPr lang="en-US" altLang="ja-JP" sz="3200" b="0" i="0" u="none" strike="noStrike" dirty="0">
              <a:solidFill>
                <a:srgbClr val="00B0F0"/>
              </a:solidFill>
              <a:effectLst/>
              <a:latin typeface="Calibri" panose="020F0502020204030204" pitchFamily="34" charset="0"/>
              <a:cs typeface="Calibri" panose="020F0502020204030204" pitchFamily="34" charset="0"/>
            </a:endParaRPr>
          </a:p>
        </p:txBody>
      </p:sp>
      <p:sp>
        <p:nvSpPr>
          <p:cNvPr id="6" name="Rectangle 5"/>
          <p:cNvSpPr/>
          <p:nvPr/>
        </p:nvSpPr>
        <p:spPr>
          <a:xfrm>
            <a:off x="237891" y="762525"/>
            <a:ext cx="10768363" cy="1200329"/>
          </a:xfrm>
          <a:prstGeom prst="rect">
            <a:avLst/>
          </a:prstGeom>
        </p:spPr>
        <p:txBody>
          <a:bodyPr wrap="square">
            <a:spAutoFit/>
          </a:bodyPr>
          <a:lstStyle/>
          <a:p>
            <a:r>
              <a:rPr lang="en-US" altLang="ja-JP" sz="2400" dirty="0">
                <a:solidFill>
                  <a:srgbClr val="00B050"/>
                </a:solidFill>
                <a:latin typeface="Calibri" panose="020F0502020204030204" pitchFamily="34" charset="0"/>
                <a:cs typeface="Calibri" panose="020F0502020204030204" pitchFamily="34" charset="0"/>
              </a:rPr>
              <a:t>Go back to the Project Navigator and select “</a:t>
            </a:r>
            <a:r>
              <a:rPr lang="en-US" altLang="ja-JP" sz="2400" dirty="0" err="1">
                <a:solidFill>
                  <a:srgbClr val="00B050"/>
                </a:solidFill>
                <a:latin typeface="Calibri" panose="020F0502020204030204" pitchFamily="34" charset="0"/>
                <a:cs typeface="Calibri" panose="020F0502020204030204" pitchFamily="34" charset="0"/>
              </a:rPr>
              <a:t>SimpleTableViewController.h</a:t>
            </a:r>
            <a:r>
              <a:rPr lang="en-US" altLang="ja-JP" sz="2400" dirty="0">
                <a:solidFill>
                  <a:srgbClr val="00B050"/>
                </a:solidFill>
                <a:latin typeface="Calibri" panose="020F0502020204030204" pitchFamily="34" charset="0"/>
                <a:cs typeface="Calibri" panose="020F0502020204030204" pitchFamily="34" charset="0"/>
              </a:rPr>
              <a:t>”. Append “&lt;</a:t>
            </a:r>
            <a:r>
              <a:rPr lang="en-US" altLang="ja-JP" sz="2400" dirty="0" err="1">
                <a:solidFill>
                  <a:srgbClr val="00B050"/>
                </a:solidFill>
                <a:latin typeface="Calibri" panose="020F0502020204030204" pitchFamily="34" charset="0"/>
                <a:cs typeface="Calibri" panose="020F0502020204030204" pitchFamily="34" charset="0"/>
              </a:rPr>
              <a:t>UITableViewDelegate</a:t>
            </a:r>
            <a:r>
              <a:rPr lang="en-US" altLang="ja-JP" sz="2400" dirty="0">
                <a:solidFill>
                  <a:srgbClr val="00B050"/>
                </a:solidFill>
                <a:latin typeface="Calibri" panose="020F0502020204030204" pitchFamily="34" charset="0"/>
                <a:cs typeface="Calibri" panose="020F0502020204030204" pitchFamily="34" charset="0"/>
              </a:rPr>
              <a:t>, </a:t>
            </a:r>
            <a:r>
              <a:rPr lang="en-US" altLang="ja-JP" sz="2400" dirty="0" err="1">
                <a:solidFill>
                  <a:srgbClr val="00B050"/>
                </a:solidFill>
                <a:latin typeface="Calibri" panose="020F0502020204030204" pitchFamily="34" charset="0"/>
                <a:cs typeface="Calibri" panose="020F0502020204030204" pitchFamily="34" charset="0"/>
              </a:rPr>
              <a:t>UITableViewDataSource</a:t>
            </a:r>
            <a:r>
              <a:rPr lang="en-US" altLang="ja-JP" sz="2400" dirty="0">
                <a:solidFill>
                  <a:srgbClr val="00B050"/>
                </a:solidFill>
                <a:latin typeface="Calibri" panose="020F0502020204030204" pitchFamily="34" charset="0"/>
                <a:cs typeface="Calibri" panose="020F0502020204030204" pitchFamily="34" charset="0"/>
              </a:rPr>
              <a:t>&gt;” after “</a:t>
            </a:r>
            <a:r>
              <a:rPr lang="en-US" altLang="ja-JP" sz="2400" dirty="0" err="1">
                <a:solidFill>
                  <a:srgbClr val="00B050"/>
                </a:solidFill>
                <a:latin typeface="Calibri" panose="020F0502020204030204" pitchFamily="34" charset="0"/>
                <a:cs typeface="Calibri" panose="020F0502020204030204" pitchFamily="34" charset="0"/>
              </a:rPr>
              <a:t>UIViewController</a:t>
            </a:r>
            <a:r>
              <a:rPr lang="en-US" altLang="ja-JP" sz="2400" dirty="0">
                <a:solidFill>
                  <a:srgbClr val="00B050"/>
                </a:solidFill>
                <a:latin typeface="Calibri" panose="020F0502020204030204" pitchFamily="34" charset="0"/>
                <a:cs typeface="Calibri" panose="020F0502020204030204" pitchFamily="34" charset="0"/>
              </a:rPr>
              <a:t>”. Your code should look like below:</a:t>
            </a:r>
            <a:endParaRPr lang="ja-JP" altLang="en-US" sz="2400" dirty="0">
              <a:solidFill>
                <a:srgbClr val="00B050"/>
              </a:solidFill>
              <a:latin typeface="Calibri" panose="020F0502020204030204" pitchFamily="34" charset="0"/>
              <a:cs typeface="Calibri" panose="020F0502020204030204" pitchFamily="34" charset="0"/>
            </a:endParaRPr>
          </a:p>
        </p:txBody>
      </p:sp>
      <p:sp>
        <p:nvSpPr>
          <p:cNvPr id="7" name="Rectangle 6"/>
          <p:cNvSpPr/>
          <p:nvPr/>
        </p:nvSpPr>
        <p:spPr>
          <a:xfrm>
            <a:off x="5378605" y="1763068"/>
            <a:ext cx="6096000" cy="1754326"/>
          </a:xfrm>
          <a:prstGeom prst="rect">
            <a:avLst/>
          </a:prstGeom>
        </p:spPr>
        <p:txBody>
          <a:bodyPr>
            <a:spAutoFit/>
          </a:bodyPr>
          <a:lstStyle/>
          <a:p>
            <a:r>
              <a:rPr lang="en-US" altLang="ja-JP" dirty="0">
                <a:solidFill>
                  <a:srgbClr val="6E371A"/>
                </a:solidFill>
                <a:latin typeface="Monaco"/>
              </a:rPr>
              <a:t>#import &lt;</a:t>
            </a:r>
            <a:r>
              <a:rPr lang="en-US" altLang="ja-JP" dirty="0" err="1">
                <a:solidFill>
                  <a:srgbClr val="6E371A"/>
                </a:solidFill>
                <a:latin typeface="Monaco"/>
              </a:rPr>
              <a:t>UIKit</a:t>
            </a:r>
            <a:r>
              <a:rPr lang="en-US" altLang="ja-JP" dirty="0">
                <a:solidFill>
                  <a:srgbClr val="6E371A"/>
                </a:solidFill>
                <a:latin typeface="Monaco"/>
              </a:rPr>
              <a:t>/</a:t>
            </a:r>
            <a:r>
              <a:rPr lang="en-US" altLang="ja-JP" dirty="0" err="1">
                <a:solidFill>
                  <a:srgbClr val="6E371A"/>
                </a:solidFill>
                <a:latin typeface="Monaco"/>
              </a:rPr>
              <a:t>UIKit.h</a:t>
            </a:r>
            <a:r>
              <a:rPr lang="en-US" altLang="ja-JP" dirty="0">
                <a:solidFill>
                  <a:srgbClr val="6E371A"/>
                </a:solidFill>
                <a:latin typeface="Monaco"/>
              </a:rPr>
              <a:t>&gt;</a:t>
            </a:r>
            <a:r>
              <a:rPr lang="en-US" altLang="ja-JP" dirty="0"/>
              <a:t/>
            </a:r>
            <a:br>
              <a:rPr lang="en-US" altLang="ja-JP" dirty="0"/>
            </a:br>
            <a:r>
              <a:rPr lang="en-US" altLang="ja-JP" dirty="0"/>
              <a:t/>
            </a:r>
            <a:br>
              <a:rPr lang="en-US" altLang="ja-JP" dirty="0"/>
            </a:br>
            <a:r>
              <a:rPr lang="en-US" altLang="ja-JP" dirty="0">
                <a:solidFill>
                  <a:srgbClr val="A61390"/>
                </a:solidFill>
                <a:latin typeface="Monaco"/>
              </a:rPr>
              <a:t>@interface</a:t>
            </a:r>
            <a:r>
              <a:rPr lang="en-US" altLang="ja-JP" dirty="0">
                <a:solidFill>
                  <a:srgbClr val="000000"/>
                </a:solidFill>
                <a:latin typeface="Monaco"/>
              </a:rPr>
              <a:t> </a:t>
            </a:r>
            <a:r>
              <a:rPr lang="en-US" altLang="ja-JP" dirty="0" err="1">
                <a:solidFill>
                  <a:srgbClr val="000000"/>
                </a:solidFill>
                <a:latin typeface="Monaco"/>
              </a:rPr>
              <a:t>SimpleTableViewController</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 </a:t>
            </a:r>
            <a:r>
              <a:rPr lang="en-US" altLang="ja-JP" dirty="0" err="1">
                <a:solidFill>
                  <a:srgbClr val="000000"/>
                </a:solidFill>
                <a:latin typeface="Monaco"/>
              </a:rPr>
              <a:t>UIViewController</a:t>
            </a:r>
            <a:r>
              <a:rPr lang="en-US" altLang="ja-JP" dirty="0">
                <a:solidFill>
                  <a:srgbClr val="000000"/>
                </a:solidFill>
                <a:latin typeface="Monaco"/>
              </a:rPr>
              <a:t> &lt;</a:t>
            </a:r>
            <a:r>
              <a:rPr lang="en-US" altLang="ja-JP" dirty="0" err="1">
                <a:solidFill>
                  <a:srgbClr val="000000"/>
                </a:solidFill>
                <a:latin typeface="Monaco"/>
              </a:rPr>
              <a:t>UITableViewDelegate</a:t>
            </a:r>
            <a:r>
              <a:rPr lang="en-US" altLang="ja-JP" dirty="0">
                <a:solidFill>
                  <a:srgbClr val="000000"/>
                </a:solidFill>
                <a:latin typeface="Monaco"/>
              </a:rPr>
              <a:t>, </a:t>
            </a:r>
            <a:r>
              <a:rPr lang="en-US" altLang="ja-JP" dirty="0" err="1">
                <a:solidFill>
                  <a:srgbClr val="000000"/>
                </a:solidFill>
                <a:latin typeface="Monaco"/>
              </a:rPr>
              <a:t>UITableViewDataSource</a:t>
            </a:r>
            <a:r>
              <a:rPr lang="en-US" altLang="ja-JP" dirty="0">
                <a:solidFill>
                  <a:srgbClr val="000000"/>
                </a:solidFill>
                <a:latin typeface="Monaco"/>
              </a:rPr>
              <a:t>&gt;</a:t>
            </a:r>
            <a:r>
              <a:rPr lang="en-US" altLang="ja-JP" dirty="0"/>
              <a:t/>
            </a:r>
            <a:br>
              <a:rPr lang="en-US" altLang="ja-JP" dirty="0"/>
            </a:br>
            <a:r>
              <a:rPr lang="en-US" altLang="ja-JP" dirty="0"/>
              <a:t/>
            </a:r>
            <a:br>
              <a:rPr lang="en-US" altLang="ja-JP" dirty="0"/>
            </a:br>
            <a:r>
              <a:rPr lang="en-US" altLang="ja-JP" dirty="0">
                <a:solidFill>
                  <a:srgbClr val="A61390"/>
                </a:solidFill>
                <a:latin typeface="Monaco"/>
              </a:rPr>
              <a:t>@end</a:t>
            </a:r>
            <a:endParaRPr lang="ja-JP" altLang="en-US" dirty="0"/>
          </a:p>
        </p:txBody>
      </p:sp>
      <p:sp>
        <p:nvSpPr>
          <p:cNvPr id="8" name="Rectangle 7"/>
          <p:cNvSpPr/>
          <p:nvPr/>
        </p:nvSpPr>
        <p:spPr>
          <a:xfrm>
            <a:off x="237891" y="3640235"/>
            <a:ext cx="11550713" cy="1384995"/>
          </a:xfrm>
          <a:prstGeom prst="rect">
            <a:avLst/>
          </a:prstGeom>
        </p:spPr>
        <p:txBody>
          <a:bodyPr wrap="square">
            <a:spAutoFit/>
          </a:bodyPr>
          <a:lstStyle/>
          <a:p>
            <a:r>
              <a:rPr lang="en-US" altLang="ja-JP" sz="2400" dirty="0">
                <a:solidFill>
                  <a:schemeClr val="accent6">
                    <a:lumMod val="75000"/>
                  </a:schemeClr>
                </a:solidFill>
                <a:latin typeface="Calibri" panose="020F0502020204030204" pitchFamily="34" charset="0"/>
                <a:cs typeface="Calibri" panose="020F0502020204030204" pitchFamily="34" charset="0"/>
              </a:rPr>
              <a:t>Next, select “</a:t>
            </a:r>
            <a:r>
              <a:rPr lang="en-US" altLang="ja-JP" sz="2400" dirty="0" err="1">
                <a:solidFill>
                  <a:schemeClr val="accent6">
                    <a:lumMod val="75000"/>
                  </a:schemeClr>
                </a:solidFill>
                <a:latin typeface="Calibri" panose="020F0502020204030204" pitchFamily="34" charset="0"/>
                <a:cs typeface="Calibri" panose="020F0502020204030204" pitchFamily="34" charset="0"/>
              </a:rPr>
              <a:t>SimpleTableViewController.m</a:t>
            </a:r>
            <a:r>
              <a:rPr lang="en-US" altLang="ja-JP" sz="2400" dirty="0">
                <a:solidFill>
                  <a:schemeClr val="accent6">
                    <a:lumMod val="75000"/>
                  </a:schemeClr>
                </a:solidFill>
                <a:latin typeface="Calibri" panose="020F0502020204030204" pitchFamily="34" charset="0"/>
                <a:cs typeface="Calibri" panose="020F0502020204030204" pitchFamily="34" charset="0"/>
              </a:rPr>
              <a:t>” and define an instance variable for holding the table data.</a:t>
            </a:r>
          </a:p>
          <a:p>
            <a:r>
              <a:rPr lang="en-US" altLang="ja-JP" dirty="0"/>
              <a:t/>
            </a:r>
            <a:br>
              <a:rPr lang="en-US" altLang="ja-JP" dirty="0"/>
            </a:br>
            <a:endParaRPr lang="ja-JP" altLang="en-US" dirty="0"/>
          </a:p>
        </p:txBody>
      </p:sp>
      <p:sp>
        <p:nvSpPr>
          <p:cNvPr id="9" name="Rectangle 8"/>
          <p:cNvSpPr/>
          <p:nvPr/>
        </p:nvSpPr>
        <p:spPr>
          <a:xfrm>
            <a:off x="773151" y="4824905"/>
            <a:ext cx="6096000" cy="1200329"/>
          </a:xfrm>
          <a:prstGeom prst="rect">
            <a:avLst/>
          </a:prstGeom>
        </p:spPr>
        <p:txBody>
          <a:bodyPr>
            <a:spAutoFit/>
          </a:bodyPr>
          <a:lstStyle/>
          <a:p>
            <a:r>
              <a:rPr lang="en-US" altLang="ja-JP" dirty="0">
                <a:solidFill>
                  <a:srgbClr val="A61390"/>
                </a:solidFill>
                <a:latin typeface="Monaco"/>
              </a:rPr>
              <a:t>@implementation</a:t>
            </a:r>
            <a:r>
              <a:rPr lang="en-US" altLang="ja-JP" dirty="0">
                <a:solidFill>
                  <a:srgbClr val="000000"/>
                </a:solidFill>
                <a:latin typeface="Monaco"/>
              </a:rPr>
              <a:t> </a:t>
            </a:r>
            <a:r>
              <a:rPr lang="en-US" altLang="ja-JP" dirty="0" err="1">
                <a:solidFill>
                  <a:srgbClr val="000000"/>
                </a:solidFill>
                <a:latin typeface="Monaco"/>
              </a:rPr>
              <a:t>SimpleTableViewController</a:t>
            </a:r>
            <a:r>
              <a:rPr lang="en-US" altLang="ja-JP" dirty="0"/>
              <a:t/>
            </a:r>
            <a:br>
              <a:rPr lang="en-US" altLang="ja-JP" dirty="0"/>
            </a:br>
            <a:r>
              <a:rPr lang="en-US" altLang="ja-JP" dirty="0">
                <a:solidFill>
                  <a:srgbClr val="0022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err="1">
                <a:solidFill>
                  <a:srgbClr val="400080"/>
                </a:solidFill>
                <a:latin typeface="Monaco"/>
                <a:hlinkClick r:id="rId2"/>
              </a:rPr>
              <a:t>NSArray</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tableData</a:t>
            </a:r>
            <a:r>
              <a:rPr lang="en-US" altLang="ja-JP" dirty="0">
                <a:solidFill>
                  <a:srgbClr val="000000"/>
                </a:solidFill>
                <a:latin typeface="Monaco"/>
              </a:rPr>
              <a:t>;</a:t>
            </a:r>
            <a:r>
              <a:rPr lang="en-US" altLang="ja-JP" dirty="0"/>
              <a:t/>
            </a:r>
            <a:br>
              <a:rPr lang="en-US" altLang="ja-JP" dirty="0"/>
            </a:br>
            <a:r>
              <a:rPr lang="en-US" altLang="ja-JP" dirty="0">
                <a:solidFill>
                  <a:srgbClr val="002200"/>
                </a:solidFill>
                <a:latin typeface="Monaco"/>
              </a:rPr>
              <a:t>}</a:t>
            </a:r>
            <a:endParaRPr lang="ja-JP" altLang="en-US" dirty="0"/>
          </a:p>
        </p:txBody>
      </p:sp>
    </p:spTree>
    <p:extLst>
      <p:ext uri="{BB962C8B-B14F-4D97-AF65-F5344CB8AC3E}">
        <p14:creationId xmlns:p14="http://schemas.microsoft.com/office/powerpoint/2010/main" val="2745226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4802</TotalTime>
  <Words>2227</Words>
  <Application>Microsoft Office PowerPoint</Application>
  <PresentationFormat>Widescreen</PresentationFormat>
  <Paragraphs>159</Paragraphs>
  <Slides>49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Lora</vt:lpstr>
      <vt:lpstr>Monaco</vt:lpstr>
      <vt:lpstr>StarSymbol</vt:lpstr>
      <vt:lpstr>Arial</vt:lpstr>
      <vt:lpstr>Calibri</vt:lpstr>
      <vt:lpstr>Corbel</vt:lpstr>
      <vt:lpstr>DejaVu Sans</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Core Data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admin-mente</dc:creator>
  <cp:lastModifiedBy>Minh Nguyen</cp:lastModifiedBy>
  <cp:revision>172</cp:revision>
  <dcterms:created xsi:type="dcterms:W3CDTF">2015-05-13T08:59:50Z</dcterms:created>
  <dcterms:modified xsi:type="dcterms:W3CDTF">2015-05-28T03:53:51Z</dcterms:modified>
</cp:coreProperties>
</file>