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1"/>
  </p:notesMasterIdLst>
  <p:sldIdLst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56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116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34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4723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3714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891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8054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74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1507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937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925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652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871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28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670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521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23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34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91537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41307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88715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6420" y="1343896"/>
            <a:ext cx="3964940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1386" y="1343873"/>
            <a:ext cx="3908425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97955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65747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58" y="313776"/>
            <a:ext cx="8143682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956" y="1468233"/>
            <a:ext cx="8064086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5" y="6507033"/>
            <a:ext cx="7112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3" y="6507033"/>
            <a:ext cx="263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483" y="1350445"/>
            <a:ext cx="8059032" cy="478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5" y="6507033"/>
            <a:ext cx="82422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dirty="0"/>
              <a:t>C</a:t>
            </a:r>
            <a:r>
              <a:rPr spc="-10" dirty="0"/>
              <a:t>oncurrency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/>
            <a:r>
              <a:rPr spc="-10" dirty="0"/>
              <a:t>11/17/2014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3" y="6507033"/>
            <a:ext cx="263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/>
            <a:fld id="{81D60167-4931-47E6-BA6A-407CBD079E47}" type="slidenum">
              <a:rPr spc="-10" dirty="0"/>
              <a:pPr marL="106045"/>
              <a:t>‹#›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9705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52400" y="457200"/>
            <a:ext cx="3415353" cy="6040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526576" y="1375853"/>
            <a:ext cx="2667000" cy="4203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5714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99"/>
            <a:r>
              <a:rPr lang="en-US" sz="2000" b="1" dirty="0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0" y="2820397"/>
            <a:ext cx="571500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 defTabSz="685799"/>
            <a:r>
              <a:rPr lang="en-US" sz="4000" b="1" dirty="0" err="1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4000" b="1" dirty="0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4000" b="1" dirty="0">
              <a:ln w="0"/>
              <a:solidFill>
                <a:srgbClr val="4BACC6">
                  <a:lumMod val="75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0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4460">
              <a:lnSpc>
                <a:spcPct val="100000"/>
              </a:lnSpc>
            </a:pPr>
            <a:r>
              <a:rPr spc="-15" dirty="0"/>
              <a:t>Break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89584" marR="161925" indent="-444500">
              <a:lnSpc>
                <a:spcPct val="100699"/>
              </a:lnSpc>
              <a:buClr>
                <a:srgbClr val="0B2A51"/>
              </a:buClr>
              <a:buFont typeface="Verdana"/>
              <a:buAutoNum type="arabicPeriod"/>
              <a:tabLst>
                <a:tab pos="489584" algn="l"/>
              </a:tabLst>
            </a:pPr>
            <a:r>
              <a:rPr dirty="0"/>
              <a:t>Cli</a:t>
            </a:r>
            <a:r>
              <a:rPr spc="-15" dirty="0"/>
              <a:t>ck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15" dirty="0"/>
              <a:t>ef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40" dirty="0"/>
              <a:t>v</a:t>
            </a:r>
            <a:r>
              <a:rPr spc="-15" dirty="0"/>
              <a:t>er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ca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spc="-15" dirty="0"/>
              <a:t>ar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e</a:t>
            </a:r>
            <a:r>
              <a:rPr spc="-5" dirty="0"/>
              <a:t>d</a:t>
            </a:r>
            <a:r>
              <a:rPr dirty="0"/>
              <a:t>i</a:t>
            </a:r>
            <a:r>
              <a:rPr spc="-15" dirty="0"/>
              <a:t>tor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area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15" dirty="0"/>
              <a:t>c</a:t>
            </a:r>
            <a:r>
              <a:rPr spc="-20" dirty="0"/>
              <a:t>od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to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create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spc="-15" dirty="0"/>
              <a:t>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sp</a:t>
            </a:r>
            <a:r>
              <a:rPr spc="-20" dirty="0"/>
              <a:t>e</a:t>
            </a:r>
            <a:r>
              <a:rPr dirty="0"/>
              <a:t>ci</a:t>
            </a:r>
            <a:r>
              <a:rPr spc="-10" dirty="0"/>
              <a:t>f</a:t>
            </a:r>
            <a:r>
              <a:rPr dirty="0"/>
              <a:t>i</a:t>
            </a:r>
            <a:r>
              <a:rPr spc="-15" dirty="0"/>
              <a:t>c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li</a:t>
            </a:r>
            <a:r>
              <a:rPr spc="-15" dirty="0"/>
              <a:t>ne</a:t>
            </a:r>
          </a:p>
          <a:p>
            <a:pPr marL="489584" marR="1376680" indent="-444500">
              <a:lnSpc>
                <a:spcPct val="100800"/>
              </a:lnSpc>
              <a:spcBef>
                <a:spcPts val="570"/>
              </a:spcBef>
              <a:buClr>
                <a:srgbClr val="0B2A51"/>
              </a:buClr>
              <a:buFont typeface="Verdana"/>
              <a:buAutoNum type="arabicPeriod"/>
              <a:tabLst>
                <a:tab pos="489584" algn="l"/>
              </a:tabLst>
            </a:pPr>
            <a:r>
              <a:rPr spc="-260" dirty="0"/>
              <a:t>T</a:t>
            </a:r>
            <a:r>
              <a:rPr spc="-15" dirty="0"/>
              <a:t>o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e</a:t>
            </a:r>
            <a:r>
              <a:rPr spc="-5" dirty="0"/>
              <a:t>d</a:t>
            </a:r>
            <a:r>
              <a:rPr dirty="0"/>
              <a:t>it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spc="-15" dirty="0"/>
              <a:t>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>
                <a:latin typeface="Lucida Sans"/>
                <a:cs typeface="Lucida Sans"/>
              </a:rPr>
              <a:t>→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r</a:t>
            </a:r>
            <a:r>
              <a:rPr dirty="0"/>
              <a:t>i</a:t>
            </a:r>
            <a:r>
              <a:rPr spc="-20" dirty="0"/>
              <a:t>gh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cli</a:t>
            </a:r>
            <a:r>
              <a:rPr spc="-15" dirty="0"/>
              <a:t>ck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“</a:t>
            </a:r>
            <a:r>
              <a:rPr i="1" dirty="0">
                <a:latin typeface="Verdana"/>
                <a:cs typeface="Verdana"/>
              </a:rPr>
              <a:t>E</a:t>
            </a:r>
            <a:r>
              <a:rPr i="1" spc="-5" dirty="0">
                <a:latin typeface="Verdana"/>
                <a:cs typeface="Verdana"/>
              </a:rPr>
              <a:t>d</a:t>
            </a:r>
            <a:r>
              <a:rPr i="1" dirty="0">
                <a:latin typeface="Verdana"/>
                <a:cs typeface="Verdana"/>
              </a:rPr>
              <a:t>it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15" dirty="0">
                <a:latin typeface="Verdana"/>
                <a:cs typeface="Verdana"/>
              </a:rPr>
              <a:t>Break</a:t>
            </a:r>
            <a:r>
              <a:rPr i="1" spc="-20" dirty="0">
                <a:latin typeface="Verdana"/>
                <a:cs typeface="Verdana"/>
              </a:rPr>
              <a:t>po</a:t>
            </a:r>
            <a:r>
              <a:rPr i="1" dirty="0">
                <a:latin typeface="Verdana"/>
                <a:cs typeface="Verdana"/>
              </a:rPr>
              <a:t>i</a:t>
            </a:r>
            <a:r>
              <a:rPr i="1" spc="-20" dirty="0">
                <a:latin typeface="Verdana"/>
                <a:cs typeface="Verdana"/>
              </a:rPr>
              <a:t>n</a:t>
            </a:r>
            <a:r>
              <a:rPr i="1" dirty="0">
                <a:latin typeface="Verdana"/>
                <a:cs typeface="Verdana"/>
              </a:rPr>
              <a:t>t</a:t>
            </a:r>
            <a:r>
              <a:rPr spc="-15" dirty="0"/>
              <a:t>”</a:t>
            </a:r>
          </a:p>
          <a:p>
            <a:pPr marL="666115" marR="508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66750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666115" marR="1063625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66750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amoun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nores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efore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666115" marR="74676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66750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each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endParaRPr sz="2400">
              <a:latin typeface="Verdana"/>
              <a:cs typeface="Verdana"/>
            </a:endParaRPr>
          </a:p>
          <a:p>
            <a:pPr marL="1047115" lvl="2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1047750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5690">
              <a:lnSpc>
                <a:spcPct val="100000"/>
              </a:lnSpc>
            </a:pPr>
            <a:r>
              <a:rPr dirty="0"/>
              <a:t>E</a:t>
            </a:r>
            <a:r>
              <a:rPr spc="-40" dirty="0"/>
              <a:t>x</a:t>
            </a:r>
            <a:r>
              <a:rPr spc="-15" dirty="0"/>
              <a:t>ce</a:t>
            </a:r>
            <a:r>
              <a:rPr spc="-5" dirty="0"/>
              <a:t>pt</a:t>
            </a:r>
            <a:r>
              <a:rPr dirty="0"/>
              <a:t>i</a:t>
            </a:r>
            <a:r>
              <a:rPr spc="-15" dirty="0"/>
              <a:t>on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Break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indent="-444500">
              <a:lnSpc>
                <a:spcPct val="100699"/>
              </a:lnSpc>
              <a:buClr>
                <a:srgbClr val="0B2A51"/>
              </a:buClr>
              <a:buFont typeface="Verdana"/>
              <a:buAutoNum type="arabicPeriod"/>
              <a:tabLst>
                <a:tab pos="457834" algn="l"/>
              </a:tabLst>
            </a:pPr>
            <a:r>
              <a:rPr dirty="0"/>
              <a:t>Cli</a:t>
            </a:r>
            <a:r>
              <a:rPr spc="-15" dirty="0"/>
              <a:t>ck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0" dirty="0"/>
              <a:t>‘</a:t>
            </a:r>
            <a:r>
              <a:rPr i="1" spc="-20" dirty="0">
                <a:latin typeface="Verdana"/>
                <a:cs typeface="Verdana"/>
              </a:rPr>
              <a:t>A</a:t>
            </a:r>
            <a:r>
              <a:rPr i="1" spc="-5" dirty="0">
                <a:latin typeface="Verdana"/>
                <a:cs typeface="Verdana"/>
              </a:rPr>
              <a:t>d</a:t>
            </a:r>
            <a:r>
              <a:rPr i="1" dirty="0">
                <a:latin typeface="Verdana"/>
                <a:cs typeface="Verdana"/>
              </a:rPr>
              <a:t>d</a:t>
            </a:r>
            <a:r>
              <a:rPr spc="-10" dirty="0"/>
              <a:t>’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bu</a:t>
            </a:r>
            <a:r>
              <a:rPr spc="-5" dirty="0"/>
              <a:t>tto</a:t>
            </a:r>
            <a:r>
              <a:rPr spc="-20" dirty="0"/>
              <a:t>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20" dirty="0"/>
              <a:t>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bo</a:t>
            </a:r>
            <a:r>
              <a:rPr spc="-5" dirty="0"/>
              <a:t>tto</a:t>
            </a:r>
            <a:r>
              <a:rPr spc="-25" dirty="0"/>
              <a:t>m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15" dirty="0"/>
              <a:t>ef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c</a:t>
            </a:r>
            <a:r>
              <a:rPr spc="-20" dirty="0"/>
              <a:t>o</a:t>
            </a:r>
            <a:r>
              <a:rPr spc="-15" dirty="0"/>
              <a:t>rner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</a:t>
            </a:r>
            <a:r>
              <a:rPr spc="-15" dirty="0"/>
              <a:t>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t</a:t>
            </a:r>
            <a:r>
              <a:rPr dirty="0"/>
              <a:t>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n</a:t>
            </a:r>
            <a:r>
              <a:rPr spc="-35" dirty="0"/>
              <a:t>a</a:t>
            </a:r>
            <a:r>
              <a:rPr spc="-15" dirty="0"/>
              <a:t>v</a:t>
            </a:r>
            <a:r>
              <a:rPr dirty="0"/>
              <a:t>i</a:t>
            </a:r>
            <a:r>
              <a:rPr spc="-20" dirty="0"/>
              <a:t>g</a:t>
            </a:r>
            <a:r>
              <a:rPr spc="-15" dirty="0"/>
              <a:t>ator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20" dirty="0"/>
              <a:t>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15" dirty="0"/>
              <a:t>c</a:t>
            </a:r>
            <a:r>
              <a:rPr spc="-20" dirty="0"/>
              <a:t>ode</a:t>
            </a:r>
          </a:p>
          <a:p>
            <a:pPr marL="457200" indent="-44450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AutoNum type="arabicPeriod"/>
              <a:tabLst>
                <a:tab pos="457200" algn="l"/>
              </a:tabLst>
            </a:pPr>
            <a:r>
              <a:rPr dirty="0"/>
              <a:t>C</a:t>
            </a:r>
            <a:r>
              <a:rPr spc="-15" dirty="0"/>
              <a:t>hoose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i="1" spc="-20" dirty="0">
                <a:latin typeface="Verdana"/>
                <a:cs typeface="Verdana"/>
              </a:rPr>
              <a:t>A</a:t>
            </a:r>
            <a:r>
              <a:rPr i="1" spc="-5" dirty="0">
                <a:latin typeface="Verdana"/>
                <a:cs typeface="Verdana"/>
              </a:rPr>
              <a:t>d</a:t>
            </a:r>
            <a:r>
              <a:rPr i="1" dirty="0">
                <a:latin typeface="Verdana"/>
                <a:cs typeface="Verdana"/>
              </a:rPr>
              <a:t>d</a:t>
            </a:r>
            <a:r>
              <a:rPr i="1" spc="240" dirty="0">
                <a:latin typeface="Times New Roman"/>
                <a:cs typeface="Times New Roman"/>
              </a:rPr>
              <a:t> </a:t>
            </a:r>
            <a:r>
              <a:rPr i="1" dirty="0">
                <a:latin typeface="Verdana"/>
                <a:cs typeface="Verdana"/>
              </a:rPr>
              <a:t>E</a:t>
            </a:r>
            <a:r>
              <a:rPr i="1" spc="-15" dirty="0">
                <a:latin typeface="Verdana"/>
                <a:cs typeface="Verdana"/>
              </a:rPr>
              <a:t>xce</a:t>
            </a:r>
            <a:r>
              <a:rPr i="1" spc="-5" dirty="0">
                <a:latin typeface="Verdana"/>
                <a:cs typeface="Verdana"/>
              </a:rPr>
              <a:t>pt</a:t>
            </a:r>
            <a:r>
              <a:rPr i="1" dirty="0">
                <a:latin typeface="Verdana"/>
                <a:cs typeface="Verdana"/>
              </a:rPr>
              <a:t>i</a:t>
            </a:r>
            <a:r>
              <a:rPr i="1" spc="-15" dirty="0">
                <a:latin typeface="Verdana"/>
                <a:cs typeface="Verdana"/>
              </a:rPr>
              <a:t>on</a:t>
            </a:r>
            <a:r>
              <a:rPr i="1" spc="240" dirty="0">
                <a:latin typeface="Times New Roman"/>
                <a:cs typeface="Times New Roman"/>
              </a:rPr>
              <a:t> </a:t>
            </a:r>
            <a:r>
              <a:rPr i="1" spc="-15" dirty="0">
                <a:latin typeface="Verdana"/>
                <a:cs typeface="Verdana"/>
              </a:rPr>
              <a:t>Break</a:t>
            </a:r>
            <a:r>
              <a:rPr i="1" spc="-20" dirty="0">
                <a:latin typeface="Verdana"/>
                <a:cs typeface="Verdana"/>
              </a:rPr>
              <a:t>po</a:t>
            </a:r>
            <a:r>
              <a:rPr i="1" dirty="0">
                <a:latin typeface="Verdana"/>
                <a:cs typeface="Verdana"/>
              </a:rPr>
              <a:t>i</a:t>
            </a:r>
            <a:r>
              <a:rPr i="1" spc="-20" dirty="0">
                <a:latin typeface="Verdana"/>
                <a:cs typeface="Verdana"/>
              </a:rPr>
              <a:t>n</a:t>
            </a:r>
            <a:r>
              <a:rPr i="1" dirty="0">
                <a:latin typeface="Verdana"/>
                <a:cs typeface="Verdana"/>
              </a:rPr>
              <a:t>t</a:t>
            </a:r>
          </a:p>
          <a:p>
            <a:pPr marL="457200" indent="-44450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AutoNum type="arabicPeriod"/>
              <a:tabLst>
                <a:tab pos="457200" algn="l"/>
              </a:tabLst>
            </a:pPr>
            <a:r>
              <a:rPr dirty="0"/>
              <a:t>C</a:t>
            </a:r>
            <a:r>
              <a:rPr spc="-15" dirty="0"/>
              <a:t>hoose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ty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e</a:t>
            </a:r>
            <a:r>
              <a:rPr spc="-40" dirty="0"/>
              <a:t>x</a:t>
            </a:r>
            <a:r>
              <a:rPr spc="-15" dirty="0"/>
              <a:t>ce</a:t>
            </a:r>
            <a:r>
              <a:rPr spc="-5" dirty="0"/>
              <a:t>pt</a:t>
            </a:r>
            <a:r>
              <a:rPr dirty="0"/>
              <a:t>i</a:t>
            </a:r>
            <a:r>
              <a:rPr spc="-15" dirty="0"/>
              <a:t>on</a:t>
            </a: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Al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ve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-C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C+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+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C++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457200" marR="1062990" indent="-444500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AutoNum type="arabicPeriod"/>
              <a:tabLst>
                <a:tab pos="457200" algn="l"/>
              </a:tabLst>
            </a:pPr>
            <a:r>
              <a:rPr dirty="0"/>
              <a:t>C</a:t>
            </a:r>
            <a:r>
              <a:rPr spc="-15" dirty="0"/>
              <a:t>hoose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w</a:t>
            </a:r>
            <a:r>
              <a:rPr spc="-15" dirty="0"/>
              <a:t>hen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to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st</a:t>
            </a:r>
            <a:r>
              <a:rPr spc="-20" dirty="0"/>
              <a:t>o</a:t>
            </a:r>
            <a:r>
              <a:rPr dirty="0"/>
              <a:t>p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spc="-15" dirty="0"/>
              <a:t>ro</a:t>
            </a:r>
            <a:r>
              <a:rPr spc="-20" dirty="0"/>
              <a:t>g</a:t>
            </a:r>
            <a:r>
              <a:rPr spc="-60" dirty="0"/>
              <a:t>r</a:t>
            </a:r>
            <a:r>
              <a:rPr spc="-25" dirty="0"/>
              <a:t>amm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20" dirty="0"/>
              <a:t>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han</a:t>
            </a:r>
            <a:r>
              <a:rPr spc="-5" dirty="0"/>
              <a:t>d</a:t>
            </a:r>
            <a:r>
              <a:rPr dirty="0"/>
              <a:t>li</a:t>
            </a:r>
            <a:r>
              <a:rPr spc="-20" dirty="0"/>
              <a:t>n</a:t>
            </a:r>
            <a:r>
              <a:rPr dirty="0"/>
              <a:t>g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p</a:t>
            </a:r>
            <a:r>
              <a:rPr spc="-15" dirty="0"/>
              <a:t>rocess.</a:t>
            </a: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i="1" spc="-2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Thro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633730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i="1" dirty="0">
                <a:latin typeface="Verdana"/>
                <a:cs typeface="Verdana"/>
              </a:rPr>
              <a:t>O</a:t>
            </a:r>
            <a:r>
              <a:rPr i="1" spc="-20" dirty="0">
                <a:latin typeface="Verdana"/>
                <a:cs typeface="Verdana"/>
              </a:rPr>
              <a:t>n</a:t>
            </a:r>
            <a:r>
              <a:rPr i="1" spc="240" dirty="0">
                <a:latin typeface="Times New Roman"/>
                <a:cs typeface="Times New Roman"/>
              </a:rPr>
              <a:t> </a:t>
            </a:r>
            <a:r>
              <a:rPr i="1" dirty="0">
                <a:latin typeface="Verdana"/>
                <a:cs typeface="Verdana"/>
              </a:rPr>
              <a:t>C</a:t>
            </a:r>
            <a:r>
              <a:rPr i="1" spc="-15" dirty="0">
                <a:latin typeface="Verdana"/>
                <a:cs typeface="Verdana"/>
              </a:rPr>
              <a:t>a</a:t>
            </a:r>
            <a:r>
              <a:rPr i="1" spc="-20" dirty="0">
                <a:latin typeface="Verdana"/>
                <a:cs typeface="Verdana"/>
              </a:rPr>
              <a:t>tc</a:t>
            </a:r>
            <a:r>
              <a:rPr i="1" spc="-15" dirty="0">
                <a:latin typeface="Verdana"/>
                <a:cs typeface="Verdana"/>
              </a:rPr>
              <a:t>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86020">
              <a:lnSpc>
                <a:spcPct val="100000"/>
              </a:lnSpc>
            </a:pPr>
            <a:r>
              <a:rPr spc="-60" dirty="0"/>
              <a:t>S</a:t>
            </a:r>
            <a:r>
              <a:rPr spc="-20" dirty="0"/>
              <a:t>ymbo</a:t>
            </a:r>
            <a:r>
              <a:rPr dirty="0"/>
              <a:t>li</a:t>
            </a:r>
            <a:r>
              <a:rPr spc="-15" dirty="0"/>
              <a:t>c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Break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4" y="1988933"/>
            <a:ext cx="8028940" cy="356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16510" indent="-444500">
              <a:lnSpc>
                <a:spcPct val="100699"/>
              </a:lnSpc>
              <a:buClr>
                <a:srgbClr val="0B2A51"/>
              </a:buClr>
              <a:buFont typeface="Verdana"/>
              <a:buAutoNum type="arabicPeriod"/>
              <a:tabLst>
                <a:tab pos="457200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0B2A51"/>
                </a:solidFill>
                <a:latin typeface="Verdana"/>
                <a:cs typeface="Verdana"/>
              </a:rPr>
              <a:t>‘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Add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rner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ode</a:t>
            </a:r>
            <a:endParaRPr sz="2400">
              <a:latin typeface="Verdana"/>
              <a:cs typeface="Verdana"/>
            </a:endParaRPr>
          </a:p>
          <a:p>
            <a:pPr marL="457200" indent="-44450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AutoNum type="arabicPeriod"/>
              <a:tabLst>
                <a:tab pos="457200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hoose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Sy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bo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Break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457200" indent="-44450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AutoNum type="arabicPeriod"/>
              <a:tabLst>
                <a:tab pos="457200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symbo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name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ymbo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endParaRPr sz="2400">
              <a:latin typeface="Verdana"/>
              <a:cs typeface="Verdana"/>
            </a:endParaRPr>
          </a:p>
          <a:p>
            <a:pPr marL="633730" marR="408305" lvl="1" indent="-240029" algn="just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symbo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modu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es,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modu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endParaRPr sz="2400">
              <a:latin typeface="Verdana"/>
              <a:cs typeface="Verdana"/>
            </a:endParaRPr>
          </a:p>
          <a:p>
            <a:pPr marL="457200" marR="5080" indent="-444500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AutoNum type="arabicPeriod"/>
              <a:tabLst>
                <a:tab pos="457200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31965">
              <a:lnSpc>
                <a:spcPct val="100000"/>
              </a:lnSpc>
            </a:pPr>
            <a:r>
              <a:rPr spc="-60" dirty="0"/>
              <a:t>S</a:t>
            </a:r>
            <a:r>
              <a:rPr spc="-20" dirty="0"/>
              <a:t>ymbo</a:t>
            </a:r>
            <a:r>
              <a:rPr dirty="0"/>
              <a:t>l</a:t>
            </a:r>
            <a:r>
              <a:rPr spc="-15" dirty="0"/>
              <a:t>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027033"/>
            <a:ext cx="569150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symbo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s: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etho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na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1014730" lvl="2" indent="-240029">
              <a:lnSpc>
                <a:spcPct val="100000"/>
              </a:lnSpc>
              <a:spcBef>
                <a:spcPts val="645"/>
              </a:spcBef>
              <a:buClr>
                <a:srgbClr val="0B2A51"/>
              </a:buClr>
              <a:buFont typeface="Verdana"/>
              <a:buChar char="•"/>
              <a:tabLst>
                <a:tab pos="1015365" algn="l"/>
              </a:tabLst>
            </a:pPr>
            <a:r>
              <a:rPr sz="3600" spc="-22" baseline="1157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3600" spc="-30" baseline="1157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3600" spc="-15" baseline="1157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3600" spc="359" baseline="1157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000" b="1" baseline="1388" dirty="0">
                <a:solidFill>
                  <a:srgbClr val="0B2A51"/>
                </a:solidFill>
                <a:latin typeface="Courier New"/>
                <a:cs typeface="Courier New"/>
              </a:rPr>
              <a:t>-passwordStringWithLength:</a:t>
            </a:r>
            <a:endParaRPr sz="3000" baseline="1388">
              <a:latin typeface="Courier New"/>
              <a:cs typeface="Courier New"/>
            </a:endParaRPr>
          </a:p>
          <a:p>
            <a:pPr marL="633730" lvl="1" indent="-240029">
              <a:lnSpc>
                <a:spcPct val="100000"/>
              </a:lnSpc>
              <a:spcBef>
                <a:spcPts val="64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etho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cu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4580" y="3805122"/>
            <a:ext cx="3294379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3600" spc="-22" baseline="1157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3600" baseline="1157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3600" spc="359" baseline="1157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000" b="1" spc="-7" baseline="1388" dirty="0">
                <a:solidFill>
                  <a:srgbClr val="0B2A51"/>
                </a:solidFill>
                <a:latin typeface="Courier New"/>
                <a:cs typeface="Courier New"/>
              </a:rPr>
              <a:t>[PasswordCreator</a:t>
            </a:r>
            <a:endParaRPr sz="3000" baseline="1388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5950" y="3870598"/>
            <a:ext cx="3074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Courier New"/>
                <a:cs typeface="Courier New"/>
              </a:rPr>
              <a:t>passwordWithLength:]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576" y="4258847"/>
            <a:ext cx="7333615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3730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3600" spc="-22" baseline="1157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3600" baseline="1157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3600" spc="359" baseline="1157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000" b="1" baseline="1388" dirty="0">
                <a:solidFill>
                  <a:srgbClr val="0B2A51"/>
                </a:solidFill>
                <a:latin typeface="Courier New"/>
                <a:cs typeface="Courier New"/>
              </a:rPr>
              <a:t>security::PasswordCreator::password(int)</a:t>
            </a:r>
            <a:endParaRPr sz="3000" baseline="1388">
              <a:latin typeface="Courier New"/>
              <a:cs typeface="Courier New"/>
            </a:endParaRPr>
          </a:p>
          <a:p>
            <a:pPr marL="252729" indent="-240029">
              <a:lnSpc>
                <a:spcPct val="100000"/>
              </a:lnSpc>
              <a:spcBef>
                <a:spcPts val="64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fun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na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4576" y="5154038"/>
            <a:ext cx="859790" cy="34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1343" y="5219504"/>
            <a:ext cx="6356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Courier New"/>
                <a:cs typeface="Courier New"/>
              </a:rPr>
              <a:t>rand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465">
              <a:lnSpc>
                <a:spcPct val="100000"/>
              </a:lnSpc>
            </a:pPr>
            <a:r>
              <a:rPr dirty="0"/>
              <a:t>X</a:t>
            </a:r>
            <a:r>
              <a:rPr spc="-15" dirty="0"/>
              <a:t>c</a:t>
            </a:r>
            <a:r>
              <a:rPr spc="-20" dirty="0"/>
              <a:t>od</a:t>
            </a:r>
            <a:r>
              <a:rPr spc="-15" dirty="0"/>
              <a:t>e</a:t>
            </a:r>
            <a:r>
              <a:rPr spc="-95" dirty="0"/>
              <a:t>’</a:t>
            </a:r>
            <a:r>
              <a:rPr spc="-15" dirty="0"/>
              <a:t>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Break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t</a:t>
            </a:r>
            <a:r>
              <a:rPr dirty="0"/>
              <a:t>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35" dirty="0"/>
              <a:t>a</a:t>
            </a:r>
            <a:r>
              <a:rPr spc="-15" dirty="0"/>
              <a:t>v</a:t>
            </a:r>
            <a:r>
              <a:rPr dirty="0"/>
              <a:t>i</a:t>
            </a:r>
            <a:r>
              <a:rPr spc="-20" dirty="0"/>
              <a:t>g</a:t>
            </a:r>
            <a:r>
              <a:rPr spc="-15" dirty="0"/>
              <a:t>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4716" y="1353932"/>
            <a:ext cx="3700779" cy="275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curren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252729" marR="144780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Break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tto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1269988"/>
            <a:ext cx="3657600" cy="4965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231" y="3505200"/>
            <a:ext cx="3960495" cy="2364105"/>
          </a:xfrm>
          <a:custGeom>
            <a:avLst/>
            <a:gdLst/>
            <a:ahLst/>
            <a:cxnLst/>
            <a:rect l="l" t="t" r="r" b="b"/>
            <a:pathLst>
              <a:path w="3960495" h="2364104">
                <a:moveTo>
                  <a:pt x="3960339" y="0"/>
                </a:moveTo>
                <a:lnTo>
                  <a:pt x="10905" y="2357557"/>
                </a:lnTo>
                <a:lnTo>
                  <a:pt x="0" y="2364056"/>
                </a:lnTo>
              </a:path>
            </a:pathLst>
          </a:custGeom>
          <a:ln w="25399">
            <a:solidFill>
              <a:srgbClr val="0728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5457" y="5810405"/>
            <a:ext cx="136525" cy="114935"/>
          </a:xfrm>
          <a:custGeom>
            <a:avLst/>
            <a:gdLst/>
            <a:ahLst/>
            <a:cxnLst/>
            <a:rect l="l" t="t" r="r" b="b"/>
            <a:pathLst>
              <a:path w="136525" h="114935">
                <a:moveTo>
                  <a:pt x="73438" y="0"/>
                </a:moveTo>
                <a:lnTo>
                  <a:pt x="0" y="114836"/>
                </a:lnTo>
                <a:lnTo>
                  <a:pt x="135934" y="104689"/>
                </a:lnTo>
                <a:lnTo>
                  <a:pt x="73438" y="0"/>
                </a:lnTo>
                <a:close/>
              </a:path>
            </a:pathLst>
          </a:custGeom>
          <a:solidFill>
            <a:srgbClr val="0728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42318" y="2338578"/>
            <a:ext cx="819785" cy="122555"/>
          </a:xfrm>
          <a:custGeom>
            <a:avLst/>
            <a:gdLst/>
            <a:ahLst/>
            <a:cxnLst/>
            <a:rect l="l" t="t" r="r" b="b"/>
            <a:pathLst>
              <a:path w="819785" h="122555">
                <a:moveTo>
                  <a:pt x="819485" y="0"/>
                </a:moveTo>
                <a:lnTo>
                  <a:pt x="12557" y="120121"/>
                </a:lnTo>
                <a:lnTo>
                  <a:pt x="0" y="121980"/>
                </a:lnTo>
              </a:path>
            </a:pathLst>
          </a:custGeom>
          <a:ln w="25399">
            <a:solidFill>
              <a:srgbClr val="0728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34297" y="2398379"/>
            <a:ext cx="130175" cy="120650"/>
          </a:xfrm>
          <a:custGeom>
            <a:avLst/>
            <a:gdLst/>
            <a:ahLst/>
            <a:cxnLst/>
            <a:rect l="l" t="t" r="r" b="b"/>
            <a:pathLst>
              <a:path w="130175" h="120650">
                <a:moveTo>
                  <a:pt x="111617" y="0"/>
                </a:moveTo>
                <a:lnTo>
                  <a:pt x="0" y="78272"/>
                </a:lnTo>
                <a:lnTo>
                  <a:pt x="129570" y="120609"/>
                </a:lnTo>
                <a:lnTo>
                  <a:pt x="111617" y="0"/>
                </a:lnTo>
                <a:close/>
              </a:path>
            </a:pathLst>
          </a:custGeom>
          <a:solidFill>
            <a:srgbClr val="0728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6075" y="2776728"/>
            <a:ext cx="845819" cy="628015"/>
          </a:xfrm>
          <a:custGeom>
            <a:avLst/>
            <a:gdLst/>
            <a:ahLst/>
            <a:cxnLst/>
            <a:rect l="l" t="t" r="r" b="b"/>
            <a:pathLst>
              <a:path w="845820" h="628014">
                <a:moveTo>
                  <a:pt x="845728" y="0"/>
                </a:moveTo>
                <a:lnTo>
                  <a:pt x="10210" y="620207"/>
                </a:lnTo>
                <a:lnTo>
                  <a:pt x="0" y="627766"/>
                </a:lnTo>
              </a:path>
            </a:pathLst>
          </a:custGeom>
          <a:ln w="25399">
            <a:solidFill>
              <a:srgbClr val="0728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8384" y="3347953"/>
            <a:ext cx="134620" cy="121920"/>
          </a:xfrm>
          <a:custGeom>
            <a:avLst/>
            <a:gdLst/>
            <a:ahLst/>
            <a:cxnLst/>
            <a:rect l="l" t="t" r="r" b="b"/>
            <a:pathLst>
              <a:path w="134620" h="121920">
                <a:moveTo>
                  <a:pt x="61569" y="0"/>
                </a:moveTo>
                <a:lnTo>
                  <a:pt x="0" y="121645"/>
                </a:lnTo>
                <a:lnTo>
                  <a:pt x="134233" y="97932"/>
                </a:lnTo>
                <a:lnTo>
                  <a:pt x="61569" y="0"/>
                </a:lnTo>
                <a:close/>
              </a:path>
            </a:pathLst>
          </a:custGeom>
          <a:solidFill>
            <a:srgbClr val="0728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5575">
              <a:lnSpc>
                <a:spcPct val="100000"/>
              </a:lnSpc>
            </a:pPr>
            <a:r>
              <a:rPr dirty="0"/>
              <a:t>X</a:t>
            </a:r>
            <a:r>
              <a:rPr spc="-15" dirty="0"/>
              <a:t>c</a:t>
            </a:r>
            <a:r>
              <a:rPr spc="-20" dirty="0"/>
              <a:t>od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Debu</a:t>
            </a:r>
            <a:r>
              <a:rPr dirty="0"/>
              <a:t>g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60" dirty="0"/>
              <a:t>T</a:t>
            </a:r>
            <a:r>
              <a:rPr spc="-15" dirty="0"/>
              <a:t>oo</a:t>
            </a:r>
            <a:r>
              <a:rPr dirty="0"/>
              <a:t>l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420" y="1430133"/>
            <a:ext cx="6590030" cy="2537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rehen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241300" lvl="1" indent="152400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PU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iliz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Memory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onsum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endParaRPr sz="2400">
              <a:latin typeface="Verdana"/>
              <a:cs typeface="Verdana"/>
            </a:endParaRPr>
          </a:p>
          <a:p>
            <a:pPr marL="241300" marR="2468245" lvl="1" indent="152400">
              <a:lnSpc>
                <a:spcPct val="120700"/>
              </a:lnSpc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ansm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issi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420" y="5403209"/>
            <a:ext cx="73615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Informa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Deb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ug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av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gator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9780" y="3304763"/>
            <a:ext cx="4828854" cy="2386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1500" y="3492496"/>
            <a:ext cx="4241809" cy="1803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3030" y="313776"/>
            <a:ext cx="2920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Debu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60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oo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7742" y="1876793"/>
            <a:ext cx="4100504" cy="40486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6989" y="2070104"/>
            <a:ext cx="3505199" cy="3467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482" y="1876562"/>
            <a:ext cx="4102089" cy="46403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070116"/>
            <a:ext cx="3517910" cy="4051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9142" y="1355475"/>
            <a:ext cx="84531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stack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00" spc="-4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aces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gr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upe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ueue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hrea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Debu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spc="-3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gator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75053" y="1580540"/>
            <a:ext cx="470534" cy="808355"/>
          </a:xfrm>
          <a:custGeom>
            <a:avLst/>
            <a:gdLst/>
            <a:ahLst/>
            <a:cxnLst/>
            <a:rect l="l" t="t" r="r" b="b"/>
            <a:pathLst>
              <a:path w="470535" h="808355">
                <a:moveTo>
                  <a:pt x="470275" y="0"/>
                </a:moveTo>
                <a:lnTo>
                  <a:pt x="6370" y="796991"/>
                </a:lnTo>
                <a:lnTo>
                  <a:pt x="0" y="807963"/>
                </a:lnTo>
              </a:path>
            </a:pathLst>
          </a:custGeom>
          <a:ln w="25399">
            <a:solidFill>
              <a:srgbClr val="0728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0098" y="2346868"/>
            <a:ext cx="114300" cy="136525"/>
          </a:xfrm>
          <a:custGeom>
            <a:avLst/>
            <a:gdLst/>
            <a:ahLst/>
            <a:cxnLst/>
            <a:rect l="l" t="t" r="r" b="b"/>
            <a:pathLst>
              <a:path w="114300" h="136525">
                <a:moveTo>
                  <a:pt x="8656" y="0"/>
                </a:moveTo>
                <a:lnTo>
                  <a:pt x="0" y="136032"/>
                </a:lnTo>
                <a:lnTo>
                  <a:pt x="114025" y="61325"/>
                </a:lnTo>
                <a:lnTo>
                  <a:pt x="8656" y="0"/>
                </a:lnTo>
                <a:close/>
              </a:path>
            </a:pathLst>
          </a:custGeom>
          <a:solidFill>
            <a:srgbClr val="0728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9655" y="1609801"/>
            <a:ext cx="748030" cy="364490"/>
          </a:xfrm>
          <a:custGeom>
            <a:avLst/>
            <a:gdLst/>
            <a:ahLst/>
            <a:cxnLst/>
            <a:rect l="l" t="t" r="r" b="b"/>
            <a:pathLst>
              <a:path w="748029" h="364489">
                <a:moveTo>
                  <a:pt x="0" y="0"/>
                </a:moveTo>
                <a:lnTo>
                  <a:pt x="736640" y="358810"/>
                </a:lnTo>
                <a:lnTo>
                  <a:pt x="748040" y="364388"/>
                </a:lnTo>
              </a:path>
            </a:pathLst>
          </a:custGeom>
          <a:ln w="25399">
            <a:solidFill>
              <a:srgbClr val="0728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9595" y="1913808"/>
            <a:ext cx="136525" cy="109855"/>
          </a:xfrm>
          <a:custGeom>
            <a:avLst/>
            <a:gdLst/>
            <a:ahLst/>
            <a:cxnLst/>
            <a:rect l="l" t="t" r="r" b="b"/>
            <a:pathLst>
              <a:path w="136525" h="109855">
                <a:moveTo>
                  <a:pt x="53370" y="0"/>
                </a:moveTo>
                <a:lnTo>
                  <a:pt x="0" y="109636"/>
                </a:lnTo>
                <a:lnTo>
                  <a:pt x="136306" y="108203"/>
                </a:lnTo>
                <a:lnTo>
                  <a:pt x="53370" y="0"/>
                </a:lnTo>
                <a:close/>
              </a:path>
            </a:pathLst>
          </a:custGeom>
          <a:solidFill>
            <a:srgbClr val="0728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57290">
              <a:lnSpc>
                <a:spcPct val="100000"/>
              </a:lnSpc>
            </a:pPr>
            <a:r>
              <a:rPr spc="-15" dirty="0"/>
              <a:t>Instrumen</a:t>
            </a:r>
            <a:r>
              <a:rPr spc="-5"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166746"/>
            <a:ext cx="7939405" cy="320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erformance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15367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Descr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far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ect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und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rocesses,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etter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und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57290">
              <a:lnSpc>
                <a:spcPct val="100000"/>
              </a:lnSpc>
            </a:pPr>
            <a:r>
              <a:rPr spc="-15" dirty="0"/>
              <a:t>Instrumen</a:t>
            </a:r>
            <a:r>
              <a:rPr spc="-5"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874633"/>
            <a:ext cx="6742430" cy="3789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Instrumen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s: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erformance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1014730" marR="5080" lvl="2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1015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erm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rocess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memory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ssues</a:t>
            </a:r>
            <a:endParaRPr sz="2400">
              <a:latin typeface="Verdana"/>
              <a:cs typeface="Verdana"/>
            </a:endParaRPr>
          </a:p>
          <a:p>
            <a:pPr marL="1014730" lvl="2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1015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z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oma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UI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stre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ss-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…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4365">
              <a:lnSpc>
                <a:spcPct val="100000"/>
              </a:lnSpc>
            </a:pPr>
            <a:r>
              <a:rPr spc="-20" dirty="0"/>
              <a:t>Ag</a:t>
            </a:r>
            <a:r>
              <a:rPr spc="-15" dirty="0"/>
              <a:t>en</a:t>
            </a:r>
            <a:r>
              <a:rPr spc="-20" dirty="0"/>
              <a:t>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725534"/>
            <a:ext cx="5469890" cy="209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vs.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rrors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Break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Debu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6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&amp;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Instrumen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8390">
              <a:lnSpc>
                <a:spcPct val="100000"/>
              </a:lnSpc>
            </a:pPr>
            <a:r>
              <a:rPr dirty="0"/>
              <a:t>E</a:t>
            </a:r>
            <a:r>
              <a:rPr spc="-40" dirty="0"/>
              <a:t>x</a:t>
            </a:r>
            <a:r>
              <a:rPr spc="-15" dirty="0"/>
              <a:t>ce</a:t>
            </a:r>
            <a:r>
              <a:rPr spc="-5" dirty="0"/>
              <a:t>pt</a:t>
            </a:r>
            <a:r>
              <a:rPr dirty="0"/>
              <a:t>i</a:t>
            </a:r>
            <a:r>
              <a:rPr spc="-15" dirty="0"/>
              <a:t>ons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vs.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15" dirty="0"/>
              <a:t>rrors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671446"/>
            <a:ext cx="7895590" cy="419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atal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Err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rs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shou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cause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endParaRPr sz="2400">
              <a:latin typeface="Verdana"/>
              <a:cs typeface="Verdana"/>
            </a:endParaRPr>
          </a:p>
          <a:p>
            <a:pPr marL="633730" marR="259079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safe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B2A51"/>
                </a:solidFill>
                <a:latin typeface="Courier New"/>
                <a:cs typeface="Courier New"/>
              </a:rPr>
              <a:t>-fobjc-arc-exceptions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g)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565150" indent="-240029">
              <a:lnSpc>
                <a:spcPct val="1082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nil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0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nf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atal</a:t>
            </a:r>
            <a:r>
              <a:rPr sz="2400" b="1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Err</a:t>
            </a:r>
            <a:r>
              <a:rPr sz="2400" b="1" spc="-2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rs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nil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8200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0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successfu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70780">
              <a:lnSpc>
                <a:spcPct val="100000"/>
              </a:lnSpc>
            </a:pPr>
            <a:r>
              <a:rPr dirty="0"/>
              <a:t>T</a:t>
            </a:r>
            <a:r>
              <a:rPr spc="-15" dirty="0"/>
              <a:t>hrowi</a:t>
            </a:r>
            <a:r>
              <a:rPr spc="-20" dirty="0"/>
              <a:t>ng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40" dirty="0"/>
              <a:t>x</a:t>
            </a:r>
            <a:r>
              <a:rPr spc="-15" dirty="0"/>
              <a:t>ce</a:t>
            </a:r>
            <a:r>
              <a:rPr spc="-5" dirty="0"/>
              <a:t>pt</a:t>
            </a:r>
            <a:r>
              <a:rPr dirty="0"/>
              <a:t>i</a:t>
            </a:r>
            <a:r>
              <a:rPr spc="-15" dirty="0"/>
              <a:t>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346940"/>
            <a:ext cx="6732270" cy="137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309880" indent="-914400">
              <a:lnSpc>
                <a:spcPct val="119800"/>
              </a:lnSpc>
              <a:tabLst>
                <a:tab pos="1841500" algn="l"/>
                <a:tab pos="3517900" algn="l"/>
                <a:tab pos="3822700" algn="l"/>
              </a:tabLst>
            </a:pPr>
            <a:r>
              <a:rPr sz="2000" dirty="0">
                <a:solidFill>
                  <a:srgbClr val="0067A5"/>
                </a:solidFill>
                <a:latin typeface="Courier New"/>
                <a:cs typeface="Courier New"/>
              </a:rPr>
              <a:t>NSException</a:t>
            </a:r>
            <a:r>
              <a:rPr sz="2000" dirty="0">
                <a:solidFill>
                  <a:srgbClr val="0067A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B2A51"/>
                </a:solidFill>
                <a:latin typeface="Courier New"/>
                <a:cs typeface="Courier New"/>
              </a:rPr>
              <a:t>*exceptio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=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[</a:t>
            </a:r>
            <a:r>
              <a:rPr sz="2000" dirty="0">
                <a:solidFill>
                  <a:srgbClr val="0067A5"/>
                </a:solidFill>
                <a:latin typeface="Courier New"/>
                <a:cs typeface="Courier New"/>
              </a:rPr>
              <a:t>NSException</a:t>
            </a:r>
            <a:r>
              <a:rPr sz="2000" dirty="0">
                <a:solidFill>
                  <a:srgbClr val="0067A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7792B"/>
                </a:solidFill>
                <a:latin typeface="Courier New"/>
                <a:cs typeface="Courier New"/>
              </a:rPr>
              <a:t>exceptionWithName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:</a:t>
            </a:r>
            <a:r>
              <a:rPr sz="2000" dirty="0">
                <a:solidFill>
                  <a:srgbClr val="65738E"/>
                </a:solidFill>
                <a:latin typeface="Courier New"/>
                <a:cs typeface="Courier New"/>
              </a:rPr>
              <a:t>@“InvalidArgument”</a:t>
            </a:r>
            <a:endParaRPr sz="2000">
              <a:latin typeface="Courier New"/>
              <a:cs typeface="Courier New"/>
            </a:endParaRPr>
          </a:p>
          <a:p>
            <a:pPr marL="2298700" marR="5080" indent="304800">
              <a:lnSpc>
                <a:spcPct val="119800"/>
              </a:lnSpc>
              <a:tabLst>
                <a:tab pos="5499735" algn="l"/>
                <a:tab pos="6261735" algn="l"/>
              </a:tabLst>
            </a:pPr>
            <a:r>
              <a:rPr sz="2000" dirty="0">
                <a:solidFill>
                  <a:srgbClr val="E7792B"/>
                </a:solidFill>
                <a:latin typeface="Courier New"/>
                <a:cs typeface="Courier New"/>
              </a:rPr>
              <a:t>reason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:</a:t>
            </a:r>
            <a:r>
              <a:rPr sz="2000" spc="-5" dirty="0">
                <a:solidFill>
                  <a:srgbClr val="65738E"/>
                </a:solidFill>
                <a:latin typeface="Courier New"/>
                <a:cs typeface="Courier New"/>
              </a:rPr>
              <a:t>@“Paramete</a:t>
            </a:r>
            <a:r>
              <a:rPr sz="2000" dirty="0">
                <a:solidFill>
                  <a:srgbClr val="65738E"/>
                </a:solidFill>
                <a:latin typeface="Courier New"/>
                <a:cs typeface="Courier New"/>
              </a:rPr>
              <a:t>r</a:t>
            </a:r>
            <a:r>
              <a:rPr sz="2000" dirty="0">
                <a:solidFill>
                  <a:srgbClr val="65738E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65738E"/>
                </a:solidFill>
                <a:latin typeface="Courier New"/>
                <a:cs typeface="Courier New"/>
              </a:rPr>
              <a:t>mus</a:t>
            </a:r>
            <a:r>
              <a:rPr sz="2000" dirty="0">
                <a:solidFill>
                  <a:srgbClr val="65738E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65738E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65738E"/>
                </a:solidFill>
                <a:latin typeface="Courier New"/>
                <a:cs typeface="Courier New"/>
              </a:rPr>
              <a:t>not</a:t>
            </a:r>
            <a:r>
              <a:rPr sz="2000" spc="-5" dirty="0">
                <a:solidFill>
                  <a:srgbClr val="65738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E7792B"/>
                </a:solidFill>
                <a:latin typeface="Courier New"/>
                <a:cs typeface="Courier New"/>
              </a:rPr>
              <a:t>userInfo</a:t>
            </a:r>
            <a:r>
              <a:rPr sz="2000" dirty="0">
                <a:latin typeface="Courier New"/>
                <a:cs typeface="Courier New"/>
              </a:rPr>
              <a:t>:</a:t>
            </a:r>
            <a:r>
              <a:rPr sz="2000" dirty="0">
                <a:solidFill>
                  <a:srgbClr val="0067A5"/>
                </a:solidFill>
                <a:latin typeface="Courier New"/>
                <a:cs typeface="Courier New"/>
              </a:rPr>
              <a:t>nil</a:t>
            </a:r>
            <a:r>
              <a:rPr sz="2000" spc="-5" dirty="0">
                <a:solidFill>
                  <a:srgbClr val="0B2A51"/>
                </a:solidFill>
                <a:latin typeface="Courier New"/>
                <a:cs typeface="Courier New"/>
              </a:rPr>
              <a:t>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1716" y="3077444"/>
            <a:ext cx="10928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000" spc="-5" dirty="0">
                <a:solidFill>
                  <a:srgbClr val="65738E"/>
                </a:solidFill>
                <a:latin typeface="Courier New"/>
                <a:cs typeface="Courier New"/>
              </a:rPr>
              <a:t>b</a:t>
            </a:r>
            <a:r>
              <a:rPr sz="2000" dirty="0">
                <a:solidFill>
                  <a:srgbClr val="65738E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65738E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65738E"/>
                </a:solidFill>
                <a:latin typeface="Courier New"/>
                <a:cs typeface="Courier New"/>
              </a:rPr>
              <a:t>nil”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76" y="4173201"/>
            <a:ext cx="24644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9500" algn="l"/>
              </a:tabLst>
            </a:pPr>
            <a:r>
              <a:rPr sz="2000" b="1" dirty="0">
                <a:solidFill>
                  <a:srgbClr val="802C7C"/>
                </a:solidFill>
                <a:latin typeface="Courier New"/>
                <a:cs typeface="Courier New"/>
              </a:rPr>
              <a:t>@throw</a:t>
            </a:r>
            <a:r>
              <a:rPr sz="2000" b="1" dirty="0">
                <a:solidFill>
                  <a:srgbClr val="802C7C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B2A51"/>
                </a:solidFill>
                <a:latin typeface="Courier New"/>
                <a:cs typeface="Courier New"/>
              </a:rPr>
              <a:t>exception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576" y="4903693"/>
            <a:ext cx="18548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//</a:t>
            </a:r>
            <a:r>
              <a:rPr sz="2000" spc="-5" dirty="0">
                <a:solidFill>
                  <a:srgbClr val="0B2A51"/>
                </a:solidFill>
                <a:latin typeface="Courier New"/>
                <a:cs typeface="Courier New"/>
              </a:rPr>
              <a:t>[exception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4099" y="4903693"/>
            <a:ext cx="32264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1900" algn="l"/>
                <a:tab pos="1689100" algn="l"/>
              </a:tabLst>
            </a:pPr>
            <a:r>
              <a:rPr sz="2000" dirty="0">
                <a:solidFill>
                  <a:srgbClr val="E7792B"/>
                </a:solidFill>
                <a:latin typeface="Courier New"/>
                <a:cs typeface="Courier New"/>
              </a:rPr>
              <a:t>raise</a:t>
            </a:r>
            <a:r>
              <a:rPr sz="2000" spc="-5" dirty="0">
                <a:solidFill>
                  <a:srgbClr val="0B2A51"/>
                </a:solidFill>
                <a:latin typeface="Courier New"/>
                <a:cs typeface="Courier New"/>
              </a:rPr>
              <a:t>]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;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equivalent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7447" y="4903693"/>
            <a:ext cx="13976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o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method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1702" y="4903693"/>
            <a:ext cx="788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above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0">
              <a:lnSpc>
                <a:spcPct val="100000"/>
              </a:lnSpc>
            </a:pPr>
            <a:r>
              <a:rPr dirty="0"/>
              <a:t>C</a:t>
            </a:r>
            <a:r>
              <a:rPr spc="-15" dirty="0"/>
              <a:t>a</a:t>
            </a:r>
            <a:r>
              <a:rPr spc="-20" dirty="0"/>
              <a:t>tch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40" dirty="0"/>
              <a:t>x</a:t>
            </a:r>
            <a:r>
              <a:rPr spc="-15" dirty="0"/>
              <a:t>ce</a:t>
            </a:r>
            <a:r>
              <a:rPr spc="-5" dirty="0"/>
              <a:t>pt</a:t>
            </a:r>
            <a:r>
              <a:rPr dirty="0"/>
              <a:t>i</a:t>
            </a:r>
            <a:r>
              <a:rPr spc="-15" dirty="0"/>
              <a:t>ons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826239"/>
            <a:ext cx="246443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4700" algn="l"/>
              </a:tabLst>
            </a:pPr>
            <a:r>
              <a:rPr sz="2000" b="1" dirty="0">
                <a:solidFill>
                  <a:srgbClr val="802C7C"/>
                </a:solidFill>
                <a:latin typeface="Courier New"/>
                <a:cs typeface="Courier New"/>
              </a:rPr>
              <a:t>@try</a:t>
            </a:r>
            <a:r>
              <a:rPr sz="2000" b="1" dirty="0">
                <a:solidFill>
                  <a:srgbClr val="802C7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  <a:tabLst>
                <a:tab pos="927100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definition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3734" y="2191492"/>
            <a:ext cx="42932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  <a:tab pos="1993900" algn="l"/>
                <a:tab pos="3365500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o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f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exceptio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handlin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g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domain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576" y="2556740"/>
            <a:ext cx="6884670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927100" algn="l"/>
                <a:tab pos="1689100" algn="l"/>
                <a:tab pos="2298700" algn="l"/>
                <a:tab pos="4127500" algn="l"/>
                <a:tab pos="5042535" algn="l"/>
                <a:tab pos="5499735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cod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ca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potentiall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y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thro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w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a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exception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2908300" algn="l"/>
                <a:tab pos="4737735" algn="l"/>
              </a:tabLst>
            </a:pPr>
            <a:r>
              <a:rPr sz="2000" b="1" dirty="0">
                <a:solidFill>
                  <a:srgbClr val="802C7C"/>
                </a:solidFill>
                <a:latin typeface="Courier New"/>
                <a:cs typeface="Courier New"/>
              </a:rPr>
              <a:t>@catch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2000" dirty="0">
                <a:solidFill>
                  <a:srgbClr val="0067A5"/>
                </a:solidFill>
                <a:latin typeface="Courier New"/>
                <a:cs typeface="Courier New"/>
              </a:rPr>
              <a:t>NSException</a:t>
            </a:r>
            <a:r>
              <a:rPr sz="2000" dirty="0">
                <a:solidFill>
                  <a:srgbClr val="0067A5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B2A51"/>
                </a:solidFill>
                <a:latin typeface="Courier New"/>
                <a:cs typeface="Courier New"/>
              </a:rPr>
              <a:t>*exception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20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776" y="3652488"/>
            <a:ext cx="49034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  <a:tab pos="1841500" algn="l"/>
                <a:tab pos="2451100" algn="l"/>
                <a:tab pos="3975100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handlin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g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th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exceptio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thrown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59818" y="3652488"/>
            <a:ext cx="24644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  <a:tab pos="1079500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th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try-block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576" y="4017753"/>
            <a:ext cx="3378835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1384300" algn="l"/>
              </a:tabLst>
            </a:pPr>
            <a:r>
              <a:rPr sz="2000" b="1" dirty="0">
                <a:solidFill>
                  <a:srgbClr val="802C7C"/>
                </a:solidFill>
                <a:latin typeface="Courier New"/>
                <a:cs typeface="Courier New"/>
              </a:rPr>
              <a:t>@finally</a:t>
            </a:r>
            <a:r>
              <a:rPr sz="2000" b="1" dirty="0">
                <a:solidFill>
                  <a:srgbClr val="802C7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 marR="5080">
              <a:lnSpc>
                <a:spcPts val="2300"/>
              </a:lnSpc>
              <a:spcBef>
                <a:spcPts val="635"/>
              </a:spcBef>
              <a:tabLst>
                <a:tab pos="927100" algn="l"/>
                <a:tab pos="1689100" algn="l"/>
                <a:tab pos="2146300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cod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e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executed</a:t>
            </a:r>
            <a:r>
              <a:rPr sz="2000" spc="-5" dirty="0">
                <a:solidFill>
                  <a:srgbClr val="00814B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o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r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not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000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8287" y="4748245"/>
            <a:ext cx="1092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whether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7691" y="4748245"/>
            <a:ext cx="1397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exception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1946" y="4748245"/>
            <a:ext cx="155003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wa</a:t>
            </a:r>
            <a:r>
              <a:rPr sz="2000" dirty="0">
                <a:solidFill>
                  <a:srgbClr val="00814B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0814B"/>
                </a:solidFill>
                <a:latin typeface="Courier New"/>
                <a:cs typeface="Courier New"/>
              </a:rPr>
              <a:t>thrown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594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E</a:t>
            </a:r>
            <a:r>
              <a:rPr spc="-15" dirty="0"/>
              <a:t>rror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350714"/>
            <a:ext cx="8039734" cy="480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 marR="1162050" indent="-233045">
              <a:lnSpc>
                <a:spcPct val="101400"/>
              </a:lnSpc>
              <a:buClr>
                <a:srgbClr val="0B2A51"/>
              </a:buClr>
              <a:buFont typeface="Verdana"/>
              <a:buChar char="•"/>
              <a:tabLst>
                <a:tab pos="246379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used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2300" spc="-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vi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ddi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ional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informa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out</a:t>
            </a:r>
            <a:r>
              <a:rPr sz="23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nonfa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errors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b="1" spc="195" dirty="0">
                <a:solidFill>
                  <a:srgbClr val="0B2A51"/>
                </a:solidFill>
                <a:latin typeface="Verdana"/>
                <a:cs typeface="Verdana"/>
              </a:rPr>
              <a:t>•</a:t>
            </a:r>
            <a:r>
              <a:rPr sz="2300" b="1" spc="15" dirty="0">
                <a:solidFill>
                  <a:srgbClr val="0B2A51"/>
                </a:solidFill>
                <a:latin typeface="Verdana"/>
                <a:cs typeface="Verdana"/>
              </a:rPr>
              <a:t>NS</a:t>
            </a:r>
            <a:r>
              <a:rPr sz="2300" b="1" spc="5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r>
              <a:rPr sz="23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i="1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300" i="1" spc="1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ain</a:t>
            </a:r>
            <a:r>
              <a:rPr sz="23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(String)</a:t>
            </a:r>
            <a:endParaRPr sz="1750">
              <a:latin typeface="Verdana"/>
              <a:cs typeface="Verdana"/>
            </a:endParaRPr>
          </a:p>
          <a:p>
            <a:pPr marL="1007744" marR="199390" lvl="2" indent="-233045">
              <a:lnSpc>
                <a:spcPct val="101400"/>
              </a:lnSpc>
              <a:spcBef>
                <a:spcPts val="560"/>
              </a:spcBef>
              <a:buClr>
                <a:srgbClr val="0B2A51"/>
              </a:buClr>
              <a:buFont typeface="Verdana"/>
              <a:buChar char="•"/>
              <a:tabLst>
                <a:tab pos="1008380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usually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lo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aria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hat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uni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uely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efines</a:t>
            </a:r>
            <a:r>
              <a:rPr sz="23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source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r>
              <a:rPr sz="23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co</a:t>
            </a:r>
            <a:r>
              <a:rPr sz="2300" i="1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3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(Integer)</a:t>
            </a:r>
            <a:endParaRPr sz="1750">
              <a:latin typeface="Verdana"/>
              <a:cs typeface="Verdana"/>
            </a:endParaRPr>
          </a:p>
          <a:p>
            <a:pPr marL="1007744" marR="5080" lvl="2" indent="-233045">
              <a:lnSpc>
                <a:spcPct val="101400"/>
              </a:lnSpc>
              <a:spcBef>
                <a:spcPts val="560"/>
              </a:spcBef>
              <a:buClr>
                <a:srgbClr val="0B2A51"/>
              </a:buClr>
              <a:buFont typeface="Verdana"/>
              <a:buChar char="•"/>
              <a:tabLst>
                <a:tab pos="1008380" algn="l"/>
              </a:tabLst>
            </a:pP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efine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uni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q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uely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hin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gi</a:t>
            </a:r>
            <a:r>
              <a:rPr sz="23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r>
              <a:rPr sz="2300" spc="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omain</a:t>
            </a:r>
            <a:endParaRPr sz="2300">
              <a:latin typeface="Verdana"/>
              <a:cs typeface="Verdana"/>
            </a:endParaRPr>
          </a:p>
          <a:p>
            <a:pPr marL="626745" lvl="1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27380" algn="l"/>
              </a:tabLst>
            </a:pP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User</a:t>
            </a:r>
            <a:r>
              <a:rPr sz="23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i="1" spc="10" dirty="0">
                <a:solidFill>
                  <a:srgbClr val="0B2A51"/>
                </a:solidFill>
                <a:latin typeface="Verdana"/>
                <a:cs typeface="Verdana"/>
              </a:rPr>
              <a:t>info</a:t>
            </a:r>
            <a:r>
              <a:rPr sz="23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0B2A51"/>
                </a:solidFill>
                <a:latin typeface="Verdana"/>
                <a:cs typeface="Verdana"/>
              </a:rPr>
              <a:t>(Dictionary)</a:t>
            </a:r>
            <a:endParaRPr sz="1750">
              <a:latin typeface="Verdana"/>
              <a:cs typeface="Verdana"/>
            </a:endParaRPr>
          </a:p>
          <a:p>
            <a:pPr marL="1007744" lvl="2" indent="-233045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1008380" algn="l"/>
              </a:tabLst>
            </a:pP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con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ains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300" spc="5" dirty="0">
                <a:solidFill>
                  <a:srgbClr val="0B2A51"/>
                </a:solidFill>
                <a:latin typeface="Verdana"/>
                <a:cs typeface="Verdana"/>
              </a:rPr>
              <a:t>ddi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ional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info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3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300" spc="10" dirty="0">
                <a:solidFill>
                  <a:srgbClr val="0B2A51"/>
                </a:solidFill>
                <a:latin typeface="Verdana"/>
                <a:cs typeface="Verdana"/>
              </a:rPr>
              <a:t>error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594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E</a:t>
            </a:r>
            <a:r>
              <a:rPr spc="-15" dirty="0"/>
              <a:t>rror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548341"/>
            <a:ext cx="1306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7A5"/>
                </a:solidFill>
                <a:latin typeface="Courier New"/>
                <a:cs typeface="Courier New"/>
              </a:rPr>
              <a:t>NSError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5854" y="2548341"/>
            <a:ext cx="1122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*error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6229" y="2548341"/>
            <a:ext cx="11233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=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nil;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576" y="2964393"/>
            <a:ext cx="1946275" cy="199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885">
              <a:lnSpc>
                <a:spcPct val="113799"/>
              </a:lnSpc>
              <a:tabLst>
                <a:tab pos="561340" algn="l"/>
                <a:tab pos="927100" algn="l"/>
                <a:tab pos="1658620" algn="l"/>
              </a:tabLst>
            </a:pPr>
            <a:r>
              <a:rPr sz="2400" dirty="0">
                <a:solidFill>
                  <a:srgbClr val="0067A5"/>
                </a:solidFill>
                <a:latin typeface="Courier New"/>
                <a:cs typeface="Courier New"/>
              </a:rPr>
              <a:t>BOOL</a:t>
            </a:r>
            <a:r>
              <a:rPr sz="2400" dirty="0">
                <a:solidFill>
                  <a:srgbClr val="0067A5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re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=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f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error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  <a:tabLst>
                <a:tab pos="1018540" algn="l"/>
              </a:tabLst>
            </a:pP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40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24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Error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//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4589" y="2964393"/>
            <a:ext cx="13055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[object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7861" y="2964393"/>
            <a:ext cx="3683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E7792B"/>
                </a:solidFill>
                <a:latin typeface="Courier New"/>
                <a:cs typeface="Courier New"/>
              </a:rPr>
              <a:t>doSomething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:&amp;error];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4596" y="3380445"/>
            <a:ext cx="1579880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</a:tabLst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spcBef>
                <a:spcPts val="395"/>
              </a:spcBef>
            </a:pP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occurred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8508" y="4212550"/>
            <a:ext cx="22205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1340" algn="l"/>
              </a:tabLst>
            </a:pP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D</a:t>
            </a:r>
            <a:r>
              <a:rPr sz="2400" dirty="0">
                <a:solidFill>
                  <a:srgbClr val="00814B"/>
                </a:solidFill>
                <a:latin typeface="Courier New"/>
                <a:cs typeface="Courier New"/>
              </a:rPr>
              <a:t>o</a:t>
            </a:r>
            <a:r>
              <a:rPr sz="24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something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6346" y="4212550"/>
            <a:ext cx="16719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1340" algn="l"/>
              </a:tabLst>
            </a:pP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t</a:t>
            </a:r>
            <a:r>
              <a:rPr sz="2400" dirty="0">
                <a:solidFill>
                  <a:srgbClr val="00814B"/>
                </a:solidFill>
                <a:latin typeface="Courier New"/>
                <a:cs typeface="Courier New"/>
              </a:rPr>
              <a:t>o</a:t>
            </a:r>
            <a:r>
              <a:rPr sz="24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handle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5453" y="4212550"/>
            <a:ext cx="24034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4220" algn="l"/>
              </a:tabLst>
            </a:pP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th</a:t>
            </a:r>
            <a:r>
              <a:rPr sz="2400" dirty="0">
                <a:solidFill>
                  <a:srgbClr val="00814B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814B"/>
                </a:solidFill>
                <a:latin typeface="Courier New"/>
                <a:cs typeface="Courier New"/>
              </a:rPr>
              <a:t>situation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5945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dirty="0"/>
              <a:t>E</a:t>
            </a:r>
            <a:r>
              <a:rPr spc="-15" dirty="0"/>
              <a:t>rror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67" y="1363617"/>
            <a:ext cx="650430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005" algn="l"/>
                <a:tab pos="4097020" algn="l"/>
                <a:tab pos="4378325" algn="l"/>
                <a:tab pos="4660265" algn="l"/>
              </a:tabLst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-</a:t>
            </a:r>
            <a:r>
              <a:rPr sz="1850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1850" spc="-15" dirty="0">
                <a:solidFill>
                  <a:srgbClr val="0067A5"/>
                </a:solidFill>
                <a:latin typeface="Courier New"/>
                <a:cs typeface="Courier New"/>
              </a:rPr>
              <a:t>BOOL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)doSomething:(</a:t>
            </a:r>
            <a:r>
              <a:rPr sz="1850" spc="-20" dirty="0">
                <a:solidFill>
                  <a:srgbClr val="0067A5"/>
                </a:solidFill>
                <a:latin typeface="Courier New"/>
                <a:cs typeface="Courier New"/>
              </a:rPr>
              <a:t>NSErro</a:t>
            </a:r>
            <a:r>
              <a:rPr sz="1850" spc="-15" dirty="0">
                <a:solidFill>
                  <a:srgbClr val="0067A5"/>
                </a:solidFill>
                <a:latin typeface="Courier New"/>
                <a:cs typeface="Courier New"/>
              </a:rPr>
              <a:t>r</a:t>
            </a:r>
            <a:r>
              <a:rPr sz="1850" dirty="0">
                <a:solidFill>
                  <a:srgbClr val="0067A5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067A5"/>
                </a:solidFill>
                <a:latin typeface="Courier New"/>
                <a:cs typeface="Courier New"/>
              </a:rPr>
              <a:t>*</a:t>
            </a:r>
            <a:r>
              <a:rPr sz="1850" dirty="0">
                <a:solidFill>
                  <a:srgbClr val="0067A5"/>
                </a:solidFill>
                <a:latin typeface="Times New Roman"/>
                <a:cs typeface="Times New Roman"/>
              </a:rPr>
              <a:t>	</a:t>
            </a:r>
            <a:r>
              <a:rPr sz="1850" u="sng" spc="-15" dirty="0">
                <a:solidFill>
                  <a:srgbClr val="0067A5"/>
                </a:solidFill>
                <a:latin typeface="Courier New"/>
                <a:cs typeface="Courier New"/>
              </a:rPr>
              <a:t> </a:t>
            </a:r>
            <a:r>
              <a:rPr sz="1850" u="sng" dirty="0">
                <a:solidFill>
                  <a:srgbClr val="0067A5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802C7C"/>
                </a:solidFill>
                <a:latin typeface="Courier New"/>
                <a:cs typeface="Courier New"/>
              </a:rPr>
              <a:t>autoreleasing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2077" y="1363617"/>
            <a:ext cx="101155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5" dirty="0">
                <a:solidFill>
                  <a:srgbClr val="0067A5"/>
                </a:solidFill>
                <a:latin typeface="Courier New"/>
                <a:cs typeface="Courier New"/>
              </a:rPr>
              <a:t>*</a:t>
            </a: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)error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776" y="2009666"/>
            <a:ext cx="5975350" cy="122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4975" algn="l"/>
                <a:tab pos="1280160" algn="l"/>
              </a:tabLst>
            </a:pP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caus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e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error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434975" algn="l"/>
                <a:tab pos="716280" algn="l"/>
                <a:tab pos="2688590" algn="l"/>
                <a:tab pos="2969895" algn="l"/>
              </a:tabLst>
            </a:pPr>
            <a:r>
              <a:rPr sz="1850" b="1" spc="-15" dirty="0">
                <a:solidFill>
                  <a:srgbClr val="0B2A51"/>
                </a:solidFill>
                <a:latin typeface="Courier New"/>
                <a:cs typeface="Courier New"/>
              </a:rPr>
              <a:t>if</a:t>
            </a:r>
            <a:r>
              <a:rPr sz="1850" b="1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1850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internalErro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r</a:t>
            </a:r>
            <a:r>
              <a:rPr sz="185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185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  <a:tabLst>
                <a:tab pos="892175" algn="l"/>
                <a:tab pos="1173480" algn="l"/>
                <a:tab pos="2018664" algn="l"/>
                <a:tab pos="2300605" algn="l"/>
              </a:tabLst>
            </a:pPr>
            <a:r>
              <a:rPr sz="1850" b="1" spc="-15" dirty="0">
                <a:solidFill>
                  <a:srgbClr val="0B2A51"/>
                </a:solidFill>
                <a:latin typeface="Courier New"/>
                <a:cs typeface="Courier New"/>
              </a:rPr>
              <a:t>if</a:t>
            </a:r>
            <a:r>
              <a:rPr sz="1850" b="1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1850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erro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r</a:t>
            </a:r>
            <a:r>
              <a:rPr sz="185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185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  <a:tabLst>
                <a:tab pos="892175" algn="l"/>
                <a:tab pos="1596390" algn="l"/>
                <a:tab pos="2581910" algn="l"/>
                <a:tab pos="3709035" algn="l"/>
                <a:tab pos="4694555" algn="l"/>
              </a:tabLst>
            </a:pP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Pas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s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*erro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r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throug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h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outpu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t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parameter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6980" y="3301778"/>
            <a:ext cx="87058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*error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2869" y="3301778"/>
            <a:ext cx="5236845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005" algn="l"/>
                <a:tab pos="1561465" algn="l"/>
              </a:tabLst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=</a:t>
            </a:r>
            <a:r>
              <a:rPr sz="1850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[</a:t>
            </a:r>
            <a:r>
              <a:rPr sz="1850" spc="-15" dirty="0">
                <a:solidFill>
                  <a:srgbClr val="0067A5"/>
                </a:solidFill>
                <a:latin typeface="Courier New"/>
                <a:cs typeface="Courier New"/>
              </a:rPr>
              <a:t>NSError</a:t>
            </a:r>
            <a:r>
              <a:rPr sz="1850" dirty="0">
                <a:solidFill>
                  <a:srgbClr val="0067A5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E7792B"/>
                </a:solidFill>
                <a:latin typeface="Courier New"/>
                <a:cs typeface="Courier New"/>
              </a:rPr>
              <a:t>errorWithDomain</a:t>
            </a: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:domain</a:t>
            </a:r>
            <a:endParaRPr sz="1850">
              <a:latin typeface="Courier New"/>
              <a:cs typeface="Courier New"/>
            </a:endParaRPr>
          </a:p>
          <a:p>
            <a:pPr marL="2547620" marR="5080" indent="563245">
              <a:lnSpc>
                <a:spcPct val="114599"/>
              </a:lnSpc>
            </a:pPr>
            <a:r>
              <a:rPr sz="1850" spc="-15" dirty="0">
                <a:solidFill>
                  <a:srgbClr val="E7792B"/>
                </a:solidFill>
                <a:latin typeface="Courier New"/>
                <a:cs typeface="Courier New"/>
              </a:rPr>
              <a:t>code</a:t>
            </a: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:code</a:t>
            </a:r>
            <a:r>
              <a:rPr sz="185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E7792B"/>
                </a:solidFill>
                <a:latin typeface="Courier New"/>
                <a:cs typeface="Courier New"/>
              </a:rPr>
              <a:t>userInfo</a:t>
            </a:r>
            <a:r>
              <a:rPr sz="1850" spc="-20" dirty="0">
                <a:solidFill>
                  <a:srgbClr val="0B2A51"/>
                </a:solidFill>
                <a:latin typeface="Courier New"/>
                <a:cs typeface="Courier New"/>
              </a:rPr>
              <a:t>:userInfo];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9767" y="4270856"/>
            <a:ext cx="1327785" cy="155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38760" algn="ctr">
              <a:lnSpc>
                <a:spcPct val="100000"/>
              </a:lnSpc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850" b="1" spc="-15" dirty="0">
                <a:solidFill>
                  <a:srgbClr val="0B2A51"/>
                </a:solidFill>
                <a:latin typeface="Courier New"/>
                <a:cs typeface="Courier New"/>
              </a:rPr>
              <a:t>return</a:t>
            </a:r>
            <a:endParaRPr sz="1850">
              <a:latin typeface="Courier New"/>
              <a:cs typeface="Courier New"/>
            </a:endParaRPr>
          </a:p>
          <a:p>
            <a:pPr marR="167640" algn="ctr">
              <a:lnSpc>
                <a:spcPct val="100000"/>
              </a:lnSpc>
              <a:spcBef>
                <a:spcPts val="320"/>
              </a:spcBef>
              <a:tabLst>
                <a:tab pos="281305" algn="l"/>
                <a:tab pos="985519" algn="l"/>
              </a:tabLst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r>
              <a:rPr sz="1850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b="1" spc="-15" dirty="0">
                <a:solidFill>
                  <a:srgbClr val="0B2A51"/>
                </a:solidFill>
                <a:latin typeface="Courier New"/>
                <a:cs typeface="Courier New"/>
              </a:rPr>
              <a:t>else</a:t>
            </a:r>
            <a:r>
              <a:rPr sz="1850" b="1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20"/>
              </a:spcBef>
            </a:pPr>
            <a:r>
              <a:rPr sz="1850" b="1" spc="-15" dirty="0">
                <a:solidFill>
                  <a:srgbClr val="0B2A51"/>
                </a:solidFill>
                <a:latin typeface="Courier New"/>
                <a:cs typeface="Courier New"/>
              </a:rPr>
              <a:t>return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2857" y="4593890"/>
            <a:ext cx="340614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5945" algn="l"/>
                <a:tab pos="998219" algn="l"/>
                <a:tab pos="2124710" algn="l"/>
              </a:tabLst>
            </a:pPr>
            <a:r>
              <a:rPr sz="1850" spc="-15" dirty="0">
                <a:solidFill>
                  <a:srgbClr val="0067A5"/>
                </a:solidFill>
                <a:latin typeface="Courier New"/>
                <a:cs typeface="Courier New"/>
              </a:rPr>
              <a:t>NO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;</a:t>
            </a:r>
            <a:r>
              <a:rPr sz="1850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Failur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e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indicated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72857" y="5239952"/>
            <a:ext cx="3546475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6280" algn="l"/>
                <a:tab pos="1139190" algn="l"/>
                <a:tab pos="2265680" algn="l"/>
              </a:tabLst>
            </a:pPr>
            <a:r>
              <a:rPr sz="1850" spc="-15" dirty="0">
                <a:solidFill>
                  <a:srgbClr val="0067A5"/>
                </a:solidFill>
                <a:latin typeface="Courier New"/>
                <a:cs typeface="Courier New"/>
              </a:rPr>
              <a:t>YES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;</a:t>
            </a:r>
            <a:r>
              <a:rPr sz="1850" spc="-15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/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20" dirty="0">
                <a:solidFill>
                  <a:srgbClr val="00814B"/>
                </a:solidFill>
                <a:latin typeface="Courier New"/>
                <a:cs typeface="Courier New"/>
              </a:rPr>
              <a:t>Succes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s</a:t>
            </a:r>
            <a:r>
              <a:rPr sz="1850" dirty="0">
                <a:solidFill>
                  <a:srgbClr val="00814B"/>
                </a:solidFill>
                <a:latin typeface="Times New Roman"/>
                <a:cs typeface="Times New Roman"/>
              </a:rPr>
              <a:t>	</a:t>
            </a:r>
            <a:r>
              <a:rPr sz="1850" spc="-15" dirty="0">
                <a:solidFill>
                  <a:srgbClr val="00814B"/>
                </a:solidFill>
                <a:latin typeface="Courier New"/>
                <a:cs typeface="Courier New"/>
              </a:rPr>
              <a:t>indicated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567" y="5885998"/>
            <a:ext cx="16637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15710">
              <a:lnSpc>
                <a:spcPct val="100000"/>
              </a:lnSpc>
            </a:pPr>
            <a:r>
              <a:rPr spc="-15" dirty="0"/>
              <a:t>Break</a:t>
            </a:r>
            <a:r>
              <a:rPr spc="-20" dirty="0"/>
              <a:t>po</a:t>
            </a:r>
            <a:r>
              <a:rPr dirty="0"/>
              <a:t>i</a:t>
            </a:r>
            <a:r>
              <a:rPr spc="-20" dirty="0"/>
              <a:t>n</a:t>
            </a:r>
            <a:r>
              <a:rPr spc="-5" dirty="0"/>
              <a:t>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12/15/2014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Debugging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506333"/>
            <a:ext cx="8065134" cy="452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enera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Pur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Break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nsp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xce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Break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633730" marR="52705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cau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thro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Sy</a:t>
            </a:r>
            <a:r>
              <a:rPr sz="2400" i="1" spc="-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bo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Break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633730" marR="790575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sp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x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ecute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B2A5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682</Words>
  <Application>Microsoft Office PowerPoint</Application>
  <PresentationFormat>On-screen Show (4:3)</PresentationFormat>
  <Paragraphs>208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Corbel</vt:lpstr>
      <vt:lpstr>Courier New</vt:lpstr>
      <vt:lpstr>Lucida Sans</vt:lpstr>
      <vt:lpstr>Times New Roman</vt:lpstr>
      <vt:lpstr>Verdana</vt:lpstr>
      <vt:lpstr>Office Theme</vt:lpstr>
      <vt:lpstr>1_Office Theme</vt:lpstr>
      <vt:lpstr>PowerPoint Presentation</vt:lpstr>
      <vt:lpstr>Agenda</vt:lpstr>
      <vt:lpstr>Exceptions vs. Errors</vt:lpstr>
      <vt:lpstr>Throwing Exceptions</vt:lpstr>
      <vt:lpstr>Catching Exceptions</vt:lpstr>
      <vt:lpstr>NSError</vt:lpstr>
      <vt:lpstr>NSError</vt:lpstr>
      <vt:lpstr>NSError</vt:lpstr>
      <vt:lpstr>Breakpoints</vt:lpstr>
      <vt:lpstr>Breakpoint</vt:lpstr>
      <vt:lpstr>Exception Breakpoint</vt:lpstr>
      <vt:lpstr>Symbolic Breakpoint</vt:lpstr>
      <vt:lpstr>Symbols</vt:lpstr>
      <vt:lpstr>Xcode’s Breakpoints Navigator</vt:lpstr>
      <vt:lpstr>Xcode Debug Tools</vt:lpstr>
      <vt:lpstr>PowerPoint Presentation</vt:lpstr>
      <vt:lpstr>Instruments</vt:lpstr>
      <vt:lpstr>Instruments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Minh Nguyen</cp:lastModifiedBy>
  <cp:revision>3</cp:revision>
  <dcterms:created xsi:type="dcterms:W3CDTF">2015-05-28T06:08:58Z</dcterms:created>
  <dcterms:modified xsi:type="dcterms:W3CDTF">2015-05-28T04:15:54Z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2015-05-28T00:00:00Z</vt:filetime>
  </property>
  <property fmtid="{D5CDD505-2E9C-101B-9397-08002B2CF9AE}" pid="3" name="LastSaved">
    <vt:filetime>2015-05-28T00:00:00Z</vt:filetime>
  </property>
</Properties>
</file>