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9"/>
  </p:notesMasterIdLst>
  <p:sldIdLst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6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34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20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53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424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44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76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891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344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95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485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36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490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768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70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928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462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905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97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80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99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17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71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86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82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2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54748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9745" y="1682733"/>
            <a:ext cx="2667000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2889" y="1689116"/>
            <a:ext cx="2006600" cy="412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24236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1841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6" y="1343873"/>
            <a:ext cx="3908425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05249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68079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576" y="1512658"/>
            <a:ext cx="7998847" cy="451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7512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5"/>
            <a:ext cx="8059032" cy="478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82422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0758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0" y="457200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99"/>
            <a:r>
              <a:rPr lang="en-US" sz="2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30489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99"/>
            <a:r>
              <a:rPr lang="en-US" sz="4000" b="1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5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97420">
              <a:lnSpc>
                <a:spcPct val="100000"/>
              </a:lnSpc>
            </a:pPr>
            <a:r>
              <a:rPr spc="-285" dirty="0"/>
              <a:t>T</a:t>
            </a:r>
            <a:r>
              <a:rPr spc="-15" dirty="0"/>
              <a:t>asks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37904"/>
            <a:ext cx="7524750" cy="470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“inten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short,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often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inte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act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uests”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[1]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iecemeal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endParaRPr sz="2100">
              <a:latin typeface="Verdana"/>
              <a:cs typeface="Verdana"/>
            </a:endParaRPr>
          </a:p>
          <a:p>
            <a:pPr marL="607695" marR="1083310" indent="-213995">
              <a:lnSpc>
                <a:spcPts val="2500"/>
              </a:lnSpc>
              <a:spcBef>
                <a:spcPts val="6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sto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red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file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20" dirty="0">
                <a:solidFill>
                  <a:srgbClr val="0B2A51"/>
                </a:solidFill>
                <a:latin typeface="Lucida Sans"/>
                <a:cs typeface="Lucida Sans"/>
              </a:rPr>
              <a:t>→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rted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round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sessions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Download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retrie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form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file</a:t>
            </a:r>
            <a:endParaRPr sz="2100">
              <a:latin typeface="Verdana"/>
              <a:cs typeface="Verdana"/>
            </a:endParaRPr>
          </a:p>
          <a:p>
            <a:pPr marL="607695" marR="5080" indent="-213995">
              <a:lnSpc>
                <a:spcPts val="2500"/>
              </a:lnSpc>
              <a:spcBef>
                <a:spcPts val="5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pport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round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ownload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while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running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Upload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send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(usually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file)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ser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2100">
              <a:latin typeface="Verdana"/>
              <a:cs typeface="Verdana"/>
            </a:endParaRPr>
          </a:p>
          <a:p>
            <a:pPr marL="607695" marR="391160" indent="-213995">
              <a:lnSpc>
                <a:spcPts val="2500"/>
              </a:lnSpc>
              <a:spcBef>
                <a:spcPts val="5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pport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round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load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while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running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374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SU</a:t>
            </a:r>
            <a:r>
              <a:rPr dirty="0"/>
              <a:t>R</a:t>
            </a:r>
            <a:r>
              <a:rPr spc="-15" dirty="0"/>
              <a:t>LSe</a:t>
            </a:r>
            <a:r>
              <a:rPr dirty="0"/>
              <a:t>ssi</a:t>
            </a:r>
            <a:r>
              <a:rPr spc="-20" dirty="0"/>
              <a:t>onDe</a:t>
            </a:r>
            <a:r>
              <a:rPr dirty="0"/>
              <a:t>l</a:t>
            </a:r>
            <a:r>
              <a:rPr spc="-15" dirty="0"/>
              <a:t>e</a:t>
            </a:r>
            <a:r>
              <a:rPr spc="-20" dirty="0"/>
              <a:t>g</a:t>
            </a:r>
            <a:r>
              <a:rPr spc="-15" dirty="0"/>
              <a:t>a</a:t>
            </a:r>
            <a:r>
              <a:rPr spc="-20" dirty="0"/>
              <a:t>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503116"/>
            <a:ext cx="8039100" cy="454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ele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Courier New"/>
                <a:cs typeface="Courier New"/>
              </a:rPr>
              <a:t>NSURLSession</a:t>
            </a:r>
            <a:endParaRPr sz="2300">
              <a:latin typeface="Courier New"/>
              <a:cs typeface="Courier New"/>
            </a:endParaRPr>
          </a:p>
          <a:p>
            <a:pPr marL="626745" lvl="1" indent="-233045">
              <a:lnSpc>
                <a:spcPct val="100000"/>
              </a:lnSpc>
              <a:spcBef>
                <a:spcPts val="810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cols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following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princip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endParaRPr sz="2300">
              <a:latin typeface="Verdana"/>
              <a:cs typeface="Verdana"/>
            </a:endParaRPr>
          </a:p>
          <a:p>
            <a:pPr marL="626745">
              <a:lnSpc>
                <a:spcPct val="100000"/>
              </a:lnSpc>
              <a:spcBef>
                <a:spcPts val="40"/>
              </a:spcBef>
            </a:pPr>
            <a:r>
              <a:rPr sz="2300" spc="10" dirty="0">
                <a:solidFill>
                  <a:srgbClr val="0B2A51"/>
                </a:solidFill>
                <a:latin typeface="Courier New"/>
                <a:cs typeface="Courier New"/>
              </a:rPr>
              <a:t>NSURLSessionTask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lasses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36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ee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strong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connect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le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au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ica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46379" algn="l"/>
              </a:tabLst>
            </a:pPr>
            <a:r>
              <a:rPr sz="2300" spc="5" dirty="0">
                <a:solidFill>
                  <a:srgbClr val="0B2A51"/>
                </a:solidFill>
                <a:latin typeface="Courier New"/>
                <a:cs typeface="Courier New"/>
              </a:rPr>
              <a:t>URLSession:didBecomeInvalidWithError:</a:t>
            </a:r>
            <a:endParaRPr sz="2300">
              <a:latin typeface="Courier New"/>
              <a:cs typeface="Courier New"/>
            </a:endParaRPr>
          </a:p>
          <a:p>
            <a:pPr marL="626745" lvl="1" indent="-233045">
              <a:lnSpc>
                <a:spcPct val="100000"/>
              </a:lnSpc>
              <a:spcBef>
                <a:spcPts val="810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nil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successful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wa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called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efore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ele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released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937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SU</a:t>
            </a:r>
            <a:r>
              <a:rPr dirty="0"/>
              <a:t>R</a:t>
            </a:r>
            <a:r>
              <a:rPr spc="-15" dirty="0"/>
              <a:t>LSe</a:t>
            </a:r>
            <a:r>
              <a:rPr dirty="0"/>
              <a:t>ssi</a:t>
            </a:r>
            <a:r>
              <a:rPr spc="-15" dirty="0"/>
              <a:t>on</a:t>
            </a:r>
            <a:r>
              <a:rPr spc="-285" dirty="0"/>
              <a:t>T</a:t>
            </a:r>
            <a:r>
              <a:rPr spc="-15" dirty="0"/>
              <a:t>askDe</a:t>
            </a:r>
            <a:r>
              <a:rPr dirty="0"/>
              <a:t>l</a:t>
            </a:r>
            <a:r>
              <a:rPr spc="-15" dirty="0"/>
              <a:t>e</a:t>
            </a:r>
            <a:r>
              <a:rPr spc="-20" dirty="0"/>
              <a:t>g</a:t>
            </a:r>
            <a:r>
              <a:rPr spc="-15" dirty="0"/>
              <a:t>a</a:t>
            </a:r>
            <a:r>
              <a:rPr spc="-20" dirty="0"/>
              <a:t>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709546"/>
            <a:ext cx="7844155" cy="413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ts val="268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rotoc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</a:t>
            </a:r>
            <a:r>
              <a:rPr sz="2400" spc="-1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ts val="2680"/>
              </a:lnSpc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NSURLSession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3500">
              <a:latin typeface="Times New Roman"/>
              <a:cs typeface="Times New Roman"/>
            </a:endParaRPr>
          </a:p>
          <a:p>
            <a:pPr marL="252729" marR="69215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NSURLSessionDelegate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ommend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emen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rotoc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15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task:didCompleteWithError:</a:t>
            </a:r>
            <a:endParaRPr sz="2400">
              <a:latin typeface="Courier New"/>
              <a:cs typeface="Courier New"/>
            </a:endParaRPr>
          </a:p>
          <a:p>
            <a:pPr marL="633730" lvl="1" indent="-240029">
              <a:lnSpc>
                <a:spcPct val="100000"/>
              </a:lnSpc>
              <a:spcBef>
                <a:spcPts val="81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ansm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errors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1014730" lvl="2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404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etect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2010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SU</a:t>
            </a:r>
            <a:r>
              <a:rPr dirty="0"/>
              <a:t>R</a:t>
            </a:r>
            <a:r>
              <a:rPr spc="-15" dirty="0"/>
              <a:t>LSe</a:t>
            </a:r>
            <a:r>
              <a:rPr dirty="0"/>
              <a:t>ssi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404745"/>
            <a:ext cx="7422515" cy="474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ck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cust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gu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ata,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async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authen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02755">
              <a:lnSpc>
                <a:spcPct val="100000"/>
              </a:lnSpc>
            </a:pPr>
            <a:r>
              <a:rPr spc="-20" dirty="0"/>
              <a:t>Sessi</a:t>
            </a:r>
            <a:r>
              <a:rPr spc="-15" dirty="0"/>
              <a:t>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50666"/>
            <a:ext cx="7788275" cy="46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19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Default</a:t>
            </a:r>
            <a:r>
              <a:rPr sz="2200" b="1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ersistent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dis</a:t>
            </a:r>
            <a:r>
              <a:rPr sz="2200" spc="-10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ased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cache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cre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entials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200" spc="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200" spc="-7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200" spc="-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chain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spc="19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Ephemeral</a:t>
            </a:r>
            <a:r>
              <a:rPr sz="2200" b="1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marR="5080" indent="-223520">
              <a:lnSpc>
                <a:spcPct val="102299"/>
              </a:lnSpc>
              <a:spcBef>
                <a:spcPts val="53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caches,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cre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ential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etc.</a:t>
            </a:r>
            <a:r>
              <a:rPr sz="2200" spc="23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0B2A51"/>
                </a:solidFill>
                <a:latin typeface="Verdana"/>
                <a:cs typeface="Verdana"/>
              </a:rPr>
              <a:t>RAM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2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tied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marR="10795" indent="-223520">
              <a:lnSpc>
                <a:spcPct val="102299"/>
              </a:lnSpc>
              <a:spcBef>
                <a:spcPts val="53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ur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pplication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2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2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alid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cache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spc="19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Background</a:t>
            </a:r>
            <a:r>
              <a:rPr sz="2200" b="1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similar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efault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les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2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ansfer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dditional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limitations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253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535034"/>
            <a:ext cx="7151370" cy="246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2400" b="1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acks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TP(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8554" y="4117159"/>
            <a:ext cx="2997308" cy="198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1989" y="4191000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2779" y="41300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8554" y="4925065"/>
            <a:ext cx="2997308" cy="198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1989" y="5003804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2779" y="49428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0538" y="2901421"/>
            <a:ext cx="2997308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0803" y="2984510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85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5910" y="292355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68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-20" dirty="0"/>
              <a:t>2</a:t>
            </a:r>
            <a:r>
              <a:rPr dirty="0"/>
              <a:t>]</a:t>
            </a:r>
          </a:p>
        </p:txBody>
      </p:sp>
      <p:sp>
        <p:nvSpPr>
          <p:cNvPr id="12" name="object 12"/>
          <p:cNvSpPr/>
          <p:nvPr/>
        </p:nvSpPr>
        <p:spPr>
          <a:xfrm>
            <a:off x="483153" y="1659361"/>
            <a:ext cx="2778120" cy="4236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" y="1689116"/>
            <a:ext cx="2679700" cy="4127500"/>
          </a:xfrm>
          <a:custGeom>
            <a:avLst/>
            <a:gdLst/>
            <a:ahLst/>
            <a:cxnLst/>
            <a:rect l="l" t="t" r="r" b="b"/>
            <a:pathLst>
              <a:path w="2679700" h="4127500">
                <a:moveTo>
                  <a:pt x="0" y="4127479"/>
                </a:moveTo>
                <a:lnTo>
                  <a:pt x="2679704" y="4127479"/>
                </a:lnTo>
                <a:lnTo>
                  <a:pt x="2679704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solidFill>
            <a:srgbClr val="093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" y="1689116"/>
            <a:ext cx="2679700" cy="4127500"/>
          </a:xfrm>
          <a:custGeom>
            <a:avLst/>
            <a:gdLst/>
            <a:ahLst/>
            <a:cxnLst/>
            <a:rect l="l" t="t" r="r" b="b"/>
            <a:pathLst>
              <a:path w="2679700" h="4127500">
                <a:moveTo>
                  <a:pt x="0" y="4127479"/>
                </a:moveTo>
                <a:lnTo>
                  <a:pt x="2679704" y="4127479"/>
                </a:lnTo>
                <a:lnTo>
                  <a:pt x="2679704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ln w="25399">
            <a:solidFill>
              <a:srgbClr val="004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0035" y="1672050"/>
            <a:ext cx="2088623" cy="4211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2889" y="1689116"/>
            <a:ext cx="2006600" cy="4127500"/>
          </a:xfrm>
          <a:custGeom>
            <a:avLst/>
            <a:gdLst/>
            <a:ahLst/>
            <a:cxnLst/>
            <a:rect l="l" t="t" r="r" b="b"/>
            <a:pathLst>
              <a:path w="2006600" h="4127500">
                <a:moveTo>
                  <a:pt x="0" y="4127479"/>
                </a:moveTo>
                <a:lnTo>
                  <a:pt x="2006608" y="4127479"/>
                </a:lnTo>
                <a:lnTo>
                  <a:pt x="2006608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solidFill>
            <a:srgbClr val="007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8512" y="2613644"/>
            <a:ext cx="1346201" cy="740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2628906"/>
            <a:ext cx="1270000" cy="660400"/>
          </a:xfrm>
          <a:custGeom>
            <a:avLst/>
            <a:gdLst/>
            <a:ahLst/>
            <a:cxnLst/>
            <a:rect l="l" t="t" r="r" b="b"/>
            <a:pathLst>
              <a:path w="1270000" h="660400">
                <a:moveTo>
                  <a:pt x="0" y="660404"/>
                </a:moveTo>
                <a:lnTo>
                  <a:pt x="1270004" y="660404"/>
                </a:lnTo>
                <a:lnTo>
                  <a:pt x="1270004" y="0"/>
                </a:lnTo>
                <a:lnTo>
                  <a:pt x="0" y="0"/>
                </a:lnTo>
                <a:lnTo>
                  <a:pt x="0" y="660404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7094" y="1761104"/>
            <a:ext cx="310070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4995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350">
              <a:latin typeface="Times New Roman"/>
              <a:cs typeface="Times New Roman"/>
            </a:endParaRPr>
          </a:p>
          <a:p>
            <a:pPr marL="2141220" marR="5080" indent="168910">
              <a:lnSpc>
                <a:spcPct val="1018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nload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0427" y="1748392"/>
            <a:ext cx="17481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8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Backg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aem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4199" y="3312580"/>
            <a:ext cx="80073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5" dirty="0">
                <a:solidFill>
                  <a:srgbClr val="FFFFFF"/>
                </a:solidFill>
                <a:latin typeface="Cambria"/>
                <a:cs typeface="Cambria"/>
              </a:rPr>
              <a:t>⥁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46190" y="3972394"/>
            <a:ext cx="1346201" cy="49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1700" y="3987796"/>
            <a:ext cx="1270000" cy="419100"/>
          </a:xfrm>
          <a:custGeom>
            <a:avLst/>
            <a:gdLst/>
            <a:ahLst/>
            <a:cxnLst/>
            <a:rect l="l" t="t" r="r" b="b"/>
            <a:pathLst>
              <a:path w="1270000" h="419100">
                <a:moveTo>
                  <a:pt x="0" y="419099"/>
                </a:moveTo>
                <a:lnTo>
                  <a:pt x="1270004" y="419099"/>
                </a:lnTo>
                <a:lnTo>
                  <a:pt x="1270004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10851" y="4085613"/>
            <a:ext cx="8172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6190" y="4780297"/>
            <a:ext cx="1346201" cy="49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1700" y="4800600"/>
            <a:ext cx="1270000" cy="406400"/>
          </a:xfrm>
          <a:custGeom>
            <a:avLst/>
            <a:gdLst/>
            <a:ahLst/>
            <a:cxnLst/>
            <a:rect l="l" t="t" r="r" b="b"/>
            <a:pathLst>
              <a:path w="1270000" h="406400">
                <a:moveTo>
                  <a:pt x="0" y="406395"/>
                </a:moveTo>
                <a:lnTo>
                  <a:pt x="1270004" y="406395"/>
                </a:lnTo>
                <a:lnTo>
                  <a:pt x="1270004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10851" y="4893524"/>
            <a:ext cx="8172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8554" y="4117159"/>
            <a:ext cx="2997308" cy="198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1989" y="4191000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2779" y="41300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8554" y="4925065"/>
            <a:ext cx="2997308" cy="198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1989" y="5003804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2779" y="49428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0538" y="2901421"/>
            <a:ext cx="2997308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0803" y="2984510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85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5910" y="292355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68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-20" dirty="0"/>
              <a:t>2</a:t>
            </a:r>
            <a:r>
              <a:rPr dirty="0"/>
              <a:t>]</a:t>
            </a:r>
          </a:p>
        </p:txBody>
      </p:sp>
      <p:sp>
        <p:nvSpPr>
          <p:cNvPr id="12" name="object 12"/>
          <p:cNvSpPr/>
          <p:nvPr/>
        </p:nvSpPr>
        <p:spPr>
          <a:xfrm>
            <a:off x="489502" y="1665689"/>
            <a:ext cx="2765422" cy="42238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5" y="1682733"/>
            <a:ext cx="2667000" cy="4140835"/>
          </a:xfrm>
          <a:custGeom>
            <a:avLst/>
            <a:gdLst/>
            <a:ahLst/>
            <a:cxnLst/>
            <a:rect l="l" t="t" r="r" b="b"/>
            <a:pathLst>
              <a:path w="2667000" h="4140835">
                <a:moveTo>
                  <a:pt x="0" y="4140220"/>
                </a:moveTo>
                <a:lnTo>
                  <a:pt x="2666999" y="4140220"/>
                </a:lnTo>
                <a:lnTo>
                  <a:pt x="2666999" y="0"/>
                </a:lnTo>
                <a:lnTo>
                  <a:pt x="0" y="0"/>
                </a:lnTo>
                <a:lnTo>
                  <a:pt x="0" y="414022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5" y="1682733"/>
            <a:ext cx="2667000" cy="4140835"/>
          </a:xfrm>
          <a:custGeom>
            <a:avLst/>
            <a:gdLst/>
            <a:ahLst/>
            <a:cxnLst/>
            <a:rect l="l" t="t" r="r" b="b"/>
            <a:pathLst>
              <a:path w="2667000" h="4140835">
                <a:moveTo>
                  <a:pt x="0" y="4140220"/>
                </a:moveTo>
                <a:lnTo>
                  <a:pt x="2666999" y="4140220"/>
                </a:lnTo>
                <a:lnTo>
                  <a:pt x="2666999" y="0"/>
                </a:lnTo>
                <a:lnTo>
                  <a:pt x="0" y="0"/>
                </a:lnTo>
                <a:lnTo>
                  <a:pt x="0" y="4140220"/>
                </a:lnTo>
                <a:close/>
              </a:path>
            </a:pathLst>
          </a:custGeom>
          <a:ln w="1270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0035" y="1672050"/>
            <a:ext cx="2088623" cy="4211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2889" y="1689116"/>
            <a:ext cx="2006600" cy="4127500"/>
          </a:xfrm>
          <a:custGeom>
            <a:avLst/>
            <a:gdLst/>
            <a:ahLst/>
            <a:cxnLst/>
            <a:rect l="l" t="t" r="r" b="b"/>
            <a:pathLst>
              <a:path w="2006600" h="4127500">
                <a:moveTo>
                  <a:pt x="0" y="4127479"/>
                </a:moveTo>
                <a:lnTo>
                  <a:pt x="2006608" y="4127479"/>
                </a:lnTo>
                <a:lnTo>
                  <a:pt x="2006608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solidFill>
            <a:srgbClr val="007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8512" y="2613644"/>
            <a:ext cx="1346201" cy="740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2628906"/>
            <a:ext cx="1270000" cy="660400"/>
          </a:xfrm>
          <a:custGeom>
            <a:avLst/>
            <a:gdLst/>
            <a:ahLst/>
            <a:cxnLst/>
            <a:rect l="l" t="t" r="r" b="b"/>
            <a:pathLst>
              <a:path w="1270000" h="660400">
                <a:moveTo>
                  <a:pt x="0" y="660404"/>
                </a:moveTo>
                <a:lnTo>
                  <a:pt x="1270004" y="660404"/>
                </a:lnTo>
                <a:lnTo>
                  <a:pt x="1270004" y="0"/>
                </a:lnTo>
                <a:lnTo>
                  <a:pt x="0" y="0"/>
                </a:lnTo>
                <a:lnTo>
                  <a:pt x="0" y="660404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7094" y="1761104"/>
            <a:ext cx="310070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4995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350">
              <a:latin typeface="Times New Roman"/>
              <a:cs typeface="Times New Roman"/>
            </a:endParaRPr>
          </a:p>
          <a:p>
            <a:pPr marL="2141220" marR="5080" indent="168910">
              <a:lnSpc>
                <a:spcPct val="1018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nload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0427" y="1748392"/>
            <a:ext cx="17481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8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Backg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aem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4199" y="3312580"/>
            <a:ext cx="80073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5" dirty="0">
                <a:solidFill>
                  <a:srgbClr val="FFFFFF"/>
                </a:solidFill>
                <a:latin typeface="Cambria"/>
                <a:cs typeface="Cambria"/>
              </a:rPr>
              <a:t>⥁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46190" y="3972394"/>
            <a:ext cx="1346201" cy="49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1700" y="3987796"/>
            <a:ext cx="1270000" cy="419100"/>
          </a:xfrm>
          <a:custGeom>
            <a:avLst/>
            <a:gdLst/>
            <a:ahLst/>
            <a:cxnLst/>
            <a:rect l="l" t="t" r="r" b="b"/>
            <a:pathLst>
              <a:path w="1270000" h="419100">
                <a:moveTo>
                  <a:pt x="0" y="419099"/>
                </a:moveTo>
                <a:lnTo>
                  <a:pt x="1270004" y="419099"/>
                </a:lnTo>
                <a:lnTo>
                  <a:pt x="1270004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10851" y="4085613"/>
            <a:ext cx="8172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6190" y="4780300"/>
            <a:ext cx="1346201" cy="49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1700" y="4800600"/>
            <a:ext cx="1270000" cy="406400"/>
          </a:xfrm>
          <a:custGeom>
            <a:avLst/>
            <a:gdLst/>
            <a:ahLst/>
            <a:cxnLst/>
            <a:rect l="l" t="t" r="r" b="b"/>
            <a:pathLst>
              <a:path w="1270000" h="406400">
                <a:moveTo>
                  <a:pt x="0" y="406395"/>
                </a:moveTo>
                <a:lnTo>
                  <a:pt x="1270004" y="406395"/>
                </a:lnTo>
                <a:lnTo>
                  <a:pt x="1270004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10851" y="4893524"/>
            <a:ext cx="8172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68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-20" dirty="0"/>
              <a:t>2</a:t>
            </a:r>
            <a:r>
              <a:rPr dirty="0"/>
              <a:t>]</a:t>
            </a:r>
          </a:p>
        </p:txBody>
      </p:sp>
      <p:sp>
        <p:nvSpPr>
          <p:cNvPr id="3" name="object 3"/>
          <p:cNvSpPr/>
          <p:nvPr/>
        </p:nvSpPr>
        <p:spPr>
          <a:xfrm>
            <a:off x="489502" y="1665689"/>
            <a:ext cx="2765422" cy="4223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45" y="1682733"/>
            <a:ext cx="2667000" cy="4140835"/>
          </a:xfrm>
          <a:prstGeom prst="rect">
            <a:avLst/>
          </a:prstGeom>
          <a:solidFill>
            <a:srgbClr val="A7A7A7"/>
          </a:solidFill>
          <a:ln w="12700">
            <a:solidFill>
              <a:srgbClr val="5353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78105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0035" y="1672050"/>
            <a:ext cx="2088623" cy="4211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2889" y="1689116"/>
            <a:ext cx="2006600" cy="4127500"/>
          </a:xfrm>
          <a:prstGeom prst="rect">
            <a:avLst/>
          </a:prstGeom>
          <a:solidFill>
            <a:srgbClr val="007A47"/>
          </a:solidFill>
        </p:spPr>
        <p:txBody>
          <a:bodyPr vert="horz" wrap="square" lIns="0" tIns="0" rIns="0" bIns="0" rtlCol="0">
            <a:spAutoFit/>
          </a:bodyPr>
          <a:lstStyle/>
          <a:p>
            <a:pPr marL="139700" marR="135890" algn="ctr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Backg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aem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0" spc="-65" dirty="0">
                <a:solidFill>
                  <a:srgbClr val="FFFFFF"/>
                </a:solidFill>
                <a:latin typeface="Cambria"/>
                <a:cs typeface="Cambria"/>
              </a:rPr>
              <a:t>⥁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68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-20" dirty="0"/>
              <a:t>2</a:t>
            </a:r>
            <a:r>
              <a:rPr dirty="0"/>
              <a:t>]</a:t>
            </a:r>
          </a:p>
        </p:txBody>
      </p:sp>
      <p:sp>
        <p:nvSpPr>
          <p:cNvPr id="3" name="object 3"/>
          <p:cNvSpPr/>
          <p:nvPr/>
        </p:nvSpPr>
        <p:spPr>
          <a:xfrm>
            <a:off x="489502" y="1665713"/>
            <a:ext cx="2765422" cy="984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45" y="1682752"/>
            <a:ext cx="2667000" cy="901700"/>
          </a:xfrm>
          <a:prstGeom prst="rect">
            <a:avLst/>
          </a:prstGeom>
          <a:solidFill>
            <a:srgbClr val="A7A7A7"/>
          </a:solidFill>
          <a:ln w="12700">
            <a:solidFill>
              <a:srgbClr val="5353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78105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0035" y="1672050"/>
            <a:ext cx="2088623" cy="4211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2889" y="1689116"/>
            <a:ext cx="2006600" cy="4127500"/>
          </a:xfrm>
          <a:custGeom>
            <a:avLst/>
            <a:gdLst/>
            <a:ahLst/>
            <a:cxnLst/>
            <a:rect l="l" t="t" r="r" b="b"/>
            <a:pathLst>
              <a:path w="2006600" h="4127500">
                <a:moveTo>
                  <a:pt x="0" y="4127479"/>
                </a:moveTo>
                <a:lnTo>
                  <a:pt x="2006608" y="4127479"/>
                </a:lnTo>
                <a:lnTo>
                  <a:pt x="2006608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solidFill>
            <a:srgbClr val="007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20427" y="1748392"/>
            <a:ext cx="17481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8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Backg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aem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4199" y="3312580"/>
            <a:ext cx="80073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5" dirty="0">
                <a:solidFill>
                  <a:srgbClr val="FFFFFF"/>
                </a:solidFill>
                <a:latin typeface="Cambria"/>
                <a:cs typeface="Cambria"/>
              </a:rPr>
              <a:t>⥁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153" y="3008235"/>
            <a:ext cx="2778120" cy="2887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3035295"/>
            <a:ext cx="2679700" cy="2781300"/>
          </a:xfrm>
          <a:custGeom>
            <a:avLst/>
            <a:gdLst/>
            <a:ahLst/>
            <a:cxnLst/>
            <a:rect l="l" t="t" r="r" b="b"/>
            <a:pathLst>
              <a:path w="2679700" h="2781300">
                <a:moveTo>
                  <a:pt x="0" y="2781299"/>
                </a:moveTo>
                <a:lnTo>
                  <a:pt x="2679704" y="2781299"/>
                </a:lnTo>
                <a:lnTo>
                  <a:pt x="2679704" y="0"/>
                </a:lnTo>
                <a:lnTo>
                  <a:pt x="0" y="0"/>
                </a:lnTo>
                <a:lnTo>
                  <a:pt x="0" y="2781299"/>
                </a:lnTo>
                <a:close/>
              </a:path>
            </a:pathLst>
          </a:custGeom>
          <a:solidFill>
            <a:srgbClr val="093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3035295"/>
            <a:ext cx="2679700" cy="2781300"/>
          </a:xfrm>
          <a:custGeom>
            <a:avLst/>
            <a:gdLst/>
            <a:ahLst/>
            <a:cxnLst/>
            <a:rect l="l" t="t" r="r" b="b"/>
            <a:pathLst>
              <a:path w="2679700" h="2781300">
                <a:moveTo>
                  <a:pt x="0" y="2781299"/>
                </a:moveTo>
                <a:lnTo>
                  <a:pt x="2679704" y="2781299"/>
                </a:lnTo>
                <a:lnTo>
                  <a:pt x="2679704" y="0"/>
                </a:lnTo>
                <a:lnTo>
                  <a:pt x="0" y="0"/>
                </a:lnTo>
                <a:lnTo>
                  <a:pt x="0" y="2781299"/>
                </a:lnTo>
                <a:close/>
              </a:path>
            </a:pathLst>
          </a:custGeom>
          <a:ln w="25399">
            <a:solidFill>
              <a:srgbClr val="004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094" y="3109985"/>
            <a:ext cx="251079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554" y="3900979"/>
            <a:ext cx="2997308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1989" y="3975104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2779" y="39141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6190" y="3756214"/>
            <a:ext cx="1346201" cy="49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1700" y="3771900"/>
            <a:ext cx="1270000" cy="419100"/>
          </a:xfrm>
          <a:custGeom>
            <a:avLst/>
            <a:gdLst/>
            <a:ahLst/>
            <a:cxnLst/>
            <a:rect l="l" t="t" r="r" b="b"/>
            <a:pathLst>
              <a:path w="1270000" h="419100">
                <a:moveTo>
                  <a:pt x="0" y="419099"/>
                </a:moveTo>
                <a:lnTo>
                  <a:pt x="1270004" y="419099"/>
                </a:lnTo>
                <a:lnTo>
                  <a:pt x="1270004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63289" y="3869433"/>
            <a:ext cx="1112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laun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7029" y="5352461"/>
            <a:ext cx="2997308" cy="1981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1989" y="5435596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2779" y="537463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4666" y="5207696"/>
            <a:ext cx="1346201" cy="49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1700" y="5219700"/>
            <a:ext cx="1270000" cy="419100"/>
          </a:xfrm>
          <a:custGeom>
            <a:avLst/>
            <a:gdLst/>
            <a:ahLst/>
            <a:cxnLst/>
            <a:rect l="l" t="t" r="r" b="b"/>
            <a:pathLst>
              <a:path w="1270000" h="419100">
                <a:moveTo>
                  <a:pt x="0" y="419099"/>
                </a:moveTo>
                <a:lnTo>
                  <a:pt x="1270004" y="419099"/>
                </a:lnTo>
                <a:lnTo>
                  <a:pt x="1270004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96030" y="5320917"/>
            <a:ext cx="1043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46936" y="4646063"/>
            <a:ext cx="2997308" cy="1981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6200" y="4724400"/>
            <a:ext cx="2705100" cy="0"/>
          </a:xfrm>
          <a:custGeom>
            <a:avLst/>
            <a:gdLst/>
            <a:ahLst/>
            <a:cxnLst/>
            <a:rect l="l" t="t" r="r" b="b"/>
            <a:pathLst>
              <a:path w="2705100">
                <a:moveTo>
                  <a:pt x="0" y="0"/>
                </a:moveTo>
                <a:lnTo>
                  <a:pt x="2705099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78589" y="46634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4919" y="4358304"/>
            <a:ext cx="1346201" cy="7409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6195" y="4368796"/>
            <a:ext cx="1270000" cy="673100"/>
          </a:xfrm>
          <a:custGeom>
            <a:avLst/>
            <a:gdLst/>
            <a:ahLst/>
            <a:cxnLst/>
            <a:rect l="l" t="t" r="r" b="b"/>
            <a:pathLst>
              <a:path w="1270000" h="673100">
                <a:moveTo>
                  <a:pt x="0" y="673108"/>
                </a:moveTo>
                <a:lnTo>
                  <a:pt x="1270004" y="673108"/>
                </a:lnTo>
                <a:lnTo>
                  <a:pt x="1270004" y="0"/>
                </a:lnTo>
                <a:lnTo>
                  <a:pt x="0" y="0"/>
                </a:lnTo>
                <a:lnTo>
                  <a:pt x="0" y="673108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7151" y="4585828"/>
            <a:ext cx="1002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308706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76" y="3093839"/>
            <a:ext cx="17665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3969972"/>
            <a:ext cx="787209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B2A51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2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6140" y="-8930"/>
            <a:ext cx="3283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07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226423"/>
            <a:ext cx="587946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28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ask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In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non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-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ock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User</a:t>
            </a:r>
            <a:r>
              <a:rPr sz="2400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8450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9574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i="1" dirty="0">
                <a:latin typeface="Verdana"/>
                <a:cs typeface="Verdana"/>
              </a:rPr>
              <a:t>Three</a:t>
            </a:r>
            <a:r>
              <a:rPr i="1" spc="215" dirty="0">
                <a:latin typeface="Times New Roman"/>
                <a:cs typeface="Times New Roman"/>
              </a:rPr>
              <a:t> </a:t>
            </a:r>
            <a:r>
              <a:rPr spc="-15" dirty="0"/>
              <a:t>ki</a:t>
            </a:r>
            <a:r>
              <a:rPr dirty="0"/>
              <a:t>nds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dirty="0"/>
              <a:t>f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/>
              <a:t>bac</a:t>
            </a:r>
            <a:r>
              <a:rPr spc="-20" dirty="0"/>
              <a:t>k</a:t>
            </a:r>
            <a:r>
              <a:rPr dirty="0"/>
              <a:t>gr</a:t>
            </a:r>
            <a:r>
              <a:rPr spc="-20" dirty="0"/>
              <a:t>o</a:t>
            </a:r>
            <a:r>
              <a:rPr dirty="0"/>
              <a:t>und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dirty="0"/>
              <a:t>as</a:t>
            </a:r>
            <a:r>
              <a:rPr spc="-20" dirty="0"/>
              <a:t>k</a:t>
            </a:r>
            <a:r>
              <a:rPr dirty="0"/>
              <a:t>s</a:t>
            </a:r>
          </a:p>
          <a:p>
            <a:pPr marL="805180" indent="-32067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805815" algn="l"/>
              </a:tabLst>
            </a:pPr>
            <a:r>
              <a:rPr b="0" i="1" spc="-15" dirty="0">
                <a:latin typeface="Verdana"/>
                <a:cs typeface="Verdana"/>
              </a:rPr>
              <a:t>tasks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dirty="0">
                <a:latin typeface="Verdana"/>
                <a:cs typeface="Verdana"/>
              </a:rPr>
              <a:t>w</a:t>
            </a:r>
            <a:r>
              <a:rPr b="0" i="1" spc="-20" dirty="0">
                <a:latin typeface="Verdana"/>
                <a:cs typeface="Verdana"/>
              </a:rPr>
              <a:t>h</a:t>
            </a:r>
            <a:r>
              <a:rPr b="0" i="1" dirty="0">
                <a:latin typeface="Verdana"/>
                <a:cs typeface="Verdana"/>
              </a:rPr>
              <a:t>i</a:t>
            </a:r>
            <a:r>
              <a:rPr b="0" i="1" spc="-15" dirty="0">
                <a:latin typeface="Verdana"/>
                <a:cs typeface="Verdana"/>
              </a:rPr>
              <a:t>ch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20" dirty="0">
                <a:latin typeface="Verdana"/>
                <a:cs typeface="Verdana"/>
              </a:rPr>
              <a:t>d</a:t>
            </a:r>
            <a:r>
              <a:rPr b="0" i="1" spc="-15" dirty="0">
                <a:latin typeface="Verdana"/>
                <a:cs typeface="Verdana"/>
              </a:rPr>
              <a:t>e</a:t>
            </a:r>
            <a:r>
              <a:rPr b="0" i="1" dirty="0">
                <a:latin typeface="Verdana"/>
                <a:cs typeface="Verdana"/>
              </a:rPr>
              <a:t>li</a:t>
            </a:r>
            <a:r>
              <a:rPr b="0" i="1" spc="-15" dirty="0">
                <a:latin typeface="Verdana"/>
                <a:cs typeface="Verdana"/>
              </a:rPr>
              <a:t>ver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c</a:t>
            </a:r>
            <a:r>
              <a:rPr b="0" i="1" spc="-20" dirty="0">
                <a:latin typeface="Verdana"/>
                <a:cs typeface="Verdana"/>
              </a:rPr>
              <a:t>on</a:t>
            </a:r>
            <a:r>
              <a:rPr b="0" i="1" spc="-15" dirty="0">
                <a:latin typeface="Verdana"/>
                <a:cs typeface="Verdana"/>
              </a:rPr>
              <a:t>ten</a:t>
            </a:r>
            <a:r>
              <a:rPr b="0" i="1" dirty="0">
                <a:latin typeface="Verdana"/>
                <a:cs typeface="Verdana"/>
              </a:rPr>
              <a:t>t</a:t>
            </a:r>
          </a:p>
          <a:p>
            <a:pPr marL="978535" marR="711200" lvl="1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979169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canno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due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issi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conten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100">
              <a:latin typeface="Verdana"/>
              <a:cs typeface="Verdana"/>
            </a:endParaRPr>
          </a:p>
          <a:p>
            <a:pPr marL="805180" indent="-320675">
              <a:lnSpc>
                <a:spcPct val="100000"/>
              </a:lnSpc>
              <a:spcBef>
                <a:spcPts val="509"/>
              </a:spcBef>
              <a:buClr>
                <a:srgbClr val="0B2A51"/>
              </a:buClr>
              <a:buFont typeface="Verdana"/>
              <a:buAutoNum type="arabicPeriod"/>
              <a:tabLst>
                <a:tab pos="805815" algn="l"/>
              </a:tabLst>
            </a:pPr>
            <a:r>
              <a:rPr b="0" i="1" spc="-15" dirty="0">
                <a:latin typeface="Verdana"/>
                <a:cs typeface="Verdana"/>
              </a:rPr>
              <a:t>tasks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tha</a:t>
            </a:r>
            <a:r>
              <a:rPr b="0" i="1" dirty="0">
                <a:latin typeface="Verdana"/>
                <a:cs typeface="Verdana"/>
              </a:rPr>
              <a:t>t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20" dirty="0">
                <a:latin typeface="Verdana"/>
                <a:cs typeface="Verdana"/>
              </a:rPr>
              <a:t>p</a:t>
            </a:r>
            <a:r>
              <a:rPr b="0" i="1" spc="-15" dirty="0">
                <a:latin typeface="Verdana"/>
                <a:cs typeface="Verdana"/>
              </a:rPr>
              <a:t>erfor</a:t>
            </a:r>
            <a:r>
              <a:rPr b="0" i="1" dirty="0">
                <a:latin typeface="Verdana"/>
                <a:cs typeface="Verdana"/>
              </a:rPr>
              <a:t>m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a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user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re</a:t>
            </a:r>
            <a:r>
              <a:rPr b="0" i="1" dirty="0">
                <a:latin typeface="Verdana"/>
                <a:cs typeface="Verdana"/>
              </a:rPr>
              <a:t>l</a:t>
            </a:r>
            <a:r>
              <a:rPr b="0" i="1" spc="-15" dirty="0">
                <a:latin typeface="Verdana"/>
                <a:cs typeface="Verdana"/>
              </a:rPr>
              <a:t>evan</a:t>
            </a:r>
            <a:r>
              <a:rPr b="0" i="1" dirty="0">
                <a:latin typeface="Verdana"/>
                <a:cs typeface="Verdana"/>
              </a:rPr>
              <a:t>t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a</a:t>
            </a:r>
            <a:r>
              <a:rPr b="0" i="1" dirty="0">
                <a:latin typeface="Verdana"/>
                <a:cs typeface="Verdana"/>
              </a:rPr>
              <a:t>ct</a:t>
            </a:r>
            <a:r>
              <a:rPr b="0" i="1" spc="-5" dirty="0">
                <a:latin typeface="Verdana"/>
                <a:cs typeface="Verdana"/>
              </a:rPr>
              <a:t>i</a:t>
            </a:r>
            <a:r>
              <a:rPr b="0" i="1" spc="-15" dirty="0">
                <a:latin typeface="Verdana"/>
                <a:cs typeface="Verdana"/>
              </a:rPr>
              <a:t>on</a:t>
            </a:r>
          </a:p>
          <a:p>
            <a:pPr marL="978535" marR="421005" lvl="1" indent="-240029">
              <a:lnSpc>
                <a:spcPts val="2500"/>
              </a:lnSpc>
              <a:spcBef>
                <a:spcPts val="660"/>
              </a:spcBef>
              <a:buClr>
                <a:srgbClr val="0B2A51"/>
              </a:buClr>
              <a:buFont typeface="Verdana"/>
              <a:buChar char="•"/>
              <a:tabLst>
                <a:tab pos="979169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ssibl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e,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.e.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progress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cator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endParaRPr sz="2100">
              <a:latin typeface="Verdana"/>
              <a:cs typeface="Verdana"/>
            </a:endParaRPr>
          </a:p>
          <a:p>
            <a:pPr marL="805180" indent="-320675">
              <a:lnSpc>
                <a:spcPct val="100000"/>
              </a:lnSpc>
              <a:spcBef>
                <a:spcPts val="509"/>
              </a:spcBef>
              <a:buClr>
                <a:srgbClr val="0B2A51"/>
              </a:buClr>
              <a:buFont typeface="Verdana"/>
              <a:buAutoNum type="arabicPeriod"/>
              <a:tabLst>
                <a:tab pos="805815" algn="l"/>
              </a:tabLst>
            </a:pPr>
            <a:r>
              <a:rPr b="0" i="1" spc="-15" dirty="0">
                <a:latin typeface="Verdana"/>
                <a:cs typeface="Verdana"/>
              </a:rPr>
              <a:t>tasks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tha</a:t>
            </a:r>
            <a:r>
              <a:rPr b="0" i="1" dirty="0">
                <a:latin typeface="Verdana"/>
                <a:cs typeface="Verdana"/>
              </a:rPr>
              <a:t>t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are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no</a:t>
            </a:r>
            <a:r>
              <a:rPr b="0" i="1" dirty="0">
                <a:latin typeface="Verdana"/>
                <a:cs typeface="Verdana"/>
              </a:rPr>
              <a:t>t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user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re</a:t>
            </a:r>
            <a:r>
              <a:rPr b="0" i="1" dirty="0">
                <a:latin typeface="Verdana"/>
                <a:cs typeface="Verdana"/>
              </a:rPr>
              <a:t>l</a:t>
            </a:r>
            <a:r>
              <a:rPr b="0" i="1" spc="-15" dirty="0">
                <a:latin typeface="Verdana"/>
                <a:cs typeface="Verdana"/>
              </a:rPr>
              <a:t>evan</a:t>
            </a:r>
            <a:r>
              <a:rPr b="0" i="1" dirty="0">
                <a:latin typeface="Verdana"/>
                <a:cs typeface="Verdana"/>
              </a:rPr>
              <a:t>t</a:t>
            </a:r>
          </a:p>
          <a:p>
            <a:pPr marL="978535" marR="5080" lvl="1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979169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.e.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prefetch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disp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scro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360" dirty="0">
                <a:solidFill>
                  <a:srgbClr val="0B2A51"/>
                </a:solidFill>
                <a:latin typeface="Arial"/>
                <a:cs typeface="Arial"/>
              </a:rPr>
              <a:t>➟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nforme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265">
              <a:lnSpc>
                <a:spcPct val="100000"/>
              </a:lnSpc>
            </a:pPr>
            <a:r>
              <a:rPr spc="-15" dirty="0"/>
              <a:t>1.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li</a:t>
            </a:r>
            <a:r>
              <a:rPr spc="-40" dirty="0"/>
              <a:t>v</a:t>
            </a:r>
            <a:r>
              <a:rPr spc="-15" dirty="0"/>
              <a:t>er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0" dirty="0"/>
              <a:t>on</a:t>
            </a:r>
            <a:r>
              <a:rPr spc="-15" dirty="0"/>
              <a:t>ten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53932"/>
            <a:ext cx="5189855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107314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synchronous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endParaRPr sz="2400">
              <a:latin typeface="Verdana"/>
              <a:cs typeface="Verdana"/>
            </a:endParaRPr>
          </a:p>
          <a:p>
            <a:pPr marL="252729" marR="29781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asynchronous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from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169545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screen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4095" y="1021316"/>
            <a:ext cx="3446160" cy="5664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00" y="1219190"/>
            <a:ext cx="2857500" cy="5080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7675">
              <a:lnSpc>
                <a:spcPct val="100000"/>
              </a:lnSpc>
            </a:pPr>
            <a:r>
              <a:rPr spc="-15" dirty="0"/>
              <a:t>2.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15" dirty="0"/>
              <a:t>erform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</a:t>
            </a:r>
            <a:r>
              <a:rPr dirty="0"/>
              <a:t>l</a:t>
            </a:r>
            <a:r>
              <a:rPr spc="-15" dirty="0"/>
              <a:t>e</a:t>
            </a:r>
            <a:r>
              <a:rPr spc="-65" dirty="0"/>
              <a:t>v</a:t>
            </a:r>
            <a:r>
              <a:rPr spc="-15" dirty="0"/>
              <a:t>an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53932"/>
            <a:ext cx="7461250" cy="246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.e.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ansm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ser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9999" y="4254501"/>
            <a:ext cx="4063989" cy="1549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9729">
              <a:lnSpc>
                <a:spcPct val="100000"/>
              </a:lnSpc>
            </a:pPr>
            <a:r>
              <a:rPr spc="-15" dirty="0"/>
              <a:t>3.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Pure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357246"/>
            <a:ext cx="7938770" cy="283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terface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7289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464184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nform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6800" y="3441701"/>
            <a:ext cx="5080010" cy="1549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5660">
              <a:lnSpc>
                <a:spcPct val="100000"/>
              </a:lnSpc>
            </a:pPr>
            <a:r>
              <a:rPr spc="-25" dirty="0"/>
              <a:t>N</a:t>
            </a:r>
            <a:r>
              <a:rPr spc="-15" dirty="0"/>
              <a:t>e</a:t>
            </a:r>
            <a:r>
              <a:rPr spc="-5" dirty="0"/>
              <a:t>t</a:t>
            </a:r>
            <a:r>
              <a:rPr dirty="0"/>
              <a:t>w</a:t>
            </a:r>
            <a:r>
              <a:rPr spc="-15" dirty="0"/>
              <a:t>ork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353932"/>
            <a:ext cx="7689850" cy="195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</a:t>
            </a:r>
            <a:endParaRPr sz="2400">
              <a:latin typeface="Verdana"/>
              <a:cs typeface="Verdana"/>
            </a:endParaRPr>
          </a:p>
          <a:p>
            <a:pPr marL="252729" marR="211454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hem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nner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isp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4703097"/>
            <a:ext cx="65074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3525" marR="5080" indent="-1520825">
              <a:lnSpc>
                <a:spcPts val="23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  <a:tab pos="2653665" algn="l"/>
              </a:tabLst>
            </a:pP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[UIApplicatio</a:t>
            </a: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n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sharedApplication].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networkActivityIndicatorVisible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5074" y="4995198"/>
            <a:ext cx="98615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YES;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53932"/>
            <a:ext cx="781177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6100">
              <a:lnSpc>
                <a:spcPct val="100699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[1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ttps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://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documen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LLoa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gN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on.ht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l#//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e_ref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d/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P40013509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SW1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57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2]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Wha</a:t>
            </a:r>
            <a:r>
              <a:rPr sz="2400" spc="2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705,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WWD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13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—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ttps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://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s/ww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2013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17665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9370">
              <a:lnSpc>
                <a:spcPct val="100000"/>
              </a:lnSpc>
            </a:pPr>
            <a:r>
              <a:rPr spc="-25" dirty="0"/>
              <a:t>N</a:t>
            </a:r>
            <a:r>
              <a:rPr spc="-15" dirty="0"/>
              <a:t>e</a:t>
            </a:r>
            <a:r>
              <a:rPr spc="-5" dirty="0"/>
              <a:t>t</a:t>
            </a:r>
            <a:r>
              <a:rPr dirty="0"/>
              <a:t>w</a:t>
            </a:r>
            <a:r>
              <a:rPr spc="-15" dirty="0"/>
              <a:t>ork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912733"/>
            <a:ext cx="8029575" cy="371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S7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marR="7747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gu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cache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S6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recate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8855">
              <a:lnSpc>
                <a:spcPct val="100000"/>
              </a:lnSpc>
            </a:pPr>
            <a:r>
              <a:rPr dirty="0"/>
              <a:t>O</a:t>
            </a:r>
            <a:r>
              <a:rPr spc="-15" dirty="0"/>
              <a:t>ne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iO</a:t>
            </a:r>
            <a:r>
              <a:rPr spc="-20" dirty="0"/>
              <a:t>S6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5" dirty="0"/>
              <a:t>a</a:t>
            </a:r>
            <a:r>
              <a:rPr spc="-20" dirty="0"/>
              <a:t>y</a:t>
            </a:r>
            <a:r>
              <a:rPr spc="-15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76127"/>
            <a:ext cx="7244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5" dirty="0">
                <a:solidFill>
                  <a:srgbClr val="0B2A51"/>
                </a:solidFill>
                <a:latin typeface="Verdana"/>
                <a:cs typeface="Verdana"/>
              </a:rPr>
              <a:t>NSURL</a:t>
            </a:r>
            <a:r>
              <a:rPr sz="2300" b="1" spc="10" dirty="0">
                <a:solidFill>
                  <a:srgbClr val="0B2A51"/>
                </a:solidFill>
                <a:latin typeface="Verdana"/>
                <a:cs typeface="Verdana"/>
              </a:rPr>
              <a:t>Connection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56260" algn="l"/>
              </a:tabLst>
            </a:pP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•</a:t>
            </a:r>
            <a:r>
              <a:rPr sz="2000" spc="11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(void)sendAsynchronousRequest:(NSURLRequest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987" y="2070133"/>
            <a:ext cx="14224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*)request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441" y="2070133"/>
            <a:ext cx="483806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38245" algn="l"/>
              </a:tabLst>
            </a:pP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queue:(NSOperationQueu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*)queue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3" y="2362233"/>
            <a:ext cx="7670800" cy="381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741680">
              <a:lnSpc>
                <a:spcPts val="2300"/>
              </a:lnSpc>
              <a:tabLst>
                <a:tab pos="1642745" algn="l"/>
                <a:tab pos="3971925" algn="l"/>
              </a:tabLst>
            </a:pP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completionHandler:(voi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d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(^)(NSURLResponse*,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NSData*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NSError*))handler</a:t>
            </a:r>
            <a:endParaRPr sz="2000">
              <a:latin typeface="Courier New"/>
              <a:cs typeface="Courier New"/>
            </a:endParaRPr>
          </a:p>
          <a:p>
            <a:pPr marL="245745" marR="5080" indent="-233045">
              <a:lnSpc>
                <a:spcPct val="104800"/>
              </a:lnSpc>
              <a:spcBef>
                <a:spcPts val="690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request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automatically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sent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disp</a:t>
            </a:r>
            <a:r>
              <a:rPr sz="175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tched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another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thread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17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that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bloc</a:t>
            </a:r>
            <a:r>
              <a:rPr sz="1750" spc="-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750" spc="-15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spcBef>
                <a:spcPts val="1350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000" b="1" i="1" spc="10" dirty="0">
                <a:solidFill>
                  <a:srgbClr val="0B2A51"/>
                </a:solidFill>
                <a:latin typeface="Verdana"/>
                <a:cs typeface="Verdana"/>
              </a:rPr>
              <a:t>request</a:t>
            </a:r>
            <a:endParaRPr sz="20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contains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request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data,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B2A51"/>
                </a:solidFill>
                <a:latin typeface="Verdana"/>
                <a:cs typeface="Verdana"/>
              </a:rPr>
              <a:t>e.g.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url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fetch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from</a:t>
            </a:r>
            <a:endParaRPr sz="20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000" b="1" i="1" spc="5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endParaRPr sz="2000">
              <a:latin typeface="Verdana"/>
              <a:cs typeface="Verdana"/>
            </a:endParaRPr>
          </a:p>
          <a:p>
            <a:pPr marL="597535" lvl="1" indent="-203835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598170" algn="l"/>
              </a:tabLst>
            </a:pP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0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ation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which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handler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dispatched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b="1" i="1" spc="17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000" b="1" i="1" spc="10" dirty="0">
                <a:solidFill>
                  <a:srgbClr val="0B2A51"/>
                </a:solidFill>
                <a:latin typeface="Verdana"/>
                <a:cs typeface="Verdana"/>
              </a:rPr>
              <a:t>handler</a:t>
            </a:r>
            <a:endParaRPr sz="2000">
              <a:latin typeface="Verdana"/>
              <a:cs typeface="Verdana"/>
            </a:endParaRPr>
          </a:p>
          <a:p>
            <a:pPr marL="597535" lvl="1" indent="-203835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598170" algn="l"/>
              </a:tabLst>
            </a:pP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code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that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ecuted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request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inished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8855">
              <a:lnSpc>
                <a:spcPct val="100000"/>
              </a:lnSpc>
            </a:pPr>
            <a:r>
              <a:rPr dirty="0"/>
              <a:t>O</a:t>
            </a:r>
            <a:r>
              <a:rPr spc="-15" dirty="0"/>
              <a:t>ne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iO</a:t>
            </a:r>
            <a:r>
              <a:rPr spc="-20" dirty="0"/>
              <a:t>S7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5" dirty="0"/>
              <a:t>a</a:t>
            </a:r>
            <a:r>
              <a:rPr spc="-20" dirty="0"/>
              <a:t>y</a:t>
            </a:r>
            <a:r>
              <a:rPr spc="-15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dirty="0">
                <a:latin typeface="Verdana"/>
                <a:cs typeface="Verdana"/>
              </a:rPr>
              <a:t>NSURLSession</a:t>
            </a:r>
            <a:r>
              <a:rPr sz="2350" spc="2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Verdana"/>
                <a:cs typeface="Verdana"/>
              </a:rPr>
              <a:t>S</a:t>
            </a:r>
            <a:r>
              <a:rPr sz="2350" spc="-15" dirty="0">
                <a:latin typeface="Verdana"/>
                <a:cs typeface="Verdana"/>
              </a:rPr>
              <a:t>t</a:t>
            </a:r>
            <a:r>
              <a:rPr sz="2350" dirty="0">
                <a:latin typeface="Verdana"/>
                <a:cs typeface="Verdana"/>
              </a:rPr>
              <a:t>ack</a:t>
            </a: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350" b="0" dirty="0">
                <a:latin typeface="Verdana"/>
                <a:cs typeface="Verdana"/>
              </a:rPr>
              <a:t>1</a:t>
            </a:r>
            <a:r>
              <a:rPr sz="2350" b="0" spc="125" dirty="0">
                <a:latin typeface="Verdana"/>
                <a:cs typeface="Verdana"/>
              </a:rPr>
              <a:t>.</a:t>
            </a:r>
            <a:r>
              <a:rPr sz="2350" b="0" dirty="0">
                <a:latin typeface="Verdana"/>
                <a:cs typeface="Verdana"/>
              </a:rPr>
              <a:t>(crea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d</a:t>
            </a:r>
            <a:r>
              <a:rPr sz="2350" b="0" dirty="0">
                <a:latin typeface="Verdana"/>
                <a:cs typeface="Verdana"/>
              </a:rPr>
              <a:t>ele</a:t>
            </a:r>
            <a:r>
              <a:rPr sz="2350" b="0" spc="-5" dirty="0">
                <a:latin typeface="Verdana"/>
                <a:cs typeface="Verdana"/>
              </a:rPr>
              <a:t>g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-5" dirty="0">
                <a:latin typeface="Verdana"/>
                <a:cs typeface="Verdana"/>
              </a:rPr>
              <a:t>d</a:t>
            </a:r>
            <a:r>
              <a:rPr sz="2350" b="0" dirty="0">
                <a:latin typeface="Verdana"/>
                <a:cs typeface="Verdana"/>
              </a:rPr>
              <a:t>o</a:t>
            </a:r>
            <a:r>
              <a:rPr sz="2350" b="0" spc="-5" dirty="0">
                <a:latin typeface="Verdana"/>
                <a:cs typeface="Verdana"/>
              </a:rPr>
              <a:t>pt</a:t>
            </a:r>
            <a:r>
              <a:rPr sz="2350" b="0" dirty="0">
                <a:latin typeface="Verdana"/>
                <a:cs typeface="Verdana"/>
              </a:rPr>
              <a:t>ing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he</a:t>
            </a:r>
            <a:endParaRPr sz="2350">
              <a:latin typeface="Verdana"/>
              <a:cs typeface="Verdana"/>
            </a:endParaRPr>
          </a:p>
          <a:p>
            <a:pPr marL="327025">
              <a:lnSpc>
                <a:spcPct val="100000"/>
              </a:lnSpc>
              <a:spcBef>
                <a:spcPts val="80"/>
              </a:spcBef>
            </a:pPr>
            <a:r>
              <a:rPr sz="2350" b="0" dirty="0">
                <a:latin typeface="Courier New"/>
                <a:cs typeface="Courier New"/>
              </a:rPr>
              <a:t>NSURLSessionDelegat</a:t>
            </a:r>
            <a:r>
              <a:rPr sz="2350" b="0" spc="-5" dirty="0">
                <a:latin typeface="Courier New"/>
                <a:cs typeface="Courier New"/>
              </a:rPr>
              <a:t>e</a:t>
            </a:r>
            <a:r>
              <a:rPr sz="2350" b="0" dirty="0">
                <a:latin typeface="Verdana"/>
                <a:cs typeface="Verdana"/>
              </a:rPr>
              <a:t>)</a:t>
            </a:r>
            <a:endParaRPr sz="2350">
              <a:latin typeface="Verdana"/>
              <a:cs typeface="Verdana"/>
            </a:endParaRPr>
          </a:p>
          <a:p>
            <a:pPr marL="327025" marR="2069464" indent="-314325">
              <a:lnSpc>
                <a:spcPct val="102800"/>
              </a:lnSpc>
              <a:spcBef>
                <a:spcPts val="775"/>
              </a:spcBef>
              <a:buClr>
                <a:srgbClr val="0B2A51"/>
              </a:buClr>
              <a:buFont typeface="Verdana"/>
              <a:buAutoNum type="arabicPeriod" startAt="2"/>
              <a:tabLst>
                <a:tab pos="327660" algn="l"/>
              </a:tabLst>
            </a:pPr>
            <a:r>
              <a:rPr sz="2350" b="0" dirty="0">
                <a:latin typeface="Verdana"/>
                <a:cs typeface="Verdana"/>
              </a:rPr>
              <a:t>set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up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con</a:t>
            </a:r>
            <a:r>
              <a:rPr sz="2350" b="0" spc="-10" dirty="0">
                <a:latin typeface="Verdana"/>
                <a:cs typeface="Verdana"/>
              </a:rPr>
              <a:t>f</a:t>
            </a:r>
            <a:r>
              <a:rPr sz="2350" b="0" dirty="0">
                <a:latin typeface="Verdana"/>
                <a:cs typeface="Verdana"/>
              </a:rPr>
              <a:t>i</a:t>
            </a:r>
            <a:r>
              <a:rPr sz="2350" b="0" spc="-5" dirty="0">
                <a:latin typeface="Verdana"/>
                <a:cs typeface="Verdana"/>
              </a:rPr>
              <a:t>g</a:t>
            </a:r>
            <a:r>
              <a:rPr sz="2350" b="0" dirty="0">
                <a:latin typeface="Verdana"/>
                <a:cs typeface="Verdana"/>
              </a:rPr>
              <a:t>u</a:t>
            </a:r>
            <a:r>
              <a:rPr sz="2350" b="0" spc="-45" dirty="0">
                <a:latin typeface="Verdana"/>
                <a:cs typeface="Verdana"/>
              </a:rPr>
              <a:t>r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ion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10" dirty="0">
                <a:latin typeface="Verdana"/>
                <a:cs typeface="Verdana"/>
              </a:rPr>
              <a:t>f</a:t>
            </a:r>
            <a:r>
              <a:rPr sz="2350" b="0" dirty="0">
                <a:latin typeface="Verdana"/>
                <a:cs typeface="Verdana"/>
              </a:rPr>
              <a:t>or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session</a:t>
            </a:r>
            <a:r>
              <a:rPr sz="2350" b="0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(</a:t>
            </a:r>
            <a:r>
              <a:rPr sz="2350" b="0" dirty="0">
                <a:latin typeface="Courier New"/>
                <a:cs typeface="Courier New"/>
              </a:rPr>
              <a:t>NSURLSessionConfiguratio</a:t>
            </a:r>
            <a:r>
              <a:rPr sz="2350" b="0" spc="-5" dirty="0">
                <a:latin typeface="Courier New"/>
                <a:cs typeface="Courier New"/>
              </a:rPr>
              <a:t>n</a:t>
            </a:r>
            <a:r>
              <a:rPr sz="2350" b="0" dirty="0">
                <a:latin typeface="Verdana"/>
                <a:cs typeface="Verdana"/>
              </a:rPr>
              <a:t>)</a:t>
            </a:r>
            <a:endParaRPr sz="2350">
              <a:latin typeface="Verdana"/>
              <a:cs typeface="Verdana"/>
            </a:endParaRPr>
          </a:p>
          <a:p>
            <a:pPr marL="629285" marR="5080" indent="-236220">
              <a:lnSpc>
                <a:spcPct val="105400"/>
              </a:lnSpc>
              <a:spcBef>
                <a:spcPts val="775"/>
              </a:spcBef>
            </a:pPr>
            <a:r>
              <a:rPr sz="2050" b="0" dirty="0">
                <a:latin typeface="Verdana"/>
                <a:cs typeface="Verdana"/>
              </a:rPr>
              <a:t>•</a:t>
            </a:r>
            <a:r>
              <a:rPr sz="2050" b="0" spc="22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Courier New"/>
                <a:cs typeface="Courier New"/>
              </a:rPr>
              <a:t>+defaultSessionConfiguration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gi</a:t>
            </a:r>
            <a:r>
              <a:rPr sz="3075" b="0" spc="-30" baseline="2710" dirty="0">
                <a:latin typeface="Verdana"/>
                <a:cs typeface="Verdana"/>
              </a:rPr>
              <a:t>v</a:t>
            </a:r>
            <a:r>
              <a:rPr sz="3075" b="0" baseline="2710" dirty="0">
                <a:latin typeface="Verdana"/>
                <a:cs typeface="Verdana"/>
              </a:rPr>
              <a:t>es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us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the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same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set</a:t>
            </a:r>
            <a:r>
              <a:rPr sz="3075" b="0" baseline="27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of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configu</a:t>
            </a:r>
            <a:r>
              <a:rPr sz="2050" b="0" spc="-40" dirty="0">
                <a:latin typeface="Verdana"/>
                <a:cs typeface="Verdana"/>
              </a:rPr>
              <a:t>r</a:t>
            </a:r>
            <a:r>
              <a:rPr sz="2050" b="0" dirty="0">
                <a:latin typeface="Verdana"/>
                <a:cs typeface="Verdana"/>
              </a:rPr>
              <a:t>ations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as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Courier New"/>
                <a:cs typeface="Courier New"/>
              </a:rPr>
              <a:t>NSURLConnection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inherently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had</a:t>
            </a:r>
            <a:endParaRPr sz="2050">
              <a:latin typeface="Verdana"/>
              <a:cs typeface="Verdana"/>
            </a:endParaRPr>
          </a:p>
          <a:p>
            <a:pPr marL="327025" indent="-314325">
              <a:lnSpc>
                <a:spcPct val="100000"/>
              </a:lnSpc>
              <a:spcBef>
                <a:spcPts val="825"/>
              </a:spcBef>
              <a:buClr>
                <a:srgbClr val="0B2A51"/>
              </a:buClr>
              <a:buFont typeface="Verdana"/>
              <a:buAutoNum type="arabicPeriod" startAt="3"/>
              <a:tabLst>
                <a:tab pos="327660" algn="l"/>
              </a:tabLst>
            </a:pPr>
            <a:r>
              <a:rPr sz="2350" b="0" dirty="0">
                <a:latin typeface="Verdana"/>
                <a:cs typeface="Verdana"/>
              </a:rPr>
              <a:t>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Courier New"/>
                <a:cs typeface="Courier New"/>
              </a:rPr>
              <a:t>NSURLSession</a:t>
            </a:r>
            <a:endParaRPr sz="2350">
              <a:latin typeface="Courier New"/>
              <a:cs typeface="Courier New"/>
            </a:endParaRPr>
          </a:p>
          <a:p>
            <a:pPr marL="327025" indent="-314325">
              <a:lnSpc>
                <a:spcPct val="100000"/>
              </a:lnSpc>
              <a:spcBef>
                <a:spcPts val="855"/>
              </a:spcBef>
              <a:buClr>
                <a:srgbClr val="0B2A51"/>
              </a:buClr>
              <a:buFont typeface="Verdana"/>
              <a:buAutoNum type="arabicPeriod" startAt="3"/>
              <a:tabLst>
                <a:tab pos="327660" algn="l"/>
              </a:tabLst>
            </a:pPr>
            <a:r>
              <a:rPr sz="2350" b="0" dirty="0">
                <a:latin typeface="Verdana"/>
                <a:cs typeface="Verdana"/>
              </a:rPr>
              <a:t>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Courier New"/>
                <a:cs typeface="Courier New"/>
              </a:rPr>
              <a:t>NSURL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o</a:t>
            </a:r>
            <a:r>
              <a:rPr sz="2350" b="0" spc="-5" dirty="0">
                <a:latin typeface="Verdana"/>
                <a:cs typeface="Verdana"/>
              </a:rPr>
              <a:t>bj</a:t>
            </a:r>
            <a:r>
              <a:rPr sz="2350" b="0" dirty="0">
                <a:latin typeface="Verdana"/>
                <a:cs typeface="Verdana"/>
              </a:rPr>
              <a:t>ect</a:t>
            </a:r>
            <a:endParaRPr sz="2350">
              <a:latin typeface="Verdana"/>
              <a:cs typeface="Verdana"/>
            </a:endParaRPr>
          </a:p>
          <a:p>
            <a:pPr marL="327025" marR="165735" indent="-314325">
              <a:lnSpc>
                <a:spcPct val="110400"/>
              </a:lnSpc>
              <a:spcBef>
                <a:spcPts val="560"/>
              </a:spcBef>
              <a:buClr>
                <a:srgbClr val="0B2A51"/>
              </a:buClr>
              <a:buFont typeface="Verdana"/>
              <a:buAutoNum type="arabicPeriod" startAt="3"/>
              <a:tabLst>
                <a:tab pos="327660" algn="l"/>
              </a:tabLst>
            </a:pPr>
            <a:r>
              <a:rPr sz="2350" b="0" dirty="0">
                <a:latin typeface="Verdana"/>
                <a:cs typeface="Verdana"/>
              </a:rPr>
              <a:t>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Courier New"/>
                <a:cs typeface="Courier New"/>
              </a:rPr>
              <a:t>NSURLSessionTask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o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act</a:t>
            </a:r>
            <a:r>
              <a:rPr sz="2350" b="0" spc="-5" dirty="0">
                <a:latin typeface="Verdana"/>
                <a:cs typeface="Verdana"/>
              </a:rPr>
              <a:t>u</a:t>
            </a:r>
            <a:r>
              <a:rPr sz="2350" b="0" dirty="0">
                <a:latin typeface="Verdana"/>
                <a:cs typeface="Verdana"/>
              </a:rPr>
              <a:t>ally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he</a:t>
            </a:r>
            <a:r>
              <a:rPr sz="2350" b="0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re</a:t>
            </a:r>
            <a:r>
              <a:rPr sz="2350" b="0" spc="-5" dirty="0">
                <a:latin typeface="Verdana"/>
                <a:cs typeface="Verdana"/>
              </a:rPr>
              <a:t>q</a:t>
            </a:r>
            <a:r>
              <a:rPr sz="2350" b="0" dirty="0">
                <a:latin typeface="Verdana"/>
                <a:cs typeface="Verdana"/>
              </a:rPr>
              <a:t>uest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o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b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ma</a:t>
            </a:r>
            <a:r>
              <a:rPr sz="2350" b="0" spc="-5" dirty="0">
                <a:latin typeface="Verdana"/>
                <a:cs typeface="Verdana"/>
              </a:rPr>
              <a:t>d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via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his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session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770">
              <a:lnSpc>
                <a:spcPct val="100000"/>
              </a:lnSpc>
            </a:pPr>
            <a:r>
              <a:rPr dirty="0"/>
              <a:t>O</a:t>
            </a:r>
            <a:r>
              <a:rPr spc="-15" dirty="0"/>
              <a:t>ne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dirty="0"/>
              <a:t>O</a:t>
            </a:r>
            <a:r>
              <a:rPr spc="-20" dirty="0"/>
              <a:t>S7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5" dirty="0"/>
              <a:t>a</a:t>
            </a:r>
            <a:r>
              <a:rPr spc="-20" dirty="0"/>
              <a:t>y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4" y="3277397"/>
            <a:ext cx="8025130" cy="259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marR="701675" indent="-220979">
              <a:lnSpc>
                <a:spcPct val="106000"/>
              </a:lnSpc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3300" spc="-7" baseline="252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lacement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Courier New"/>
                <a:cs typeface="Courier New"/>
              </a:rPr>
              <a:t>sendAsynchronousRequest:</a:t>
            </a:r>
            <a:r>
              <a:rPr sz="3300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Courier New"/>
                <a:cs typeface="Courier New"/>
              </a:rPr>
              <a:t>queue:completionHandler: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resented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reviously</a:t>
            </a:r>
            <a:endParaRPr sz="2200">
              <a:latin typeface="Verdana"/>
              <a:cs typeface="Verdana"/>
            </a:endParaRPr>
          </a:p>
          <a:p>
            <a:pPr marL="233679" marR="180975" indent="-220979">
              <a:lnSpc>
                <a:spcPct val="106100"/>
              </a:lnSpc>
              <a:spcBef>
                <a:spcPts val="625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200" spc="-26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ask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created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with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Courier New"/>
                <a:cs typeface="Courier New"/>
              </a:rPr>
              <a:t>dataTaskWithURL:completionHandler: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metho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necessary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eclare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ele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well</a:t>
            </a:r>
            <a:endParaRPr sz="2200">
              <a:latin typeface="Verdana"/>
              <a:cs typeface="Verdana"/>
            </a:endParaRPr>
          </a:p>
          <a:p>
            <a:pPr marL="233679" marR="5080" indent="-220979">
              <a:lnSpc>
                <a:spcPct val="106100"/>
              </a:lnSpc>
              <a:spcBef>
                <a:spcPts val="525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Courier New"/>
                <a:cs typeface="Courier New"/>
              </a:rPr>
              <a:t>NSURLSessionDelegate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3300" spc="30" baseline="252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3300" spc="-120" baseline="252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3300" spc="-7" baseline="252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lasses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spc="-7" baseline="252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3300" spc="-30" baseline="252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vi</a:t>
            </a:r>
            <a:r>
              <a:rPr sz="3300" spc="-7" baseline="252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3300" spc="-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more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-4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anced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interface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le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network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uests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93810"/>
            <a:ext cx="91440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226423"/>
            <a:ext cx="4145279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Main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asses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Protoc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808080"/>
                </a:solidFill>
                <a:latin typeface="Times New Roman"/>
                <a:cs typeface="Times New Roman"/>
              </a:rPr>
              <a:t> 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SU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LSe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4573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SU</a:t>
            </a:r>
            <a:r>
              <a:rPr dirty="0"/>
              <a:t>R</a:t>
            </a:r>
            <a:r>
              <a:rPr spc="-15" dirty="0"/>
              <a:t>LSe</a:t>
            </a:r>
            <a:r>
              <a:rPr dirty="0"/>
              <a:t>ssi</a:t>
            </a:r>
            <a:r>
              <a:rPr spc="-15" dirty="0"/>
              <a:t>on</a:t>
            </a:r>
            <a:r>
              <a:rPr spc="-285" dirty="0"/>
              <a:t>T</a:t>
            </a:r>
            <a:r>
              <a:rPr spc="-15" dirty="0"/>
              <a:t>ask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414168"/>
            <a:ext cx="7636509" cy="470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220" indent="-223520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ase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class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Courier New"/>
                <a:cs typeface="Courier New"/>
              </a:rPr>
              <a:t>NSURLSession</a:t>
            </a:r>
            <a:endParaRPr sz="2200">
              <a:latin typeface="Courier New"/>
              <a:cs typeface="Courier New"/>
            </a:endParaRPr>
          </a:p>
          <a:p>
            <a:pPr marL="617220" lvl="1" indent="-223520">
              <a:lnSpc>
                <a:spcPct val="100000"/>
              </a:lnSpc>
              <a:spcBef>
                <a:spcPts val="7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created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form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lass</a:t>
            </a:r>
            <a:endParaRPr sz="2200">
              <a:latin typeface="Verdana"/>
              <a:cs typeface="Verdana"/>
            </a:endParaRPr>
          </a:p>
          <a:p>
            <a:pPr marL="998219" marR="111125" lvl="2" indent="-223520">
              <a:lnSpc>
                <a:spcPts val="2110"/>
              </a:lnSpc>
              <a:spcBef>
                <a:spcPts val="955"/>
              </a:spcBef>
              <a:buClr>
                <a:srgbClr val="0B2A51"/>
              </a:buClr>
              <a:buFont typeface="Verdana"/>
              <a:buChar char="•"/>
              <a:tabLst>
                <a:tab pos="998855" algn="l"/>
              </a:tabLst>
            </a:pPr>
            <a:r>
              <a:rPr sz="2925" baseline="2849" dirty="0">
                <a:solidFill>
                  <a:srgbClr val="0B2A51"/>
                </a:solidFill>
                <a:latin typeface="Courier New"/>
                <a:cs typeface="Courier New"/>
              </a:rPr>
              <a:t>NSURLSessionDataTas</a:t>
            </a:r>
            <a:r>
              <a:rPr sz="2925" spc="-7" baseline="2849" dirty="0">
                <a:solidFill>
                  <a:srgbClr val="0B2A51"/>
                </a:solidFill>
                <a:latin typeface="Courier New"/>
                <a:cs typeface="Courier New"/>
              </a:rPr>
              <a:t>k</a:t>
            </a:r>
            <a:r>
              <a:rPr sz="2925" baseline="2849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925" spc="292" baseline="284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925" baseline="2849" dirty="0">
                <a:solidFill>
                  <a:srgbClr val="0B2A51"/>
                </a:solidFill>
                <a:latin typeface="Courier New"/>
                <a:cs typeface="Courier New"/>
              </a:rPr>
              <a:t>NSURLSessionUploadTask</a:t>
            </a:r>
            <a:r>
              <a:rPr sz="2925" baseline="2849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925" baseline="284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0B2A51"/>
                </a:solidFill>
                <a:latin typeface="Courier New"/>
                <a:cs typeface="Courier New"/>
              </a:rPr>
              <a:t>NSURLSessionDownloadTask</a:t>
            </a:r>
            <a:endParaRPr sz="1950">
              <a:latin typeface="Courier New"/>
              <a:cs typeface="Courier New"/>
            </a:endParaRPr>
          </a:p>
          <a:p>
            <a:pPr lvl="2"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0B2A51"/>
              </a:buClr>
              <a:buFont typeface="Verdana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act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ual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lacement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iOS6’</a:t>
            </a:r>
            <a:r>
              <a:rPr sz="2200" spc="23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200" spc="15" dirty="0">
                <a:solidFill>
                  <a:srgbClr val="0B2A51"/>
                </a:solidFill>
                <a:latin typeface="Verdana"/>
                <a:cs typeface="Verdana"/>
              </a:rPr>
              <a:t>SUR</a:t>
            </a:r>
            <a:r>
              <a:rPr sz="2200" spc="-1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Connect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class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1300"/>
              </a:spcBef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tus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erties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1300"/>
              </a:spcBef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cancel,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suspen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d,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resume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1300"/>
              </a:spcBef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load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2200" spc="-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vid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(su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lasses)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943</Words>
  <Application>Microsoft Office PowerPoint</Application>
  <PresentationFormat>On-screen Show (4:3)</PresentationFormat>
  <Paragraphs>263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Calibri</vt:lpstr>
      <vt:lpstr>Cambria</vt:lpstr>
      <vt:lpstr>Corbel</vt:lpstr>
      <vt:lpstr>Courier New</vt:lpstr>
      <vt:lpstr>Lucida Sans</vt:lpstr>
      <vt:lpstr>Times New Roman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Networking</vt:lpstr>
      <vt:lpstr>One of the iOS6 ways</vt:lpstr>
      <vt:lpstr>One of the iOS7 ways</vt:lpstr>
      <vt:lpstr>One of the IOS7 ways</vt:lpstr>
      <vt:lpstr>PowerPoint Presentation</vt:lpstr>
      <vt:lpstr>NSURLSessionTask</vt:lpstr>
      <vt:lpstr>Tasks</vt:lpstr>
      <vt:lpstr>NSURLSessionDelegate</vt:lpstr>
      <vt:lpstr>NSURLSessionTaskDelegate</vt:lpstr>
      <vt:lpstr>NSURLSession</vt:lpstr>
      <vt:lpstr>Sessions</vt:lpstr>
      <vt:lpstr>Background Session</vt:lpstr>
      <vt:lpstr>Background Session [2]</vt:lpstr>
      <vt:lpstr>Background Session [2]</vt:lpstr>
      <vt:lpstr>Background Session [2]</vt:lpstr>
      <vt:lpstr>Background Session [2]</vt:lpstr>
      <vt:lpstr>PowerPoint Presentation</vt:lpstr>
      <vt:lpstr>Background Tasks</vt:lpstr>
      <vt:lpstr>1. Tasks delivering content</vt:lpstr>
      <vt:lpstr>2. Tasks performing relevant task</vt:lpstr>
      <vt:lpstr>3. Pure background Tasks</vt:lpstr>
      <vt:lpstr>Network Tasks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5</cp:revision>
  <dcterms:created xsi:type="dcterms:W3CDTF">2015-05-26T11:50:23Z</dcterms:created>
  <dcterms:modified xsi:type="dcterms:W3CDTF">2015-06-03T03:48:54Z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2015-05-26T00:00:00Z</vt:filetime>
  </property>
  <property fmtid="{D5CDD505-2E9C-101B-9397-08002B2CF9AE}" pid="3" name="LastSaved">
    <vt:filetime>2015-05-26T00:00:00Z</vt:filetime>
  </property>
</Properties>
</file>