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183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84735-132D-4842-9F95-166868CED5BD}" type="datetimeFigureOut">
              <a:rPr kumimoji="1" lang="ja-JP" altLang="en-US" smtClean="0"/>
              <a:t>2015/6/5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9E96-09E7-4D41-82B3-CD25F98952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98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01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37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49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385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30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9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67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55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28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72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04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464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78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65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426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68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37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515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028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285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64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386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65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47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97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1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53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20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6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70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6" y="1343873"/>
            <a:ext cx="3908425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5"/>
            <a:ext cx="8059032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8242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c.io/issue-2/concurrency-apis-and-pitfall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0" y="457200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99"/>
            <a:r>
              <a:rPr lang="en-US" sz="2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30489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99"/>
            <a:r>
              <a:rPr lang="en-US" sz="4000" b="1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5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3088970"/>
            <a:ext cx="7515225" cy="305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476250" indent="-240029">
              <a:lnSpc>
                <a:spcPct val="1208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252729" marR="347345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11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necessar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93810"/>
            <a:ext cx="9144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658733"/>
            <a:ext cx="7382509" cy="423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Mai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aunches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633730" marR="103505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  <a:p>
            <a:pPr marL="1014730" lvl="1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UILa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endParaRPr sz="2400">
              <a:latin typeface="Verdana"/>
              <a:cs typeface="Verdana"/>
            </a:endParaRPr>
          </a:p>
          <a:p>
            <a:pPr marL="1395730" marR="5080" lvl="2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396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ou’re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chan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pc="-15" dirty="0"/>
              <a:t>•Ser</a:t>
            </a:r>
            <a:r>
              <a:rPr spc="-10" dirty="0"/>
              <a:t>ial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Queue</a:t>
            </a:r>
          </a:p>
          <a:p>
            <a:pPr marL="574040" marR="5080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are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40" dirty="0">
                <a:latin typeface="Verdana"/>
                <a:cs typeface="Verdana"/>
              </a:rPr>
              <a:t>x</a:t>
            </a:r>
            <a:r>
              <a:rPr b="0" spc="-15" dirty="0">
                <a:latin typeface="Verdana"/>
                <a:cs typeface="Verdana"/>
              </a:rPr>
              <a:t>ecute</a:t>
            </a:r>
            <a:r>
              <a:rPr b="0" dirty="0">
                <a:latin typeface="Verdana"/>
                <a:cs typeface="Verdana"/>
              </a:rPr>
              <a:t>d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sequen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acc</a:t>
            </a:r>
            <a:r>
              <a:rPr b="0" spc="-20" dirty="0">
                <a:latin typeface="Verdana"/>
                <a:cs typeface="Verdana"/>
              </a:rPr>
              <a:t>o</a:t>
            </a:r>
            <a:r>
              <a:rPr b="0" spc="-10" dirty="0">
                <a:latin typeface="Verdana"/>
                <a:cs typeface="Verdana"/>
              </a:rPr>
              <a:t>r</a:t>
            </a:r>
            <a:r>
              <a:rPr b="0" dirty="0">
                <a:latin typeface="Verdana"/>
                <a:cs typeface="Verdana"/>
              </a:rPr>
              <a:t>di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to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schedu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e</a:t>
            </a:r>
          </a:p>
          <a:p>
            <a:pPr marL="393700">
              <a:lnSpc>
                <a:spcPts val="2410"/>
              </a:lnSpc>
            </a:pPr>
            <a:r>
              <a:rPr i="1" spc="-15" dirty="0">
                <a:latin typeface="Verdana"/>
                <a:cs typeface="Verdana"/>
              </a:rPr>
              <a:t>•Main</a:t>
            </a:r>
            <a:r>
              <a:rPr i="1" spc="190" dirty="0">
                <a:latin typeface="Times New Roman"/>
                <a:cs typeface="Times New Roman"/>
              </a:rPr>
              <a:t> </a:t>
            </a:r>
            <a:r>
              <a:rPr i="1" dirty="0">
                <a:latin typeface="Verdana"/>
                <a:cs typeface="Verdana"/>
              </a:rPr>
              <a:t>Queue</a:t>
            </a:r>
          </a:p>
          <a:p>
            <a:pPr marL="574040" marR="192405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on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runn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ope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ons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bl</a:t>
            </a:r>
            <a:r>
              <a:rPr b="0" spc="-15" dirty="0">
                <a:latin typeface="Verdana"/>
                <a:cs typeface="Verdana"/>
              </a:rPr>
              <a:t>ock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consecu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35" dirty="0">
                <a:latin typeface="Verdana"/>
                <a:cs typeface="Verdana"/>
              </a:rPr>
              <a:t>v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ope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ons</a:t>
            </a:r>
          </a:p>
          <a:p>
            <a:pPr marL="955040" marR="144145" lvl="1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95567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e.g.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pc="-15" dirty="0"/>
              <a:t>•Concurren</a:t>
            </a:r>
            <a:r>
              <a:rPr spc="-10" dirty="0"/>
              <a:t>t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Queue</a:t>
            </a:r>
          </a:p>
          <a:p>
            <a:pPr marL="574040" marR="235585" indent="-180340">
              <a:lnSpc>
                <a:spcPts val="2500"/>
              </a:lnSpc>
              <a:spcBef>
                <a:spcPts val="9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are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ta</a:t>
            </a:r>
            <a:r>
              <a:rPr b="0" spc="-40" dirty="0">
                <a:latin typeface="Verdana"/>
                <a:cs typeface="Verdana"/>
              </a:rPr>
              <a:t>k</a:t>
            </a:r>
            <a:r>
              <a:rPr b="0" spc="-15" dirty="0">
                <a:latin typeface="Verdana"/>
                <a:cs typeface="Verdana"/>
              </a:rPr>
              <a:t>en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sequen</a:t>
            </a:r>
            <a:r>
              <a:rPr b="0" dirty="0">
                <a:latin typeface="Verdana"/>
                <a:cs typeface="Verdana"/>
              </a:rPr>
              <a:t>ti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from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queue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acc</a:t>
            </a:r>
            <a:r>
              <a:rPr b="0" spc="-20" dirty="0">
                <a:latin typeface="Verdana"/>
                <a:cs typeface="Verdana"/>
              </a:rPr>
              <a:t>o</a:t>
            </a:r>
            <a:r>
              <a:rPr b="0" spc="-10" dirty="0">
                <a:latin typeface="Verdana"/>
                <a:cs typeface="Verdana"/>
              </a:rPr>
              <a:t>r</a:t>
            </a:r>
            <a:r>
              <a:rPr b="0" dirty="0">
                <a:latin typeface="Verdana"/>
                <a:cs typeface="Verdana"/>
              </a:rPr>
              <a:t>di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g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to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schedu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e</a:t>
            </a:r>
          </a:p>
          <a:p>
            <a:pPr marL="574040" marR="5080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b="0" spc="-15" dirty="0">
                <a:latin typeface="Verdana"/>
                <a:cs typeface="Verdana"/>
              </a:rPr>
              <a:t>tasks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can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be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spc="-40" dirty="0">
                <a:latin typeface="Verdana"/>
                <a:cs typeface="Verdana"/>
              </a:rPr>
              <a:t>x</a:t>
            </a:r>
            <a:r>
              <a:rPr b="0" spc="-15" dirty="0">
                <a:latin typeface="Verdana"/>
                <a:cs typeface="Verdana"/>
              </a:rPr>
              <a:t>ecute</a:t>
            </a:r>
            <a:r>
              <a:rPr b="0" dirty="0">
                <a:latin typeface="Verdana"/>
                <a:cs typeface="Verdana"/>
              </a:rPr>
              <a:t>d</a:t>
            </a:r>
            <a:r>
              <a:rPr b="0" spc="2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pa</a:t>
            </a:r>
            <a:r>
              <a:rPr b="0" spc="-50" dirty="0">
                <a:latin typeface="Verdana"/>
                <a:cs typeface="Verdana"/>
              </a:rPr>
              <a:t>r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ll</a:t>
            </a:r>
            <a:r>
              <a:rPr b="0" spc="-15" dirty="0">
                <a:latin typeface="Verdana"/>
                <a:cs typeface="Verdana"/>
              </a:rPr>
              <a:t>e</a:t>
            </a:r>
            <a:r>
              <a:rPr b="0" dirty="0">
                <a:latin typeface="Verdana"/>
                <a:cs typeface="Verdana"/>
              </a:rPr>
              <a:t>l</a:t>
            </a:r>
          </a:p>
          <a:p>
            <a:pPr marL="955040" marR="80645" lvl="1" indent="-180340">
              <a:lnSpc>
                <a:spcPts val="2500"/>
              </a:lnSpc>
              <a:buClr>
                <a:srgbClr val="0B2A51"/>
              </a:buClr>
              <a:buFont typeface="Verdana"/>
              <a:buChar char="•"/>
              <a:tabLst>
                <a:tab pos="95567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pa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587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ent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912733"/>
            <a:ext cx="7953375" cy="3716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4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10.6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marR="626745" indent="-240029">
              <a:lnSpc>
                <a:spcPct val="120800"/>
              </a:lnSpc>
              <a:spcBef>
                <a:spcPts val="1870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match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manag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46210"/>
            <a:ext cx="9144000" cy="4140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903" y="5851508"/>
            <a:ext cx="36531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schema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accor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37904"/>
            <a:ext cx="533336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b="1" spc="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b="1" spc="204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633545"/>
            <a:ext cx="7952105" cy="247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695" indent="-21399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efault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ueue,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which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serial</a:t>
            </a:r>
            <a:endParaRPr sz="2100">
              <a:latin typeface="Verdana"/>
              <a:cs typeface="Verdana"/>
            </a:endParaRPr>
          </a:p>
          <a:p>
            <a:pPr marL="607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ispatch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our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that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async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endParaRPr sz="2100">
              <a:latin typeface="Verdana"/>
              <a:cs typeface="Verdana"/>
            </a:endParaRPr>
          </a:p>
          <a:p>
            <a:pPr marL="226695" indent="-213995">
              <a:lnSpc>
                <a:spcPct val="100000"/>
              </a:lnSpc>
              <a:spcBef>
                <a:spcPts val="490"/>
              </a:spcBef>
              <a:buClr>
                <a:srgbClr val="0B2A51"/>
              </a:buClr>
              <a:buFont typeface="Verdana"/>
              <a:buChar char="•"/>
              <a:tabLst>
                <a:tab pos="227329" algn="l"/>
              </a:tabLst>
            </a:pP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Alternati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ely:</a:t>
            </a:r>
            <a:endParaRPr sz="2100">
              <a:latin typeface="Verdana"/>
              <a:cs typeface="Verdana"/>
            </a:endParaRPr>
          </a:p>
          <a:p>
            <a:pPr marL="607695" marR="1151255" lvl="1" indent="-213995">
              <a:lnSpc>
                <a:spcPts val="2500"/>
              </a:lnSpc>
              <a:spcBef>
                <a:spcPts val="590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could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concurrent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allel</a:t>
            </a:r>
            <a:r>
              <a:rPr sz="21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ecution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Courier New"/>
                <a:cs typeface="Courier New"/>
              </a:rPr>
              <a:t>DISPATCH_QUEUE_CONCURRENT</a:t>
            </a:r>
            <a:endParaRPr sz="2100">
              <a:latin typeface="Courier New"/>
              <a:cs typeface="Courier New"/>
            </a:endParaRPr>
          </a:p>
          <a:p>
            <a:pPr marL="607695" lvl="1" indent="-213995">
              <a:lnSpc>
                <a:spcPts val="2365"/>
              </a:lnSpc>
              <a:spcBef>
                <a:spcPts val="605"/>
              </a:spcBef>
              <a:buClr>
                <a:srgbClr val="0B2A51"/>
              </a:buClr>
              <a:buFont typeface="Verdana"/>
              <a:buChar char="•"/>
              <a:tabLst>
                <a:tab pos="608330" algn="l"/>
              </a:tabLst>
            </a:pP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ispatch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direct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main</a:t>
            </a:r>
            <a:r>
              <a:rPr sz="21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100" spc="10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100">
              <a:latin typeface="Verdana"/>
              <a:cs typeface="Verdana"/>
            </a:endParaRPr>
          </a:p>
          <a:p>
            <a:pPr marL="607695">
              <a:lnSpc>
                <a:spcPts val="2365"/>
              </a:lnSpc>
            </a:pPr>
            <a:r>
              <a:rPr sz="2100" spc="10" dirty="0">
                <a:solidFill>
                  <a:srgbClr val="0B2A51"/>
                </a:solidFill>
                <a:latin typeface="Courier New"/>
                <a:cs typeface="Courier New"/>
              </a:rPr>
              <a:t>dispatch_get_main_queue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182" y="1546582"/>
            <a:ext cx="8839200" cy="2298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498" y="1739889"/>
            <a:ext cx="8254989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012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safe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etons</a:t>
            </a:r>
          </a:p>
        </p:txBody>
      </p:sp>
      <p:sp>
        <p:nvSpPr>
          <p:cNvPr id="4" name="object 4"/>
          <p:cNvSpPr/>
          <p:nvPr/>
        </p:nvSpPr>
        <p:spPr>
          <a:xfrm>
            <a:off x="5333725" y="1075434"/>
            <a:ext cx="3721089" cy="2260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0" y="1270010"/>
            <a:ext cx="313691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1777" y="4317750"/>
            <a:ext cx="3475207" cy="2489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3100" y="4508501"/>
            <a:ext cx="2895600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576" y="1353932"/>
            <a:ext cx="7729220" cy="429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ng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eto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252729" marR="288226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sharedInstance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7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hread-safe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6312" y="5435928"/>
            <a:ext cx="2323377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9810" y="5511796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279" y="0"/>
                </a:lnTo>
              </a:path>
            </a:pathLst>
          </a:custGeom>
          <a:ln w="25399">
            <a:solidFill>
              <a:srgbClr val="092E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3410" y="54508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92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154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</a:t>
            </a:r>
            <a:r>
              <a:rPr spc="-35" dirty="0"/>
              <a:t>a</a:t>
            </a:r>
            <a:r>
              <a:rPr spc="-40" dirty="0"/>
              <a:t>v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29140"/>
            <a:ext cx="6722745" cy="45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dispatch_once</a:t>
            </a:r>
            <a:endParaRPr sz="2400">
              <a:latin typeface="Courier New"/>
              <a:cs typeface="Courier New"/>
            </a:endParaRPr>
          </a:p>
          <a:p>
            <a:pPr marL="633730" marR="2738755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80"/>
              </a:spcBef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dispatch_once_t</a:t>
            </a:r>
            <a:endParaRPr sz="2400">
              <a:latin typeface="Courier New"/>
              <a:cs typeface="Courier New"/>
            </a:endParaRPr>
          </a:p>
          <a:p>
            <a:pPr marL="633730" marR="289560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een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00">
              <a:latin typeface="Times New Roman"/>
              <a:cs typeface="Times New Roman"/>
            </a:endParaRPr>
          </a:p>
          <a:p>
            <a:pPr marL="1288415">
              <a:lnSpc>
                <a:spcPct val="100000"/>
              </a:lnSpc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Wh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ab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spc="-15" dirty="0">
                <a:solidFill>
                  <a:srgbClr val="0B2A51"/>
                </a:solidFill>
                <a:latin typeface="Verdana"/>
                <a:cs typeface="Verdana"/>
              </a:rPr>
              <a:t>allo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400" b="1" i="1" spc="-1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b="1" i="1" spc="2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1680" y="1075453"/>
            <a:ext cx="4632319" cy="4178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010" y="1269988"/>
            <a:ext cx="4432310" cy="3594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8870">
              <a:lnSpc>
                <a:spcPct val="100000"/>
              </a:lnSpc>
            </a:pPr>
            <a:r>
              <a:rPr dirty="0"/>
              <a:t>GC</a:t>
            </a:r>
            <a:r>
              <a:rPr spc="-20"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–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</a:t>
            </a:r>
            <a:r>
              <a:rPr dirty="0"/>
              <a:t>-</a:t>
            </a:r>
            <a:r>
              <a:rPr spc="-15" dirty="0"/>
              <a:t>safe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S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g</a:t>
            </a:r>
            <a:r>
              <a:rPr dirty="0"/>
              <a:t>l</a:t>
            </a:r>
            <a:r>
              <a:rPr spc="-15" dirty="0"/>
              <a:t>eton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329142"/>
            <a:ext cx="3443604" cy="371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allocWithZone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79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685" y="1075428"/>
            <a:ext cx="5273314" cy="499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3989" y="1270010"/>
            <a:ext cx="5080010" cy="4406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76626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476" y="1773038"/>
            <a:ext cx="10013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" y="2649158"/>
            <a:ext cx="352044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B2A51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3532076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476" y="3538847"/>
            <a:ext cx="3587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576" y="4414980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476" y="4421752"/>
            <a:ext cx="5324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76" y="529787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476" y="5304656"/>
            <a:ext cx="50006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uality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Serv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-9939"/>
            <a:ext cx="32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</a:t>
            </a:r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190">
              <a:lnSpc>
                <a:spcPct val="100000"/>
              </a:lnSpc>
            </a:pPr>
            <a:r>
              <a:rPr dirty="0"/>
              <a:t>G</a:t>
            </a:r>
            <a:r>
              <a:rPr spc="-60" dirty="0"/>
              <a:t>r</a:t>
            </a:r>
            <a:r>
              <a:rPr spc="-15" dirty="0"/>
              <a:t>an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ent</a:t>
            </a:r>
            <a:r>
              <a:rPr spc="-60" dirty="0"/>
              <a:t>r</a:t>
            </a:r>
            <a:r>
              <a:rPr spc="-15" dirty="0"/>
              <a:t>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i</a:t>
            </a:r>
            <a:r>
              <a:rPr spc="-15" dirty="0"/>
              <a:t>spa</a:t>
            </a:r>
            <a:r>
              <a:rPr spc="-20" dirty="0"/>
              <a:t>tch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496933"/>
            <a:ext cx="6998970" cy="253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8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spcBef>
                <a:spcPts val="1870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nforma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tasks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5324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ueue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1688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2400" spc="165" dirty="0"/>
              <a:t>•</a:t>
            </a:r>
            <a:r>
              <a:rPr sz="2400" spc="-25" dirty="0"/>
              <a:t>N</a:t>
            </a:r>
            <a:r>
              <a:rPr sz="2400" spc="-5" dirty="0"/>
              <a:t>S</a:t>
            </a:r>
            <a:r>
              <a:rPr sz="2400" dirty="0"/>
              <a:t>Oper</a:t>
            </a:r>
            <a:r>
              <a:rPr sz="2400" spc="-15" dirty="0"/>
              <a:t>atio</a:t>
            </a:r>
            <a:r>
              <a:rPr sz="2400" dirty="0"/>
              <a:t>nQueue</a:t>
            </a:r>
            <a:endParaRPr sz="2400"/>
          </a:p>
          <a:p>
            <a:pPr marL="663575" indent="-240029">
              <a:lnSpc>
                <a:spcPct val="100000"/>
              </a:lnSpc>
              <a:spcBef>
                <a:spcPts val="55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manages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the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40" dirty="0">
                <a:latin typeface="Verdana"/>
                <a:cs typeface="Verdana"/>
              </a:rPr>
              <a:t>x</a:t>
            </a:r>
            <a:r>
              <a:rPr sz="2100" b="0" spc="-15" dirty="0">
                <a:latin typeface="Verdana"/>
                <a:cs typeface="Verdana"/>
              </a:rPr>
              <a:t>ecu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se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NS</a:t>
            </a:r>
            <a:r>
              <a:rPr sz="2100" b="0" dirty="0">
                <a:latin typeface="Verdana"/>
                <a:cs typeface="Verdana"/>
              </a:rPr>
              <a:t>O</a:t>
            </a:r>
            <a:r>
              <a:rPr sz="2100" b="0" spc="-15" dirty="0">
                <a:latin typeface="Verdana"/>
                <a:cs typeface="Verdana"/>
              </a:rPr>
              <a:t>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o</a:t>
            </a:r>
            <a:r>
              <a:rPr sz="2100" b="0" dirty="0">
                <a:latin typeface="Verdana"/>
                <a:cs typeface="Verdana"/>
              </a:rPr>
              <a:t>b</a:t>
            </a:r>
            <a:r>
              <a:rPr sz="2100" b="0" spc="-5" dirty="0">
                <a:latin typeface="Verdana"/>
                <a:cs typeface="Verdana"/>
              </a:rPr>
              <a:t>j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cts</a:t>
            </a:r>
            <a:endParaRPr sz="2100">
              <a:latin typeface="Verdana"/>
              <a:cs typeface="Verdana"/>
            </a:endParaRPr>
          </a:p>
          <a:p>
            <a:pPr marL="663575" marR="127000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ope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canno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rem</a:t>
            </a:r>
            <a:r>
              <a:rPr sz="2100" b="0" spc="-35" dirty="0">
                <a:latin typeface="Verdana"/>
                <a:cs typeface="Verdana"/>
              </a:rPr>
              <a:t>ov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from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queue,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bu</a:t>
            </a:r>
            <a:r>
              <a:rPr sz="2100" b="0" dirty="0">
                <a:latin typeface="Verdana"/>
                <a:cs typeface="Verdana"/>
              </a:rPr>
              <a:t>t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they</a:t>
            </a:r>
            <a:r>
              <a:rPr sz="2100" b="0" spc="-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be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cance</a:t>
            </a:r>
            <a:r>
              <a:rPr sz="2100" b="0" dirty="0">
                <a:latin typeface="Verdana"/>
                <a:cs typeface="Verdana"/>
              </a:rPr>
              <a:t>ll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63575" marR="433070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4210" algn="l"/>
              </a:tabLst>
            </a:pP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40" dirty="0">
                <a:latin typeface="Verdana"/>
                <a:cs typeface="Verdana"/>
              </a:rPr>
              <a:t>x</a:t>
            </a:r>
            <a:r>
              <a:rPr sz="2100" b="0" spc="-15" dirty="0">
                <a:latin typeface="Verdana"/>
                <a:cs typeface="Verdana"/>
              </a:rPr>
              <a:t>ecu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0" dirty="0">
                <a:latin typeface="Verdana"/>
                <a:cs typeface="Verdana"/>
              </a:rPr>
              <a:t>of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o</a:t>
            </a:r>
            <a:r>
              <a:rPr sz="2100" b="0" dirty="0">
                <a:latin typeface="Verdana"/>
                <a:cs typeface="Verdana"/>
              </a:rPr>
              <a:t>b</a:t>
            </a:r>
            <a:r>
              <a:rPr sz="2100" b="0" spc="-5" dirty="0">
                <a:latin typeface="Verdana"/>
                <a:cs typeface="Verdana"/>
              </a:rPr>
              <a:t>j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cts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schedu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acc</a:t>
            </a:r>
            <a:r>
              <a:rPr sz="2100" b="0" spc="-20" dirty="0">
                <a:latin typeface="Verdana"/>
                <a:cs typeface="Verdana"/>
              </a:rPr>
              <a:t>o</a:t>
            </a:r>
            <a:r>
              <a:rPr sz="2100" b="0" spc="-10" dirty="0">
                <a:latin typeface="Verdana"/>
                <a:cs typeface="Verdana"/>
              </a:rPr>
              <a:t>r</a:t>
            </a:r>
            <a:r>
              <a:rPr sz="2100" b="0" dirty="0">
                <a:latin typeface="Verdana"/>
                <a:cs typeface="Verdana"/>
              </a:rPr>
              <a:t>di</a:t>
            </a:r>
            <a:r>
              <a:rPr sz="2100" b="0" spc="-15" dirty="0">
                <a:latin typeface="Verdana"/>
                <a:cs typeface="Verdana"/>
              </a:rPr>
              <a:t>n</a:t>
            </a:r>
            <a:r>
              <a:rPr sz="2100" b="0" dirty="0">
                <a:latin typeface="Verdana"/>
                <a:cs typeface="Verdana"/>
              </a:rPr>
              <a:t>g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pr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or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t</a:t>
            </a:r>
            <a:r>
              <a:rPr sz="2100" b="0" spc="-60" dirty="0">
                <a:latin typeface="Verdana"/>
                <a:cs typeface="Verdana"/>
              </a:rPr>
              <a:t>y</a:t>
            </a:r>
            <a:r>
              <a:rPr sz="2100" b="0" dirty="0">
                <a:latin typeface="Verdana"/>
                <a:cs typeface="Verdana"/>
              </a:rPr>
              <a:t>-</a:t>
            </a:r>
            <a:r>
              <a:rPr sz="2100" b="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spc="-35" dirty="0">
                <a:latin typeface="Verdana"/>
                <a:cs typeface="Verdana"/>
              </a:rPr>
              <a:t>v</a:t>
            </a:r>
            <a:r>
              <a:rPr sz="2100" b="0" spc="-15" dirty="0">
                <a:latin typeface="Verdana"/>
                <a:cs typeface="Verdana"/>
              </a:rPr>
              <a:t>e</a:t>
            </a:r>
            <a:r>
              <a:rPr sz="2100" b="0" dirty="0">
                <a:latin typeface="Verdana"/>
                <a:cs typeface="Verdana"/>
              </a:rPr>
              <a:t>l</a:t>
            </a:r>
            <a:r>
              <a:rPr sz="2100" b="0" spc="-15" dirty="0">
                <a:latin typeface="Verdana"/>
                <a:cs typeface="Verdana"/>
              </a:rPr>
              <a:t>s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an</a:t>
            </a:r>
            <a:r>
              <a:rPr sz="2100" b="0" dirty="0">
                <a:latin typeface="Verdana"/>
                <a:cs typeface="Verdana"/>
              </a:rPr>
              <a:t>d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dirty="0">
                <a:latin typeface="Verdana"/>
                <a:cs typeface="Verdana"/>
              </a:rPr>
              <a:t>i</a:t>
            </a:r>
            <a:r>
              <a:rPr sz="2100" b="0" spc="-15" dirty="0">
                <a:latin typeface="Verdana"/>
                <a:cs typeface="Verdana"/>
              </a:rPr>
              <a:t>nte</a:t>
            </a:r>
            <a:r>
              <a:rPr sz="2100" b="0" spc="-35" dirty="0">
                <a:latin typeface="Verdana"/>
                <a:cs typeface="Verdana"/>
              </a:rPr>
              <a:t>r</a:t>
            </a:r>
            <a:r>
              <a:rPr sz="2100" b="0" dirty="0">
                <a:latin typeface="Verdana"/>
                <a:cs typeface="Verdana"/>
              </a:rPr>
              <a:t>-</a:t>
            </a:r>
            <a:r>
              <a:rPr sz="2100" b="0" spc="-15" dirty="0">
                <a:latin typeface="Verdana"/>
                <a:cs typeface="Verdana"/>
              </a:rPr>
              <a:t>ope</a:t>
            </a:r>
            <a:r>
              <a:rPr sz="2100" b="0" spc="-50" dirty="0">
                <a:latin typeface="Verdana"/>
                <a:cs typeface="Verdana"/>
              </a:rPr>
              <a:t>r</a:t>
            </a:r>
            <a:r>
              <a:rPr sz="2100" b="0" spc="-15" dirty="0">
                <a:latin typeface="Verdana"/>
                <a:cs typeface="Verdana"/>
              </a:rPr>
              <a:t>a</a:t>
            </a:r>
            <a:r>
              <a:rPr sz="2100" b="0" dirty="0">
                <a:latin typeface="Verdana"/>
                <a:cs typeface="Verdana"/>
              </a:rPr>
              <a:t>ti</a:t>
            </a:r>
            <a:r>
              <a:rPr sz="2100" b="0" spc="-15" dirty="0">
                <a:latin typeface="Verdana"/>
                <a:cs typeface="Verdana"/>
              </a:rPr>
              <a:t>on</a:t>
            </a:r>
            <a:r>
              <a:rPr sz="2100" b="0" spc="210" dirty="0">
                <a:latin typeface="Times New Roman"/>
                <a:cs typeface="Times New Roman"/>
              </a:rPr>
              <a:t> </a:t>
            </a:r>
            <a:r>
              <a:rPr sz="2100" b="0" spc="-15" dirty="0">
                <a:latin typeface="Verdana"/>
                <a:cs typeface="Verdana"/>
              </a:rPr>
              <a:t>dependen</a:t>
            </a:r>
            <a:r>
              <a:rPr sz="2100" b="0" dirty="0">
                <a:latin typeface="Verdana"/>
                <a:cs typeface="Verdana"/>
              </a:rPr>
              <a:t>ci</a:t>
            </a:r>
            <a:r>
              <a:rPr sz="2100" b="0" spc="-15" dirty="0">
                <a:latin typeface="Verdana"/>
                <a:cs typeface="Verdana"/>
              </a:rPr>
              <a:t>es</a:t>
            </a:r>
            <a:endParaRPr sz="2100">
              <a:latin typeface="Verdana"/>
              <a:cs typeface="Verdana"/>
            </a:endParaRPr>
          </a:p>
          <a:p>
            <a:pPr marL="1044575" marR="299720" lvl="1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045210" algn="l"/>
              </a:tabLst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nte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abso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order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adde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queues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956550" cy="477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Oper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atio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633730" marR="690880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represen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code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marR="663575" indent="-240029">
              <a:lnSpc>
                <a:spcPts val="25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abst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ass,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conta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100" spc="-4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-i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gi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safe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endParaRPr sz="21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task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once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spc="16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Oper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atio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Dependenc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  <a:p>
            <a:pPr marL="633730" marR="845819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ready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av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addDependenc</a:t>
            </a:r>
            <a:r>
              <a:rPr sz="2100" spc="-2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rem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eDependency</a:t>
            </a:r>
            <a:endParaRPr sz="2100">
              <a:latin typeface="Verdana"/>
              <a:cs typeface="Verdana"/>
            </a:endParaRPr>
          </a:p>
          <a:p>
            <a:pPr marL="633730" marR="457834" indent="-240029">
              <a:lnSpc>
                <a:spcPts val="2500"/>
              </a:lnSpc>
              <a:spcBef>
                <a:spcPts val="65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dependen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regar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resu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endParaRPr sz="2100">
              <a:latin typeface="Verdana"/>
              <a:cs typeface="Verdana"/>
            </a:endParaRPr>
          </a:p>
          <a:p>
            <a:pPr marL="1014730" lvl="1" indent="-240029">
              <a:lnSpc>
                <a:spcPct val="100000"/>
              </a:lnSpc>
              <a:spcBef>
                <a:spcPts val="4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100" spc="-6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lid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945" y="6507033"/>
            <a:ext cx="8242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oncurrency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11/17/2014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576" y="1353932"/>
            <a:ext cx="5196840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parsingFinishedBlock</a:t>
            </a:r>
            <a:endParaRPr sz="2400">
              <a:latin typeface="Courier New"/>
              <a:cs typeface="Courier New"/>
            </a:endParaRPr>
          </a:p>
          <a:p>
            <a:pPr marL="252729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nv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20"/>
              </a:spcBef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3417631"/>
            <a:ext cx="699579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main</a:t>
            </a:r>
            <a:endParaRPr sz="2400">
              <a:latin typeface="Courier New"/>
              <a:cs typeface="Courier New"/>
            </a:endParaRPr>
          </a:p>
          <a:p>
            <a:pPr marL="633730" marR="5080" lvl="1" indent="-240029">
              <a:lnSpc>
                <a:spcPts val="2500"/>
              </a:lnSpc>
              <a:spcBef>
                <a:spcPts val="8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ser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2100" spc="-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metho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633730" marR="4918710">
              <a:lnSpc>
                <a:spcPts val="2500"/>
              </a:lnSpc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1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ov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dden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4483" y="6507033"/>
            <a:ext cx="187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24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9899" y="1075453"/>
            <a:ext cx="4824100" cy="169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8510" y="1269988"/>
            <a:ext cx="4635489" cy="1117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0463" y="4142168"/>
            <a:ext cx="6643536" cy="2489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2399" y="4330698"/>
            <a:ext cx="6451601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00588" y="2513589"/>
            <a:ext cx="14814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arse</a:t>
            </a:r>
            <a:r>
              <a:rPr sz="1800" spc="-26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.h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5065" y="6474277"/>
            <a:ext cx="1559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arse</a:t>
            </a:r>
            <a:r>
              <a:rPr sz="1800" spc="-26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.m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146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Q</a:t>
            </a:r>
            <a:r>
              <a:rPr spc="-15" dirty="0"/>
              <a:t>ueue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60" dirty="0"/>
              <a:t>r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1506222"/>
            <a:ext cx="666115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B2A51"/>
                </a:solidFill>
                <a:latin typeface="Verdana"/>
                <a:cs typeface="Verdana"/>
              </a:rPr>
              <a:t>Example:</a:t>
            </a:r>
            <a:r>
              <a:rPr sz="2200" b="1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ItemList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iewController</a:t>
            </a:r>
            <a:r>
              <a:rPr sz="2200" spc="22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viewDi</a:t>
            </a:r>
            <a:r>
              <a:rPr sz="22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200" dirty="0">
                <a:solidFill>
                  <a:srgbClr val="0B2A51"/>
                </a:solidFill>
                <a:latin typeface="Verdana"/>
                <a:cs typeface="Verdana"/>
              </a:rPr>
              <a:t>Load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3951246"/>
            <a:ext cx="804799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fetch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data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eed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arser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NSOpe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instance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parsingFinished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lock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NSOpe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ationQueue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(concurrent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background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default)</a:t>
            </a:r>
            <a:endParaRPr sz="165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1650" spc="-20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queue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serial</a:t>
            </a:r>
            <a:endParaRPr sz="1650">
              <a:latin typeface="Verdana"/>
              <a:cs typeface="Verdana"/>
            </a:endParaRPr>
          </a:p>
          <a:p>
            <a:pPr marL="233679" marR="1426845" indent="-220979">
              <a:lnSpc>
                <a:spcPct val="101000"/>
              </a:lnSpc>
              <a:spcBef>
                <a:spcPts val="530"/>
              </a:spcBef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65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eed</a:t>
            </a:r>
            <a:r>
              <a:rPr sz="1650" spc="-4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arser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165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ation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queue,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650" spc="16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launched</a:t>
            </a:r>
            <a:r>
              <a:rPr sz="165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0B2A51"/>
                </a:solidFill>
                <a:latin typeface="Verdana"/>
                <a:cs typeface="Verdana"/>
              </a:rPr>
              <a:t>automatically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879600"/>
            <a:ext cx="9144000" cy="196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9833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uality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Serv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2905">
              <a:lnSpc>
                <a:spcPct val="100000"/>
              </a:lnSpc>
            </a:pPr>
            <a:r>
              <a:rPr spc="-15" dirty="0"/>
              <a:t>Inten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395346"/>
            <a:ext cx="7823834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endParaRPr sz="2400">
              <a:latin typeface="Verdana"/>
              <a:cs typeface="Verdana"/>
            </a:endParaRPr>
          </a:p>
          <a:p>
            <a:pPr marL="252729" marR="41465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fferen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cases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894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asses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2585">
              <a:lnSpc>
                <a:spcPct val="100000"/>
              </a:lnSpc>
            </a:pPr>
            <a:r>
              <a:rPr dirty="0"/>
              <a:t>Q</a:t>
            </a:r>
            <a:r>
              <a:rPr spc="-15" dirty="0"/>
              <a:t>uality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Serv</a:t>
            </a:r>
            <a:r>
              <a:rPr dirty="0"/>
              <a:t>i</a:t>
            </a:r>
            <a:r>
              <a:rPr spc="-15" dirty="0"/>
              <a:t>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•</a:t>
            </a:r>
            <a:r>
              <a:rPr spc="-15" dirty="0"/>
              <a:t>User-Interactive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thread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automatic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setup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e</a:t>
            </a:r>
            <a:r>
              <a:rPr b="0" spc="-35" dirty="0">
                <a:latin typeface="Verdana"/>
                <a:cs typeface="Verdana"/>
              </a:rPr>
              <a:t>v</a:t>
            </a:r>
            <a:r>
              <a:rPr b="0" spc="-10" dirty="0">
                <a:latin typeface="Verdana"/>
                <a:cs typeface="Verdana"/>
              </a:rPr>
              <a:t>ent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handl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/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d</a:t>
            </a:r>
            <a:r>
              <a:rPr b="0" spc="-45" dirty="0">
                <a:latin typeface="Verdana"/>
                <a:cs typeface="Verdana"/>
              </a:rPr>
              <a:t>r</a:t>
            </a:r>
            <a:r>
              <a:rPr b="0" spc="-25" dirty="0">
                <a:latin typeface="Verdana"/>
                <a:cs typeface="Verdana"/>
              </a:rPr>
              <a:t>a</a:t>
            </a:r>
            <a:r>
              <a:rPr b="0" spc="-20" dirty="0">
                <a:latin typeface="Verdana"/>
                <a:cs typeface="Verdana"/>
              </a:rPr>
              <a:t>w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5" dirty="0"/>
              <a:t>User-Initiated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asynchronous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UI,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but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directl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UI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tiated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0" dirty="0">
                <a:latin typeface="Verdana"/>
                <a:cs typeface="Verdana"/>
              </a:rPr>
              <a:t>user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40" dirty="0">
                <a:latin typeface="Verdana"/>
                <a:cs typeface="Verdana"/>
              </a:rPr>
              <a:t>w</a:t>
            </a:r>
            <a:r>
              <a:rPr b="0" spc="-15" dirty="0">
                <a:latin typeface="Verdana"/>
                <a:cs typeface="Verdana"/>
              </a:rPr>
              <a:t>a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t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for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mmediate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resu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t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wh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ch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are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requ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red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to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proceed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0" dirty="0"/>
              <a:t>Utility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ong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runn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task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Verdana"/>
                <a:cs typeface="Verdana"/>
              </a:rPr>
              <a:t>w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th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use</a:t>
            </a:r>
            <a:r>
              <a:rPr b="0" spc="-30" dirty="0">
                <a:latin typeface="Verdana"/>
                <a:cs typeface="Verdana"/>
              </a:rPr>
              <a:t>r</a:t>
            </a:r>
            <a:r>
              <a:rPr b="0" spc="-50" dirty="0">
                <a:latin typeface="Verdana"/>
                <a:cs typeface="Verdana"/>
              </a:rPr>
              <a:t>-</a:t>
            </a:r>
            <a:r>
              <a:rPr b="0" spc="-15" dirty="0">
                <a:latin typeface="Verdana"/>
                <a:cs typeface="Verdana"/>
              </a:rPr>
              <a:t>v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sible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progress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energy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eff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cient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125" dirty="0"/>
              <a:t>•</a:t>
            </a:r>
            <a:r>
              <a:rPr spc="-15" dirty="0"/>
              <a:t>Background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5" dirty="0">
                <a:latin typeface="Verdana"/>
                <a:cs typeface="Verdana"/>
              </a:rPr>
              <a:t>work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that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the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user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s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not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Verdana"/>
                <a:cs typeface="Verdana"/>
              </a:rPr>
              <a:t>a</a:t>
            </a:r>
            <a:r>
              <a:rPr b="0" spc="-40" dirty="0">
                <a:latin typeface="Verdana"/>
                <a:cs typeface="Verdana"/>
              </a:rPr>
              <a:t>w</a:t>
            </a:r>
            <a:r>
              <a:rPr b="0" spc="-10" dirty="0">
                <a:latin typeface="Verdana"/>
                <a:cs typeface="Verdana"/>
              </a:rPr>
              <a:t>are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o</a:t>
            </a:r>
            <a:r>
              <a:rPr b="0" spc="-130" dirty="0">
                <a:latin typeface="Verdana"/>
                <a:cs typeface="Verdana"/>
              </a:rPr>
              <a:t>f</a:t>
            </a:r>
            <a:r>
              <a:rPr b="0" spc="-10" dirty="0">
                <a:latin typeface="Verdana"/>
                <a:cs typeface="Verdana"/>
              </a:rPr>
              <a:t>,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e.g.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prefetch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5" dirty="0">
                <a:latin typeface="Verdana"/>
                <a:cs typeface="Verdana"/>
              </a:rPr>
              <a:t>ng</a:t>
            </a:r>
          </a:p>
          <a:p>
            <a:pPr marL="578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579120" algn="l"/>
              </a:tabLst>
            </a:pPr>
            <a:r>
              <a:rPr b="0" spc="-10" dirty="0">
                <a:latin typeface="Verdana"/>
                <a:cs typeface="Verdana"/>
              </a:rPr>
              <a:t>defer</a:t>
            </a:r>
            <a:r>
              <a:rPr b="0" spc="-45" dirty="0">
                <a:latin typeface="Verdana"/>
                <a:cs typeface="Verdana"/>
              </a:rPr>
              <a:t>r</a:t>
            </a:r>
            <a:r>
              <a:rPr b="0" spc="-10" dirty="0">
                <a:latin typeface="Verdana"/>
                <a:cs typeface="Verdana"/>
              </a:rPr>
              <a:t>able</a:t>
            </a:r>
          </a:p>
          <a:p>
            <a:pPr marL="197485" indent="-184785">
              <a:lnSpc>
                <a:spcPct val="100000"/>
              </a:lnSpc>
              <a:spcBef>
                <a:spcPts val="520"/>
              </a:spcBef>
              <a:buClr>
                <a:srgbClr val="0B2A51"/>
              </a:buClr>
              <a:buFont typeface="Verdana"/>
              <a:buChar char="•"/>
              <a:tabLst>
                <a:tab pos="198120" algn="l"/>
              </a:tabLst>
            </a:pPr>
            <a:r>
              <a:rPr b="0" spc="-15" dirty="0">
                <a:latin typeface="Verdana"/>
                <a:cs typeface="Verdana"/>
              </a:rPr>
              <a:t>Defau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0" dirty="0">
                <a:latin typeface="Verdana"/>
                <a:cs typeface="Verdana"/>
              </a:rPr>
              <a:t>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(Defau</a:t>
            </a:r>
            <a:r>
              <a:rPr b="0" dirty="0">
                <a:latin typeface="Verdana"/>
                <a:cs typeface="Verdana"/>
              </a:rPr>
              <a:t>l</a:t>
            </a:r>
            <a:r>
              <a:rPr b="0" spc="-10" dirty="0">
                <a:latin typeface="Verdana"/>
                <a:cs typeface="Verdana"/>
              </a:rPr>
              <a:t>t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Verdana"/>
                <a:cs typeface="Verdana"/>
              </a:rPr>
              <a:t>Pr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10" dirty="0">
                <a:latin typeface="Verdana"/>
                <a:cs typeface="Verdana"/>
              </a:rPr>
              <a:t>or</a:t>
            </a:r>
            <a:r>
              <a:rPr b="0" dirty="0">
                <a:latin typeface="Verdana"/>
                <a:cs typeface="Verdana"/>
              </a:rPr>
              <a:t>i</a:t>
            </a:r>
            <a:r>
              <a:rPr b="0" spc="-20" dirty="0">
                <a:latin typeface="Verdana"/>
                <a:cs typeface="Verdana"/>
              </a:rPr>
              <a:t>t</a:t>
            </a:r>
            <a:r>
              <a:rPr b="0" spc="-15" dirty="0">
                <a:latin typeface="Verdana"/>
                <a:cs typeface="Verdana"/>
              </a:rPr>
              <a:t>y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Verdana"/>
                <a:cs typeface="Verdana"/>
              </a:rPr>
              <a:t>Concurrent)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6380">
              <a:lnSpc>
                <a:spcPct val="100000"/>
              </a:lnSpc>
            </a:pPr>
            <a:r>
              <a:rPr dirty="0"/>
              <a:t>Cl</a:t>
            </a:r>
            <a:r>
              <a:rPr spc="-15" dirty="0"/>
              <a:t>asses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1200" dirty="0">
                <a:latin typeface="MS Gothic"/>
                <a:cs typeface="MS Gothic"/>
              </a:rPr>
              <a:t>↔</a:t>
            </a:r>
            <a:r>
              <a:rPr spc="-360" dirty="0">
                <a:latin typeface="MS Gothic"/>
                <a:cs typeface="MS Gothic"/>
              </a:rPr>
              <a:t> </a:t>
            </a:r>
            <a:r>
              <a:rPr dirty="0"/>
              <a:t>Q</a:t>
            </a:r>
            <a:r>
              <a:rPr spc="-20" dirty="0"/>
              <a:t>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654" y="1517658"/>
          <a:ext cx="7365984" cy="3809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2995"/>
                <a:gridCol w="3682989"/>
              </a:tblGrid>
              <a:tr h="634981">
                <a:tc>
                  <a:txBody>
                    <a:bodyPr/>
                    <a:lstStyle/>
                    <a:p>
                      <a:pPr marL="74104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uality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b="1" i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  <a:tc>
                  <a:txBody>
                    <a:bodyPr/>
                    <a:lstStyle/>
                    <a:p>
                      <a:pPr marL="108712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Dispa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</a:tr>
              <a:tr h="635020">
                <a:tc>
                  <a:txBody>
                    <a:bodyPr/>
                    <a:lstStyle/>
                    <a:p>
                      <a:pPr marL="107569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‐I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eractive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634989">
                <a:tc>
                  <a:txBody>
                    <a:bodyPr/>
                    <a:lstStyle/>
                    <a:p>
                      <a:pPr marL="118300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‐Initia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oncurre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634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Utility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spc="-1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oncurre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635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Backround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Bac</a:t>
                      </a:r>
                      <a:r>
                        <a:rPr sz="1800" b="1" i="1" spc="-5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round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urre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634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ori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urre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10013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Bl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ocks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2585">
              <a:lnSpc>
                <a:spcPct val="100000"/>
              </a:lnSpc>
            </a:pPr>
            <a:r>
              <a:rPr dirty="0"/>
              <a:t>Q</a:t>
            </a:r>
            <a:r>
              <a:rPr spc="-15" dirty="0"/>
              <a:t>uality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Serv</a:t>
            </a:r>
            <a:r>
              <a:rPr dirty="0"/>
              <a:t>i</a:t>
            </a:r>
            <a:r>
              <a:rPr spc="-15" dirty="0"/>
              <a:t>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2789034"/>
            <a:ext cx="7672070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0B2A51"/>
              </a:buClr>
              <a:buFont typeface="Verdan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52729" marR="198755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QOS_CLASS_DEFAULT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3435">
              <a:lnSpc>
                <a:spcPct val="100000"/>
              </a:lnSpc>
            </a:pPr>
            <a:r>
              <a:rPr spc="-20" dirty="0"/>
              <a:t>Di</a:t>
            </a:r>
            <a:r>
              <a:rPr spc="-15" dirty="0"/>
              <a:t>spa</a:t>
            </a:r>
            <a:r>
              <a:rPr spc="-20" dirty="0"/>
              <a:t>tch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dirty="0"/>
              <a:t>l</a:t>
            </a:r>
            <a:r>
              <a:rPr spc="-15" dirty="0"/>
              <a:t>ock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646033"/>
            <a:ext cx="7464425" cy="425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xten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GCD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synchron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iz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preem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Block_release()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353932"/>
            <a:ext cx="7638415" cy="187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[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1]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ttp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://ww</a:t>
            </a:r>
            <a:r>
              <a:rPr sz="2400" spc="-8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.o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c.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/i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ssue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2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ncurrenc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y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is-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-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tfa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s.ht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  <a:hlinkClick r:id="rId3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12700" marR="372745">
              <a:lnSpc>
                <a:spcPct val="100699"/>
              </a:lnSpc>
              <a:spcBef>
                <a:spcPts val="575"/>
              </a:spcBef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[2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ttps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://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35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4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erformance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D_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tch_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reference.ht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6488" rIns="0" bIns="0" rtlCol="0">
            <a:spAutoFit/>
          </a:bodyPr>
          <a:lstStyle/>
          <a:p>
            <a:pPr marL="42545" marR="5080">
              <a:lnSpc>
                <a:spcPct val="120700"/>
              </a:lnSpc>
            </a:pPr>
            <a:r>
              <a:rPr sz="2400" b="0" spc="-15" dirty="0">
                <a:latin typeface="Verdana"/>
                <a:cs typeface="Verdana"/>
              </a:rPr>
              <a:t>“</a:t>
            </a:r>
            <a:r>
              <a:rPr sz="2400" b="0" spc="-25" dirty="0">
                <a:latin typeface="Verdana"/>
                <a:cs typeface="Verdana"/>
              </a:rPr>
              <a:t>B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ock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spc="-5" dirty="0">
                <a:latin typeface="Verdana"/>
                <a:cs typeface="Verdana"/>
              </a:rPr>
              <a:t>bj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dirty="0">
                <a:latin typeface="Verdana"/>
                <a:cs typeface="Verdana"/>
              </a:rPr>
              <a:t>cts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are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60" dirty="0">
                <a:latin typeface="Verdana"/>
                <a:cs typeface="Verdana"/>
              </a:rPr>
              <a:t>C</a:t>
            </a:r>
            <a:r>
              <a:rPr sz="2400" b="0" dirty="0">
                <a:latin typeface="Verdana"/>
                <a:cs typeface="Verdana"/>
              </a:rPr>
              <a:t>-l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-40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synta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c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run</a:t>
            </a:r>
            <a:r>
              <a:rPr sz="2400" b="0" spc="-5" dirty="0">
                <a:latin typeface="Verdana"/>
                <a:cs typeface="Verdana"/>
              </a:rPr>
              <a:t>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20" dirty="0">
                <a:latin typeface="Verdana"/>
                <a:cs typeface="Verdana"/>
              </a:rPr>
              <a:t>me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feature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tha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dirty="0">
                <a:latin typeface="Verdana"/>
                <a:cs typeface="Verdana"/>
              </a:rPr>
              <a:t>ll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dirty="0">
                <a:latin typeface="Verdana"/>
                <a:cs typeface="Verdana"/>
              </a:rPr>
              <a:t>w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Verdana"/>
                <a:cs typeface="Verdana"/>
              </a:rPr>
              <a:t>y</a:t>
            </a:r>
            <a:r>
              <a:rPr sz="2400" b="0" spc="-15" dirty="0">
                <a:latin typeface="Verdana"/>
                <a:cs typeface="Verdana"/>
              </a:rPr>
              <a:t>ou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to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</a:t>
            </a:r>
            <a:r>
              <a:rPr sz="2400" b="0" spc="-20" dirty="0">
                <a:latin typeface="Verdana"/>
                <a:cs typeface="Verdana"/>
              </a:rPr>
              <a:t>o</a:t>
            </a:r>
            <a:r>
              <a:rPr sz="2400" b="0" spc="-25" dirty="0">
                <a:latin typeface="Verdana"/>
                <a:cs typeface="Verdana"/>
              </a:rPr>
              <a:t>m</a:t>
            </a:r>
            <a:r>
              <a:rPr sz="2400" b="0" spc="-20" dirty="0">
                <a:latin typeface="Verdana"/>
                <a:cs typeface="Verdana"/>
              </a:rPr>
              <a:t>po</a:t>
            </a:r>
            <a:r>
              <a:rPr sz="2400" b="0" spc="-15" dirty="0">
                <a:latin typeface="Verdana"/>
                <a:cs typeface="Verdana"/>
              </a:rPr>
              <a:t>se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fun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ex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dirty="0">
                <a:latin typeface="Verdana"/>
                <a:cs typeface="Verdana"/>
              </a:rPr>
              <a:t>ssi</a:t>
            </a:r>
            <a:r>
              <a:rPr sz="2400" b="0" spc="-15" dirty="0">
                <a:latin typeface="Verdana"/>
                <a:cs typeface="Verdana"/>
              </a:rPr>
              <a:t>ons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tha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b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asse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ar</a:t>
            </a:r>
            <a:r>
              <a:rPr sz="2400" b="0" spc="-20" dirty="0">
                <a:latin typeface="Verdana"/>
                <a:cs typeface="Verdana"/>
              </a:rPr>
              <a:t>guments,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o</a:t>
            </a:r>
            <a:r>
              <a:rPr sz="2400" b="0" spc="-5" dirty="0">
                <a:latin typeface="Verdana"/>
                <a:cs typeface="Verdana"/>
              </a:rPr>
              <a:t>pt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ona</a:t>
            </a:r>
            <a:r>
              <a:rPr sz="2400" b="0" dirty="0">
                <a:latin typeface="Verdana"/>
                <a:cs typeface="Verdana"/>
              </a:rPr>
              <a:t>ll</a:t>
            </a:r>
            <a:r>
              <a:rPr sz="2400" b="0" spc="-15" dirty="0">
                <a:latin typeface="Verdana"/>
                <a:cs typeface="Verdana"/>
              </a:rPr>
              <a:t>y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st</a:t>
            </a:r>
            <a:r>
              <a:rPr sz="2400" b="0" spc="-20" dirty="0">
                <a:latin typeface="Verdana"/>
                <a:cs typeface="Verdana"/>
              </a:rPr>
              <a:t>o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spc="-20" dirty="0">
                <a:latin typeface="Verdana"/>
                <a:cs typeface="Verdana"/>
              </a:rPr>
              <a:t>d</a:t>
            </a:r>
            <a:r>
              <a:rPr sz="2400" b="0" spc="-10" dirty="0">
                <a:latin typeface="Verdana"/>
                <a:cs typeface="Verdana"/>
              </a:rPr>
              <a:t>,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use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Verdana"/>
                <a:cs typeface="Verdana"/>
              </a:rPr>
              <a:t>b</a:t>
            </a:r>
            <a:r>
              <a:rPr sz="2400" b="0" spc="-15" dirty="0">
                <a:latin typeface="Verdana"/>
                <a:cs typeface="Verdana"/>
              </a:rPr>
              <a:t>y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mu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5" dirty="0">
                <a:latin typeface="Verdana"/>
                <a:cs typeface="Verdana"/>
              </a:rPr>
              <a:t>t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5" dirty="0">
                <a:latin typeface="Verdana"/>
                <a:cs typeface="Verdana"/>
              </a:rPr>
              <a:t>p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threa</a:t>
            </a:r>
            <a:r>
              <a:rPr sz="2400" b="0" spc="-20" dirty="0">
                <a:latin typeface="Verdana"/>
                <a:cs typeface="Verdana"/>
              </a:rPr>
              <a:t>ds</a:t>
            </a:r>
            <a:r>
              <a:rPr sz="2400" b="0" spc="-10" dirty="0">
                <a:latin typeface="Verdana"/>
                <a:cs typeface="Verdana"/>
              </a:rPr>
              <a:t>.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-15" dirty="0">
                <a:latin typeface="Verdana"/>
                <a:cs typeface="Verdana"/>
              </a:rPr>
              <a:t>he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fun</a:t>
            </a:r>
            <a:r>
              <a:rPr sz="2400" b="0" dirty="0">
                <a:latin typeface="Verdana"/>
                <a:cs typeface="Verdana"/>
              </a:rPr>
              <a:t>ct</a:t>
            </a:r>
            <a:r>
              <a:rPr sz="2400" b="0" spc="-5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ex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</a:t>
            </a:r>
            <a:r>
              <a:rPr sz="2400" b="0" dirty="0">
                <a:latin typeface="Verdana"/>
                <a:cs typeface="Verdana"/>
              </a:rPr>
              <a:t>ssi</a:t>
            </a:r>
            <a:r>
              <a:rPr sz="2400" b="0" spc="-15" dirty="0">
                <a:latin typeface="Verdana"/>
                <a:cs typeface="Verdana"/>
              </a:rPr>
              <a:t>on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reference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an</a:t>
            </a:r>
            <a:r>
              <a:rPr sz="2400" b="0" dirty="0">
                <a:latin typeface="Verdana"/>
                <a:cs typeface="Verdana"/>
              </a:rPr>
              <a:t>d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can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Verdana"/>
                <a:cs typeface="Verdana"/>
              </a:rPr>
              <a:t>p</a:t>
            </a:r>
            <a:r>
              <a:rPr sz="2400" b="0" spc="-15" dirty="0">
                <a:latin typeface="Verdana"/>
                <a:cs typeface="Verdana"/>
              </a:rPr>
              <a:t>reser</a:t>
            </a:r>
            <a:r>
              <a:rPr sz="2400" b="0" spc="-40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e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access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Verdana"/>
                <a:cs typeface="Verdana"/>
              </a:rPr>
              <a:t>to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oca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65" dirty="0">
                <a:latin typeface="Verdana"/>
                <a:cs typeface="Verdana"/>
              </a:rPr>
              <a:t>v</a:t>
            </a:r>
            <a:r>
              <a:rPr sz="2400" b="0" spc="-15" dirty="0">
                <a:latin typeface="Verdana"/>
                <a:cs typeface="Verdana"/>
              </a:rPr>
              <a:t>ar</a:t>
            </a:r>
            <a:r>
              <a:rPr sz="2400" b="0" dirty="0">
                <a:latin typeface="Verdana"/>
                <a:cs typeface="Verdana"/>
              </a:rPr>
              <a:t>i</a:t>
            </a:r>
            <a:r>
              <a:rPr sz="2400" b="0" spc="-15" dirty="0">
                <a:latin typeface="Verdana"/>
                <a:cs typeface="Verdana"/>
              </a:rPr>
              <a:t>a</a:t>
            </a:r>
            <a:r>
              <a:rPr sz="2400" b="0" spc="-5" dirty="0">
                <a:latin typeface="Verdana"/>
                <a:cs typeface="Verdana"/>
              </a:rPr>
              <a:t>b</a:t>
            </a:r>
            <a:r>
              <a:rPr sz="2400" b="0" dirty="0">
                <a:latin typeface="Verdana"/>
                <a:cs typeface="Verdana"/>
              </a:rPr>
              <a:t>l</a:t>
            </a:r>
            <a:r>
              <a:rPr sz="2400" b="0" spc="-15" dirty="0">
                <a:latin typeface="Verdana"/>
                <a:cs typeface="Verdana"/>
              </a:rPr>
              <a:t>es</a:t>
            </a:r>
            <a:r>
              <a:rPr sz="2400" b="0" spc="-260" dirty="0">
                <a:latin typeface="Verdana"/>
                <a:cs typeface="Verdana"/>
              </a:rPr>
              <a:t>.</a:t>
            </a:r>
            <a:r>
              <a:rPr sz="2400" b="0" spc="-15" dirty="0">
                <a:latin typeface="Verdana"/>
                <a:cs typeface="Verdana"/>
              </a:rPr>
              <a:t>”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Verdana"/>
                <a:cs typeface="Verdana"/>
              </a:rPr>
              <a:t>[</a:t>
            </a:r>
            <a:r>
              <a:rPr sz="2400" b="0" spc="-20" dirty="0">
                <a:latin typeface="Verdana"/>
                <a:cs typeface="Verdana"/>
              </a:rPr>
              <a:t>2</a:t>
            </a:r>
            <a:r>
              <a:rPr sz="2400" b="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" y="1549411"/>
            <a:ext cx="8890010" cy="3759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967662" y="5466588"/>
            <a:ext cx="564007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structure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ock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adapte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from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[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]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4545">
              <a:lnSpc>
                <a:spcPct val="100000"/>
              </a:lnSpc>
            </a:pPr>
            <a:r>
              <a:rPr spc="-20" dirty="0"/>
              <a:t>Bl</a:t>
            </a:r>
            <a:r>
              <a:rPr spc="-15" dirty="0"/>
              <a:t>ocks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838" y="6507033"/>
            <a:ext cx="786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11/11/2013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945" y="6507033"/>
            <a:ext cx="7512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Networking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706315"/>
            <a:ext cx="8037195" cy="411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jects</a:t>
            </a:r>
            <a:endParaRPr sz="23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assi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ned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aria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ies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lock,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wa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ys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Courier New"/>
                <a:cs typeface="Courier New"/>
              </a:rPr>
              <a:t>copy</a:t>
            </a:r>
            <a:endParaRPr sz="2300">
              <a:latin typeface="Courier New"/>
              <a:cs typeface="Courier New"/>
            </a:endParaRPr>
          </a:p>
          <a:p>
            <a:pPr marL="626745">
              <a:lnSpc>
                <a:spcPct val="100000"/>
              </a:lnSpc>
              <a:spcBef>
                <a:spcPts val="250"/>
              </a:spcBef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tt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rib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endParaRPr sz="23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lan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referred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closure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lam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bda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…wri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callb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acks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erform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5" dirty="0">
                <a:solidFill>
                  <a:srgbClr val="0B2A51"/>
                </a:solidFill>
                <a:latin typeface="Verdana"/>
                <a:cs typeface="Verdana"/>
              </a:rPr>
              <a:t>ems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collect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crea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ieces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work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asynchronous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-2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31775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06259">
              <a:lnSpc>
                <a:spcPct val="100000"/>
              </a:lnSpc>
            </a:pPr>
            <a:r>
              <a:rPr dirty="0"/>
              <a:t>T</a:t>
            </a:r>
            <a:r>
              <a:rPr spc="-15" dirty="0"/>
              <a:t>hrea</a:t>
            </a:r>
            <a:r>
              <a:rPr spc="-5" dirty="0"/>
              <a:t>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2576" y="1404745"/>
            <a:ext cx="8043545" cy="474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endParaRPr sz="2400">
              <a:latin typeface="Verdana"/>
              <a:cs typeface="Verdana"/>
            </a:endParaRPr>
          </a:p>
          <a:p>
            <a:pPr marL="252729" marR="508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t)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11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rocess’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space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spcBef>
                <a:spcPts val="1889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on.f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252729" marR="758190" indent="-240029">
              <a:lnSpc>
                <a:spcPct val="1208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access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8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(&lt;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.h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&gt;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2459">
              <a:lnSpc>
                <a:spcPct val="100000"/>
              </a:lnSpc>
            </a:pPr>
            <a:r>
              <a:rPr spc="-15" dirty="0"/>
              <a:t>Queues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6" y="3253524"/>
            <a:ext cx="7677150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manua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52729" marR="24257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252729" marR="62293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sche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81100"/>
            <a:ext cx="9144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11/17/2014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1141</Words>
  <Application>Microsoft Office PowerPoint</Application>
  <PresentationFormat>On-screen Show (4:3)</PresentationFormat>
  <Paragraphs>285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MS Gothic</vt:lpstr>
      <vt:lpstr>Arial</vt:lpstr>
      <vt:lpstr>Calibri</vt:lpstr>
      <vt:lpstr>Corbel</vt:lpstr>
      <vt:lpstr>Courier 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Blocks</vt:lpstr>
      <vt:lpstr>Blocks</vt:lpstr>
      <vt:lpstr>Blocks</vt:lpstr>
      <vt:lpstr>PowerPoint Presentation</vt:lpstr>
      <vt:lpstr>Threads</vt:lpstr>
      <vt:lpstr>Queues</vt:lpstr>
      <vt:lpstr>Queues</vt:lpstr>
      <vt:lpstr>Queues</vt:lpstr>
      <vt:lpstr>Queues</vt:lpstr>
      <vt:lpstr>PowerPoint Presentation</vt:lpstr>
      <vt:lpstr>Grand Central Dispatch</vt:lpstr>
      <vt:lpstr>Grand Central Dispatch</vt:lpstr>
      <vt:lpstr>Grand Central Dispatch</vt:lpstr>
      <vt:lpstr>GCD – Thread-safe Singletons</vt:lpstr>
      <vt:lpstr>GCD – Thread-save Singletons</vt:lpstr>
      <vt:lpstr>GCD – Thread-safe Singleton</vt:lpstr>
      <vt:lpstr>Grand Central Dispatch</vt:lpstr>
      <vt:lpstr>PowerPoint Presentation</vt:lpstr>
      <vt:lpstr>NSOperationQueue &amp; NSOperation</vt:lpstr>
      <vt:lpstr>NSOperationQueue &amp; NSOperation</vt:lpstr>
      <vt:lpstr>NSOperationQueue &amp; NSOperation</vt:lpstr>
      <vt:lpstr>NSOperationQueue &amp; NSOperation</vt:lpstr>
      <vt:lpstr>PowerPoint Presentation</vt:lpstr>
      <vt:lpstr>Intention</vt:lpstr>
      <vt:lpstr>Quality of Service Classes</vt:lpstr>
      <vt:lpstr>Classes ↔ Queues</vt:lpstr>
      <vt:lpstr>Quality of Service Classes</vt:lpstr>
      <vt:lpstr>Dispatch Block Objects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8</cp:revision>
  <dcterms:created xsi:type="dcterms:W3CDTF">2015-05-26T10:46:36Z</dcterms:created>
  <dcterms:modified xsi:type="dcterms:W3CDTF">2015-06-05T06:22:44Z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LastSaved">
    <vt:filetime>2015-05-26T00:00:00Z</vt:filetime>
  </property>
</Properties>
</file>