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3" r:id="rId55"/>
    <p:sldId id="351" r:id="rId56"/>
    <p:sldId id="352"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6" d="100"/>
          <a:sy n="76"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39366-05A1-4D75-BAAB-A4F3E18EEC34}" type="datetimeFigureOut">
              <a:rPr lang="en-US" smtClean="0"/>
              <a:t>5/18/2015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533FD-D7AC-49C2-AEBD-6254730312A8}" type="slidenum">
              <a:rPr lang="en-US" smtClean="0"/>
              <a:t>‹#›</a:t>
            </a:fld>
            <a:endParaRPr lang="en-US"/>
          </a:p>
        </p:txBody>
      </p:sp>
    </p:spTree>
    <p:extLst>
      <p:ext uri="{BB962C8B-B14F-4D97-AF65-F5344CB8AC3E}">
        <p14:creationId xmlns:p14="http://schemas.microsoft.com/office/powerpoint/2010/main" val="355477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6695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67078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lstStyle/>
          <a:p>
            <a:endParaRPr/>
          </a:p>
        </p:txBody>
      </p:sp>
      <p:sp>
        <p:nvSpPr>
          <p:cNvPr id="244" name="TextShape 2"/>
          <p:cNvSpPr txBox="1"/>
          <p:nvPr/>
        </p:nvSpPr>
        <p:spPr>
          <a:xfrm>
            <a:off x="3884760" y="8685360"/>
            <a:ext cx="2971440" cy="458280"/>
          </a:xfrm>
          <a:prstGeom prst="rect">
            <a:avLst/>
          </a:prstGeom>
          <a:noFill/>
          <a:ln>
            <a:noFill/>
          </a:ln>
        </p:spPr>
        <p:txBody>
          <a:bodyPr anchor="b"/>
          <a:lstStyle/>
          <a:p>
            <a:pPr algn="r">
              <a:lnSpc>
                <a:spcPct val="100000"/>
              </a:lnSpc>
            </a:pPr>
            <a:fld id="{EAE0D0FB-5A1B-42C3-9B43-5D689E57804D}" type="slidenum">
              <a:rPr lang="en-US" sz="1200" strike="noStrike">
                <a:solidFill>
                  <a:srgbClr val="000000"/>
                </a:solidFill>
                <a:latin typeface="+mn-lt"/>
                <a:ea typeface="+mn-ea"/>
              </a:rPr>
              <a:t>53</a:t>
            </a:fld>
            <a:endParaRPr/>
          </a:p>
        </p:txBody>
      </p:sp>
    </p:spTree>
    <p:extLst>
      <p:ext uri="{BB962C8B-B14F-4D97-AF65-F5344CB8AC3E}">
        <p14:creationId xmlns:p14="http://schemas.microsoft.com/office/powerpoint/2010/main" val="19708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562" y="1604841"/>
            <a:ext cx="10971684" cy="1897135"/>
          </a:xfrm>
          <a:prstGeom prst="rect">
            <a:avLst/>
          </a:prstGeom>
        </p:spPr>
        <p:txBody>
          <a:bodyPr lIns="0" tIns="0" rIns="0" bIns="0"/>
          <a:lstStyle/>
          <a:p>
            <a:endParaRPr/>
          </a:p>
        </p:txBody>
      </p:sp>
      <p:sp>
        <p:nvSpPr>
          <p:cNvPr id="28" name="PlaceHolder 3"/>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88518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31"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32" name="PlaceHolder 4"/>
          <p:cNvSpPr>
            <a:spLocks noGrp="1"/>
          </p:cNvSpPr>
          <p:nvPr>
            <p:ph type="body"/>
          </p:nvPr>
        </p:nvSpPr>
        <p:spPr>
          <a:xfrm>
            <a:off x="6231903" y="3682578"/>
            <a:ext cx="5354133" cy="1897135"/>
          </a:xfrm>
          <a:prstGeom prst="rect">
            <a:avLst/>
          </a:prstGeom>
        </p:spPr>
        <p:txBody>
          <a:bodyPr lIns="0" tIns="0" rIns="0" bIns="0"/>
          <a:lstStyle/>
          <a:p>
            <a:endParaRPr/>
          </a:p>
        </p:txBody>
      </p:sp>
      <p:sp>
        <p:nvSpPr>
          <p:cNvPr id="33" name="PlaceHolder 5"/>
          <p:cNvSpPr>
            <a:spLocks noGrp="1"/>
          </p:cNvSpPr>
          <p:nvPr>
            <p:ph type="body"/>
          </p:nvPr>
        </p:nvSpPr>
        <p:spPr>
          <a:xfrm>
            <a:off x="609562"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387802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5" name="PlaceHolder 2"/>
          <p:cNvSpPr>
            <a:spLocks noGrp="1"/>
          </p:cNvSpPr>
          <p:nvPr>
            <p:ph type="body"/>
          </p:nvPr>
        </p:nvSpPr>
        <p:spPr>
          <a:xfrm>
            <a:off x="609562" y="1604841"/>
            <a:ext cx="10971684" cy="3977484"/>
          </a:xfrm>
          <a:prstGeom prst="rect">
            <a:avLst/>
          </a:prstGeom>
        </p:spPr>
        <p:txBody>
          <a:bodyPr lIns="0" tIns="0" rIns="0" bIns="0"/>
          <a:lstStyle/>
          <a:p>
            <a:endParaRPr/>
          </a:p>
        </p:txBody>
      </p:sp>
      <p:sp>
        <p:nvSpPr>
          <p:cNvPr id="36" name="PlaceHolder 3"/>
          <p:cNvSpPr>
            <a:spLocks noGrp="1"/>
          </p:cNvSpPr>
          <p:nvPr>
            <p:ph type="body"/>
          </p:nvPr>
        </p:nvSpPr>
        <p:spPr>
          <a:xfrm>
            <a:off x="609562" y="1604841"/>
            <a:ext cx="10971684" cy="3977484"/>
          </a:xfrm>
          <a:prstGeom prst="rect">
            <a:avLst/>
          </a:prstGeom>
        </p:spPr>
        <p:txBody>
          <a:bodyPr lIns="0" tIns="0" rIns="0" bIns="0"/>
          <a:lstStyle/>
          <a:p>
            <a:endParaRPr/>
          </a:p>
        </p:txBody>
      </p:sp>
      <p:pic>
        <p:nvPicPr>
          <p:cNvPr id="37" name="Picture 36"/>
          <p:cNvPicPr/>
          <p:nvPr/>
        </p:nvPicPr>
        <p:blipFill>
          <a:blip r:embed="rId2"/>
          <a:stretch/>
        </p:blipFill>
        <p:spPr>
          <a:xfrm>
            <a:off x="2772202" y="1604515"/>
            <a:ext cx="6645970" cy="3977484"/>
          </a:xfrm>
          <a:prstGeom prst="rect">
            <a:avLst/>
          </a:prstGeom>
          <a:ln>
            <a:noFill/>
          </a:ln>
        </p:spPr>
      </p:pic>
      <p:pic>
        <p:nvPicPr>
          <p:cNvPr id="38" name="Picture 37"/>
          <p:cNvPicPr/>
          <p:nvPr/>
        </p:nvPicPr>
        <p:blipFill>
          <a:blip r:embed="rId2"/>
          <a:stretch/>
        </p:blipFill>
        <p:spPr>
          <a:xfrm>
            <a:off x="2772202" y="1604515"/>
            <a:ext cx="6645970" cy="3977484"/>
          </a:xfrm>
          <a:prstGeom prst="rect">
            <a:avLst/>
          </a:prstGeom>
          <a:ln>
            <a:noFill/>
          </a:ln>
        </p:spPr>
      </p:pic>
    </p:spTree>
    <p:extLst>
      <p:ext uri="{BB962C8B-B14F-4D97-AF65-F5344CB8AC3E}">
        <p14:creationId xmlns:p14="http://schemas.microsoft.com/office/powerpoint/2010/main" val="2149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609562" y="1604841"/>
            <a:ext cx="10971684" cy="3977484"/>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75068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562" y="1604841"/>
            <a:ext cx="10971684" cy="3977484"/>
          </a:xfrm>
          <a:prstGeom prst="rect">
            <a:avLst/>
          </a:prstGeom>
        </p:spPr>
        <p:txBody>
          <a:bodyPr lIns="0" tIns="0" rIns="0" bIns="0"/>
          <a:lstStyle/>
          <a:p>
            <a:endParaRPr/>
          </a:p>
        </p:txBody>
      </p:sp>
    </p:spTree>
    <p:extLst>
      <p:ext uri="{BB962C8B-B14F-4D97-AF65-F5344CB8AC3E}">
        <p14:creationId xmlns:p14="http://schemas.microsoft.com/office/powerpoint/2010/main" val="8519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0"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11" name="PlaceHolder 3"/>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68963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22690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62" y="273352"/>
            <a:ext cx="10971684" cy="5308647"/>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421336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5"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16" name="PlaceHolder 3"/>
          <p:cNvSpPr>
            <a:spLocks noGrp="1"/>
          </p:cNvSpPr>
          <p:nvPr>
            <p:ph type="body"/>
          </p:nvPr>
        </p:nvSpPr>
        <p:spPr>
          <a:xfrm>
            <a:off x="609562" y="3682578"/>
            <a:ext cx="5354133" cy="1897135"/>
          </a:xfrm>
          <a:prstGeom prst="rect">
            <a:avLst/>
          </a:prstGeom>
        </p:spPr>
        <p:txBody>
          <a:bodyPr lIns="0" tIns="0" rIns="0" bIns="0"/>
          <a:lstStyle/>
          <a:p>
            <a:endParaRPr/>
          </a:p>
        </p:txBody>
      </p:sp>
      <p:sp>
        <p:nvSpPr>
          <p:cNvPr id="17" name="PlaceHolder 4"/>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119226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9"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20"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1" name="PlaceHolder 4"/>
          <p:cNvSpPr>
            <a:spLocks noGrp="1"/>
          </p:cNvSpPr>
          <p:nvPr>
            <p:ph type="body"/>
          </p:nvPr>
        </p:nvSpPr>
        <p:spPr>
          <a:xfrm>
            <a:off x="6231903"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212247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3"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24"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5" name="PlaceHolder 4"/>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6185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r>
              <a:rPr lang="en-US" sz="3992">
                <a:latin typeface="Arial"/>
              </a:rPr>
              <a:t>Click to edit the title text format</a:t>
            </a:r>
            <a:endParaRPr/>
          </a:p>
        </p:txBody>
      </p:sp>
      <p:sp>
        <p:nvSpPr>
          <p:cNvPr id="6" name="PlaceHolder 2"/>
          <p:cNvSpPr>
            <a:spLocks noGrp="1"/>
          </p:cNvSpPr>
          <p:nvPr>
            <p:ph type="body"/>
          </p:nvPr>
        </p:nvSpPr>
        <p:spPr>
          <a:xfrm>
            <a:off x="609562" y="1604841"/>
            <a:ext cx="10971684" cy="3977484"/>
          </a:xfrm>
          <a:prstGeom prst="rect">
            <a:avLst/>
          </a:prstGeom>
        </p:spPr>
        <p:txBody>
          <a:bodyPr lIns="0" tIns="0" rIns="0" bIns="0"/>
          <a:lstStyle/>
          <a:p>
            <a:pPr>
              <a:buSzPct val="45000"/>
              <a:buFont typeface="StarSymbol"/>
              <a:buChar char=""/>
            </a:pPr>
            <a:r>
              <a:rPr lang="en-US" sz="2903">
                <a:latin typeface="Arial"/>
              </a:rPr>
              <a:t>Click to edit the outline text format</a:t>
            </a:r>
            <a:endParaRPr/>
          </a:p>
          <a:p>
            <a:pPr lvl="1">
              <a:buSzPct val="75000"/>
              <a:buFont typeface="StarSymbol"/>
              <a:buChar char=""/>
            </a:pPr>
            <a:r>
              <a:rPr lang="en-US" sz="2540">
                <a:latin typeface="Arial"/>
              </a:rPr>
              <a:t>Second Outline Level</a:t>
            </a:r>
            <a:endParaRPr/>
          </a:p>
          <a:p>
            <a:pPr lvl="2">
              <a:buSzPct val="45000"/>
              <a:buFont typeface="StarSymbol"/>
              <a:buChar char=""/>
            </a:pPr>
            <a:r>
              <a:rPr lang="en-US" sz="2177">
                <a:latin typeface="Arial"/>
              </a:rPr>
              <a:t>Third Outline Level</a:t>
            </a:r>
            <a:endParaRPr/>
          </a:p>
          <a:p>
            <a:pPr lvl="3">
              <a:buSzPct val="75000"/>
              <a:buFont typeface="StarSymbol"/>
              <a:buChar char=""/>
            </a:pPr>
            <a:r>
              <a:rPr lang="en-US" sz="1814">
                <a:latin typeface="Arial"/>
              </a:rPr>
              <a:t>Fourth Outline Level</a:t>
            </a:r>
            <a:endParaRPr/>
          </a:p>
          <a:p>
            <a:pPr lvl="4">
              <a:buSzPct val="45000"/>
              <a:buFont typeface="StarSymbol"/>
              <a:buChar char=""/>
            </a:pPr>
            <a:r>
              <a:rPr lang="en-US" sz="1814">
                <a:latin typeface="Arial"/>
              </a:rPr>
              <a:t>Fifth Outline Level</a:t>
            </a:r>
            <a:endParaRPr/>
          </a:p>
          <a:p>
            <a:pPr lvl="5">
              <a:buSzPct val="45000"/>
              <a:buFont typeface="StarSymbol"/>
              <a:buChar char=""/>
            </a:pPr>
            <a:r>
              <a:rPr lang="en-US" sz="1814">
                <a:latin typeface="Arial"/>
              </a:rPr>
              <a:t>Sixth Outline Level</a:t>
            </a:r>
            <a:endParaRPr/>
          </a:p>
          <a:p>
            <a:pPr lvl="6">
              <a:buSzPct val="45000"/>
              <a:buFont typeface="StarSymbol"/>
              <a:buChar char=""/>
            </a:pPr>
            <a:r>
              <a:rPr lang="en-US" sz="1814">
                <a:latin typeface="Arial"/>
              </a:rPr>
              <a:t>Seventh Outline Level</a:t>
            </a:r>
            <a:endParaRPr/>
          </a:p>
        </p:txBody>
      </p:sp>
      <p:sp>
        <p:nvSpPr>
          <p:cNvPr id="2" name="PlaceHolder 3"/>
          <p:cNvSpPr>
            <a:spLocks noGrp="1"/>
          </p:cNvSpPr>
          <p:nvPr>
            <p:ph type="dt"/>
          </p:nvPr>
        </p:nvSpPr>
        <p:spPr>
          <a:xfrm>
            <a:off x="609562" y="6247906"/>
            <a:ext cx="2840124" cy="472896"/>
          </a:xfrm>
          <a:prstGeom prst="rect">
            <a:avLst/>
          </a:prstGeom>
        </p:spPr>
        <p:txBody>
          <a:bodyPr lIns="0" tIns="0" rIns="0" bIns="0"/>
          <a:lstStyle/>
          <a:p>
            <a:r>
              <a:rPr lang="en-US" sz="1270">
                <a:solidFill>
                  <a:prstClr val="black"/>
                </a:solidFill>
                <a:latin typeface="Times New Roman"/>
              </a:rPr>
              <a:t>&lt;date/time&gt;</a:t>
            </a:r>
            <a:endParaRPr>
              <a:solidFill>
                <a:prstClr val="black"/>
              </a:solidFill>
            </a:endParaRPr>
          </a:p>
        </p:txBody>
      </p:sp>
      <p:sp>
        <p:nvSpPr>
          <p:cNvPr id="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a:solidFill>
                  <a:prstClr val="black"/>
                </a:solidFill>
                <a:latin typeface="Times New Roman"/>
              </a:rPr>
              <a:t>&lt;footer&gt;</a:t>
            </a:r>
            <a:endParaRPr>
              <a:solidFill>
                <a:prstClr val="black"/>
              </a:solidFill>
            </a:endParaRPr>
          </a:p>
        </p:txBody>
      </p:sp>
      <p:sp>
        <p:nvSpPr>
          <p:cNvPr id="4" name="PlaceHolder 5"/>
          <p:cNvSpPr>
            <a:spLocks noGrp="1"/>
          </p:cNvSpPr>
          <p:nvPr>
            <p:ph type="sldNum"/>
          </p:nvPr>
        </p:nvSpPr>
        <p:spPr>
          <a:xfrm>
            <a:off x="8741122" y="6247906"/>
            <a:ext cx="2840124" cy="472896"/>
          </a:xfrm>
          <a:prstGeom prst="rect">
            <a:avLst/>
          </a:prstGeom>
        </p:spPr>
        <p:txBody>
          <a:bodyPr lIns="0" tIns="0" rIns="0" bIns="0"/>
          <a:lstStyle/>
          <a:p>
            <a:pPr algn="r"/>
            <a:fld id="{2E41B4C6-46D8-4662-9BCA-B915362A2261}" type="slidenum">
              <a:rPr lang="en-US" sz="1270">
                <a:solidFill>
                  <a:prstClr val="black"/>
                </a:solidFill>
                <a:latin typeface="Times New Roman"/>
              </a:rPr>
              <a:pPr algn="r"/>
              <a:t>‹#›</a:t>
            </a:fld>
            <a:endParaRPr>
              <a:solidFill>
                <a:prstClr val="black"/>
              </a:solidFill>
            </a:endParaRPr>
          </a:p>
        </p:txBody>
      </p:sp>
    </p:spTree>
    <p:extLst>
      <p:ext uri="{BB962C8B-B14F-4D97-AF65-F5344CB8AC3E}">
        <p14:creationId xmlns:p14="http://schemas.microsoft.com/office/powerpoint/2010/main" val="490333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791111" y="374626"/>
            <a:ext cx="3598440" cy="600738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7" name="object 5"/>
          <p:cNvSpPr/>
          <p:nvPr/>
        </p:nvSpPr>
        <p:spPr>
          <a:xfrm>
            <a:off x="2195509" y="1282540"/>
            <a:ext cx="2806674" cy="410938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9" name="TextBox 8"/>
          <p:cNvSpPr txBox="1"/>
          <p:nvPr/>
        </p:nvSpPr>
        <p:spPr>
          <a:xfrm>
            <a:off x="6012806" y="3482007"/>
            <a:ext cx="3882288" cy="343620"/>
          </a:xfrm>
          <a:prstGeom prst="rect">
            <a:avLst/>
          </a:prstGeom>
          <a:noFill/>
        </p:spPr>
        <p:txBody>
          <a:bodyPr wrap="square" rtlCol="0">
            <a:spAutoFit/>
          </a:bodyPr>
          <a:lstStyle/>
          <a:p>
            <a:pPr defTabSz="685866"/>
            <a:r>
              <a:rPr lang="en-US" sz="1633" b="1" dirty="0">
                <a:ln w="0"/>
                <a:solidFill>
                  <a:srgbClr val="4BACC6">
                    <a:lumMod val="75000"/>
                  </a:srgbClr>
                </a:soli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5312917" y="2280289"/>
            <a:ext cx="5282068" cy="642248"/>
          </a:xfrm>
          <a:prstGeom prst="rect">
            <a:avLst/>
          </a:prstGeom>
          <a:noFill/>
        </p:spPr>
        <p:txBody>
          <a:bodyPr wrap="none" lIns="82953" tIns="41476" rIns="82953" bIns="41476">
            <a:spAutoFit/>
          </a:bodyPr>
          <a:lstStyle/>
          <a:p>
            <a:pPr algn="ctr"/>
            <a:r>
              <a:rPr lang="en-US" sz="3629" b="1" dirty="0" err="1">
                <a:ln w="0"/>
                <a:solidFill>
                  <a:srgbClr val="4BACC6">
                    <a:lumMod val="75000"/>
                  </a:srgbClr>
                </a:solidFill>
                <a:effectLst>
                  <a:reflection blurRad="6350" stA="53000" endA="300" endPos="35500" dir="5400000" sy="-90000" algn="bl" rotWithShape="0"/>
                </a:effectLst>
                <a:latin typeface="Corbel" panose="020B0503020204020204" pitchFamily="34" charset="0"/>
              </a:rPr>
              <a:t>iOS</a:t>
            </a:r>
            <a:r>
              <a:rPr lang="en-US" sz="3629" b="1" dirty="0">
                <a:ln w="0"/>
                <a:solidFill>
                  <a:srgbClr val="4BACC6">
                    <a:lumMod val="75000"/>
                  </a:srgbClr>
                </a:solidFill>
                <a:effectLst>
                  <a:reflection blurRad="6350" stA="53000" endA="300" endPos="35500" dir="5400000" sy="-90000" algn="bl" rotWithShape="0"/>
                </a:effectLst>
                <a:latin typeface="Corbel" panose="020B0503020204020204" pitchFamily="34" charset="0"/>
              </a:rPr>
              <a:t> Mobile Development </a:t>
            </a:r>
            <a:endParaRPr lang="en-US" sz="3629" b="1" dirty="0">
              <a:ln w="0"/>
              <a:solidFill>
                <a:srgbClr val="4BACC6">
                  <a:lumMod val="75000"/>
                </a:srgb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3435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1897960" y="1678543"/>
            <a:ext cx="8566019" cy="4782848"/>
          </a:xfrm>
          <a:prstGeom prst="rect">
            <a:avLst/>
          </a:prstGeom>
        </p:spPr>
        <p:txBody>
          <a:bodyPr wrap="square">
            <a:spAutoFit/>
          </a:bodyPr>
          <a:lstStyle/>
          <a:p>
            <a:r>
              <a:rPr lang="en-US" sz="2540" dirty="0">
                <a:solidFill>
                  <a:srgbClr val="333333"/>
                </a:solidFill>
                <a:latin typeface="Calibri" panose="020F0502020204030204" pitchFamily="34" charset="0"/>
                <a:cs typeface="Calibri" panose="020F0502020204030204" pitchFamily="34" charset="0"/>
              </a:rPr>
              <a:t>You can simply fill in the options as follows:</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Product Name: </a:t>
            </a:r>
            <a:r>
              <a:rPr lang="en-US" sz="2540" b="1" i="1" dirty="0" err="1">
                <a:solidFill>
                  <a:srgbClr val="00B0F0"/>
                </a:solidFill>
                <a:latin typeface="Calibri" panose="020F0502020204030204" pitchFamily="34" charset="0"/>
                <a:cs typeface="Calibri" panose="020F0502020204030204" pitchFamily="34" charset="0"/>
              </a:rPr>
              <a:t>HelloWorld</a:t>
            </a:r>
            <a:r>
              <a:rPr lang="en-US" sz="2540" dirty="0">
                <a:solidFill>
                  <a:srgbClr val="0070C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This is the name of your app.</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Company Identifier: </a:t>
            </a:r>
            <a:r>
              <a:rPr lang="en-US" sz="2540" b="1" i="1" dirty="0" err="1">
                <a:solidFill>
                  <a:srgbClr val="00B0F0"/>
                </a:solidFill>
                <a:latin typeface="Calibri" panose="020F0502020204030204" pitchFamily="34" charset="0"/>
                <a:cs typeface="Calibri" panose="020F0502020204030204" pitchFamily="34" charset="0"/>
              </a:rPr>
              <a:t>com.ibsv</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It’s actually the domain name written the other way round. If you have a domain, you can use your own domain name. </a:t>
            </a:r>
          </a:p>
          <a:p>
            <a:pPr>
              <a:buFont typeface="Arial" panose="020B0604020202020204" pitchFamily="34" charset="0"/>
              <a:buChar char="•"/>
            </a:pPr>
            <a:r>
              <a:rPr lang="en-US" sz="2540" b="1" dirty="0">
                <a:solidFill>
                  <a:srgbClr val="FFC000"/>
                </a:solidFill>
                <a:latin typeface="Calibri" panose="020F0502020204030204" pitchFamily="34" charset="0"/>
                <a:cs typeface="Calibri" panose="020F0502020204030204" pitchFamily="34" charset="0"/>
              </a:rPr>
              <a:t>Class Prefix: </a:t>
            </a:r>
            <a:r>
              <a:rPr lang="en-US" sz="2540" b="1" i="1" dirty="0" err="1">
                <a:solidFill>
                  <a:srgbClr val="FFC000"/>
                </a:solidFill>
                <a:latin typeface="Calibri" panose="020F0502020204030204" pitchFamily="34" charset="0"/>
                <a:cs typeface="Calibri" panose="020F0502020204030204" pitchFamily="34" charset="0"/>
              </a:rPr>
              <a:t>HelloWorld</a:t>
            </a:r>
            <a:r>
              <a:rPr lang="en-US" sz="2540" dirty="0">
                <a:solidFill>
                  <a:srgbClr val="0070C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a:t>
            </a:r>
            <a:r>
              <a:rPr lang="en-US" sz="2540" dirty="0" err="1">
                <a:solidFill>
                  <a:srgbClr val="333333"/>
                </a:solidFill>
                <a:latin typeface="Calibri" panose="020F0502020204030204" pitchFamily="34" charset="0"/>
                <a:cs typeface="Calibri" panose="020F0502020204030204" pitchFamily="34" charset="0"/>
              </a:rPr>
              <a:t>Xcode</a:t>
            </a:r>
            <a:r>
              <a:rPr lang="en-US" sz="2540" dirty="0">
                <a:solidFill>
                  <a:srgbClr val="333333"/>
                </a:solidFill>
                <a:latin typeface="Calibri" panose="020F0502020204030204" pitchFamily="34" charset="0"/>
                <a:cs typeface="Calibri" panose="020F0502020204030204" pitchFamily="34" charset="0"/>
              </a:rPr>
              <a:t> uses the class prefix to name the class automatically. In future, you may choose your own prefix or even leave it blank. But for this tutorial, let’s keep it simple and use “</a:t>
            </a:r>
            <a:r>
              <a:rPr lang="en-US" sz="2540" dirty="0" err="1">
                <a:solidFill>
                  <a:srgbClr val="333333"/>
                </a:solidFill>
                <a:latin typeface="Calibri" panose="020F0502020204030204" pitchFamily="34" charset="0"/>
                <a:cs typeface="Calibri" panose="020F0502020204030204" pitchFamily="34" charset="0"/>
              </a:rPr>
              <a:t>HelloWorld</a:t>
            </a:r>
            <a:r>
              <a:rPr lang="en-US" sz="2540" dirty="0">
                <a:solidFill>
                  <a:srgbClr val="333333"/>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Device Family: </a:t>
            </a:r>
            <a:r>
              <a:rPr lang="en-US" sz="2540" b="1" i="1" dirty="0">
                <a:solidFill>
                  <a:srgbClr val="00B0F0"/>
                </a:solidFill>
                <a:latin typeface="Calibri" panose="020F0502020204030204" pitchFamily="34" charset="0"/>
                <a:cs typeface="Calibri" panose="020F0502020204030204" pitchFamily="34" charset="0"/>
              </a:rPr>
              <a:t>iPhone</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Just use “iPhone” for this project.</a:t>
            </a:r>
          </a:p>
          <a:p>
            <a:pPr>
              <a:buFont typeface="Arial" panose="020B0604020202020204" pitchFamily="34" charset="0"/>
              <a:buChar char="•"/>
            </a:pPr>
            <a:r>
              <a:rPr lang="en-US" sz="2540" b="1" dirty="0">
                <a:solidFill>
                  <a:srgbClr val="7030A0"/>
                </a:solidFill>
                <a:latin typeface="Calibri" panose="020F0502020204030204" pitchFamily="34" charset="0"/>
                <a:cs typeface="Calibri" panose="020F0502020204030204" pitchFamily="34" charset="0"/>
              </a:rPr>
              <a:t>Use Core Data: [unchecked]</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Do not select this option. You do not need Core Data for this simple project.</a:t>
            </a:r>
          </a:p>
        </p:txBody>
      </p:sp>
    </p:spTree>
    <p:extLst>
      <p:ext uri="{BB962C8B-B14F-4D97-AF65-F5344CB8AC3E}">
        <p14:creationId xmlns:p14="http://schemas.microsoft.com/office/powerpoint/2010/main" val="339130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136" y="1003460"/>
            <a:ext cx="7410344" cy="5854541"/>
          </a:xfrm>
          <a:prstGeom prst="rect">
            <a:avLst/>
          </a:prstGeom>
        </p:spPr>
      </p:pic>
      <p:sp>
        <p:nvSpPr>
          <p:cNvPr id="9" name="Rectangle 8"/>
          <p:cNvSpPr/>
          <p:nvPr/>
        </p:nvSpPr>
        <p:spPr>
          <a:xfrm>
            <a:off x="1499741" y="0"/>
            <a:ext cx="8936492" cy="1432443"/>
          </a:xfrm>
          <a:prstGeom prst="rect">
            <a:avLst/>
          </a:prstGeom>
        </p:spPr>
        <p:txBody>
          <a:bodyPr wrap="square">
            <a:spAutoFit/>
          </a:bodyPr>
          <a:lstStyle/>
          <a:p>
            <a:r>
              <a:rPr lang="en-US" sz="2177" b="1" dirty="0">
                <a:solidFill>
                  <a:srgbClr val="333333"/>
                </a:solidFill>
                <a:latin typeface="Calibri" panose="020F0502020204030204" pitchFamily="34" charset="0"/>
                <a:cs typeface="Calibri" panose="020F0502020204030204" pitchFamily="34" charset="0"/>
              </a:rPr>
              <a:t>.h and .m</a:t>
            </a:r>
            <a:r>
              <a:rPr lang="en-US" sz="2177" dirty="0">
                <a:solidFill>
                  <a:srgbClr val="333333"/>
                </a:solidFill>
                <a:latin typeface="Calibri" panose="020F0502020204030204" pitchFamily="34" charset="0"/>
                <a:cs typeface="Calibri" panose="020F0502020204030204" pitchFamily="34" charset="0"/>
              </a:rPr>
              <a:t> – Files with </a:t>
            </a:r>
            <a:r>
              <a:rPr lang="en-US" sz="2177" dirty="0">
                <a:solidFill>
                  <a:srgbClr val="00B0F0"/>
                </a:solidFill>
                <a:latin typeface="Calibri" panose="020F0502020204030204" pitchFamily="34" charset="0"/>
                <a:cs typeface="Calibri" panose="020F0502020204030204" pitchFamily="34" charset="0"/>
              </a:rPr>
              <a:t>.h extension refers to the header files </a:t>
            </a:r>
            <a:r>
              <a:rPr lang="en-US" sz="2177" dirty="0">
                <a:solidFill>
                  <a:srgbClr val="333333"/>
                </a:solidFill>
                <a:latin typeface="Calibri" panose="020F0502020204030204" pitchFamily="34" charset="0"/>
                <a:cs typeface="Calibri" panose="020F0502020204030204" pitchFamily="34" charset="0"/>
              </a:rPr>
              <a:t>while those with </a:t>
            </a:r>
            <a:r>
              <a:rPr lang="en-US" sz="2177" dirty="0">
                <a:solidFill>
                  <a:srgbClr val="FFC000"/>
                </a:solidFill>
                <a:latin typeface="Calibri" panose="020F0502020204030204" pitchFamily="34" charset="0"/>
                <a:cs typeface="Calibri" panose="020F0502020204030204" pitchFamily="34" charset="0"/>
              </a:rPr>
              <a:t>.m extension are the implementation files</a:t>
            </a:r>
            <a:r>
              <a:rPr lang="en-US" sz="2177" dirty="0">
                <a:solidFill>
                  <a:srgbClr val="333333"/>
                </a:solidFill>
                <a:latin typeface="Calibri" panose="020F0502020204030204" pitchFamily="34" charset="0"/>
                <a:cs typeface="Calibri" panose="020F0502020204030204" pitchFamily="34" charset="0"/>
              </a:rPr>
              <a:t>. Like most of the programming languages, the source code of Objective-C is divided into two parts: </a:t>
            </a:r>
            <a:r>
              <a:rPr lang="en-US" sz="2177" i="1" dirty="0">
                <a:solidFill>
                  <a:srgbClr val="333333"/>
                </a:solidFill>
                <a:latin typeface="Calibri" panose="020F0502020204030204" pitchFamily="34" charset="0"/>
                <a:cs typeface="Calibri" panose="020F0502020204030204" pitchFamily="34" charset="0"/>
              </a:rPr>
              <a:t>interface</a:t>
            </a:r>
            <a:r>
              <a:rPr lang="en-US" sz="2177" dirty="0">
                <a:solidFill>
                  <a:srgbClr val="333333"/>
                </a:solidFill>
                <a:latin typeface="Calibri" panose="020F0502020204030204" pitchFamily="34" charset="0"/>
                <a:cs typeface="Calibri" panose="020F0502020204030204" pitchFamily="34" charset="0"/>
              </a:rPr>
              <a:t> and </a:t>
            </a:r>
            <a:r>
              <a:rPr lang="en-US" sz="2177" i="1" dirty="0">
                <a:solidFill>
                  <a:srgbClr val="333333"/>
                </a:solidFill>
                <a:latin typeface="Calibri" panose="020F0502020204030204" pitchFamily="34" charset="0"/>
                <a:cs typeface="Calibri" panose="020F0502020204030204" pitchFamily="34" charset="0"/>
              </a:rPr>
              <a:t>implementation</a:t>
            </a:r>
            <a:r>
              <a:rPr lang="en-US" sz="2177" dirty="0">
                <a:solidFill>
                  <a:srgbClr val="333333"/>
                </a:solidFill>
                <a:latin typeface="Calibri" panose="020F0502020204030204" pitchFamily="34" charset="0"/>
                <a:cs typeface="Calibri" panose="020F0502020204030204" pitchFamily="34" charset="0"/>
              </a:rPr>
              <a:t>.</a:t>
            </a:r>
            <a:endParaRPr lang="en-US"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64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code 5 Add New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025" y="2394925"/>
            <a:ext cx="7019508" cy="39870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59704" y="187313"/>
            <a:ext cx="8794958"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Before we can put a button, we first need to create a view and its corresponding controller. You can think of a view as a container that holds other UI items such as button. Go back to the Project Navigator. Right-click on the </a:t>
            </a:r>
            <a:r>
              <a:rPr lang="en-US" sz="2177" dirty="0" err="1">
                <a:solidFill>
                  <a:srgbClr val="00B050"/>
                </a:solidFill>
                <a:latin typeface="Calibri" panose="020F0502020204030204" pitchFamily="34" charset="0"/>
                <a:cs typeface="Calibri" panose="020F0502020204030204" pitchFamily="34" charset="0"/>
              </a:rPr>
              <a:t>HelloWorld</a:t>
            </a:r>
            <a:r>
              <a:rPr lang="en-US" sz="2177" dirty="0">
                <a:solidFill>
                  <a:srgbClr val="00B050"/>
                </a:solidFill>
                <a:latin typeface="Calibri" panose="020F0502020204030204" pitchFamily="34" charset="0"/>
                <a:cs typeface="Calibri" panose="020F0502020204030204" pitchFamily="34" charset="0"/>
              </a:rPr>
              <a:t> folder </a:t>
            </a:r>
            <a:r>
              <a:rPr lang="en-US" sz="2177" dirty="0">
                <a:solidFill>
                  <a:srgbClr val="333333"/>
                </a:solidFill>
                <a:latin typeface="Calibri" panose="020F0502020204030204" pitchFamily="34" charset="0"/>
                <a:cs typeface="Calibri" panose="020F0502020204030204" pitchFamily="34" charset="0"/>
              </a:rPr>
              <a:t>and select </a:t>
            </a:r>
            <a:r>
              <a:rPr lang="en-US" sz="2177" dirty="0">
                <a:solidFill>
                  <a:srgbClr val="00B0F0"/>
                </a:solidFill>
                <a:latin typeface="Calibri" panose="020F0502020204030204" pitchFamily="34" charset="0"/>
                <a:cs typeface="Calibri" panose="020F0502020204030204" pitchFamily="34" charset="0"/>
              </a:rPr>
              <a:t>“New File”.</a:t>
            </a:r>
          </a:p>
        </p:txBody>
      </p:sp>
    </p:spTree>
    <p:extLst>
      <p:ext uri="{BB962C8B-B14F-4D97-AF65-F5344CB8AC3E}">
        <p14:creationId xmlns:p14="http://schemas.microsoft.com/office/powerpoint/2010/main" val="392906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code 5 Create New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88" y="1307145"/>
            <a:ext cx="8026239" cy="54043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64511" y="401522"/>
            <a:ext cx="8583116" cy="762388"/>
          </a:xfrm>
          <a:prstGeom prst="rect">
            <a:avLst/>
          </a:prstGeom>
        </p:spPr>
        <p:txBody>
          <a:bodyPr wrap="square">
            <a:spAutoFit/>
          </a:bodyPr>
          <a:lstStyle/>
          <a:p>
            <a:r>
              <a:rPr lang="en-US" sz="2177" dirty="0">
                <a:solidFill>
                  <a:srgbClr val="7030A0"/>
                </a:solidFill>
                <a:latin typeface="Calibri" panose="020F0502020204030204" pitchFamily="34" charset="0"/>
                <a:cs typeface="Calibri" panose="020F0502020204030204" pitchFamily="34" charset="0"/>
              </a:rPr>
              <a:t>Under the Cocoa Touch category, select the Objective-C class template and click Next.</a:t>
            </a:r>
          </a:p>
        </p:txBody>
      </p:sp>
    </p:spTree>
    <p:extLst>
      <p:ext uri="{BB962C8B-B14F-4D97-AF65-F5344CB8AC3E}">
        <p14:creationId xmlns:p14="http://schemas.microsoft.com/office/powerpoint/2010/main" val="1050628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6253" y="393309"/>
            <a:ext cx="8564114"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Name the new class as </a:t>
            </a:r>
            <a:r>
              <a:rPr lang="en-US" sz="2177" dirty="0" err="1">
                <a:solidFill>
                  <a:srgbClr val="00B0F0"/>
                </a:solidFill>
                <a:latin typeface="Calibri" panose="020F0502020204030204" pitchFamily="34" charset="0"/>
                <a:cs typeface="Calibri" panose="020F0502020204030204" pitchFamily="34" charset="0"/>
              </a:rPr>
              <a:t>HelloWorldViewController</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the subclass as </a:t>
            </a:r>
            <a:r>
              <a:rPr lang="en-US" sz="2177" dirty="0" err="1">
                <a:solidFill>
                  <a:srgbClr val="FFC000"/>
                </a:solidFill>
                <a:latin typeface="Calibri" panose="020F0502020204030204" pitchFamily="34" charset="0"/>
                <a:cs typeface="Calibri" panose="020F0502020204030204" pitchFamily="34" charset="0"/>
              </a:rPr>
              <a:t>UIViewController</a:t>
            </a:r>
            <a:r>
              <a:rPr lang="en-US" sz="2177" dirty="0">
                <a:solidFill>
                  <a:srgbClr val="333333"/>
                </a:solidFill>
                <a:latin typeface="Calibri" panose="020F0502020204030204" pitchFamily="34" charset="0"/>
                <a:cs typeface="Calibri" panose="020F0502020204030204" pitchFamily="34" charset="0"/>
              </a:rPr>
              <a:t>. Make sure you check the “With XIB for user interface” option. By selecting this option,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automatically generates a Interface Builder file for the view controller.</a:t>
            </a:r>
            <a:endParaRPr lang="en-US" sz="2177" dirty="0">
              <a:solidFill>
                <a:prstClr val="black"/>
              </a:solidFill>
              <a:latin typeface="Calibri" panose="020F0502020204030204" pitchFamily="34" charset="0"/>
              <a:cs typeface="Calibri" panose="020F0502020204030204" pitchFamily="34" charset="0"/>
            </a:endParaRPr>
          </a:p>
        </p:txBody>
      </p:sp>
      <p:pic>
        <p:nvPicPr>
          <p:cNvPr id="6146" name="Picture 2" descr="HelloWorldViewController Class with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476" y="1961215"/>
            <a:ext cx="6977615" cy="46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6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226202"/>
            <a:ext cx="8870588" cy="1767472"/>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You’ll be prompted with a file dialog. </a:t>
            </a:r>
            <a:r>
              <a:rPr lang="en-US" sz="2177" dirty="0">
                <a:solidFill>
                  <a:srgbClr val="FFC000"/>
                </a:solidFill>
                <a:latin typeface="Calibri" panose="020F0502020204030204" pitchFamily="34" charset="0"/>
                <a:cs typeface="Calibri" panose="020F0502020204030204" pitchFamily="34" charset="0"/>
              </a:rPr>
              <a:t>Simply click the Create button to create the class and XIB.</a:t>
            </a:r>
            <a:r>
              <a:rPr lang="en-US" sz="2177" dirty="0">
                <a:solidFill>
                  <a:srgbClr val="333333"/>
                </a:solidFill>
                <a:latin typeface="Calibri" panose="020F0502020204030204" pitchFamily="34" charset="0"/>
                <a:cs typeface="Calibri" panose="020F0502020204030204" pitchFamily="34" charset="0"/>
              </a:rPr>
              <a:t> Once done,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generates three new files including </a:t>
            </a:r>
            <a:r>
              <a:rPr lang="en-US" sz="2177" dirty="0" err="1">
                <a:solidFill>
                  <a:srgbClr val="00B0F0"/>
                </a:solidFill>
                <a:latin typeface="Calibri" panose="020F0502020204030204" pitchFamily="34" charset="0"/>
                <a:cs typeface="Calibri" panose="020F0502020204030204" pitchFamily="34" charset="0"/>
              </a:rPr>
              <a:t>HelloWorldViewController.h</a:t>
            </a:r>
            <a:r>
              <a:rPr lang="en-US" sz="2177" dirty="0">
                <a:solidFill>
                  <a:srgbClr val="333333"/>
                </a:solidFill>
                <a:latin typeface="Calibri" panose="020F0502020204030204" pitchFamily="34" charset="0"/>
                <a:cs typeface="Calibri" panose="020F0502020204030204" pitchFamily="34" charset="0"/>
              </a:rPr>
              <a:t>, </a:t>
            </a:r>
            <a:r>
              <a:rPr lang="en-US" sz="2177" dirty="0" err="1">
                <a:solidFill>
                  <a:srgbClr val="00B050"/>
                </a:solidFill>
                <a:latin typeface="Calibri" panose="020F0502020204030204" pitchFamily="34" charset="0"/>
                <a:cs typeface="Calibri" panose="020F0502020204030204" pitchFamily="34" charset="0"/>
              </a:rPr>
              <a:t>HelloWorldViewController.m</a:t>
            </a:r>
            <a:r>
              <a:rPr lang="en-US" sz="2177" dirty="0">
                <a:solidFill>
                  <a:srgbClr val="00B05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a:t>
            </a:r>
            <a:r>
              <a:rPr lang="en-US" sz="2177" dirty="0" err="1">
                <a:solidFill>
                  <a:srgbClr val="7030A0"/>
                </a:solidFill>
                <a:latin typeface="Calibri" panose="020F0502020204030204" pitchFamily="34" charset="0"/>
                <a:cs typeface="Calibri" panose="020F0502020204030204" pitchFamily="34" charset="0"/>
              </a:rPr>
              <a:t>HelloWorldViewController.xib</a:t>
            </a:r>
            <a:r>
              <a:rPr lang="en-US" sz="2177" dirty="0">
                <a:solidFill>
                  <a:srgbClr val="333333"/>
                </a:solidFill>
                <a:latin typeface="Calibri" panose="020F0502020204030204" pitchFamily="34" charset="0"/>
                <a:cs typeface="Calibri" panose="020F0502020204030204" pitchFamily="34" charset="0"/>
              </a:rPr>
              <a:t>. If you select the </a:t>
            </a:r>
            <a:r>
              <a:rPr lang="en-US" sz="2177" dirty="0" err="1">
                <a:solidFill>
                  <a:srgbClr val="333333"/>
                </a:solidFill>
                <a:latin typeface="Calibri" panose="020F0502020204030204" pitchFamily="34" charset="0"/>
                <a:cs typeface="Calibri" panose="020F0502020204030204" pitchFamily="34" charset="0"/>
              </a:rPr>
              <a:t>HelloWorldViewController.xib</a:t>
            </a:r>
            <a:r>
              <a:rPr lang="en-US" sz="2177" dirty="0">
                <a:solidFill>
                  <a:srgbClr val="333333"/>
                </a:solidFill>
                <a:latin typeface="Calibri" panose="020F0502020204030204" pitchFamily="34" charset="0"/>
                <a:cs typeface="Calibri" panose="020F0502020204030204" pitchFamily="34" charset="0"/>
              </a:rPr>
              <a:t> file, you’ll find a empty view similar to the below image:</a:t>
            </a:r>
            <a:endParaRPr lang="en-US" sz="2177" dirty="0">
              <a:solidFill>
                <a:prstClr val="black"/>
              </a:solidFill>
              <a:latin typeface="Calibri" panose="020F0502020204030204" pitchFamily="34" charset="0"/>
              <a:cs typeface="Calibri" panose="020F0502020204030204" pitchFamily="34" charset="0"/>
            </a:endParaRPr>
          </a:p>
        </p:txBody>
      </p:sp>
      <p:pic>
        <p:nvPicPr>
          <p:cNvPr id="8194" name="Picture 2" descr="HelloWorldViewController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765" y="2199858"/>
            <a:ext cx="7496575" cy="442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75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203740"/>
            <a:ext cx="8589620" cy="1767472"/>
          </a:xfrm>
          <a:prstGeom prst="rect">
            <a:avLst/>
          </a:prstGeom>
        </p:spPr>
        <p:txBody>
          <a:bodyPr wrap="square">
            <a:spAutoFit/>
          </a:bodyPr>
          <a:lstStyle/>
          <a:p>
            <a:r>
              <a:rPr lang="en-US" sz="2177" dirty="0">
                <a:solidFill>
                  <a:srgbClr val="FF0000"/>
                </a:solidFill>
                <a:latin typeface="Calibri" panose="020F0502020204030204" pitchFamily="34" charset="0"/>
                <a:cs typeface="Calibri" panose="020F0502020204030204" pitchFamily="34" charset="0"/>
              </a:rPr>
              <a:t>Now we’ll add a Hello World button to the view</a:t>
            </a:r>
            <a:r>
              <a:rPr lang="en-US" sz="2177" dirty="0">
                <a:solidFill>
                  <a:srgbClr val="333333"/>
                </a:solidFill>
                <a:latin typeface="Calibri" panose="020F0502020204030204" pitchFamily="34" charset="0"/>
                <a:cs typeface="Calibri" panose="020F0502020204030204" pitchFamily="34" charset="0"/>
              </a:rPr>
              <a:t>. In the lower part of the utility area, it shows the Object library. </a:t>
            </a:r>
            <a:r>
              <a:rPr lang="en-US" sz="2177" dirty="0">
                <a:solidFill>
                  <a:srgbClr val="00B0F0"/>
                </a:solidFill>
                <a:latin typeface="Calibri" panose="020F0502020204030204" pitchFamily="34" charset="0"/>
                <a:cs typeface="Calibri" panose="020F0502020204030204" pitchFamily="34" charset="0"/>
              </a:rPr>
              <a:t>From here, you can choose any of the UI Controls, drag-and-drop it into the view</a:t>
            </a:r>
            <a:r>
              <a:rPr lang="en-US" sz="2177" dirty="0">
                <a:solidFill>
                  <a:srgbClr val="333333"/>
                </a:solidFill>
                <a:latin typeface="Calibri" panose="020F0502020204030204" pitchFamily="34" charset="0"/>
                <a:cs typeface="Calibri" panose="020F0502020204030204" pitchFamily="34" charset="0"/>
              </a:rPr>
              <a:t>. For the Hello World app, let’s pick the button and drag it into the view. Try to place the button at the center of the view.</a:t>
            </a:r>
            <a:endParaRPr lang="en-US" sz="2177" dirty="0">
              <a:solidFill>
                <a:prstClr val="black"/>
              </a:solidFill>
              <a:latin typeface="Calibri" panose="020F0502020204030204" pitchFamily="34" charset="0"/>
              <a:cs typeface="Calibri" panose="020F0502020204030204" pitchFamily="34" charset="0"/>
            </a:endParaRPr>
          </a:p>
        </p:txBody>
      </p:sp>
      <p:pic>
        <p:nvPicPr>
          <p:cNvPr id="9218" name="Picture 2" descr="Interface Builder Drag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446" y="1962758"/>
            <a:ext cx="7037694" cy="476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017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6669" y="361600"/>
            <a:ext cx="4571040" cy="1097416"/>
          </a:xfrm>
          <a:prstGeom prst="rect">
            <a:avLst/>
          </a:prstGeom>
        </p:spPr>
        <p:txBody>
          <a:bodyPr>
            <a:spAutoFit/>
          </a:bodyPr>
          <a:lstStyle/>
          <a:p>
            <a:r>
              <a:rPr lang="en-US" sz="2177" dirty="0">
                <a:solidFill>
                  <a:srgbClr val="00B0F0"/>
                </a:solidFill>
                <a:latin typeface="Calibri" panose="020F0502020204030204" pitchFamily="34" charset="0"/>
                <a:cs typeface="Calibri" panose="020F0502020204030204" pitchFamily="34" charset="0"/>
              </a:rPr>
              <a:t>Next, let’s rename the button. To edit the label of the button, double-click it and name it “Hello World”.</a:t>
            </a:r>
          </a:p>
        </p:txBody>
      </p:sp>
      <p:pic>
        <p:nvPicPr>
          <p:cNvPr id="10242" name="Picture 2" descr="Interface Builder Edit L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44" y="846158"/>
            <a:ext cx="3761375" cy="12974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1709" y="3354219"/>
            <a:ext cx="4663504" cy="343620"/>
          </a:xfrm>
          <a:prstGeom prst="rect">
            <a:avLst/>
          </a:prstGeom>
        </p:spPr>
        <p:txBody>
          <a:bodyPr wrap="square">
            <a:spAutoFit/>
          </a:bodyPr>
          <a:lstStyle/>
          <a:p>
            <a:r>
              <a:rPr lang="en-US" sz="1633" dirty="0">
                <a:solidFill>
                  <a:srgbClr val="6E371A"/>
                </a:solidFill>
                <a:latin typeface="Monaco"/>
              </a:rPr>
              <a:t>#import "</a:t>
            </a:r>
            <a:r>
              <a:rPr lang="en-US" sz="1633" dirty="0" err="1">
                <a:solidFill>
                  <a:srgbClr val="6E371A"/>
                </a:solidFill>
                <a:latin typeface="Monaco"/>
              </a:rPr>
              <a:t>HelloWorldViewController.h</a:t>
            </a:r>
            <a:r>
              <a:rPr lang="en-US" sz="1633" dirty="0">
                <a:solidFill>
                  <a:srgbClr val="6E371A"/>
                </a:solidFill>
                <a:latin typeface="Monaco"/>
              </a:rPr>
              <a:t>"</a:t>
            </a:r>
            <a:endParaRPr lang="en-US" sz="1633" dirty="0">
              <a:solidFill>
                <a:prstClr val="black"/>
              </a:solidFill>
            </a:endParaRPr>
          </a:p>
        </p:txBody>
      </p:sp>
      <p:sp>
        <p:nvSpPr>
          <p:cNvPr id="6" name="Rectangle 5"/>
          <p:cNvSpPr/>
          <p:nvPr/>
        </p:nvSpPr>
        <p:spPr>
          <a:xfrm>
            <a:off x="4423355" y="5353926"/>
            <a:ext cx="5509921" cy="1348767"/>
          </a:xfrm>
          <a:prstGeom prst="rect">
            <a:avLst/>
          </a:prstGeom>
        </p:spPr>
        <p:txBody>
          <a:bodyPr wrap="square">
            <a:spAutoFit/>
          </a:bodyPr>
          <a:lstStyle/>
          <a:p>
            <a:r>
              <a:rPr lang="en-US" sz="1633" dirty="0" err="1">
                <a:solidFill>
                  <a:srgbClr val="000000"/>
                </a:solidFill>
                <a:latin typeface="Monaco"/>
              </a:rPr>
              <a:t>HelloWorldViewController</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viewController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HelloWorldViewController</a:t>
            </a:r>
            <a:r>
              <a:rPr lang="en-US" sz="1633" dirty="0">
                <a:solidFill>
                  <a:srgbClr val="000000"/>
                </a:solidFill>
                <a:latin typeface="Monaco"/>
              </a:rPr>
              <a:t> </a:t>
            </a:r>
            <a:r>
              <a:rPr lang="en-US" sz="1633" dirty="0" err="1">
                <a:solidFill>
                  <a:srgbClr val="000000"/>
                </a:solidFill>
                <a:latin typeface="Monaco"/>
              </a:rPr>
              <a:t>alloc</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initWithNibName</a:t>
            </a:r>
            <a:r>
              <a:rPr lang="en-US" sz="1633" dirty="0">
                <a:solidFill>
                  <a:srgbClr val="002200"/>
                </a:solidFill>
                <a:latin typeface="Monaco"/>
              </a:rPr>
              <a:t>:</a:t>
            </a:r>
            <a:r>
              <a:rPr lang="en-US" sz="1633" dirty="0">
                <a:solidFill>
                  <a:srgbClr val="BF1D1A"/>
                </a:solidFill>
                <a:latin typeface="Monaco"/>
              </a:rPr>
              <a:t>@"</a:t>
            </a:r>
            <a:r>
              <a:rPr lang="en-US" sz="1633" dirty="0" err="1">
                <a:solidFill>
                  <a:srgbClr val="BF1D1A"/>
                </a:solidFill>
                <a:latin typeface="Monaco"/>
              </a:rPr>
              <a:t>HelloWorldViewController</a:t>
            </a:r>
            <a:r>
              <a:rPr lang="en-US" sz="1633" dirty="0">
                <a:solidFill>
                  <a:srgbClr val="BF1D1A"/>
                </a:solidFill>
                <a:latin typeface="Monaco"/>
              </a:rPr>
              <a:t>"</a:t>
            </a:r>
            <a:r>
              <a:rPr lang="en-US" sz="1633" dirty="0">
                <a:solidFill>
                  <a:srgbClr val="000000"/>
                </a:solidFill>
                <a:latin typeface="Monaco"/>
              </a:rPr>
              <a:t> </a:t>
            </a:r>
            <a:r>
              <a:rPr lang="en-US" sz="1633" dirty="0" err="1">
                <a:solidFill>
                  <a:srgbClr val="000000"/>
                </a:solidFill>
                <a:latin typeface="Monaco"/>
              </a:rPr>
              <a:t>bundle</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self.window.rootViewController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viewController</a:t>
            </a:r>
            <a:r>
              <a:rPr lang="en-US" sz="1633" dirty="0">
                <a:solidFill>
                  <a:srgbClr val="000000"/>
                </a:solidFill>
                <a:latin typeface="Monaco"/>
              </a:rPr>
              <a:t>;</a:t>
            </a:r>
            <a:endParaRPr lang="en-US" sz="1633" dirty="0">
              <a:solidFill>
                <a:prstClr val="black"/>
              </a:solidFill>
            </a:endParaRPr>
          </a:p>
        </p:txBody>
      </p:sp>
      <p:sp>
        <p:nvSpPr>
          <p:cNvPr id="7" name="Rectangle 6"/>
          <p:cNvSpPr/>
          <p:nvPr/>
        </p:nvSpPr>
        <p:spPr>
          <a:xfrm>
            <a:off x="1873704" y="2230404"/>
            <a:ext cx="4571040" cy="1432443"/>
          </a:xfrm>
          <a:prstGeom prst="rect">
            <a:avLst/>
          </a:prstGeom>
        </p:spPr>
        <p:txBody>
          <a:bodyPr>
            <a:spAutoFit/>
          </a:bodyPr>
          <a:lstStyle/>
          <a:p>
            <a:r>
              <a:rPr lang="en-US" sz="2177" dirty="0">
                <a:solidFill>
                  <a:srgbClr val="FFC000"/>
                </a:solidFill>
                <a:latin typeface="Calibri" panose="020F0502020204030204" pitchFamily="34" charset="0"/>
                <a:cs typeface="Calibri" panose="020F0502020204030204" pitchFamily="34" charset="0"/>
              </a:rPr>
              <a:t>Select the </a:t>
            </a:r>
            <a:r>
              <a:rPr lang="en-US" sz="2177" dirty="0" err="1">
                <a:solidFill>
                  <a:srgbClr val="FFC000"/>
                </a:solidFill>
                <a:latin typeface="Calibri" panose="020F0502020204030204" pitchFamily="34" charset="0"/>
                <a:cs typeface="Calibri" panose="020F0502020204030204" pitchFamily="34" charset="0"/>
              </a:rPr>
              <a:t>AppDelegate.m</a:t>
            </a:r>
            <a:r>
              <a:rPr lang="en-US" sz="2177" dirty="0">
                <a:solidFill>
                  <a:srgbClr val="FFC000"/>
                </a:solidFill>
                <a:latin typeface="Calibri" panose="020F0502020204030204" pitchFamily="34" charset="0"/>
                <a:cs typeface="Calibri" panose="020F0502020204030204" pitchFamily="34" charset="0"/>
              </a:rPr>
              <a:t> in Project Navigator. Add the following import statement at the very beginning of the file:</a:t>
            </a:r>
          </a:p>
        </p:txBody>
      </p:sp>
      <p:sp>
        <p:nvSpPr>
          <p:cNvPr id="9" name="Rectangle 8"/>
          <p:cNvSpPr/>
          <p:nvPr/>
        </p:nvSpPr>
        <p:spPr>
          <a:xfrm>
            <a:off x="1766668" y="3863778"/>
            <a:ext cx="4571040" cy="1767472"/>
          </a:xfrm>
          <a:prstGeom prst="rect">
            <a:avLst/>
          </a:prstGeom>
        </p:spPr>
        <p:txBody>
          <a:bodyPr>
            <a:spAutoFit/>
          </a:bodyPr>
          <a:lstStyle/>
          <a:p>
            <a:r>
              <a:rPr lang="en-US" sz="2177" dirty="0">
                <a:solidFill>
                  <a:srgbClr val="7030A0"/>
                </a:solidFill>
                <a:latin typeface="Calibri" panose="020F0502020204030204" pitchFamily="34" charset="0"/>
                <a:cs typeface="Calibri" panose="020F0502020204030204" pitchFamily="34" charset="0"/>
              </a:rPr>
              <a:t>In the </a:t>
            </a:r>
            <a:r>
              <a:rPr lang="en-US" sz="2177" dirty="0" err="1">
                <a:solidFill>
                  <a:srgbClr val="00B050"/>
                </a:solidFill>
                <a:latin typeface="Calibri" panose="020F0502020204030204" pitchFamily="34" charset="0"/>
                <a:cs typeface="Calibri" panose="020F0502020204030204" pitchFamily="34" charset="0"/>
              </a:rPr>
              <a:t>didFinishLaunchingWithOptions</a:t>
            </a:r>
            <a:r>
              <a:rPr lang="en-US" sz="2177" dirty="0">
                <a:solidFill>
                  <a:srgbClr val="7030A0"/>
                </a:solidFill>
                <a:latin typeface="Calibri" panose="020F0502020204030204" pitchFamily="34" charset="0"/>
                <a:cs typeface="Calibri" panose="020F0502020204030204" pitchFamily="34" charset="0"/>
              </a:rPr>
              <a:t>: method, add the following lines of code right after “</a:t>
            </a:r>
            <a:r>
              <a:rPr lang="en-US" sz="2177" dirty="0" err="1">
                <a:solidFill>
                  <a:srgbClr val="7030A0"/>
                </a:solidFill>
                <a:latin typeface="Calibri" panose="020F0502020204030204" pitchFamily="34" charset="0"/>
                <a:cs typeface="Calibri" panose="020F0502020204030204" pitchFamily="34" charset="0"/>
              </a:rPr>
              <a:t>self.window.backgroundColor</a:t>
            </a:r>
            <a:r>
              <a:rPr lang="en-US" sz="2177" dirty="0">
                <a:solidFill>
                  <a:srgbClr val="7030A0"/>
                </a:solidFill>
                <a:latin typeface="Calibri" panose="020F0502020204030204" pitchFamily="34" charset="0"/>
                <a:cs typeface="Calibri" panose="020F0502020204030204" pitchFamily="34" charset="0"/>
              </a:rPr>
              <a:t> = [</a:t>
            </a:r>
            <a:r>
              <a:rPr lang="en-US" sz="2177" dirty="0" err="1">
                <a:solidFill>
                  <a:srgbClr val="7030A0"/>
                </a:solidFill>
                <a:latin typeface="Calibri" panose="020F0502020204030204" pitchFamily="34" charset="0"/>
                <a:cs typeface="Calibri" panose="020F0502020204030204" pitchFamily="34" charset="0"/>
              </a:rPr>
              <a:t>UIColor</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whiteColor</a:t>
            </a:r>
            <a:r>
              <a:rPr lang="en-US" sz="2177" dirty="0">
                <a:solidFill>
                  <a:srgbClr val="7030A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5187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6896" y="367344"/>
            <a:ext cx="4571040" cy="1767472"/>
          </a:xfrm>
          <a:prstGeom prst="rect">
            <a:avLst/>
          </a:prstGeom>
        </p:spPr>
        <p:txBody>
          <a:bodyPr>
            <a:spAutoFit/>
          </a:bodyPr>
          <a:lstStyle/>
          <a:p>
            <a:r>
              <a:rPr lang="en-US" sz="2177" dirty="0">
                <a:solidFill>
                  <a:srgbClr val="333333"/>
                </a:solidFill>
                <a:latin typeface="Calibri" panose="020F0502020204030204" pitchFamily="34" charset="0"/>
                <a:cs typeface="Calibri" panose="020F0502020204030204" pitchFamily="34" charset="0"/>
              </a:rPr>
              <a:t>What you have just done is to load the </a:t>
            </a:r>
            <a:r>
              <a:rPr lang="en-US" sz="2177" dirty="0" err="1">
                <a:solidFill>
                  <a:srgbClr val="00B0F0"/>
                </a:solidFill>
                <a:latin typeface="Calibri" panose="020F0502020204030204" pitchFamily="34" charset="0"/>
                <a:cs typeface="Calibri" panose="020F0502020204030204" pitchFamily="34" charset="0"/>
              </a:rPr>
              <a:t>HelloWorldViewController.xib</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set it as the root view controller. </a:t>
            </a:r>
            <a:r>
              <a:rPr lang="en-US" sz="2177" dirty="0">
                <a:solidFill>
                  <a:srgbClr val="00B050"/>
                </a:solidFill>
                <a:latin typeface="Calibri" panose="020F0502020204030204" pitchFamily="34" charset="0"/>
                <a:cs typeface="Calibri" panose="020F0502020204030204" pitchFamily="34" charset="0"/>
              </a:rPr>
              <a:t>Now try to run the app again and you should have an app like this:</a:t>
            </a:r>
          </a:p>
        </p:txBody>
      </p:sp>
      <p:pic>
        <p:nvPicPr>
          <p:cNvPr id="11266" name="Picture 2" descr="HelloWorld App with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937" y="1246854"/>
            <a:ext cx="4211653" cy="541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44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7571" y="483300"/>
            <a:ext cx="4571040" cy="2102499"/>
          </a:xfrm>
          <a:prstGeom prst="rect">
            <a:avLst/>
          </a:prstGeom>
        </p:spPr>
        <p:txBody>
          <a:bodyPr>
            <a:spAutoFit/>
          </a:bodyPr>
          <a:lstStyle/>
          <a:p>
            <a:r>
              <a:rPr lang="en-US" sz="2177" dirty="0">
                <a:solidFill>
                  <a:srgbClr val="333333"/>
                </a:solidFill>
                <a:latin typeface="Calibri" panose="020F0502020204030204" pitchFamily="34" charset="0"/>
                <a:cs typeface="Calibri" panose="020F0502020204030204" pitchFamily="34" charset="0"/>
              </a:rPr>
              <a:t>In the Project Navigator, select the “</a:t>
            </a:r>
            <a:r>
              <a:rPr lang="en-US" sz="2177" dirty="0" err="1">
                <a:solidFill>
                  <a:srgbClr val="00B0F0"/>
                </a:solidFill>
                <a:latin typeface="Calibri" panose="020F0502020204030204" pitchFamily="34" charset="0"/>
                <a:cs typeface="Calibri" panose="020F0502020204030204" pitchFamily="34" charset="0"/>
              </a:rPr>
              <a:t>HelloWorldViewController.h</a:t>
            </a:r>
            <a:r>
              <a:rPr lang="en-US" sz="2177" dirty="0">
                <a:solidFill>
                  <a:srgbClr val="333333"/>
                </a:solidFill>
                <a:latin typeface="Calibri" panose="020F0502020204030204" pitchFamily="34" charset="0"/>
                <a:cs typeface="Calibri" panose="020F0502020204030204" pitchFamily="34" charset="0"/>
              </a:rPr>
              <a:t>”. The editor area now displays the source code of the selected file. </a:t>
            </a:r>
            <a:r>
              <a:rPr lang="en-US" sz="2177" dirty="0">
                <a:solidFill>
                  <a:srgbClr val="00B050"/>
                </a:solidFill>
                <a:latin typeface="Calibri" panose="020F0502020204030204" pitchFamily="34" charset="0"/>
                <a:cs typeface="Calibri" panose="020F0502020204030204" pitchFamily="34" charset="0"/>
              </a:rPr>
              <a:t>Add the following line of code before the “@end” line:</a:t>
            </a:r>
          </a:p>
        </p:txBody>
      </p:sp>
      <p:sp>
        <p:nvSpPr>
          <p:cNvPr id="5" name="Rectangle 4"/>
          <p:cNvSpPr/>
          <p:nvPr/>
        </p:nvSpPr>
        <p:spPr>
          <a:xfrm>
            <a:off x="6248610" y="1605745"/>
            <a:ext cx="2404826" cy="343620"/>
          </a:xfrm>
          <a:prstGeom prst="rect">
            <a:avLst/>
          </a:prstGeom>
        </p:spPr>
        <p:txBody>
          <a:bodyPr wrap="none">
            <a:spAutoFit/>
          </a:bodyPr>
          <a:lstStyle/>
          <a:p>
            <a:r>
              <a:rPr lang="en-US" sz="1633" dirty="0">
                <a:solidFill>
                  <a:srgbClr val="002200"/>
                </a:solidFill>
                <a:latin typeface="Monaco"/>
              </a:rPr>
              <a:t>-(</a:t>
            </a:r>
            <a:r>
              <a:rPr lang="en-US" sz="1633" dirty="0" err="1">
                <a:solidFill>
                  <a:srgbClr val="000000"/>
                </a:solidFill>
                <a:latin typeface="Monaco"/>
              </a:rPr>
              <a:t>IBAction</a:t>
            </a:r>
            <a:r>
              <a:rPr lang="en-US" sz="1633" dirty="0">
                <a:solidFill>
                  <a:srgbClr val="002200"/>
                </a:solidFill>
                <a:latin typeface="Monaco"/>
              </a:rPr>
              <a:t>)</a:t>
            </a:r>
            <a:r>
              <a:rPr lang="en-US" sz="1633" dirty="0" err="1">
                <a:solidFill>
                  <a:srgbClr val="000000"/>
                </a:solidFill>
                <a:latin typeface="Monaco"/>
              </a:rPr>
              <a:t>showMessage</a:t>
            </a:r>
            <a:r>
              <a:rPr lang="en-US" sz="1633" dirty="0">
                <a:solidFill>
                  <a:srgbClr val="000000"/>
                </a:solidFill>
                <a:latin typeface="Monaco"/>
              </a:rPr>
              <a:t>;</a:t>
            </a:r>
            <a:endParaRPr lang="en-US" sz="1633" dirty="0">
              <a:solidFill>
                <a:prstClr val="black"/>
              </a:solidFill>
            </a:endParaRPr>
          </a:p>
        </p:txBody>
      </p:sp>
      <p:sp>
        <p:nvSpPr>
          <p:cNvPr id="6" name="Rectangle 5"/>
          <p:cNvSpPr/>
          <p:nvPr/>
        </p:nvSpPr>
        <p:spPr>
          <a:xfrm>
            <a:off x="1314838" y="3164877"/>
            <a:ext cx="4571040" cy="762388"/>
          </a:xfrm>
          <a:prstGeom prst="rect">
            <a:avLst/>
          </a:prstGeom>
        </p:spPr>
        <p:txBody>
          <a:bodyPr>
            <a:spAutoFit/>
          </a:bodyPr>
          <a:lstStyle/>
          <a:p>
            <a:pPr lvl="1"/>
            <a:r>
              <a:rPr lang="en-US" sz="2177" dirty="0">
                <a:solidFill>
                  <a:srgbClr val="7030A0"/>
                </a:solidFill>
                <a:latin typeface="Calibri" panose="020F0502020204030204" pitchFamily="34" charset="0"/>
                <a:cs typeface="Calibri" panose="020F0502020204030204" pitchFamily="34" charset="0"/>
              </a:rPr>
              <a:t>Your complete code should look like this after editing:</a:t>
            </a:r>
          </a:p>
        </p:txBody>
      </p:sp>
      <p:sp>
        <p:nvSpPr>
          <p:cNvPr id="7" name="Rectangle 6"/>
          <p:cNvSpPr/>
          <p:nvPr/>
        </p:nvSpPr>
        <p:spPr>
          <a:xfrm>
            <a:off x="4535867" y="4173517"/>
            <a:ext cx="5523755" cy="1851341"/>
          </a:xfrm>
          <a:prstGeom prst="rect">
            <a:avLst/>
          </a:prstGeom>
        </p:spPr>
        <p:txBody>
          <a:bodyPr wrap="square">
            <a:spAutoFit/>
          </a:bodyPr>
          <a:lstStyle/>
          <a:p>
            <a:r>
              <a:rPr lang="fr-FR" sz="1633" dirty="0">
                <a:solidFill>
                  <a:srgbClr val="6E371A"/>
                </a:solidFill>
                <a:latin typeface="Monaco"/>
              </a:rPr>
              <a:t>#import &lt;</a:t>
            </a:r>
            <a:r>
              <a:rPr lang="fr-FR" sz="1633" dirty="0" err="1">
                <a:solidFill>
                  <a:srgbClr val="6E371A"/>
                </a:solidFill>
                <a:latin typeface="Monaco"/>
              </a:rPr>
              <a:t>UIKit</a:t>
            </a:r>
            <a:r>
              <a:rPr lang="fr-FR" sz="1633" dirty="0">
                <a:solidFill>
                  <a:srgbClr val="6E371A"/>
                </a:solidFill>
                <a:latin typeface="Monaco"/>
              </a:rPr>
              <a:t>/</a:t>
            </a:r>
            <a:r>
              <a:rPr lang="fr-FR" sz="1633" dirty="0" err="1">
                <a:solidFill>
                  <a:srgbClr val="6E371A"/>
                </a:solidFill>
                <a:latin typeface="Monaco"/>
              </a:rPr>
              <a:t>UIKit.h</a:t>
            </a:r>
            <a:r>
              <a:rPr lang="fr-FR" sz="1633" dirty="0">
                <a:solidFill>
                  <a:srgbClr val="6E371A"/>
                </a:solidFill>
                <a:latin typeface="Monaco"/>
              </a:rPr>
              <a:t>&gt;</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A61390"/>
                </a:solidFill>
                <a:latin typeface="Monaco"/>
              </a:rPr>
              <a:t>@interface</a:t>
            </a:r>
            <a:r>
              <a:rPr lang="fr-FR" sz="1633" dirty="0">
                <a:solidFill>
                  <a:srgbClr val="000000"/>
                </a:solidFill>
                <a:latin typeface="Monaco"/>
              </a:rPr>
              <a:t> </a:t>
            </a:r>
            <a:r>
              <a:rPr lang="fr-FR" sz="1633" dirty="0" err="1">
                <a:solidFill>
                  <a:srgbClr val="000000"/>
                </a:solidFill>
                <a:latin typeface="Monaco"/>
              </a:rPr>
              <a:t>HelloWorldViewController</a:t>
            </a:r>
            <a:r>
              <a:rPr lang="fr-FR" sz="1633" dirty="0">
                <a:solidFill>
                  <a:srgbClr val="000000"/>
                </a:solidFill>
                <a:latin typeface="Monaco"/>
              </a:rPr>
              <a:t> </a:t>
            </a:r>
            <a:r>
              <a:rPr lang="fr-FR" sz="1633" dirty="0">
                <a:solidFill>
                  <a:srgbClr val="002200"/>
                </a:solidFill>
                <a:latin typeface="Monaco"/>
              </a:rPr>
              <a:t>:</a:t>
            </a:r>
            <a:r>
              <a:rPr lang="fr-FR" sz="1633" dirty="0">
                <a:solidFill>
                  <a:srgbClr val="000000"/>
                </a:solidFill>
                <a:latin typeface="Monaco"/>
              </a:rPr>
              <a:t> </a:t>
            </a:r>
            <a:r>
              <a:rPr lang="fr-FR" sz="1633" dirty="0" err="1">
                <a:solidFill>
                  <a:srgbClr val="000000"/>
                </a:solidFill>
                <a:latin typeface="Monaco"/>
              </a:rPr>
              <a:t>UIViewController</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002200"/>
                </a:solidFill>
                <a:latin typeface="Monaco"/>
              </a:rPr>
              <a:t>-(</a:t>
            </a:r>
            <a:r>
              <a:rPr lang="fr-FR" sz="1633" dirty="0" err="1">
                <a:solidFill>
                  <a:srgbClr val="000000"/>
                </a:solidFill>
                <a:latin typeface="Monaco"/>
              </a:rPr>
              <a:t>IBAction</a:t>
            </a:r>
            <a:r>
              <a:rPr lang="fr-FR" sz="1633" dirty="0">
                <a:solidFill>
                  <a:srgbClr val="002200"/>
                </a:solidFill>
                <a:latin typeface="Monaco"/>
              </a:rPr>
              <a:t>)</a:t>
            </a:r>
            <a:r>
              <a:rPr lang="fr-FR" sz="1633" dirty="0" err="1">
                <a:solidFill>
                  <a:srgbClr val="000000"/>
                </a:solidFill>
                <a:latin typeface="Monaco"/>
              </a:rPr>
              <a:t>showMessage</a:t>
            </a:r>
            <a:r>
              <a:rPr lang="fr-FR" sz="1633" dirty="0">
                <a:solidFill>
                  <a:srgbClr val="000000"/>
                </a:solidFill>
                <a:latin typeface="Monaco"/>
              </a:rPr>
              <a:t>;</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A61390"/>
                </a:solidFill>
                <a:latin typeface="Monaco"/>
              </a:rPr>
              <a:t>@end</a:t>
            </a:r>
            <a:endParaRPr lang="en-US" sz="1633" dirty="0">
              <a:solidFill>
                <a:prstClr val="black"/>
              </a:solidFill>
            </a:endParaRPr>
          </a:p>
        </p:txBody>
      </p:sp>
    </p:spTree>
    <p:extLst>
      <p:ext uri="{BB962C8B-B14F-4D97-AF65-F5344CB8AC3E}">
        <p14:creationId xmlns:p14="http://schemas.microsoft.com/office/powerpoint/2010/main" val="3773746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4435" y="360677"/>
            <a:ext cx="323727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Module 02</a:t>
            </a:r>
          </a:p>
        </p:txBody>
      </p:sp>
      <p:sp>
        <p:nvSpPr>
          <p:cNvPr id="7" name="Rectangle 6"/>
          <p:cNvSpPr/>
          <p:nvPr/>
        </p:nvSpPr>
        <p:spPr>
          <a:xfrm>
            <a:off x="2394689" y="1301996"/>
            <a:ext cx="5372477" cy="3853384"/>
          </a:xfrm>
          <a:prstGeom prst="rect">
            <a:avLst/>
          </a:prstGeom>
          <a:noFill/>
        </p:spPr>
        <p:txBody>
          <a:bodyPr wrap="none" lIns="82953" tIns="41476" rIns="82953" bIns="41476">
            <a:spAutoFit/>
          </a:bodyPr>
          <a:lstStyle/>
          <a:p>
            <a:pPr marL="622158" indent="-622158">
              <a:buSzPct val="45000"/>
              <a:buFont typeface="Wingdings" panose="05000000000000000000" pitchFamily="2" charset="2"/>
              <a:buChar char="q"/>
            </a:pPr>
            <a:endParaRPr lang="en-US"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Interface Builder</a:t>
            </a:r>
            <a:endParaRPr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Story Board</a:t>
            </a:r>
            <a:endParaRPr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UI Design</a:t>
            </a: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Auto Layout</a:t>
            </a:r>
          </a:p>
        </p:txBody>
      </p:sp>
    </p:spTree>
    <p:extLst>
      <p:ext uri="{BB962C8B-B14F-4D97-AF65-F5344CB8AC3E}">
        <p14:creationId xmlns:p14="http://schemas.microsoft.com/office/powerpoint/2010/main" val="65237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843" y="437267"/>
            <a:ext cx="4894568"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Next, select the “</a:t>
            </a:r>
            <a:r>
              <a:rPr lang="en-US" sz="2177" dirty="0" err="1">
                <a:solidFill>
                  <a:srgbClr val="00B0F0"/>
                </a:solidFill>
                <a:latin typeface="Calibri" panose="020F0502020204030204" pitchFamily="34" charset="0"/>
                <a:cs typeface="Calibri" panose="020F0502020204030204" pitchFamily="34" charset="0"/>
              </a:rPr>
              <a:t>HelloWorldViewController.m</a:t>
            </a:r>
            <a:r>
              <a:rPr lang="en-US" sz="2177" dirty="0">
                <a:solidFill>
                  <a:srgbClr val="333333"/>
                </a:solidFill>
                <a:latin typeface="Calibri" panose="020F0502020204030204" pitchFamily="34" charset="0"/>
                <a:cs typeface="Calibri" panose="020F0502020204030204" pitchFamily="34" charset="0"/>
              </a:rPr>
              <a:t>” and insert the following code before the “@end” line:</a:t>
            </a:r>
            <a:endParaRPr lang="en-US" sz="2177" dirty="0">
              <a:solidFill>
                <a:prstClr val="black"/>
              </a:solidFill>
              <a:latin typeface="Calibri" panose="020F0502020204030204" pitchFamily="34" charset="0"/>
              <a:cs typeface="Calibri" panose="020F0502020204030204" pitchFamily="34" charset="0"/>
            </a:endParaRPr>
          </a:p>
        </p:txBody>
      </p:sp>
      <p:sp>
        <p:nvSpPr>
          <p:cNvPr id="5" name="Rectangle 4"/>
          <p:cNvSpPr/>
          <p:nvPr/>
        </p:nvSpPr>
        <p:spPr>
          <a:xfrm>
            <a:off x="3948967" y="2555479"/>
            <a:ext cx="5451298" cy="2856488"/>
          </a:xfrm>
          <a:prstGeom prst="rect">
            <a:avLst/>
          </a:prstGeom>
        </p:spPr>
        <p:txBody>
          <a:bodyPr wrap="square">
            <a:spAutoFit/>
          </a:bodyPr>
          <a:lstStyle/>
          <a:p>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IBAction</a:t>
            </a:r>
            <a:r>
              <a:rPr lang="en-US" sz="1633" dirty="0">
                <a:solidFill>
                  <a:srgbClr val="002200"/>
                </a:solidFill>
                <a:latin typeface="Monaco"/>
              </a:rPr>
              <a:t>)</a:t>
            </a:r>
            <a:r>
              <a:rPr lang="en-US" sz="1633" dirty="0" err="1">
                <a:solidFill>
                  <a:srgbClr val="000000"/>
                </a:solidFill>
                <a:latin typeface="Monaco"/>
              </a:rPr>
              <a:t>showMessage</a:t>
            </a: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UIAlertView</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helloWorldAlert</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UIAlertView</a:t>
            </a:r>
            <a:r>
              <a:rPr lang="en-US" sz="1633" dirty="0">
                <a:solidFill>
                  <a:srgbClr val="000000"/>
                </a:solidFill>
                <a:latin typeface="Monaco"/>
              </a:rPr>
              <a:t> </a:t>
            </a:r>
            <a:r>
              <a:rPr lang="en-US" sz="1633" dirty="0" err="1">
                <a:solidFill>
                  <a:srgbClr val="000000"/>
                </a:solidFill>
                <a:latin typeface="Monaco"/>
              </a:rPr>
              <a:t>alloc</a:t>
            </a: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initWithTitle</a:t>
            </a:r>
            <a:r>
              <a:rPr lang="en-US" sz="1633" dirty="0">
                <a:solidFill>
                  <a:srgbClr val="002200"/>
                </a:solidFill>
                <a:latin typeface="Monaco"/>
              </a:rPr>
              <a:t>:</a:t>
            </a:r>
            <a:r>
              <a:rPr lang="en-US" sz="1633" dirty="0">
                <a:solidFill>
                  <a:srgbClr val="BF1D1A"/>
                </a:solidFill>
                <a:latin typeface="Monaco"/>
              </a:rPr>
              <a:t>@"My First App"</a:t>
            </a:r>
            <a:r>
              <a:rPr lang="en-US" sz="1633" dirty="0">
                <a:solidFill>
                  <a:srgbClr val="000000"/>
                </a:solidFill>
                <a:latin typeface="Monaco"/>
              </a:rPr>
              <a:t> message</a:t>
            </a:r>
            <a:r>
              <a:rPr lang="en-US" sz="1633" dirty="0">
                <a:solidFill>
                  <a:srgbClr val="002200"/>
                </a:solidFill>
                <a:latin typeface="Monaco"/>
              </a:rPr>
              <a:t>:</a:t>
            </a:r>
            <a:r>
              <a:rPr lang="en-US" sz="1633" dirty="0">
                <a:solidFill>
                  <a:srgbClr val="BF1D1A"/>
                </a:solidFill>
                <a:latin typeface="Monaco"/>
              </a:rPr>
              <a:t>@"Hello, World!"</a:t>
            </a:r>
            <a:r>
              <a:rPr lang="en-US" sz="1633" dirty="0">
                <a:solidFill>
                  <a:srgbClr val="000000"/>
                </a:solidFill>
                <a:latin typeface="Monaco"/>
              </a:rPr>
              <a:t> </a:t>
            </a:r>
            <a:r>
              <a:rPr lang="en-US" sz="1633" dirty="0" err="1">
                <a:solidFill>
                  <a:srgbClr val="000000"/>
                </a:solidFill>
                <a:latin typeface="Monaco"/>
              </a:rPr>
              <a:t>delegate</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0000"/>
                </a:solidFill>
                <a:latin typeface="Monaco"/>
              </a:rPr>
              <a:t> </a:t>
            </a:r>
            <a:r>
              <a:rPr lang="en-US" sz="1633" dirty="0" err="1">
                <a:solidFill>
                  <a:srgbClr val="000000"/>
                </a:solidFill>
                <a:latin typeface="Monaco"/>
              </a:rPr>
              <a:t>cancelButtonTitle</a:t>
            </a:r>
            <a:r>
              <a:rPr lang="en-US" sz="1633" dirty="0">
                <a:solidFill>
                  <a:srgbClr val="002200"/>
                </a:solidFill>
                <a:latin typeface="Monaco"/>
              </a:rPr>
              <a:t>:</a:t>
            </a:r>
            <a:r>
              <a:rPr lang="en-US" sz="1633" dirty="0">
                <a:solidFill>
                  <a:srgbClr val="BF1D1A"/>
                </a:solidFill>
                <a:latin typeface="Monaco"/>
              </a:rPr>
              <a:t>@"OK"</a:t>
            </a:r>
            <a:r>
              <a:rPr lang="en-US" sz="1633" dirty="0">
                <a:solidFill>
                  <a:srgbClr val="000000"/>
                </a:solidFill>
                <a:latin typeface="Monaco"/>
              </a:rPr>
              <a:t> </a:t>
            </a:r>
            <a:r>
              <a:rPr lang="en-US" sz="1633" dirty="0" err="1">
                <a:solidFill>
                  <a:srgbClr val="000000"/>
                </a:solidFill>
                <a:latin typeface="Monaco"/>
              </a:rPr>
              <a:t>otherButtonTitles</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i="1" dirty="0">
                <a:solidFill>
                  <a:srgbClr val="11740A"/>
                </a:solidFill>
                <a:latin typeface="Monaco"/>
              </a:rPr>
              <a:t>// Display the Hello World Message</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helloWorldAlert</a:t>
            </a:r>
            <a:r>
              <a:rPr lang="en-US" sz="1633" dirty="0">
                <a:solidFill>
                  <a:srgbClr val="000000"/>
                </a:solidFill>
                <a:latin typeface="Monaco"/>
              </a:rPr>
              <a:t> show</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2200"/>
                </a:solidFill>
                <a:latin typeface="Monaco"/>
              </a:rPr>
              <a:t>}</a:t>
            </a:r>
            <a:endParaRPr lang="en-US" sz="1633" dirty="0">
              <a:solidFill>
                <a:prstClr val="black"/>
              </a:solidFill>
            </a:endParaRPr>
          </a:p>
        </p:txBody>
      </p:sp>
    </p:spTree>
    <p:extLst>
      <p:ext uri="{BB962C8B-B14F-4D97-AF65-F5344CB8AC3E}">
        <p14:creationId xmlns:p14="http://schemas.microsoft.com/office/powerpoint/2010/main" val="4168858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0874" y="0"/>
            <a:ext cx="8291712" cy="2102499"/>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Next up, you’ll need to establish a connection between the “Hello World” button and the “</a:t>
            </a:r>
            <a:r>
              <a:rPr lang="en-US" sz="2177" dirty="0" err="1">
                <a:solidFill>
                  <a:srgbClr val="7030A0"/>
                </a:solidFill>
                <a:latin typeface="Calibri" panose="020F0502020204030204" pitchFamily="34" charset="0"/>
                <a:cs typeface="Calibri" panose="020F0502020204030204" pitchFamily="34" charset="0"/>
              </a:rPr>
              <a:t>showMessage</a:t>
            </a:r>
            <a:r>
              <a:rPr lang="en-US" sz="2177" dirty="0">
                <a:solidFill>
                  <a:srgbClr val="333333"/>
                </a:solidFill>
                <a:latin typeface="Calibri" panose="020F0502020204030204" pitchFamily="34" charset="0"/>
                <a:cs typeface="Calibri" panose="020F0502020204030204" pitchFamily="34" charset="0"/>
              </a:rPr>
              <a:t>” action you’ve just added. Select the “” file to go back to the Interface Builder. Press and hold </a:t>
            </a:r>
            <a:r>
              <a:rPr lang="en-US" sz="2177" dirty="0" err="1">
                <a:solidFill>
                  <a:srgbClr val="333333"/>
                </a:solidFill>
                <a:latin typeface="Calibri" panose="020F0502020204030204" pitchFamily="34" charset="0"/>
                <a:cs typeface="Calibri" panose="020F0502020204030204" pitchFamily="34" charset="0"/>
              </a:rPr>
              <a:t>th</a:t>
            </a:r>
            <a:r>
              <a:rPr lang="en-US" sz="2177" dirty="0" err="1">
                <a:solidFill>
                  <a:srgbClr val="00B0F0"/>
                </a:solidFill>
                <a:latin typeface="Calibri" panose="020F0502020204030204" pitchFamily="34" charset="0"/>
                <a:cs typeface="Calibri" panose="020F0502020204030204" pitchFamily="34" charset="0"/>
              </a:rPr>
              <a:t>HelloWorldViewController.xib</a:t>
            </a:r>
            <a:r>
              <a:rPr lang="en-US" sz="2177" dirty="0" err="1">
                <a:solidFill>
                  <a:srgbClr val="333333"/>
                </a:solidFill>
                <a:latin typeface="Calibri" panose="020F0502020204030204" pitchFamily="34" charset="0"/>
                <a:cs typeface="Calibri" panose="020F0502020204030204" pitchFamily="34" charset="0"/>
              </a:rPr>
              <a:t>e</a:t>
            </a:r>
            <a:r>
              <a:rPr lang="en-US" sz="2177" dirty="0">
                <a:solidFill>
                  <a:srgbClr val="333333"/>
                </a:solidFill>
                <a:latin typeface="Calibri" panose="020F0502020204030204" pitchFamily="34" charset="0"/>
                <a:cs typeface="Calibri" panose="020F0502020204030204" pitchFamily="34" charset="0"/>
              </a:rPr>
              <a:t> </a:t>
            </a:r>
            <a:r>
              <a:rPr lang="en-US" sz="2177" i="1" dirty="0">
                <a:solidFill>
                  <a:srgbClr val="333333"/>
                </a:solidFill>
                <a:latin typeface="Calibri" panose="020F0502020204030204" pitchFamily="34" charset="0"/>
                <a:cs typeface="Calibri" panose="020F0502020204030204" pitchFamily="34" charset="0"/>
              </a:rPr>
              <a:t>Control</a:t>
            </a:r>
            <a:r>
              <a:rPr lang="en-US" sz="2177" dirty="0">
                <a:solidFill>
                  <a:srgbClr val="333333"/>
                </a:solidFill>
                <a:latin typeface="Calibri" panose="020F0502020204030204" pitchFamily="34" charset="0"/>
                <a:cs typeface="Calibri" panose="020F0502020204030204" pitchFamily="34" charset="0"/>
              </a:rPr>
              <a:t> key on your keyboard, click the “Hello World” button and drag to the “File’s Owner”. Your screen should look like this:</a:t>
            </a:r>
            <a:endParaRPr lang="en-US" sz="2177" dirty="0">
              <a:solidFill>
                <a:prstClr val="black"/>
              </a:solidFill>
              <a:latin typeface="Calibri" panose="020F0502020204030204" pitchFamily="34" charset="0"/>
              <a:cs typeface="Calibri" panose="020F0502020204030204" pitchFamily="34" charset="0"/>
            </a:endParaRPr>
          </a:p>
        </p:txBody>
      </p:sp>
      <p:pic>
        <p:nvPicPr>
          <p:cNvPr id="12290" name="Picture 2" descr="Connect HelloWorld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094" y="1745742"/>
            <a:ext cx="5809385" cy="511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29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9910" y="395962"/>
            <a:ext cx="6045202" cy="1432443"/>
          </a:xfrm>
          <a:prstGeom prst="rect">
            <a:avLst/>
          </a:prstGeom>
        </p:spPr>
        <p:txBody>
          <a:bodyPr wrap="square">
            <a:spAutoFit/>
          </a:bodyPr>
          <a:lstStyle/>
          <a:p>
            <a:r>
              <a:rPr lang="en-US" sz="2177" dirty="0">
                <a:solidFill>
                  <a:srgbClr val="7030A0"/>
                </a:solidFill>
                <a:latin typeface="Calibri" panose="020F0502020204030204" pitchFamily="34" charset="0"/>
                <a:cs typeface="Calibri" panose="020F0502020204030204" pitchFamily="34" charset="0"/>
              </a:rPr>
              <a:t>Release both buttons and a pop-up shows the “</a:t>
            </a:r>
            <a:r>
              <a:rPr lang="en-US" sz="2177" dirty="0" err="1">
                <a:solidFill>
                  <a:srgbClr val="7030A0"/>
                </a:solidFill>
                <a:latin typeface="Calibri" panose="020F0502020204030204" pitchFamily="34" charset="0"/>
                <a:cs typeface="Calibri" panose="020F0502020204030204" pitchFamily="34" charset="0"/>
              </a:rPr>
              <a:t>showMessage</a:t>
            </a:r>
            <a:r>
              <a:rPr lang="en-US" sz="2177" dirty="0">
                <a:solidFill>
                  <a:srgbClr val="7030A0"/>
                </a:solidFill>
                <a:latin typeface="Calibri" panose="020F0502020204030204" pitchFamily="34" charset="0"/>
                <a:cs typeface="Calibri" panose="020F0502020204030204" pitchFamily="34" charset="0"/>
              </a:rPr>
              <a:t>” action. </a:t>
            </a:r>
            <a:r>
              <a:rPr lang="en-US" sz="2177" dirty="0">
                <a:solidFill>
                  <a:srgbClr val="00B050"/>
                </a:solidFill>
                <a:latin typeface="Calibri" panose="020F0502020204030204" pitchFamily="34" charset="0"/>
                <a:cs typeface="Calibri" panose="020F0502020204030204" pitchFamily="34" charset="0"/>
              </a:rPr>
              <a:t>Select it to make a connection between the button and “</a:t>
            </a:r>
            <a:r>
              <a:rPr lang="en-US" sz="2177" dirty="0" err="1">
                <a:solidFill>
                  <a:srgbClr val="00B050"/>
                </a:solidFill>
                <a:latin typeface="Calibri" panose="020F0502020204030204" pitchFamily="34" charset="0"/>
                <a:cs typeface="Calibri" panose="020F0502020204030204" pitchFamily="34" charset="0"/>
              </a:rPr>
              <a:t>showMessage</a:t>
            </a:r>
            <a:r>
              <a:rPr lang="en-US" sz="2177" dirty="0">
                <a:solidFill>
                  <a:srgbClr val="00B050"/>
                </a:solidFill>
                <a:latin typeface="Calibri" panose="020F0502020204030204" pitchFamily="34" charset="0"/>
                <a:cs typeface="Calibri" panose="020F0502020204030204" pitchFamily="34" charset="0"/>
              </a:rPr>
              <a:t>” action.</a:t>
            </a:r>
          </a:p>
        </p:txBody>
      </p:sp>
      <p:pic>
        <p:nvPicPr>
          <p:cNvPr id="13314" name="Picture 2" descr="ShowMessage Send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96" y="2544751"/>
            <a:ext cx="6490673" cy="334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70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4858" y="605944"/>
            <a:ext cx="4571040" cy="1767472"/>
          </a:xfrm>
          <a:prstGeom prst="rect">
            <a:avLst/>
          </a:prstGeom>
        </p:spPr>
        <p:txBody>
          <a:bodyPr>
            <a:spAutoFit/>
          </a:bodyPr>
          <a:lstStyle/>
          <a:p>
            <a:r>
              <a:rPr lang="en-US" sz="2177" dirty="0">
                <a:solidFill>
                  <a:srgbClr val="7030A0"/>
                </a:solidFill>
                <a:latin typeface="Calibri" panose="020F0502020204030204" pitchFamily="34" charset="0"/>
                <a:cs typeface="Calibri" panose="020F0502020204030204" pitchFamily="34" charset="0"/>
              </a:rPr>
              <a:t>Test Your App </a:t>
            </a:r>
            <a:r>
              <a:rPr lang="en-US" sz="2177" dirty="0">
                <a:solidFill>
                  <a:srgbClr val="7030A0"/>
                </a:solidFill>
                <a:latin typeface="Calibri" panose="020F0502020204030204" pitchFamily="34" charset="0"/>
                <a:cs typeface="Calibri" panose="020F0502020204030204" pitchFamily="34" charset="0"/>
                <a:sym typeface="Wingdings" panose="05000000000000000000" pitchFamily="2" charset="2"/>
              </a:rPr>
              <a:t></a:t>
            </a:r>
            <a:endParaRPr lang="en-US" sz="2177" dirty="0">
              <a:solidFill>
                <a:srgbClr val="7030A0"/>
              </a:solidFill>
              <a:latin typeface="Calibri" panose="020F0502020204030204" pitchFamily="34" charset="0"/>
              <a:cs typeface="Calibri" panose="020F0502020204030204" pitchFamily="34" charset="0"/>
            </a:endParaRPr>
          </a:p>
          <a:p>
            <a:r>
              <a:rPr lang="en-US" sz="2177" dirty="0">
                <a:solidFill>
                  <a:srgbClr val="00B0F0"/>
                </a:solidFill>
                <a:latin typeface="Calibri" panose="020F0502020204030204" pitchFamily="34" charset="0"/>
                <a:cs typeface="Calibri" panose="020F0502020204030204" pitchFamily="34" charset="0"/>
              </a:rPr>
              <a:t>That’s it! You’re now ready to test your first app. Just hit the “Run” button. If everything is correct, your app should run properly in the Simulator.</a:t>
            </a:r>
          </a:p>
        </p:txBody>
      </p:sp>
      <p:pic>
        <p:nvPicPr>
          <p:cNvPr id="14338" name="Picture 2" descr="HelloWorld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451" y="1485453"/>
            <a:ext cx="3323033" cy="498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09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to use nibs interface builder? </a:t>
            </a:r>
            <a:endParaRPr lang="en-US" dirty="0">
              <a:solidFill>
                <a:schemeClr val="accent5">
                  <a:lumMod val="75000"/>
                </a:schemeClr>
              </a:solidFill>
            </a:endParaRPr>
          </a:p>
        </p:txBody>
      </p:sp>
      <p:sp>
        <p:nvSpPr>
          <p:cNvPr id="3" name="Text Placeholder 2"/>
          <p:cNvSpPr>
            <a:spLocks noGrp="1"/>
          </p:cNvSpPr>
          <p:nvPr>
            <p:ph type="body"/>
          </p:nvPr>
        </p:nvSpPr>
        <p:spPr>
          <a:xfrm>
            <a:off x="2084431" y="2743300"/>
            <a:ext cx="8483094" cy="2131424"/>
          </a:xfrm>
        </p:spPr>
        <p:txBody>
          <a:bodyPr/>
          <a:lstStyle/>
          <a:p>
            <a:pPr fontAlgn="base"/>
            <a:r>
              <a:rPr lang="en-US" sz="2540" dirty="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chemeClr val="accent6">
                    <a:lumMod val="75000"/>
                  </a:schemeClr>
                </a:solidFill>
                <a:latin typeface="Calibri" panose="020F0502020204030204" pitchFamily="34" charset="0"/>
                <a:cs typeface="Calibri" panose="020F0502020204030204" pitchFamily="34" charset="0"/>
              </a:rPr>
              <a:t>Simple login and registration views.</a:t>
            </a: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00B050"/>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rgbClr val="00B050"/>
                </a:solidFill>
                <a:latin typeface="Calibri" panose="020F0502020204030204" pitchFamily="34" charset="0"/>
                <a:cs typeface="Calibri" panose="020F0502020204030204" pitchFamily="34" charset="0"/>
              </a:rPr>
              <a:t>Settings and popup windows.</a:t>
            </a: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FFC00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FFC000"/>
                </a:solidFill>
                <a:latin typeface="Calibri" panose="020F0502020204030204" pitchFamily="34" charset="0"/>
                <a:cs typeface="Calibri" panose="020F0502020204030204" pitchFamily="34" charset="0"/>
              </a:rPr>
              <a:t>Reusable view templates. </a:t>
            </a:r>
          </a:p>
          <a:p>
            <a:pPr fontAlgn="base"/>
            <a:endParaRPr lang="en-US" sz="2540" dirty="0">
              <a:solidFill>
                <a:srgbClr val="7030A0"/>
              </a:solidFill>
              <a:latin typeface="Calibri" panose="020F0502020204030204" pitchFamily="34" charset="0"/>
              <a:cs typeface="Calibri" panose="020F0502020204030204" pitchFamily="34" charset="0"/>
            </a:endParaRPr>
          </a:p>
          <a:p>
            <a:pPr fontAlgn="base"/>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 Reusable cell templates</a:t>
            </a:r>
            <a:endParaRPr lang="en-US" sz="2540" dirty="0">
              <a:solidFill>
                <a:srgbClr val="7030A0"/>
              </a:solidFill>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2909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NOT to use nibs? </a:t>
            </a:r>
            <a:endParaRPr lang="en-US" dirty="0">
              <a:solidFill>
                <a:schemeClr val="accent5">
                  <a:lumMod val="75000"/>
                </a:schemeClr>
              </a:solidFill>
            </a:endParaRPr>
          </a:p>
        </p:txBody>
      </p:sp>
      <p:sp>
        <p:nvSpPr>
          <p:cNvPr id="3" name="Text Placeholder 2"/>
          <p:cNvSpPr>
            <a:spLocks noGrp="1"/>
          </p:cNvSpPr>
          <p:nvPr>
            <p:ph type="body"/>
          </p:nvPr>
        </p:nvSpPr>
        <p:spPr>
          <a:xfrm>
            <a:off x="1980740" y="2236367"/>
            <a:ext cx="8483094" cy="2131424"/>
          </a:xfrm>
        </p:spPr>
        <p:txBody>
          <a:bodyPr/>
          <a:lstStyle/>
          <a:p>
            <a:pPr fontAlgn="base"/>
            <a:r>
              <a:rPr lang="en-US" sz="2540" dirty="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chemeClr val="accent6">
                    <a:lumMod val="75000"/>
                  </a:schemeClr>
                </a:solidFill>
                <a:latin typeface="Calibri" panose="020F0502020204030204" pitchFamily="34" charset="0"/>
                <a:cs typeface="Calibri" panose="020F0502020204030204" pitchFamily="34" charset="0"/>
              </a:rPr>
              <a:t>Views with dynamic content, where the layout changes significantly depending on content.</a:t>
            </a: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00B050"/>
                </a:solidFill>
                <a:latin typeface="Calibri" panose="020F0502020204030204" pitchFamily="34" charset="0"/>
                <a:cs typeface="Calibri" panose="020F0502020204030204" pitchFamily="34" charset="0"/>
              </a:rPr>
              <a:t>Views that by nature are not easily designable in the Interface Builder.</a:t>
            </a: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7030A0"/>
                </a:solidFill>
                <a:latin typeface="Calibri" panose="020F0502020204030204" pitchFamily="34" charset="0"/>
                <a:cs typeface="Calibri" panose="020F0502020204030204" pitchFamily="34" charset="0"/>
              </a:rPr>
              <a:t>View controllers with complicated transitions that could be simplified with Storyboarding.</a:t>
            </a: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474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096" y="2710635"/>
            <a:ext cx="3064153" cy="837686"/>
          </a:xfrm>
          <a:prstGeom prst="rect">
            <a:avLst/>
          </a:prstGeom>
          <a:noFill/>
        </p:spPr>
        <p:txBody>
          <a:bodyPr wrap="none" lIns="82953" tIns="41476" rIns="82953" bIns="41476">
            <a:spAutoFit/>
          </a:bodyPr>
          <a:lstStyle/>
          <a:p>
            <a:pPr algn="ctr"/>
            <a:r>
              <a:rPr lang="en-US" sz="4899" b="1" dirty="0" smtClean="0">
                <a:ln w="13462">
                  <a:solidFill>
                    <a:prstClr val="white"/>
                  </a:solidFill>
                  <a:prstDash val="solid"/>
                </a:ln>
                <a:solidFill>
                  <a:schemeClr val="accent2">
                    <a:lumMod val="75000"/>
                  </a:schemeClr>
                </a:solidFill>
                <a:effectLst>
                  <a:outerShdw dist="38100" dir="2700000" algn="bl" rotWithShape="0">
                    <a:srgbClr val="4BACC6"/>
                  </a:outerShdw>
                </a:effectLst>
              </a:rPr>
              <a:t>UI Design</a:t>
            </a:r>
            <a:endParaRPr lang="en-US" sz="4899" b="1" dirty="0">
              <a:ln w="13462">
                <a:solidFill>
                  <a:prstClr val="white"/>
                </a:solidFill>
                <a:prstDash val="solid"/>
              </a:ln>
              <a:solidFill>
                <a:schemeClr val="accent2">
                  <a:lumMod val="75000"/>
                </a:schemeClr>
              </a:solidFill>
              <a:effectLst>
                <a:outerShdw dist="38100" dir="2700000" algn="bl" rotWithShape="0">
                  <a:srgbClr val="4BACC6"/>
                </a:outerShdw>
              </a:effectLst>
            </a:endParaRPr>
          </a:p>
        </p:txBody>
      </p:sp>
    </p:spTree>
    <p:extLst>
      <p:ext uri="{BB962C8B-B14F-4D97-AF65-F5344CB8AC3E}">
        <p14:creationId xmlns:p14="http://schemas.microsoft.com/office/powerpoint/2010/main" val="405217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607926" y="621527"/>
            <a:ext cx="9484143" cy="15915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500" strike="noStrike" dirty="0">
                <a:solidFill>
                  <a:srgbClr val="00B0F0"/>
                </a:solidFill>
                <a:latin typeface="Calibri"/>
                <a:ea typeface="DejaVu Sans"/>
              </a:rPr>
              <a:t>A user needs to interact with an app interface in the simplest way possible. Design the interface with the user in mind, and make it efficient, clear, and straightforward → </a:t>
            </a:r>
            <a:r>
              <a:rPr lang="en-US" sz="4000" b="1" strike="noStrike" dirty="0">
                <a:solidFill>
                  <a:srgbClr val="FF0000"/>
                </a:solidFill>
                <a:latin typeface="Calibri"/>
                <a:ea typeface="DejaVu Sans"/>
              </a:rPr>
              <a:t>MVC</a:t>
            </a:r>
            <a:endParaRPr sz="4000" b="1" dirty="0">
              <a:solidFill>
                <a:srgbClr val="FF0000"/>
              </a:solidFill>
            </a:endParaRPr>
          </a:p>
          <a:p>
            <a:pPr>
              <a:lnSpc>
                <a:spcPct val="100000"/>
              </a:lnSpc>
            </a:pPr>
            <a:endParaRPr dirty="0"/>
          </a:p>
          <a:p>
            <a:pPr>
              <a:lnSpc>
                <a:spcPct val="100000"/>
              </a:lnSpc>
            </a:pPr>
            <a:endParaRPr dirty="0"/>
          </a:p>
          <a:p>
            <a:pPr>
              <a:lnSpc>
                <a:spcPct val="100000"/>
              </a:lnSpc>
            </a:pPr>
            <a:endParaRPr dirty="0"/>
          </a:p>
        </p:txBody>
      </p:sp>
      <p:sp>
        <p:nvSpPr>
          <p:cNvPr id="140" name="TextShape 2"/>
          <p:cNvSpPr txBox="1"/>
          <p:nvPr/>
        </p:nvSpPr>
        <p:spPr>
          <a:xfrm>
            <a:off x="1607925" y="2414976"/>
            <a:ext cx="9484143" cy="1229372"/>
          </a:xfrm>
          <a:prstGeom prst="rect">
            <a:avLst/>
          </a:prstGeom>
          <a:noFill/>
          <a:ln>
            <a:noFill/>
          </a:ln>
        </p:spPr>
        <p:txBody>
          <a:bodyPr lIns="90000" tIns="45000" rIns="90000" bIns="45000"/>
          <a:lstStyle/>
          <a:p>
            <a:pPr algn="just"/>
            <a:r>
              <a:rPr lang="en-US" sz="4000" b="1" dirty="0" smtClean="0">
                <a:solidFill>
                  <a:srgbClr val="FF420E"/>
                </a:solidFill>
                <a:latin typeface="Calibri"/>
                <a:ea typeface="MinionPro-Regular"/>
              </a:rPr>
              <a:t>V</a:t>
            </a:r>
            <a:r>
              <a:rPr lang="en-US" sz="4000" b="1" dirty="0" smtClean="0">
                <a:solidFill>
                  <a:srgbClr val="FF420E"/>
                </a:solidFill>
                <a:latin typeface="Calibri"/>
                <a:ea typeface="MinionPro-Italic"/>
              </a:rPr>
              <a:t>iew</a:t>
            </a:r>
            <a:r>
              <a:rPr lang="en-US" sz="2500" b="1" dirty="0" smtClean="0">
                <a:solidFill>
                  <a:srgbClr val="FF420E"/>
                </a:solidFill>
                <a:latin typeface="Calibri"/>
                <a:ea typeface="MinionPro-Italic"/>
              </a:rPr>
              <a:t> </a:t>
            </a:r>
            <a:r>
              <a:rPr lang="en-US" sz="2500" b="1" dirty="0" smtClean="0">
                <a:solidFill>
                  <a:srgbClr val="FF420E"/>
                </a:solidFill>
                <a:latin typeface="Calibri"/>
                <a:ea typeface="MinionPro-Italic"/>
                <a:sym typeface="Wingdings" panose="05000000000000000000" pitchFamily="2" charset="2"/>
              </a:rPr>
              <a:t> </a:t>
            </a:r>
            <a:r>
              <a:rPr lang="en-US" sz="2500" dirty="0" smtClean="0">
                <a:solidFill>
                  <a:srgbClr val="FF420E"/>
                </a:solidFill>
                <a:latin typeface="Calibri"/>
                <a:ea typeface="MinionPro-Regular"/>
              </a:rPr>
              <a:t>(</a:t>
            </a:r>
            <a:r>
              <a:rPr lang="en-US" sz="2500" dirty="0">
                <a:solidFill>
                  <a:srgbClr val="FF420E"/>
                </a:solidFill>
                <a:latin typeface="Calibri"/>
                <a:ea typeface="MinionPro-Regular"/>
              </a:rPr>
              <a:t>an object whose class is </a:t>
            </a:r>
            <a:r>
              <a:rPr lang="en-US" sz="2500" dirty="0" err="1">
                <a:solidFill>
                  <a:srgbClr val="FF420E"/>
                </a:solidFill>
                <a:latin typeface="Calibri"/>
                <a:ea typeface="MinionPro-Regular"/>
              </a:rPr>
              <a:t>UIView</a:t>
            </a:r>
            <a:r>
              <a:rPr lang="en-US" sz="2500" dirty="0">
                <a:solidFill>
                  <a:srgbClr val="FF420E"/>
                </a:solidFill>
                <a:latin typeface="Calibri"/>
                <a:ea typeface="MinionPro-Regular"/>
              </a:rPr>
              <a:t> or a subclass of </a:t>
            </a:r>
            <a:r>
              <a:rPr lang="en-US" sz="2500" dirty="0" err="1">
                <a:solidFill>
                  <a:srgbClr val="FF420E"/>
                </a:solidFill>
                <a:latin typeface="Calibri"/>
                <a:ea typeface="MinionPro-Regular"/>
              </a:rPr>
              <a:t>UIView</a:t>
            </a:r>
            <a:r>
              <a:rPr lang="en-US" sz="2500" dirty="0">
                <a:solidFill>
                  <a:srgbClr val="FF420E"/>
                </a:solidFill>
                <a:latin typeface="Calibri"/>
                <a:ea typeface="MinionPro-Regular"/>
              </a:rPr>
              <a:t>) knows how to draw </a:t>
            </a:r>
            <a:r>
              <a:rPr lang="en-US" sz="2500" dirty="0">
                <a:solidFill>
                  <a:srgbClr val="FF420E"/>
                </a:solidFill>
                <a:latin typeface="Calibri"/>
              </a:rPr>
              <a:t>itself into a rectangular area of the interface. </a:t>
            </a:r>
            <a:endParaRPr dirty="0"/>
          </a:p>
        </p:txBody>
      </p:sp>
      <p:sp>
        <p:nvSpPr>
          <p:cNvPr id="141" name="TextShape 3"/>
          <p:cNvSpPr txBox="1"/>
          <p:nvPr/>
        </p:nvSpPr>
        <p:spPr>
          <a:xfrm>
            <a:off x="1607924" y="3644348"/>
            <a:ext cx="9484143" cy="2425148"/>
          </a:xfrm>
          <a:prstGeom prst="rect">
            <a:avLst/>
          </a:prstGeom>
          <a:noFill/>
          <a:ln>
            <a:noFill/>
          </a:ln>
        </p:spPr>
        <p:txBody>
          <a:bodyPr lIns="90000" tIns="45000" rIns="90000" bIns="45000"/>
          <a:lstStyle/>
          <a:p>
            <a:pPr algn="just"/>
            <a:r>
              <a:rPr lang="en-US" sz="4000" b="1" dirty="0" smtClean="0">
                <a:solidFill>
                  <a:srgbClr val="009900"/>
                </a:solidFill>
                <a:latin typeface="Calibri"/>
              </a:rPr>
              <a:t>View Controller </a:t>
            </a:r>
            <a:r>
              <a:rPr lang="en-US" sz="2500" dirty="0" smtClean="0">
                <a:solidFill>
                  <a:srgbClr val="009900"/>
                </a:solidFill>
                <a:latin typeface="Calibri"/>
                <a:sym typeface="Wingdings" panose="05000000000000000000" pitchFamily="2" charset="2"/>
              </a:rPr>
              <a:t> </a:t>
            </a:r>
            <a:r>
              <a:rPr lang="en-US" sz="2500" dirty="0" smtClean="0">
                <a:solidFill>
                  <a:srgbClr val="009900"/>
                </a:solidFill>
                <a:latin typeface="Calibri"/>
              </a:rPr>
              <a:t>In </a:t>
            </a:r>
            <a:r>
              <a:rPr lang="en-US" sz="2500" dirty="0" err="1">
                <a:solidFill>
                  <a:srgbClr val="009900"/>
                </a:solidFill>
                <a:latin typeface="Calibri"/>
              </a:rPr>
              <a:t>iOS</a:t>
            </a:r>
            <a:r>
              <a:rPr lang="en-US" sz="2500" dirty="0">
                <a:solidFill>
                  <a:srgbClr val="009900"/>
                </a:solidFill>
                <a:latin typeface="Calibri"/>
              </a:rPr>
              <a:t>, this management of the dynamic interface is performed through view control‐</a:t>
            </a:r>
            <a:r>
              <a:rPr lang="en-US" sz="2500" dirty="0" err="1">
                <a:solidFill>
                  <a:srgbClr val="009900"/>
                </a:solidFill>
                <a:latin typeface="Calibri"/>
                <a:ea typeface="MinionPro-Regular"/>
              </a:rPr>
              <a:t>lers</a:t>
            </a:r>
            <a:r>
              <a:rPr lang="en-US" sz="2500" dirty="0">
                <a:solidFill>
                  <a:srgbClr val="009900"/>
                </a:solidFill>
                <a:latin typeface="Calibri"/>
                <a:ea typeface="MinionPro-Regular"/>
              </a:rPr>
              <a:t>. A </a:t>
            </a:r>
            <a:r>
              <a:rPr lang="en-US" sz="2500" i="1" dirty="0">
                <a:solidFill>
                  <a:srgbClr val="009900"/>
                </a:solidFill>
                <a:latin typeface="Calibri"/>
                <a:ea typeface="MinionPro-Italic"/>
              </a:rPr>
              <a:t>view controller </a:t>
            </a:r>
            <a:r>
              <a:rPr lang="en-US" sz="2500" dirty="0">
                <a:solidFill>
                  <a:srgbClr val="009900"/>
                </a:solidFill>
                <a:latin typeface="Calibri"/>
                <a:ea typeface="MinionPro-Regular"/>
              </a:rPr>
              <a:t>is an instance of </a:t>
            </a:r>
            <a:r>
              <a:rPr lang="en-US" sz="2500" dirty="0" err="1">
                <a:solidFill>
                  <a:srgbClr val="009900"/>
                </a:solidFill>
                <a:latin typeface="Calibri"/>
                <a:ea typeface="MinionPro-Regular"/>
              </a:rPr>
              <a:t>UIViewController</a:t>
            </a:r>
            <a:r>
              <a:rPr lang="en-US" sz="2500" dirty="0">
                <a:solidFill>
                  <a:srgbClr val="009900"/>
                </a:solidFill>
                <a:latin typeface="Calibri"/>
                <a:ea typeface="MinionPro-Regular"/>
              </a:rPr>
              <a:t>. Actually, a view controller is </a:t>
            </a:r>
            <a:r>
              <a:rPr lang="en-US" sz="2500" dirty="0">
                <a:solidFill>
                  <a:srgbClr val="009900"/>
                </a:solidFill>
                <a:latin typeface="Calibri"/>
              </a:rPr>
              <a:t>most likely to be an instance of a </a:t>
            </a:r>
            <a:r>
              <a:rPr lang="en-US" sz="2500" dirty="0" err="1">
                <a:solidFill>
                  <a:srgbClr val="009900"/>
                </a:solidFill>
                <a:latin typeface="Calibri"/>
              </a:rPr>
              <a:t>UIViewController</a:t>
            </a:r>
            <a:r>
              <a:rPr lang="en-US" sz="2500" dirty="0">
                <a:solidFill>
                  <a:srgbClr val="009900"/>
                </a:solidFill>
                <a:latin typeface="Calibri"/>
              </a:rPr>
              <a:t> subclass; the </a:t>
            </a:r>
            <a:r>
              <a:rPr lang="en-US" sz="2500" dirty="0" err="1">
                <a:solidFill>
                  <a:srgbClr val="009900"/>
                </a:solidFill>
                <a:latin typeface="Calibri"/>
              </a:rPr>
              <a:t>UIViewController</a:t>
            </a:r>
            <a:r>
              <a:rPr lang="en-US" sz="2500" dirty="0">
                <a:solidFill>
                  <a:srgbClr val="009900"/>
                </a:solidFill>
                <a:latin typeface="Calibri"/>
              </a:rPr>
              <a:t> class is designed to be </a:t>
            </a:r>
            <a:r>
              <a:rPr lang="en-US" sz="2500" dirty="0" err="1">
                <a:solidFill>
                  <a:srgbClr val="009900"/>
                </a:solidFill>
                <a:latin typeface="Calibri"/>
              </a:rPr>
              <a:t>subclassed</a:t>
            </a:r>
            <a:r>
              <a:rPr lang="en-US" sz="2500" dirty="0">
                <a:solidFill>
                  <a:srgbClr val="009900"/>
                </a:solidFill>
                <a:latin typeface="Calibri"/>
              </a:rPr>
              <a:t>, and you are very unlikely to use a plain vanilla </a:t>
            </a:r>
            <a:r>
              <a:rPr lang="en-US" sz="2500" dirty="0" err="1">
                <a:solidFill>
                  <a:srgbClr val="009900"/>
                </a:solidFill>
                <a:latin typeface="Calibri"/>
              </a:rPr>
              <a:t>UIViewController</a:t>
            </a:r>
            <a:r>
              <a:rPr lang="en-US" sz="2500" dirty="0">
                <a:solidFill>
                  <a:srgbClr val="009900"/>
                </a:solidFill>
                <a:latin typeface="Calibri"/>
              </a:rPr>
              <a:t> object without </a:t>
            </a:r>
            <a:r>
              <a:rPr lang="en-US" sz="2500" dirty="0" err="1">
                <a:solidFill>
                  <a:srgbClr val="009900"/>
                </a:solidFill>
                <a:latin typeface="Calibri"/>
              </a:rPr>
              <a:t>subclassing</a:t>
            </a:r>
            <a:r>
              <a:rPr lang="en-US" sz="2500" dirty="0">
                <a:solidFill>
                  <a:srgbClr val="009900"/>
                </a:solidFill>
                <a:latin typeface="Calibri"/>
              </a:rPr>
              <a:t> it. </a:t>
            </a:r>
            <a:endParaRPr dirty="0"/>
          </a:p>
        </p:txBody>
      </p:sp>
    </p:spTree>
    <p:extLst>
      <p:ext uri="{BB962C8B-B14F-4D97-AF65-F5344CB8AC3E}">
        <p14:creationId xmlns:p14="http://schemas.microsoft.com/office/powerpoint/2010/main" val="41991825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141"/>
          <p:cNvPicPr/>
          <p:nvPr/>
        </p:nvPicPr>
        <p:blipFill>
          <a:blip r:embed="rId2"/>
          <a:stretch/>
        </p:blipFill>
        <p:spPr>
          <a:xfrm>
            <a:off x="65520" y="110880"/>
            <a:ext cx="12191760" cy="6712920"/>
          </a:xfrm>
          <a:prstGeom prst="rect">
            <a:avLst/>
          </a:prstGeom>
          <a:ln>
            <a:noFill/>
          </a:ln>
        </p:spPr>
      </p:pic>
    </p:spTree>
    <p:extLst>
      <p:ext uri="{BB962C8B-B14F-4D97-AF65-F5344CB8AC3E}">
        <p14:creationId xmlns:p14="http://schemas.microsoft.com/office/powerpoint/2010/main" val="32464587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3"/>
          <p:cNvPicPr/>
          <p:nvPr/>
        </p:nvPicPr>
        <p:blipFill>
          <a:blip r:embed="rId2"/>
          <a:stretch/>
        </p:blipFill>
        <p:spPr>
          <a:xfrm>
            <a:off x="1457259" y="-26504"/>
            <a:ext cx="9144720" cy="6904080"/>
          </a:xfrm>
          <a:prstGeom prst="rect">
            <a:avLst/>
          </a:prstGeom>
          <a:ln>
            <a:noFill/>
          </a:ln>
        </p:spPr>
      </p:pic>
    </p:spTree>
    <p:extLst>
      <p:ext uri="{BB962C8B-B14F-4D97-AF65-F5344CB8AC3E}">
        <p14:creationId xmlns:p14="http://schemas.microsoft.com/office/powerpoint/2010/main" val="36692925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3182" y="2715838"/>
            <a:ext cx="450563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Interface Builder</a:t>
            </a:r>
            <a:endPar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782840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147928" y="2064685"/>
            <a:ext cx="7821386" cy="2340335"/>
          </a:xfrm>
          <a:prstGeom prst="rect">
            <a:avLst/>
          </a:prstGeom>
          <a:noFill/>
          <a:ln>
            <a:noFill/>
          </a:ln>
        </p:spPr>
        <p:txBody>
          <a:bodyPr lIns="90000" tIns="45000" rIns="90000" bIns="45000"/>
          <a:lstStyle/>
          <a:p>
            <a:r>
              <a:rPr lang="en-US" sz="2400" u="sng" dirty="0">
                <a:solidFill>
                  <a:schemeClr val="accent2">
                    <a:lumMod val="75000"/>
                  </a:schemeClr>
                </a:solidFill>
                <a:latin typeface="Arial"/>
              </a:rPr>
              <a:t>There are three major objects at work here:</a:t>
            </a:r>
            <a:endParaRPr sz="2400" u="sng" dirty="0">
              <a:solidFill>
                <a:schemeClr val="accent2">
                  <a:lumMod val="75000"/>
                </a:schemeClr>
              </a:solidFill>
            </a:endParaRPr>
          </a:p>
          <a:p>
            <a:endParaRPr dirty="0"/>
          </a:p>
          <a:p>
            <a:pPr marL="342900" indent="-342900">
              <a:buFont typeface="Wingdings" panose="05000000000000000000" pitchFamily="2" charset="2"/>
              <a:buChar char="p"/>
            </a:pPr>
            <a:r>
              <a:rPr lang="en-US" sz="2400" dirty="0">
                <a:solidFill>
                  <a:schemeClr val="accent1">
                    <a:lumMod val="75000"/>
                  </a:schemeClr>
                </a:solidFill>
                <a:latin typeface="Arial"/>
              </a:rPr>
              <a:t>A </a:t>
            </a:r>
            <a:r>
              <a:rPr lang="en-US" sz="2400" dirty="0" err="1">
                <a:solidFill>
                  <a:schemeClr val="accent1">
                    <a:lumMod val="75000"/>
                  </a:schemeClr>
                </a:solidFill>
                <a:latin typeface="Arial"/>
              </a:rPr>
              <a:t>UIScreen</a:t>
            </a:r>
            <a:r>
              <a:rPr lang="en-US" sz="2400" dirty="0">
                <a:solidFill>
                  <a:schemeClr val="accent1">
                    <a:lumMod val="75000"/>
                  </a:schemeClr>
                </a:solidFill>
                <a:latin typeface="Arial"/>
              </a:rPr>
              <a:t> object that identifies a physical screen connected to the device</a:t>
            </a:r>
            <a:r>
              <a:rPr lang="en-US" sz="2400" dirty="0" smtClean="0">
                <a:solidFill>
                  <a:schemeClr val="accent1">
                    <a:lumMod val="75000"/>
                  </a:schemeClr>
                </a:solidFill>
                <a:latin typeface="Arial"/>
              </a:rPr>
              <a:t>.</a:t>
            </a:r>
          </a:p>
          <a:p>
            <a:pPr marL="342900" indent="-342900">
              <a:buFont typeface="Wingdings" panose="05000000000000000000" pitchFamily="2" charset="2"/>
              <a:buChar char="p"/>
            </a:pPr>
            <a:endParaRPr sz="2400" dirty="0">
              <a:solidFill>
                <a:schemeClr val="accent1">
                  <a:lumMod val="75000"/>
                </a:schemeClr>
              </a:solidFill>
            </a:endParaRPr>
          </a:p>
          <a:p>
            <a:pPr marL="342900" indent="-342900">
              <a:buFont typeface="Wingdings" panose="05000000000000000000" pitchFamily="2" charset="2"/>
              <a:buChar char="p"/>
            </a:pPr>
            <a:r>
              <a:rPr lang="en-US" sz="2400" dirty="0">
                <a:solidFill>
                  <a:schemeClr val="accent6">
                    <a:lumMod val="75000"/>
                  </a:schemeClr>
                </a:solidFill>
                <a:latin typeface="Arial"/>
              </a:rPr>
              <a:t>A </a:t>
            </a:r>
            <a:r>
              <a:rPr lang="en-US" sz="2400" dirty="0" err="1">
                <a:solidFill>
                  <a:schemeClr val="accent6">
                    <a:lumMod val="75000"/>
                  </a:schemeClr>
                </a:solidFill>
                <a:latin typeface="Arial"/>
              </a:rPr>
              <a:t>UIWindow</a:t>
            </a:r>
            <a:r>
              <a:rPr lang="en-US" sz="2400" dirty="0">
                <a:solidFill>
                  <a:schemeClr val="accent6">
                    <a:lumMod val="75000"/>
                  </a:schemeClr>
                </a:solidFill>
                <a:latin typeface="Arial"/>
              </a:rPr>
              <a:t> object that provides drawing support for the screen</a:t>
            </a:r>
            <a:r>
              <a:rPr lang="en-US" sz="2400" dirty="0" smtClean="0">
                <a:solidFill>
                  <a:schemeClr val="accent6">
                    <a:lumMod val="75000"/>
                  </a:schemeClr>
                </a:solidFill>
                <a:latin typeface="Arial"/>
              </a:rPr>
              <a:t>.</a:t>
            </a:r>
          </a:p>
          <a:p>
            <a:pPr marL="342900" indent="-342900">
              <a:buFont typeface="Wingdings" panose="05000000000000000000" pitchFamily="2" charset="2"/>
              <a:buChar char="p"/>
            </a:pPr>
            <a:endParaRPr sz="2400" dirty="0">
              <a:solidFill>
                <a:schemeClr val="accent6">
                  <a:lumMod val="75000"/>
                </a:schemeClr>
              </a:solidFill>
            </a:endParaRPr>
          </a:p>
          <a:p>
            <a:pPr marL="342900" indent="-342900">
              <a:buFont typeface="Wingdings" panose="05000000000000000000" pitchFamily="2" charset="2"/>
              <a:buChar char="p"/>
            </a:pPr>
            <a:r>
              <a:rPr lang="en-US" sz="2400" dirty="0">
                <a:solidFill>
                  <a:srgbClr val="00B050"/>
                </a:solidFill>
                <a:latin typeface="Arial"/>
              </a:rPr>
              <a:t>A set of </a:t>
            </a:r>
            <a:r>
              <a:rPr lang="en-US" sz="2400" dirty="0" err="1">
                <a:solidFill>
                  <a:srgbClr val="00B050"/>
                </a:solidFill>
                <a:latin typeface="Arial"/>
              </a:rPr>
              <a:t>UIView</a:t>
            </a:r>
            <a:r>
              <a:rPr lang="en-US" sz="2400" dirty="0">
                <a:solidFill>
                  <a:srgbClr val="00B050"/>
                </a:solidFill>
                <a:latin typeface="Arial"/>
              </a:rPr>
              <a:t> objects to perform the drawing</a:t>
            </a:r>
            <a:endParaRPr sz="2400" dirty="0">
              <a:solidFill>
                <a:srgbClr val="00B050"/>
              </a:solidFill>
            </a:endParaRPr>
          </a:p>
        </p:txBody>
      </p:sp>
      <p:pic>
        <p:nvPicPr>
          <p:cNvPr id="145" name="Picture 144"/>
          <p:cNvPicPr/>
          <p:nvPr/>
        </p:nvPicPr>
        <p:blipFill>
          <a:blip r:embed="rId2"/>
          <a:stretch/>
        </p:blipFill>
        <p:spPr>
          <a:xfrm>
            <a:off x="467805" y="2046134"/>
            <a:ext cx="3680123" cy="4460682"/>
          </a:xfrm>
          <a:prstGeom prst="rect">
            <a:avLst/>
          </a:prstGeom>
          <a:ln>
            <a:noFill/>
          </a:ln>
        </p:spPr>
      </p:pic>
      <p:sp>
        <p:nvSpPr>
          <p:cNvPr id="146" name="TextShape 2"/>
          <p:cNvSpPr txBox="1"/>
          <p:nvPr/>
        </p:nvSpPr>
        <p:spPr>
          <a:xfrm>
            <a:off x="187920" y="201959"/>
            <a:ext cx="6981506" cy="553415"/>
          </a:xfrm>
          <a:prstGeom prst="rect">
            <a:avLst/>
          </a:prstGeom>
          <a:noFill/>
          <a:ln>
            <a:noFill/>
          </a:ln>
        </p:spPr>
        <p:txBody>
          <a:bodyPr lIns="90000" tIns="45000" rIns="90000" bIns="45000"/>
          <a:lstStyle/>
          <a:p>
            <a:r>
              <a:rPr lang="en-US" sz="4000" b="1" dirty="0">
                <a:solidFill>
                  <a:schemeClr val="accent6">
                    <a:lumMod val="75000"/>
                  </a:schemeClr>
                </a:solidFill>
                <a:latin typeface="Arial"/>
              </a:rPr>
              <a:t>Classes in the V</a:t>
            </a:r>
            <a:r>
              <a:rPr lang="en-US" sz="4000" b="1" dirty="0" smtClean="0">
                <a:solidFill>
                  <a:schemeClr val="accent6">
                    <a:lumMod val="75000"/>
                  </a:schemeClr>
                </a:solidFill>
                <a:latin typeface="Arial"/>
              </a:rPr>
              <a:t>iew system</a:t>
            </a:r>
            <a:endParaRPr sz="4000" b="1" dirty="0">
              <a:solidFill>
                <a:schemeClr val="accent6">
                  <a:lumMod val="75000"/>
                </a:schemeClr>
              </a:solidFill>
            </a:endParaRPr>
          </a:p>
        </p:txBody>
      </p:sp>
    </p:spTree>
    <p:extLst>
      <p:ext uri="{BB962C8B-B14F-4D97-AF65-F5344CB8AC3E}">
        <p14:creationId xmlns:p14="http://schemas.microsoft.com/office/powerpoint/2010/main" val="4108440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0" y="182879"/>
            <a:ext cx="3931920" cy="598999"/>
          </a:xfrm>
          <a:prstGeom prst="rect">
            <a:avLst/>
          </a:prstGeom>
          <a:noFill/>
          <a:ln>
            <a:noFill/>
          </a:ln>
        </p:spPr>
        <p:txBody>
          <a:bodyPr lIns="90000" tIns="45000" rIns="90000" bIns="45000"/>
          <a:lstStyle/>
          <a:p>
            <a:r>
              <a:rPr lang="en-US" sz="2200" b="1" dirty="0" smtClean="0">
                <a:solidFill>
                  <a:schemeClr val="accent6">
                    <a:lumMod val="75000"/>
                  </a:schemeClr>
                </a:solidFill>
                <a:latin typeface="Calibri" panose="020F0502020204030204" pitchFamily="34" charset="0"/>
                <a:cs typeface="Calibri" panose="020F0502020204030204" pitchFamily="34" charset="0"/>
              </a:rPr>
              <a:t>Taxonomy of View Controllers</a:t>
            </a:r>
            <a:endParaRPr sz="2200" b="1" dirty="0">
              <a:solidFill>
                <a:schemeClr val="accent6">
                  <a:lumMod val="75000"/>
                </a:schemeClr>
              </a:solidFill>
              <a:latin typeface="Calibri" panose="020F0502020204030204" pitchFamily="34" charset="0"/>
              <a:cs typeface="Calibri" panose="020F0502020204030204" pitchFamily="34" charset="0"/>
            </a:endParaRPr>
          </a:p>
        </p:txBody>
      </p:sp>
      <p:pic>
        <p:nvPicPr>
          <p:cNvPr id="148" name="Picture 147"/>
          <p:cNvPicPr/>
          <p:nvPr/>
        </p:nvPicPr>
        <p:blipFill>
          <a:blip r:embed="rId2"/>
          <a:stretch/>
        </p:blipFill>
        <p:spPr>
          <a:xfrm>
            <a:off x="3931920" y="0"/>
            <a:ext cx="7615080" cy="6857640"/>
          </a:xfrm>
          <a:prstGeom prst="rect">
            <a:avLst/>
          </a:prstGeom>
          <a:ln>
            <a:noFill/>
          </a:ln>
        </p:spPr>
      </p:pic>
      <p:sp>
        <p:nvSpPr>
          <p:cNvPr id="149" name="TextShape 2"/>
          <p:cNvSpPr txBox="1"/>
          <p:nvPr/>
        </p:nvSpPr>
        <p:spPr>
          <a:xfrm>
            <a:off x="219350" y="964757"/>
            <a:ext cx="3557520" cy="5448240"/>
          </a:xfrm>
          <a:prstGeom prst="rect">
            <a:avLst/>
          </a:prstGeom>
          <a:noFill/>
          <a:ln>
            <a:noFill/>
          </a:ln>
        </p:spPr>
        <p:txBody>
          <a:bodyPr lIns="90000" tIns="45000" rIns="90000" bIns="45000"/>
          <a:lstStyle/>
          <a:p>
            <a:r>
              <a:rPr lang="en-US" dirty="0">
                <a:solidFill>
                  <a:schemeClr val="accent6">
                    <a:lumMod val="75000"/>
                  </a:schemeClr>
                </a:solidFill>
                <a:latin typeface="Arial"/>
              </a:rPr>
              <a:t>View controllers are a vital link between an app’s data and its visual appearance. Whenever an </a:t>
            </a:r>
            <a:r>
              <a:rPr lang="en-US" dirty="0" err="1">
                <a:solidFill>
                  <a:schemeClr val="accent6">
                    <a:lumMod val="75000"/>
                  </a:schemeClr>
                </a:solidFill>
                <a:latin typeface="Arial"/>
              </a:rPr>
              <a:t>iOS</a:t>
            </a:r>
            <a:r>
              <a:rPr lang="en-US" dirty="0">
                <a:solidFill>
                  <a:schemeClr val="accent6">
                    <a:lumMod val="75000"/>
                  </a:schemeClr>
                </a:solidFill>
                <a:latin typeface="Arial"/>
              </a:rPr>
              <a:t> app displays a user interface, the displayed content is managed by a view controller or a group of view controllers coordinating with each other. Therefore, view controllers provide the skeletal framework on which you build your apps.</a:t>
            </a:r>
            <a:endParaRPr dirty="0">
              <a:solidFill>
                <a:schemeClr val="accent6">
                  <a:lumMod val="75000"/>
                </a:schemeClr>
              </a:solidFill>
            </a:endParaRPr>
          </a:p>
          <a:p>
            <a:endParaRPr dirty="0"/>
          </a:p>
          <a:p>
            <a:r>
              <a:rPr lang="en-US" dirty="0" err="1">
                <a:solidFill>
                  <a:schemeClr val="tx2">
                    <a:lumMod val="60000"/>
                    <a:lumOff val="40000"/>
                  </a:schemeClr>
                </a:solidFill>
                <a:latin typeface="Arial"/>
              </a:rPr>
              <a:t>iOS</a:t>
            </a:r>
            <a:r>
              <a:rPr lang="en-US" dirty="0">
                <a:solidFill>
                  <a:schemeClr val="tx2">
                    <a:lumMod val="60000"/>
                    <a:lumOff val="40000"/>
                  </a:schemeClr>
                </a:solidFill>
                <a:latin typeface="Arial"/>
              </a:rPr>
              <a:t> provides many built-in view controller classes to support standard user interface pieces, such as navigation and tab bars. As part of developing an app, you also implement one or more custom controllers to display the content specific to your app.</a:t>
            </a:r>
            <a:endParaRPr dirty="0">
              <a:solidFill>
                <a:schemeClr val="tx2">
                  <a:lumMod val="60000"/>
                  <a:lumOff val="40000"/>
                </a:schemeClr>
              </a:solidFill>
            </a:endParaRPr>
          </a:p>
        </p:txBody>
      </p:sp>
    </p:spTree>
    <p:extLst>
      <p:ext uri="{BB962C8B-B14F-4D97-AF65-F5344CB8AC3E}">
        <p14:creationId xmlns:p14="http://schemas.microsoft.com/office/powerpoint/2010/main" val="3775162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88920" y="1114560"/>
            <a:ext cx="2888975" cy="1775792"/>
          </a:xfrm>
          <a:prstGeom prst="rect">
            <a:avLst/>
          </a:prstGeom>
          <a:noFill/>
          <a:ln>
            <a:noFill/>
          </a:ln>
        </p:spPr>
        <p:txBody>
          <a:bodyPr lIns="90000" tIns="45000" rIns="90000" bIns="45000"/>
          <a:lstStyle/>
          <a:p>
            <a:pPr algn="just"/>
            <a:r>
              <a:rPr lang="en-US" sz="2000" i="1" dirty="0">
                <a:solidFill>
                  <a:schemeClr val="accent6">
                    <a:lumMod val="75000"/>
                  </a:schemeClr>
                </a:solidFill>
                <a:latin typeface="Calibri" panose="020F0502020204030204" pitchFamily="34" charset="0"/>
                <a:cs typeface="Calibri" panose="020F0502020204030204" pitchFamily="34" charset="0"/>
              </a:rPr>
              <a:t>Parentage (containment)</a:t>
            </a:r>
            <a:endParaRPr sz="2000" dirty="0">
              <a:solidFill>
                <a:schemeClr val="accent6">
                  <a:lumMod val="75000"/>
                </a:schemeClr>
              </a:solidFill>
              <a:latin typeface="Calibri" panose="020F0502020204030204" pitchFamily="34" charset="0"/>
              <a:cs typeface="Calibri" panose="020F0502020204030204" pitchFamily="34" charset="0"/>
            </a:endParaRPr>
          </a:p>
          <a:p>
            <a:pPr algn="just"/>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A view controller can </a:t>
            </a:r>
            <a:r>
              <a:rPr lang="en-US" sz="2000" i="1" dirty="0">
                <a:solidFill>
                  <a:schemeClr val="accent6">
                    <a:lumMod val="75000"/>
                  </a:schemeClr>
                </a:solidFill>
                <a:latin typeface="Calibri" panose="020F0502020204030204" pitchFamily="34" charset="0"/>
                <a:ea typeface="MinionPro-Italic"/>
                <a:cs typeface="Calibri" panose="020F0502020204030204" pitchFamily="34" charset="0"/>
              </a:rPr>
              <a:t>contain </a:t>
            </a:r>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another view controller. The containing view </a:t>
            </a:r>
            <a:r>
              <a:rPr lang="en-US" sz="2000" dirty="0" smtClean="0">
                <a:solidFill>
                  <a:schemeClr val="accent6">
                    <a:lumMod val="75000"/>
                  </a:schemeClr>
                </a:solidFill>
                <a:latin typeface="Calibri" panose="020F0502020204030204" pitchFamily="34" charset="0"/>
                <a:ea typeface="MinionPro-Regular"/>
                <a:cs typeface="Calibri" panose="020F0502020204030204" pitchFamily="34" charset="0"/>
              </a:rPr>
              <a:t>con‐</a:t>
            </a:r>
            <a:r>
              <a:rPr lang="en-US" sz="2000" dirty="0" err="1" smtClean="0">
                <a:solidFill>
                  <a:schemeClr val="accent6">
                    <a:lumMod val="75000"/>
                  </a:schemeClr>
                </a:solidFill>
                <a:latin typeface="Calibri" panose="020F0502020204030204" pitchFamily="34" charset="0"/>
                <a:ea typeface="MinionPro-Regular"/>
                <a:cs typeface="Calibri" panose="020F0502020204030204" pitchFamily="34" charset="0"/>
              </a:rPr>
              <a:t>troller</a:t>
            </a:r>
            <a:r>
              <a:rPr lang="en-US" sz="2000" dirty="0" smtClean="0">
                <a:solidFill>
                  <a:schemeClr val="accent6">
                    <a:lumMod val="75000"/>
                  </a:schemeClr>
                </a:solidFill>
                <a:latin typeface="Calibri" panose="020F0502020204030204" pitchFamily="34" charset="0"/>
                <a:ea typeface="MinionPro-Regular"/>
                <a:cs typeface="Calibri" panose="020F0502020204030204" pitchFamily="34" charset="0"/>
              </a:rPr>
              <a:t> </a:t>
            </a:r>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is the </a:t>
            </a:r>
            <a:r>
              <a:rPr lang="en-US" sz="2000" i="1" dirty="0">
                <a:solidFill>
                  <a:schemeClr val="accent6">
                    <a:lumMod val="75000"/>
                  </a:schemeClr>
                </a:solidFill>
                <a:latin typeface="Calibri" panose="020F0502020204030204" pitchFamily="34" charset="0"/>
                <a:ea typeface="MinionPro-Italic"/>
                <a:cs typeface="Calibri" panose="020F0502020204030204" pitchFamily="34" charset="0"/>
              </a:rPr>
              <a:t>parent </a:t>
            </a:r>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of the contained view controller; the contained view controller</a:t>
            </a:r>
            <a:endParaRPr sz="2000" dirty="0">
              <a:solidFill>
                <a:schemeClr val="accent6">
                  <a:lumMod val="75000"/>
                </a:schemeClr>
              </a:solidFill>
              <a:latin typeface="Calibri" panose="020F0502020204030204" pitchFamily="34" charset="0"/>
              <a:cs typeface="Calibri" panose="020F0502020204030204" pitchFamily="34" charset="0"/>
            </a:endParaRPr>
          </a:p>
          <a:p>
            <a:pPr algn="just"/>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is a </a:t>
            </a:r>
            <a:r>
              <a:rPr lang="en-US" sz="2000" i="1" dirty="0">
                <a:solidFill>
                  <a:schemeClr val="accent6">
                    <a:lumMod val="75000"/>
                  </a:schemeClr>
                </a:solidFill>
                <a:latin typeface="Calibri" panose="020F0502020204030204" pitchFamily="34" charset="0"/>
                <a:ea typeface="MinionPro-Italic"/>
                <a:cs typeface="Calibri" panose="020F0502020204030204" pitchFamily="34" charset="0"/>
              </a:rPr>
              <a:t>child </a:t>
            </a:r>
            <a:r>
              <a:rPr lang="en-US" sz="2000" dirty="0">
                <a:solidFill>
                  <a:schemeClr val="accent6">
                    <a:lumMod val="75000"/>
                  </a:schemeClr>
                </a:solidFill>
                <a:latin typeface="Calibri" panose="020F0502020204030204" pitchFamily="34" charset="0"/>
                <a:ea typeface="MinionPro-Regular"/>
                <a:cs typeface="Calibri" panose="020F0502020204030204" pitchFamily="34" charset="0"/>
              </a:rPr>
              <a:t>of the containing view controller. </a:t>
            </a:r>
            <a:endParaRPr sz="2000" dirty="0">
              <a:solidFill>
                <a:schemeClr val="accent6">
                  <a:lumMod val="75000"/>
                </a:schemeClr>
              </a:solidFill>
              <a:latin typeface="Calibri" panose="020F0502020204030204" pitchFamily="34" charset="0"/>
              <a:cs typeface="Calibri" panose="020F0502020204030204" pitchFamily="34" charset="0"/>
            </a:endParaRPr>
          </a:p>
        </p:txBody>
      </p:sp>
      <p:sp>
        <p:nvSpPr>
          <p:cNvPr id="151" name="TextShape 2"/>
          <p:cNvSpPr txBox="1"/>
          <p:nvPr/>
        </p:nvSpPr>
        <p:spPr>
          <a:xfrm>
            <a:off x="88920" y="4167756"/>
            <a:ext cx="2888975" cy="1603513"/>
          </a:xfrm>
          <a:prstGeom prst="rect">
            <a:avLst/>
          </a:prstGeom>
          <a:noFill/>
          <a:ln>
            <a:noFill/>
          </a:ln>
        </p:spPr>
        <p:txBody>
          <a:bodyPr lIns="90000" tIns="45000" rIns="90000" bIns="45000"/>
          <a:lstStyle/>
          <a:p>
            <a:pPr algn="just"/>
            <a:r>
              <a:rPr lang="en-US" sz="2000" i="1" dirty="0">
                <a:solidFill>
                  <a:srgbClr val="00B050"/>
                </a:solidFill>
                <a:latin typeface="Calibri" panose="020F0502020204030204" pitchFamily="34" charset="0"/>
                <a:cs typeface="Calibri" panose="020F0502020204030204" pitchFamily="34" charset="0"/>
              </a:rPr>
              <a:t>Presentation (modal </a:t>
            </a:r>
            <a:r>
              <a:rPr lang="en-US" sz="2000" i="1" dirty="0" smtClean="0">
                <a:solidFill>
                  <a:srgbClr val="00B050"/>
                </a:solidFill>
                <a:latin typeface="Calibri" panose="020F0502020204030204" pitchFamily="34" charset="0"/>
                <a:cs typeface="Calibri" panose="020F0502020204030204" pitchFamily="34" charset="0"/>
              </a:rPr>
              <a:t>views)</a:t>
            </a:r>
            <a:r>
              <a:rPr lang="en-US" sz="2000" dirty="0">
                <a:solidFill>
                  <a:srgbClr val="00B050"/>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ea typeface="MinionPro-Regular"/>
                <a:cs typeface="Calibri" panose="020F0502020204030204" pitchFamily="34" charset="0"/>
              </a:rPr>
              <a:t>A </a:t>
            </a:r>
            <a:r>
              <a:rPr lang="en-US" sz="2000" dirty="0">
                <a:solidFill>
                  <a:srgbClr val="00B050"/>
                </a:solidFill>
                <a:latin typeface="Calibri" panose="020F0502020204030204" pitchFamily="34" charset="0"/>
                <a:ea typeface="MinionPro-Regular"/>
                <a:cs typeface="Calibri" panose="020F0502020204030204" pitchFamily="34" charset="0"/>
              </a:rPr>
              <a:t>view controller can </a:t>
            </a:r>
            <a:r>
              <a:rPr lang="en-US" sz="2000" i="1" dirty="0">
                <a:solidFill>
                  <a:srgbClr val="00B050"/>
                </a:solidFill>
                <a:latin typeface="Calibri" panose="020F0502020204030204" pitchFamily="34" charset="0"/>
                <a:ea typeface="MinionPro-Italic"/>
                <a:cs typeface="Calibri" panose="020F0502020204030204" pitchFamily="34" charset="0"/>
              </a:rPr>
              <a:t>present </a:t>
            </a:r>
            <a:r>
              <a:rPr lang="en-US" sz="2000" dirty="0">
                <a:solidFill>
                  <a:srgbClr val="00B050"/>
                </a:solidFill>
                <a:latin typeface="Calibri" panose="020F0502020204030204" pitchFamily="34" charset="0"/>
                <a:ea typeface="MinionPro-Regular"/>
                <a:cs typeface="Calibri" panose="020F0502020204030204" pitchFamily="34" charset="0"/>
              </a:rPr>
              <a:t>another view controller. The first view controller </a:t>
            </a:r>
            <a:r>
              <a:rPr lang="en-US" sz="2000" dirty="0" smtClean="0">
                <a:solidFill>
                  <a:srgbClr val="00B050"/>
                </a:solidFill>
                <a:latin typeface="Calibri" panose="020F0502020204030204" pitchFamily="34" charset="0"/>
                <a:ea typeface="MinionPro-Regular"/>
                <a:cs typeface="Calibri" panose="020F0502020204030204" pitchFamily="34" charset="0"/>
              </a:rPr>
              <a:t>is</a:t>
            </a:r>
            <a:r>
              <a:rPr lang="en-US" sz="2000" dirty="0">
                <a:solidFill>
                  <a:srgbClr val="00B050"/>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ea typeface="MinionPro-Regular"/>
                <a:cs typeface="Calibri" panose="020F0502020204030204" pitchFamily="34" charset="0"/>
              </a:rPr>
              <a:t>the </a:t>
            </a:r>
            <a:r>
              <a:rPr lang="en-US" sz="2000" i="1" dirty="0">
                <a:solidFill>
                  <a:srgbClr val="00B050"/>
                </a:solidFill>
                <a:latin typeface="Calibri" panose="020F0502020204030204" pitchFamily="34" charset="0"/>
                <a:ea typeface="MinionPro-Italic"/>
                <a:cs typeface="Calibri" panose="020F0502020204030204" pitchFamily="34" charset="0"/>
              </a:rPr>
              <a:t>presenting </a:t>
            </a:r>
            <a:r>
              <a:rPr lang="en-US" sz="2000" dirty="0">
                <a:solidFill>
                  <a:srgbClr val="00B050"/>
                </a:solidFill>
                <a:latin typeface="Calibri" panose="020F0502020204030204" pitchFamily="34" charset="0"/>
                <a:ea typeface="MinionPro-Regular"/>
                <a:cs typeface="Calibri" panose="020F0502020204030204" pitchFamily="34" charset="0"/>
              </a:rPr>
              <a:t>view controller (not the parent) of the second; the second view con‐</a:t>
            </a:r>
            <a:endParaRPr sz="2000" dirty="0">
              <a:solidFill>
                <a:srgbClr val="00B050"/>
              </a:solidFill>
              <a:latin typeface="Calibri" panose="020F0502020204030204" pitchFamily="34" charset="0"/>
              <a:cs typeface="Calibri" panose="020F0502020204030204" pitchFamily="34" charset="0"/>
            </a:endParaRPr>
          </a:p>
        </p:txBody>
      </p:sp>
      <p:sp>
        <p:nvSpPr>
          <p:cNvPr id="152" name="TextShape 3"/>
          <p:cNvSpPr txBox="1"/>
          <p:nvPr/>
        </p:nvSpPr>
        <p:spPr>
          <a:xfrm>
            <a:off x="88919" y="0"/>
            <a:ext cx="12346920" cy="1114560"/>
          </a:xfrm>
          <a:prstGeom prst="rect">
            <a:avLst/>
          </a:prstGeom>
          <a:noFill/>
          <a:ln>
            <a:noFill/>
          </a:ln>
        </p:spPr>
        <p:txBody>
          <a:bodyPr lIns="90000" tIns="45000" rIns="90000" bIns="45000"/>
          <a:lstStyle/>
          <a:p>
            <a:r>
              <a:rPr lang="en-US" dirty="0">
                <a:solidFill>
                  <a:srgbClr val="00B0F0"/>
                </a:solidFill>
                <a:latin typeface="Arial"/>
              </a:rPr>
              <a:t>View controllers present and manage a hierarchy of views. The </a:t>
            </a:r>
            <a:r>
              <a:rPr lang="en-US" dirty="0" err="1">
                <a:solidFill>
                  <a:srgbClr val="00B0F0"/>
                </a:solidFill>
                <a:latin typeface="Arial"/>
              </a:rPr>
              <a:t>UIKit</a:t>
            </a:r>
            <a:r>
              <a:rPr lang="en-US" dirty="0">
                <a:solidFill>
                  <a:srgbClr val="00B0F0"/>
                </a:solidFill>
                <a:latin typeface="Arial"/>
              </a:rPr>
              <a:t> framework includes classes for view controllers you can use to set up many of the common user interaction idioms in </a:t>
            </a:r>
            <a:r>
              <a:rPr lang="en-US" dirty="0" err="1">
                <a:solidFill>
                  <a:srgbClr val="00B0F0"/>
                </a:solidFill>
                <a:latin typeface="Arial"/>
              </a:rPr>
              <a:t>iOS</a:t>
            </a:r>
            <a:r>
              <a:rPr lang="en-US" dirty="0">
                <a:solidFill>
                  <a:srgbClr val="00B0F0"/>
                </a:solidFill>
                <a:latin typeface="Arial"/>
              </a:rPr>
              <a:t>. You use these view controllers with any custom view controllers you may need to build your app’s user interface. This document describes how to use the view controllers that are provided by the </a:t>
            </a:r>
            <a:r>
              <a:rPr lang="en-US" dirty="0" err="1">
                <a:solidFill>
                  <a:srgbClr val="00B0F0"/>
                </a:solidFill>
                <a:latin typeface="Arial"/>
              </a:rPr>
              <a:t>UIKit</a:t>
            </a:r>
            <a:r>
              <a:rPr lang="en-US" dirty="0">
                <a:solidFill>
                  <a:srgbClr val="00B0F0"/>
                </a:solidFill>
                <a:latin typeface="Arial"/>
              </a:rPr>
              <a:t> framework.</a:t>
            </a:r>
            <a:endParaRPr dirty="0">
              <a:solidFill>
                <a:srgbClr val="00B0F0"/>
              </a:solidFill>
            </a:endParaRPr>
          </a:p>
        </p:txBody>
      </p:sp>
      <p:pic>
        <p:nvPicPr>
          <p:cNvPr id="153" name="Picture 152"/>
          <p:cNvPicPr/>
          <p:nvPr/>
        </p:nvPicPr>
        <p:blipFill>
          <a:blip r:embed="rId2"/>
          <a:stretch/>
        </p:blipFill>
        <p:spPr>
          <a:xfrm>
            <a:off x="2977895" y="1114560"/>
            <a:ext cx="8749084" cy="5659560"/>
          </a:xfrm>
          <a:prstGeom prst="rect">
            <a:avLst/>
          </a:prstGeom>
          <a:ln>
            <a:noFill/>
          </a:ln>
        </p:spPr>
      </p:pic>
    </p:spTree>
    <p:extLst>
      <p:ext uri="{BB962C8B-B14F-4D97-AF65-F5344CB8AC3E}">
        <p14:creationId xmlns:p14="http://schemas.microsoft.com/office/powerpoint/2010/main" val="40284391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0" y="0"/>
            <a:ext cx="12246120" cy="1652760"/>
          </a:xfrm>
          <a:prstGeom prst="rect">
            <a:avLst/>
          </a:prstGeom>
          <a:noFill/>
          <a:ln>
            <a:noFill/>
          </a:ln>
        </p:spPr>
        <p:txBody>
          <a:bodyPr lIns="90000" tIns="45000" rIns="90000" bIns="45000"/>
          <a:lstStyle/>
          <a:p>
            <a:r>
              <a:rPr lang="en-US" sz="2200" dirty="0">
                <a:solidFill>
                  <a:srgbClr val="3399FF"/>
                </a:solidFill>
                <a:latin typeface="Arial"/>
              </a:rPr>
              <a:t> </a:t>
            </a:r>
            <a:r>
              <a:rPr lang="en-US" sz="2200" b="1" dirty="0" err="1">
                <a:solidFill>
                  <a:srgbClr val="FF9900"/>
                </a:solidFill>
                <a:latin typeface="Arial"/>
              </a:rPr>
              <a:t>UITableViewController</a:t>
            </a:r>
            <a:r>
              <a:rPr lang="en-US" sz="2200" dirty="0">
                <a:solidFill>
                  <a:srgbClr val="3399FF"/>
                </a:solidFill>
                <a:latin typeface="Arial"/>
              </a:rPr>
              <a:t>, manages a table view and adds support for many standard table-related behaviors such as selection management, row editing, and table configuration. This additional support is there to minimize the amount of code you must write to create and initialize a table-based interface. You can also subclass </a:t>
            </a:r>
            <a:r>
              <a:rPr lang="en-US" sz="2200" dirty="0" err="1">
                <a:solidFill>
                  <a:srgbClr val="3399FF"/>
                </a:solidFill>
                <a:latin typeface="Arial"/>
              </a:rPr>
              <a:t>UITableViewController</a:t>
            </a:r>
            <a:r>
              <a:rPr lang="en-US" sz="2200" dirty="0">
                <a:solidFill>
                  <a:srgbClr val="3399FF"/>
                </a:solidFill>
                <a:latin typeface="Arial"/>
              </a:rPr>
              <a:t> to add other custom behaviors</a:t>
            </a:r>
            <a:endParaRPr dirty="0"/>
          </a:p>
        </p:txBody>
      </p:sp>
      <p:pic>
        <p:nvPicPr>
          <p:cNvPr id="155" name="Picture 154"/>
          <p:cNvPicPr/>
          <p:nvPr/>
        </p:nvPicPr>
        <p:blipFill>
          <a:blip r:embed="rId2"/>
          <a:stretch/>
        </p:blipFill>
        <p:spPr>
          <a:xfrm>
            <a:off x="2222390" y="1652760"/>
            <a:ext cx="8085960" cy="5120640"/>
          </a:xfrm>
          <a:prstGeom prst="rect">
            <a:avLst/>
          </a:prstGeom>
          <a:ln>
            <a:noFill/>
          </a:ln>
        </p:spPr>
      </p:pic>
    </p:spTree>
    <p:extLst>
      <p:ext uri="{BB962C8B-B14F-4D97-AF65-F5344CB8AC3E}">
        <p14:creationId xmlns:p14="http://schemas.microsoft.com/office/powerpoint/2010/main" val="28721023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137880" y="182880"/>
            <a:ext cx="2971080" cy="621000"/>
          </a:xfrm>
          <a:prstGeom prst="rect">
            <a:avLst/>
          </a:prstGeom>
          <a:noFill/>
          <a:ln>
            <a:noFill/>
          </a:ln>
        </p:spPr>
        <p:txBody>
          <a:bodyPr lIns="90000" tIns="45000" rIns="90000" bIns="45000"/>
          <a:lstStyle/>
          <a:p>
            <a:r>
              <a:rPr lang="en-US" b="1">
                <a:solidFill>
                  <a:srgbClr val="009933"/>
                </a:solidFill>
                <a:latin typeface="Arial"/>
              </a:rPr>
              <a:t>Navigation Controllers</a:t>
            </a:r>
            <a:endParaRPr/>
          </a:p>
        </p:txBody>
      </p:sp>
      <p:sp>
        <p:nvSpPr>
          <p:cNvPr id="157" name="TextShape 2"/>
          <p:cNvSpPr txBox="1"/>
          <p:nvPr/>
        </p:nvSpPr>
        <p:spPr>
          <a:xfrm>
            <a:off x="9052560" y="274320"/>
            <a:ext cx="2926080" cy="6000120"/>
          </a:xfrm>
          <a:prstGeom prst="rect">
            <a:avLst/>
          </a:prstGeom>
          <a:noFill/>
          <a:ln>
            <a:noFill/>
          </a:ln>
        </p:spPr>
        <p:txBody>
          <a:bodyPr lIns="90000" tIns="45000" rIns="90000" bIns="45000"/>
          <a:lstStyle/>
          <a:p>
            <a:pPr algn="just"/>
            <a:r>
              <a:rPr lang="en-US" sz="2000" dirty="0">
                <a:solidFill>
                  <a:schemeClr val="accent6">
                    <a:lumMod val="75000"/>
                  </a:schemeClr>
                </a:solidFill>
                <a:latin typeface="Calibri"/>
              </a:rPr>
              <a:t>A navigation controller presents data that is organized hierarchically and is an instance of the </a:t>
            </a:r>
            <a:r>
              <a:rPr lang="en-US" sz="2000" dirty="0" err="1">
                <a:solidFill>
                  <a:schemeClr val="accent6">
                    <a:lumMod val="75000"/>
                  </a:schemeClr>
                </a:solidFill>
                <a:latin typeface="Calibri"/>
              </a:rPr>
              <a:t>UINavigationController</a:t>
            </a:r>
            <a:r>
              <a:rPr lang="en-US" sz="2000" dirty="0">
                <a:solidFill>
                  <a:schemeClr val="accent6">
                    <a:lumMod val="75000"/>
                  </a:schemeClr>
                </a:solidFill>
                <a:latin typeface="Calibri"/>
              </a:rPr>
              <a:t> class. The methods of this class provide support for managing a stack-based collection of content view controllers. This stack represents the path taken by the user through the hierarchical data, with the bottom of the stack reflecting the starting point and the top of the stack reflecting the user’s current position in the data.</a:t>
            </a:r>
            <a:endParaRPr dirty="0">
              <a:solidFill>
                <a:schemeClr val="accent6">
                  <a:lumMod val="75000"/>
                </a:schemeClr>
              </a:solidFill>
            </a:endParaRPr>
          </a:p>
        </p:txBody>
      </p:sp>
      <p:pic>
        <p:nvPicPr>
          <p:cNvPr id="158" name="Picture 157"/>
          <p:cNvPicPr/>
          <p:nvPr/>
        </p:nvPicPr>
        <p:blipFill>
          <a:blip r:embed="rId2"/>
          <a:stretch/>
        </p:blipFill>
        <p:spPr>
          <a:xfrm>
            <a:off x="91440" y="640080"/>
            <a:ext cx="8655120" cy="6034680"/>
          </a:xfrm>
          <a:prstGeom prst="rect">
            <a:avLst/>
          </a:prstGeom>
          <a:ln>
            <a:noFill/>
          </a:ln>
        </p:spPr>
      </p:pic>
    </p:spTree>
    <p:extLst>
      <p:ext uri="{BB962C8B-B14F-4D97-AF65-F5344CB8AC3E}">
        <p14:creationId xmlns:p14="http://schemas.microsoft.com/office/powerpoint/2010/main" val="10832885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0" y="91440"/>
            <a:ext cx="2468880" cy="640080"/>
          </a:xfrm>
          <a:prstGeom prst="rect">
            <a:avLst/>
          </a:prstGeom>
          <a:noFill/>
          <a:ln>
            <a:noFill/>
          </a:ln>
        </p:spPr>
        <p:txBody>
          <a:bodyPr lIns="90000" tIns="45000" rIns="90000" bIns="45000"/>
          <a:lstStyle/>
          <a:p>
            <a:r>
              <a:rPr lang="en-US" sz="2200" b="1">
                <a:solidFill>
                  <a:srgbClr val="993366"/>
                </a:solidFill>
                <a:latin typeface="Calibri"/>
              </a:rPr>
              <a:t>Tab Bar Controllers</a:t>
            </a:r>
            <a:endParaRPr/>
          </a:p>
        </p:txBody>
      </p:sp>
      <p:sp>
        <p:nvSpPr>
          <p:cNvPr id="160" name="TextShape 2"/>
          <p:cNvSpPr txBox="1"/>
          <p:nvPr/>
        </p:nvSpPr>
        <p:spPr>
          <a:xfrm>
            <a:off x="144000" y="604440"/>
            <a:ext cx="2572696" cy="4948221"/>
          </a:xfrm>
          <a:prstGeom prst="rect">
            <a:avLst/>
          </a:prstGeom>
          <a:noFill/>
          <a:ln>
            <a:noFill/>
          </a:ln>
        </p:spPr>
        <p:txBody>
          <a:bodyPr lIns="90000" tIns="45000" rIns="90000" bIns="45000"/>
          <a:lstStyle/>
          <a:p>
            <a:r>
              <a:rPr lang="en-US" dirty="0">
                <a:solidFill>
                  <a:srgbClr val="00B050"/>
                </a:solidFill>
                <a:latin typeface="Arial"/>
              </a:rPr>
              <a:t> A tab bar controller is an instance of the </a:t>
            </a:r>
            <a:r>
              <a:rPr lang="en-US" dirty="0" err="1">
                <a:solidFill>
                  <a:srgbClr val="00B050"/>
                </a:solidFill>
                <a:latin typeface="Arial"/>
              </a:rPr>
              <a:t>UITabBarController</a:t>
            </a:r>
            <a:r>
              <a:rPr lang="en-US" dirty="0">
                <a:solidFill>
                  <a:srgbClr val="00B050"/>
                </a:solidFill>
                <a:latin typeface="Arial"/>
              </a:rPr>
              <a:t> class. The tab bar has multiple tabs, each represented by a child view controller. Selecting a tab causes the tab bar controller to display the associated view controller’s view on the screen.</a:t>
            </a:r>
            <a:endParaRPr dirty="0">
              <a:solidFill>
                <a:srgbClr val="00B050"/>
              </a:solidFill>
            </a:endParaRPr>
          </a:p>
        </p:txBody>
      </p:sp>
      <p:pic>
        <p:nvPicPr>
          <p:cNvPr id="161" name="Picture 160"/>
          <p:cNvPicPr/>
          <p:nvPr/>
        </p:nvPicPr>
        <p:blipFill>
          <a:blip r:embed="rId2"/>
          <a:stretch/>
        </p:blipFill>
        <p:spPr>
          <a:xfrm>
            <a:off x="2468880" y="360"/>
            <a:ext cx="9479160" cy="6857640"/>
          </a:xfrm>
          <a:prstGeom prst="rect">
            <a:avLst/>
          </a:prstGeom>
          <a:ln>
            <a:noFill/>
          </a:ln>
        </p:spPr>
      </p:pic>
    </p:spTree>
    <p:extLst>
      <p:ext uri="{BB962C8B-B14F-4D97-AF65-F5344CB8AC3E}">
        <p14:creationId xmlns:p14="http://schemas.microsoft.com/office/powerpoint/2010/main" val="32864730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1911" y="2710635"/>
            <a:ext cx="3692530" cy="837686"/>
          </a:xfrm>
          <a:prstGeom prst="rect">
            <a:avLst/>
          </a:prstGeom>
          <a:noFill/>
        </p:spPr>
        <p:txBody>
          <a:bodyPr wrap="none" lIns="82953" tIns="41476" rIns="82953" bIns="41476">
            <a:spAutoFit/>
          </a:bodyPr>
          <a:lstStyle/>
          <a:p>
            <a:pPr algn="ctr"/>
            <a:r>
              <a:rPr lang="en-US" sz="4899" b="1" dirty="0" smtClean="0">
                <a:ln w="13462">
                  <a:solidFill>
                    <a:prstClr val="white"/>
                  </a:solidFill>
                  <a:prstDash val="solid"/>
                </a:ln>
                <a:solidFill>
                  <a:schemeClr val="accent6">
                    <a:lumMod val="75000"/>
                  </a:schemeClr>
                </a:solidFill>
                <a:effectLst>
                  <a:outerShdw dist="38100" dir="2700000" algn="bl" rotWithShape="0">
                    <a:srgbClr val="4BACC6"/>
                  </a:outerShdw>
                </a:effectLst>
              </a:rPr>
              <a:t>Story board</a:t>
            </a:r>
            <a:endParaRPr lang="en-US" sz="4899" b="1" dirty="0">
              <a:ln w="13462">
                <a:solidFill>
                  <a:prstClr val="white"/>
                </a:solidFill>
                <a:prstDash val="solid"/>
              </a:ln>
              <a:solidFill>
                <a:schemeClr val="accent6">
                  <a:lumMod val="75000"/>
                </a:schemeClr>
              </a:solidFill>
              <a:effectLst>
                <a:outerShdw dist="38100" dir="2700000" algn="bl" rotWithShape="0">
                  <a:srgbClr val="4BACC6"/>
                </a:outerShdw>
              </a:effectLst>
            </a:endParaRPr>
          </a:p>
        </p:txBody>
      </p:sp>
    </p:spTree>
    <p:extLst>
      <p:ext uri="{BB962C8B-B14F-4D97-AF65-F5344CB8AC3E}">
        <p14:creationId xmlns:p14="http://schemas.microsoft.com/office/powerpoint/2010/main" val="2038125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4000" b="1" strike="noStrike" dirty="0">
                <a:solidFill>
                  <a:srgbClr val="31859C"/>
                </a:solidFill>
                <a:latin typeface="+mj-lt"/>
                <a:ea typeface="DejaVu Sans"/>
                <a:cs typeface="Calibri" panose="020F0502020204030204" pitchFamily="34" charset="0"/>
              </a:rPr>
              <a:t>Using story board</a:t>
            </a:r>
            <a:endParaRPr sz="4000" b="1" dirty="0">
              <a:latin typeface="+mj-lt"/>
              <a:cs typeface="Calibri" panose="020F0502020204030204" pitchFamily="34" charset="0"/>
            </a:endParaRPr>
          </a:p>
        </p:txBody>
      </p:sp>
      <p:sp>
        <p:nvSpPr>
          <p:cNvPr id="164" name="CustomShape 2"/>
          <p:cNvSpPr/>
          <p:nvPr/>
        </p:nvSpPr>
        <p:spPr>
          <a:xfrm>
            <a:off x="889347" y="1418040"/>
            <a:ext cx="10421655" cy="49201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Storyboards are introduced in </a:t>
            </a:r>
            <a:r>
              <a:rPr lang="en-US" sz="3200" strike="noStrike" dirty="0" err="1">
                <a:solidFill>
                  <a:srgbClr val="3399FF"/>
                </a:solidFill>
                <a:latin typeface="Calibri" panose="020F0502020204030204" pitchFamily="34" charset="0"/>
                <a:ea typeface="DejaVu Sans"/>
                <a:cs typeface="Calibri" panose="020F0502020204030204" pitchFamily="34" charset="0"/>
              </a:rPr>
              <a:t>iOS</a:t>
            </a:r>
            <a:r>
              <a:rPr lang="en-US" sz="3200" strike="noStrike" dirty="0">
                <a:solidFill>
                  <a:srgbClr val="3399FF"/>
                </a:solidFill>
                <a:latin typeface="Calibri" panose="020F0502020204030204" pitchFamily="34" charset="0"/>
                <a:ea typeface="DejaVu Sans"/>
                <a:cs typeface="Calibri" panose="020F0502020204030204" pitchFamily="34" charset="0"/>
              </a:rPr>
              <a:t> 5 and when we use storyboards our deployment target should be 5.0 or higher. </a:t>
            </a:r>
            <a:endParaRPr sz="3200" dirty="0" smtClean="0">
              <a:latin typeface="Calibri" panose="020F0502020204030204" pitchFamily="34" charset="0"/>
              <a:cs typeface="Calibri" panose="020F0502020204030204" pitchFamily="34" charset="0"/>
            </a:endParaRPr>
          </a:p>
          <a:p>
            <a:pPr>
              <a:lnSpc>
                <a:spcPct val="100000"/>
              </a:lnSpc>
            </a:pPr>
            <a:endParaRPr sz="3200" dirty="0" smtClean="0">
              <a:latin typeface="Calibri" panose="020F0502020204030204" pitchFamily="34" charset="0"/>
              <a:cs typeface="Calibri" panose="020F0502020204030204" pitchFamily="34" charset="0"/>
            </a:endParaRPr>
          </a:p>
          <a:p>
            <a:pPr>
              <a:lnSpc>
                <a:spcPct val="100000"/>
              </a:lnSpc>
            </a:pPr>
            <a:r>
              <a:rPr lang="en-US" sz="3200" strike="noStrike" dirty="0" smtClean="0">
                <a:solidFill>
                  <a:srgbClr val="CC3300"/>
                </a:solidFill>
                <a:latin typeface="Calibri" panose="020F0502020204030204" pitchFamily="34" charset="0"/>
                <a:ea typeface="DejaVu Sans"/>
                <a:cs typeface="Calibri" panose="020F0502020204030204" pitchFamily="34" charset="0"/>
              </a:rPr>
              <a:t>Storyboards </a:t>
            </a:r>
            <a:r>
              <a:rPr lang="en-US" sz="3200" strike="noStrike" dirty="0">
                <a:solidFill>
                  <a:srgbClr val="CC3300"/>
                </a:solidFill>
                <a:latin typeface="Calibri" panose="020F0502020204030204" pitchFamily="34" charset="0"/>
                <a:ea typeface="DejaVu Sans"/>
                <a:cs typeface="Calibri" panose="020F0502020204030204" pitchFamily="34" charset="0"/>
              </a:rPr>
              <a:t>helps us visual create all the screens of the application along with their flow of screens under one interface</a:t>
            </a:r>
            <a:r>
              <a:rPr lang="en-US" sz="3200" strike="noStrike" dirty="0">
                <a:solidFill>
                  <a:srgbClr val="000000"/>
                </a:solidFill>
                <a:latin typeface="Calibri" panose="020F0502020204030204" pitchFamily="34" charset="0"/>
                <a:ea typeface="DejaVu Sans"/>
                <a:cs typeface="Calibri" panose="020F0502020204030204" pitchFamily="34" charset="0"/>
              </a:rPr>
              <a:t> </a:t>
            </a:r>
            <a:r>
              <a:rPr lang="en-US" sz="3200" strike="noStrike" dirty="0" err="1">
                <a:solidFill>
                  <a:srgbClr val="7030A0"/>
                </a:solidFill>
                <a:latin typeface="Calibri" panose="020F0502020204030204" pitchFamily="34" charset="0"/>
                <a:ea typeface="DejaVu Sans"/>
                <a:cs typeface="Calibri" panose="020F0502020204030204" pitchFamily="34" charset="0"/>
              </a:rPr>
              <a:t>MainStoryboard.storyboard</a:t>
            </a:r>
            <a:r>
              <a:rPr lang="en-US" sz="3200" strike="noStrike" dirty="0">
                <a:solidFill>
                  <a:srgbClr val="000000"/>
                </a:solidFill>
                <a:latin typeface="Calibri" panose="020F0502020204030204" pitchFamily="34" charset="0"/>
                <a:ea typeface="DejaVu Sans"/>
                <a:cs typeface="Calibri" panose="020F0502020204030204" pitchFamily="34" charset="0"/>
              </a:rPr>
              <a:t>. </a:t>
            </a:r>
            <a:endParaRPr lang="en-US" sz="3200" strike="noStrike" dirty="0" smtClean="0">
              <a:solidFill>
                <a:srgbClr val="000000"/>
              </a:solidFill>
              <a:latin typeface="Calibri" panose="020F0502020204030204" pitchFamily="34" charset="0"/>
              <a:ea typeface="DejaVu Sans"/>
              <a:cs typeface="Calibri" panose="020F0502020204030204" pitchFamily="34" charset="0"/>
            </a:endParaRPr>
          </a:p>
          <a:p>
            <a:pPr>
              <a:lnSpc>
                <a:spcPct val="100000"/>
              </a:lnSpc>
            </a:pPr>
            <a:endParaRPr lang="en-US" sz="3200" dirty="0">
              <a:solidFill>
                <a:srgbClr val="000000"/>
              </a:solidFill>
              <a:latin typeface="Calibri" panose="020F0502020204030204" pitchFamily="34" charset="0"/>
              <a:ea typeface="DejaVu Sans"/>
              <a:cs typeface="Calibri" panose="020F0502020204030204" pitchFamily="34" charset="0"/>
            </a:endParaRPr>
          </a:p>
          <a:p>
            <a:pPr>
              <a:lnSpc>
                <a:spcPct val="100000"/>
              </a:lnSpc>
            </a:pPr>
            <a:r>
              <a:rPr lang="en-US" sz="3200" strike="noStrike" dirty="0" smtClean="0">
                <a:solidFill>
                  <a:srgbClr val="00B050"/>
                </a:solidFill>
                <a:latin typeface="Calibri" panose="020F0502020204030204" pitchFamily="34" charset="0"/>
                <a:ea typeface="DejaVu Sans"/>
                <a:cs typeface="Calibri" panose="020F0502020204030204" pitchFamily="34" charset="0"/>
              </a:rPr>
              <a:t>It </a:t>
            </a:r>
            <a:r>
              <a:rPr lang="en-US" sz="3200" strike="noStrike" dirty="0">
                <a:solidFill>
                  <a:srgbClr val="00B050"/>
                </a:solidFill>
                <a:latin typeface="Calibri" panose="020F0502020204030204" pitchFamily="34" charset="0"/>
                <a:ea typeface="DejaVu Sans"/>
                <a:cs typeface="Calibri" panose="020F0502020204030204" pitchFamily="34" charset="0"/>
              </a:rPr>
              <a:t>also helps in reducing coding of pushing/presenting view controllers.</a:t>
            </a:r>
            <a:endParaRPr sz="3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9503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4000" b="1" strike="noStrike" dirty="0">
                <a:solidFill>
                  <a:srgbClr val="31859C"/>
                </a:solidFill>
                <a:latin typeface="+mj-lt"/>
                <a:ea typeface="DejaVu Sans"/>
                <a:cs typeface="Calibri" panose="020F0502020204030204" pitchFamily="34" charset="0"/>
              </a:rPr>
              <a:t>Using story board</a:t>
            </a:r>
            <a:endParaRPr sz="4000" b="1" dirty="0">
              <a:latin typeface="+mj-lt"/>
              <a:cs typeface="Calibri" panose="020F0502020204030204" pitchFamily="34" charset="0"/>
            </a:endParaRPr>
          </a:p>
        </p:txBody>
      </p:sp>
      <p:sp>
        <p:nvSpPr>
          <p:cNvPr id="166" name="CustomShape 2"/>
          <p:cNvSpPr/>
          <p:nvPr/>
        </p:nvSpPr>
        <p:spPr>
          <a:xfrm>
            <a:off x="1192024" y="2035837"/>
            <a:ext cx="9806272" cy="34630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dirty="0">
                <a:solidFill>
                  <a:srgbClr val="00B050"/>
                </a:solidFill>
                <a:latin typeface="Calibri"/>
                <a:ea typeface="DejaVu Sans"/>
              </a:rPr>
              <a:t>Like table view, navigation controller is another UI element you commonly find in </a:t>
            </a:r>
            <a:r>
              <a:rPr lang="en-US" sz="2910" strike="noStrike" dirty="0" err="1">
                <a:solidFill>
                  <a:srgbClr val="00B050"/>
                </a:solidFill>
                <a:latin typeface="Calibri"/>
                <a:ea typeface="DejaVu Sans"/>
              </a:rPr>
              <a:t>iOS</a:t>
            </a:r>
            <a:r>
              <a:rPr lang="en-US" sz="2910" strike="noStrike" dirty="0">
                <a:solidFill>
                  <a:srgbClr val="00B050"/>
                </a:solidFill>
                <a:latin typeface="Calibri"/>
                <a:ea typeface="DejaVu Sans"/>
              </a:rPr>
              <a:t> app. </a:t>
            </a:r>
            <a:endParaRPr lang="en-US" sz="2910" strike="noStrike" dirty="0" smtClean="0">
              <a:solidFill>
                <a:srgbClr val="00B050"/>
              </a:solidFill>
              <a:latin typeface="Calibri"/>
              <a:ea typeface="DejaVu Sans"/>
            </a:endParaRPr>
          </a:p>
          <a:p>
            <a:pPr>
              <a:lnSpc>
                <a:spcPct val="100000"/>
              </a:lnSpc>
            </a:pPr>
            <a:endParaRPr lang="en-US" sz="2910" dirty="0">
              <a:solidFill>
                <a:srgbClr val="00B0F0"/>
              </a:solidFill>
              <a:latin typeface="Calibri"/>
              <a:ea typeface="DejaVu Sans"/>
            </a:endParaRPr>
          </a:p>
          <a:p>
            <a:pPr>
              <a:lnSpc>
                <a:spcPct val="100000"/>
              </a:lnSpc>
            </a:pPr>
            <a:r>
              <a:rPr lang="en-US" sz="2910" strike="noStrike" dirty="0" smtClean="0">
                <a:solidFill>
                  <a:schemeClr val="accent6">
                    <a:lumMod val="75000"/>
                  </a:schemeClr>
                </a:solidFill>
                <a:latin typeface="Calibri"/>
                <a:ea typeface="DejaVu Sans"/>
              </a:rPr>
              <a:t>It </a:t>
            </a:r>
            <a:r>
              <a:rPr lang="en-US" sz="2910" strike="noStrike" dirty="0">
                <a:solidFill>
                  <a:schemeClr val="accent6">
                    <a:lumMod val="75000"/>
                  </a:schemeClr>
                </a:solidFill>
                <a:latin typeface="Calibri"/>
                <a:ea typeface="DejaVu Sans"/>
              </a:rPr>
              <a:t>provides a drill-down interface for hierarchical content. Take a look at the built-in Photos app, YouTube, and Contacts</a:t>
            </a:r>
            <a:endParaRPr dirty="0">
              <a:solidFill>
                <a:schemeClr val="accent6">
                  <a:lumMod val="75000"/>
                </a:schemeClr>
              </a:solidFill>
            </a:endParaRPr>
          </a:p>
        </p:txBody>
      </p:sp>
    </p:spTree>
    <p:extLst>
      <p:ext uri="{BB962C8B-B14F-4D97-AF65-F5344CB8AC3E}">
        <p14:creationId xmlns:p14="http://schemas.microsoft.com/office/powerpoint/2010/main" val="24493259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3990" strike="noStrike" dirty="0">
                <a:solidFill>
                  <a:srgbClr val="31859C"/>
                </a:solidFill>
                <a:latin typeface="Arial"/>
                <a:ea typeface="DejaVu Sans"/>
              </a:rPr>
              <a:t>Design of our app</a:t>
            </a:r>
            <a:endParaRPr dirty="0"/>
          </a:p>
        </p:txBody>
      </p:sp>
      <p:pic>
        <p:nvPicPr>
          <p:cNvPr id="168" name="Picture 2"/>
          <p:cNvPicPr/>
          <p:nvPr/>
        </p:nvPicPr>
        <p:blipFill>
          <a:blip r:embed="rId2"/>
          <a:stretch/>
        </p:blipFill>
        <p:spPr>
          <a:xfrm>
            <a:off x="1842840" y="2196360"/>
            <a:ext cx="8505000" cy="4110480"/>
          </a:xfrm>
          <a:prstGeom prst="rect">
            <a:avLst/>
          </a:prstGeom>
          <a:ln>
            <a:noFill/>
          </a:ln>
        </p:spPr>
      </p:pic>
    </p:spTree>
    <p:extLst>
      <p:ext uri="{BB962C8B-B14F-4D97-AF65-F5344CB8AC3E}">
        <p14:creationId xmlns:p14="http://schemas.microsoft.com/office/powerpoint/2010/main" val="17511885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Interface builder</a:t>
            </a:r>
            <a:endParaRPr lang="en-US" dirty="0">
              <a:solidFill>
                <a:schemeClr val="accent5">
                  <a:lumMod val="75000"/>
                </a:schemeClr>
              </a:solidFill>
            </a:endParaRPr>
          </a:p>
        </p:txBody>
      </p:sp>
      <p:sp>
        <p:nvSpPr>
          <p:cNvPr id="3" name="Text Placeholder 2"/>
          <p:cNvSpPr>
            <a:spLocks noGrp="1"/>
          </p:cNvSpPr>
          <p:nvPr>
            <p:ph type="body"/>
          </p:nvPr>
        </p:nvSpPr>
        <p:spPr>
          <a:xfrm>
            <a:off x="1980740" y="1604842"/>
            <a:ext cx="8453507" cy="4001156"/>
          </a:xfrm>
        </p:spPr>
        <p:txBody>
          <a:bodyPr/>
          <a:lstStyle/>
          <a:p>
            <a:r>
              <a:rPr lang="en-US" sz="2540" dirty="0">
                <a:latin typeface="Calibri" panose="020F0502020204030204" pitchFamily="34" charset="0"/>
                <a:cs typeface="Calibri" panose="020F0502020204030204" pitchFamily="34" charset="0"/>
              </a:rPr>
              <a:t>The Interface Builder editor within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makes it simple to design a full user interface without writing any code. </a:t>
            </a:r>
            <a:r>
              <a:rPr lang="en-US" sz="2540" dirty="0">
                <a:solidFill>
                  <a:schemeClr val="accent2"/>
                </a:solidFill>
                <a:latin typeface="Calibri" panose="020F0502020204030204" pitchFamily="34" charset="0"/>
                <a:cs typeface="Calibri" panose="020F0502020204030204" pitchFamily="34" charset="0"/>
              </a:rPr>
              <a:t>Simply drag and drop windows, buttons, text fields</a:t>
            </a:r>
            <a:r>
              <a:rPr lang="en-US" sz="2540" dirty="0">
                <a:latin typeface="Calibri" panose="020F0502020204030204" pitchFamily="34" charset="0"/>
                <a:cs typeface="Calibri" panose="020F0502020204030204" pitchFamily="34" charset="0"/>
              </a:rPr>
              <a:t>, and other objects onto the design canvas to create a functioning Mac, iPhone, or iPad user interface.</a:t>
            </a: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Because Cocoa and Cocoa Touch are built using the Model-View-Controller pattern</a:t>
            </a:r>
          </a:p>
          <a:p>
            <a:endParaRPr lang="en-US" sz="2540" dirty="0">
              <a:latin typeface="Calibri" panose="020F0502020204030204" pitchFamily="34" charset="0"/>
              <a:cs typeface="Calibri" panose="020F0502020204030204" pitchFamily="34" charset="0"/>
            </a:endParaRPr>
          </a:p>
          <a:p>
            <a:r>
              <a:rPr lang="en-US" sz="2540" dirty="0">
                <a:solidFill>
                  <a:srgbClr val="0070C0"/>
                </a:solidFill>
                <a:latin typeface="Calibri" panose="020F0502020204030204" pitchFamily="34" charset="0"/>
                <a:cs typeface="Calibri" panose="020F0502020204030204" pitchFamily="34" charset="0"/>
              </a:rPr>
              <a:t>It is easy to independently design your interfaces, separate from their implementations.</a:t>
            </a: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492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3990" strike="noStrike" dirty="0">
                <a:solidFill>
                  <a:srgbClr val="31859C"/>
                </a:solidFill>
                <a:latin typeface="Arial"/>
                <a:ea typeface="DejaVu Sans"/>
              </a:rPr>
              <a:t>Using story board</a:t>
            </a:r>
            <a:endParaRPr dirty="0"/>
          </a:p>
        </p:txBody>
      </p:sp>
      <p:sp>
        <p:nvSpPr>
          <p:cNvPr id="170" name="CustomShape 2"/>
          <p:cNvSpPr/>
          <p:nvPr/>
        </p:nvSpPr>
        <p:spPr>
          <a:xfrm>
            <a:off x="1980720" y="1820520"/>
            <a:ext cx="8229240" cy="363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dirty="0">
                <a:solidFill>
                  <a:srgbClr val="00B0F0"/>
                </a:solidFill>
                <a:latin typeface="Calibri"/>
                <a:ea typeface="DejaVu Sans"/>
              </a:rPr>
              <a:t>X code provides a built-in editor to layout the Story boards</a:t>
            </a:r>
            <a:endParaRPr dirty="0"/>
          </a:p>
          <a:p>
            <a:pPr>
              <a:lnSpc>
                <a:spcPct val="100000"/>
              </a:lnSpc>
            </a:pPr>
            <a:endParaRPr dirty="0"/>
          </a:p>
          <a:p>
            <a:pPr>
              <a:lnSpc>
                <a:spcPct val="100000"/>
              </a:lnSpc>
            </a:pPr>
            <a:r>
              <a:rPr lang="en-US" sz="2910" strike="noStrike" dirty="0">
                <a:solidFill>
                  <a:srgbClr val="000000"/>
                </a:solidFill>
                <a:latin typeface="Calibri"/>
                <a:ea typeface="DejaVu Sans"/>
              </a:rPr>
              <a:t>You can </a:t>
            </a:r>
            <a:r>
              <a:rPr lang="en-US" sz="2910" strike="noStrike" dirty="0">
                <a:solidFill>
                  <a:srgbClr val="00B050"/>
                </a:solidFill>
                <a:latin typeface="Calibri"/>
                <a:ea typeface="DejaVu Sans"/>
              </a:rPr>
              <a:t>define the transition (known as segues) </a:t>
            </a:r>
            <a:r>
              <a:rPr lang="en-US" sz="2910" strike="noStrike" dirty="0">
                <a:solidFill>
                  <a:srgbClr val="000000"/>
                </a:solidFill>
                <a:latin typeface="Calibri"/>
                <a:ea typeface="DejaVu Sans"/>
              </a:rPr>
              <a:t>between various screens simply using point and click. This doesn’t mean you do not need to write code for the user interface. But Storyboards significantly </a:t>
            </a:r>
            <a:r>
              <a:rPr lang="en-US" sz="2910" strike="noStrike" dirty="0">
                <a:solidFill>
                  <a:srgbClr val="7030A0"/>
                </a:solidFill>
                <a:latin typeface="Calibri"/>
                <a:ea typeface="DejaVu Sans"/>
              </a:rPr>
              <a:t>reduce the amount of code you need to write</a:t>
            </a:r>
            <a:endParaRPr dirty="0"/>
          </a:p>
        </p:txBody>
      </p:sp>
    </p:spTree>
    <p:extLst>
      <p:ext uri="{BB962C8B-B14F-4D97-AF65-F5344CB8AC3E}">
        <p14:creationId xmlns:p14="http://schemas.microsoft.com/office/powerpoint/2010/main" val="1950498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3990" strike="noStrike">
                <a:solidFill>
                  <a:srgbClr val="31859C"/>
                </a:solidFill>
                <a:latin typeface="Arial"/>
                <a:ea typeface="DejaVu Sans"/>
              </a:rPr>
              <a:t>Using story board</a:t>
            </a:r>
            <a:endParaRPr/>
          </a:p>
        </p:txBody>
      </p:sp>
      <p:pic>
        <p:nvPicPr>
          <p:cNvPr id="172" name="Picture 2"/>
          <p:cNvPicPr/>
          <p:nvPr/>
        </p:nvPicPr>
        <p:blipFill>
          <a:blip r:embed="rId2"/>
          <a:stretch/>
        </p:blipFill>
        <p:spPr>
          <a:xfrm>
            <a:off x="2303280" y="1418400"/>
            <a:ext cx="7960320" cy="5240520"/>
          </a:xfrm>
          <a:prstGeom prst="rect">
            <a:avLst/>
          </a:prstGeom>
          <a:ln>
            <a:noFill/>
          </a:ln>
        </p:spPr>
      </p:pic>
    </p:spTree>
    <p:extLst>
      <p:ext uri="{BB962C8B-B14F-4D97-AF65-F5344CB8AC3E}">
        <p14:creationId xmlns:p14="http://schemas.microsoft.com/office/powerpoint/2010/main" val="2845352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609480" y="273240"/>
            <a:ext cx="10971360" cy="1144800"/>
          </a:xfrm>
          <a:prstGeom prst="rect">
            <a:avLst/>
          </a:prstGeom>
          <a:noFill/>
          <a:ln>
            <a:noFill/>
          </a:ln>
        </p:spPr>
        <p:txBody>
          <a:bodyPr lIns="0" tIns="0" rIns="0" bIns="0" anchor="ctr"/>
          <a:lstStyle/>
          <a:p>
            <a:pPr algn="ctr">
              <a:lnSpc>
                <a:spcPct val="100000"/>
              </a:lnSpc>
            </a:pPr>
            <a:r>
              <a:rPr lang="en-US" sz="3990" strike="noStrike">
                <a:solidFill>
                  <a:srgbClr val="31859C"/>
                </a:solidFill>
                <a:latin typeface="Arial"/>
                <a:ea typeface="DejaVu Sans"/>
              </a:rPr>
              <a:t>Using story board</a:t>
            </a:r>
            <a:endParaRPr/>
          </a:p>
        </p:txBody>
      </p:sp>
      <p:sp>
        <p:nvSpPr>
          <p:cNvPr id="174" name="CustomShape 2"/>
          <p:cNvSpPr/>
          <p:nvPr/>
        </p:nvSpPr>
        <p:spPr>
          <a:xfrm>
            <a:off x="1980720" y="1590120"/>
            <a:ext cx="8229240" cy="473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539" strike="noStrike">
                <a:solidFill>
                  <a:srgbClr val="FF0000"/>
                </a:solidFill>
                <a:latin typeface="Calibri"/>
                <a:ea typeface="DejaVu Sans"/>
              </a:rPr>
              <a:t>Scene </a:t>
            </a:r>
            <a:r>
              <a:rPr lang="en-US" sz="2539" strike="noStrike">
                <a:solidFill>
                  <a:srgbClr val="333333"/>
                </a:solidFill>
                <a:latin typeface="Calibri"/>
                <a:ea typeface="DejaVu Sans"/>
              </a:rPr>
              <a:t>and </a:t>
            </a:r>
            <a:r>
              <a:rPr lang="en-US" sz="2539" strike="noStrike">
                <a:solidFill>
                  <a:srgbClr val="00B050"/>
                </a:solidFill>
                <a:latin typeface="Calibri"/>
                <a:ea typeface="DejaVu Sans"/>
              </a:rPr>
              <a:t>Segues</a:t>
            </a:r>
            <a:endParaRPr/>
          </a:p>
          <a:p>
            <a:pPr>
              <a:lnSpc>
                <a:spcPct val="100000"/>
              </a:lnSpc>
            </a:pPr>
            <a:r>
              <a:rPr lang="en-US" sz="2539" strike="noStrike">
                <a:solidFill>
                  <a:srgbClr val="333333"/>
                </a:solidFill>
                <a:latin typeface="Calibri"/>
                <a:ea typeface="DejaVu Sans"/>
              </a:rPr>
              <a:t>When working with Storyboards, Scene and Segues are two terms you always come across. </a:t>
            </a:r>
            <a:endParaRPr/>
          </a:p>
          <a:p>
            <a:pPr>
              <a:lnSpc>
                <a:spcPct val="100000"/>
              </a:lnSpc>
            </a:pPr>
            <a:endParaRPr/>
          </a:p>
          <a:p>
            <a:pPr>
              <a:lnSpc>
                <a:spcPct val="100000"/>
              </a:lnSpc>
            </a:pPr>
            <a:r>
              <a:rPr lang="en-US" sz="2539" strike="noStrike">
                <a:solidFill>
                  <a:srgbClr val="7030A0"/>
                </a:solidFill>
                <a:latin typeface="Calibri"/>
                <a:ea typeface="DejaVu Sans"/>
              </a:rPr>
              <a:t>Within a Storyboard, a scene refers to a single view controller and its view. Each scene has a dock, which is used primarily to make action and outlet connections between the view controller and its views.</a:t>
            </a:r>
            <a:endParaRPr/>
          </a:p>
          <a:p>
            <a:pPr>
              <a:lnSpc>
                <a:spcPct val="100000"/>
              </a:lnSpc>
            </a:pPr>
            <a:endParaRPr/>
          </a:p>
          <a:p>
            <a:pPr>
              <a:lnSpc>
                <a:spcPct val="100000"/>
              </a:lnSpc>
            </a:pPr>
            <a:r>
              <a:rPr lang="en-US" sz="2539" strike="noStrike">
                <a:solidFill>
                  <a:srgbClr val="00B050"/>
                </a:solidFill>
                <a:latin typeface="Calibri"/>
                <a:ea typeface="DejaVu Sans"/>
              </a:rPr>
              <a:t>Segue sits between two scenes and manages the transition between two scenes. Push and Modal are two common types of transition.</a:t>
            </a:r>
            <a:endParaRPr/>
          </a:p>
        </p:txBody>
      </p:sp>
    </p:spTree>
    <p:extLst>
      <p:ext uri="{BB962C8B-B14F-4D97-AF65-F5344CB8AC3E}">
        <p14:creationId xmlns:p14="http://schemas.microsoft.com/office/powerpoint/2010/main" val="13859170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886400" y="1508400"/>
            <a:ext cx="8066520" cy="97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a:solidFill>
                  <a:srgbClr val="00B050"/>
                </a:solidFill>
                <a:latin typeface="Calibri"/>
                <a:ea typeface="DejaVu Sans"/>
              </a:rPr>
              <a:t>2.create a new project using “Single View application” template</a:t>
            </a:r>
            <a:endParaRPr/>
          </a:p>
        </p:txBody>
      </p:sp>
      <p:sp>
        <p:nvSpPr>
          <p:cNvPr id="176" name="CustomShape 2"/>
          <p:cNvSpPr/>
          <p:nvPr/>
        </p:nvSpPr>
        <p:spPr>
          <a:xfrm>
            <a:off x="1916640" y="813240"/>
            <a:ext cx="7234200" cy="533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910" strike="noStrike">
                <a:solidFill>
                  <a:srgbClr val="00B0F0"/>
                </a:solidFill>
                <a:latin typeface="Calibri"/>
                <a:ea typeface="DejaVu Sans"/>
              </a:rPr>
              <a:t>1.Creating Navigation Controller in Storyboards</a:t>
            </a:r>
            <a:endParaRPr/>
          </a:p>
        </p:txBody>
      </p:sp>
      <p:sp>
        <p:nvSpPr>
          <p:cNvPr id="177" name="CustomShape 3"/>
          <p:cNvSpPr/>
          <p:nvPr/>
        </p:nvSpPr>
        <p:spPr>
          <a:xfrm>
            <a:off x="1886400" y="2626920"/>
            <a:ext cx="8193240" cy="97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a:solidFill>
                  <a:srgbClr val="E46C0A"/>
                </a:solidFill>
                <a:latin typeface="Calibri"/>
                <a:ea typeface="DejaVu Sans"/>
              </a:rPr>
              <a:t>3.we’ll build a simple app that makes use of both UITableView and UINavigationController.</a:t>
            </a:r>
            <a:endParaRPr/>
          </a:p>
        </p:txBody>
      </p:sp>
      <p:sp>
        <p:nvSpPr>
          <p:cNvPr id="178" name="CustomShape 4"/>
          <p:cNvSpPr/>
          <p:nvPr/>
        </p:nvSpPr>
        <p:spPr>
          <a:xfrm>
            <a:off x="1886400" y="3768480"/>
            <a:ext cx="8193240" cy="186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a:solidFill>
                  <a:srgbClr val="7030A0"/>
                </a:solidFill>
                <a:latin typeface="Calibri"/>
                <a:ea typeface="DejaVu Sans"/>
              </a:rPr>
              <a:t>4.We use the table view to display a list of recipes. When users select any of the recipe, the app navigates to the next screen showing the details. It’ll be easy.</a:t>
            </a:r>
            <a:endParaRPr/>
          </a:p>
        </p:txBody>
      </p:sp>
      <p:sp>
        <p:nvSpPr>
          <p:cNvPr id="179" name="CustomShape 5"/>
          <p:cNvSpPr/>
          <p:nvPr/>
        </p:nvSpPr>
        <p:spPr>
          <a:xfrm>
            <a:off x="1886400" y="5639400"/>
            <a:ext cx="8193240" cy="97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a:solidFill>
                  <a:srgbClr val="953735"/>
                </a:solidFill>
                <a:latin typeface="Calibri"/>
                <a:ea typeface="DejaVu Sans"/>
              </a:rPr>
              <a:t>5.create a new project using “Single View application” template.</a:t>
            </a:r>
            <a:endParaRPr/>
          </a:p>
        </p:txBody>
      </p:sp>
      <p:sp>
        <p:nvSpPr>
          <p:cNvPr id="180" name="CustomShape 6"/>
          <p:cNvSpPr/>
          <p:nvPr/>
        </p:nvSpPr>
        <p:spPr>
          <a:xfrm>
            <a:off x="1892880" y="42120"/>
            <a:ext cx="1110600" cy="533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910" b="1" strike="noStrike">
                <a:solidFill>
                  <a:srgbClr val="FF0000"/>
                </a:solidFill>
                <a:latin typeface="Calibri"/>
                <a:ea typeface="DejaVu Sans"/>
              </a:rPr>
              <a:t>Steps:</a:t>
            </a:r>
            <a:endParaRPr/>
          </a:p>
        </p:txBody>
      </p:sp>
    </p:spTree>
    <p:extLst>
      <p:ext uri="{BB962C8B-B14F-4D97-AF65-F5344CB8AC3E}">
        <p14:creationId xmlns:p14="http://schemas.microsoft.com/office/powerpoint/2010/main" val="17611250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2"/>
          <p:cNvPicPr/>
          <p:nvPr/>
        </p:nvPicPr>
        <p:blipFill>
          <a:blip r:embed="rId2"/>
          <a:stretch/>
        </p:blipFill>
        <p:spPr>
          <a:xfrm>
            <a:off x="1519920" y="0"/>
            <a:ext cx="9148320" cy="6857640"/>
          </a:xfrm>
          <a:prstGeom prst="rect">
            <a:avLst/>
          </a:prstGeom>
          <a:ln>
            <a:noFill/>
          </a:ln>
        </p:spPr>
      </p:pic>
    </p:spTree>
    <p:extLst>
      <p:ext uri="{BB962C8B-B14F-4D97-AF65-F5344CB8AC3E}">
        <p14:creationId xmlns:p14="http://schemas.microsoft.com/office/powerpoint/2010/main" val="33483847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2"/>
          <p:cNvPicPr/>
          <p:nvPr/>
        </p:nvPicPr>
        <p:blipFill>
          <a:blip r:embed="rId2"/>
          <a:stretch/>
        </p:blipFill>
        <p:spPr>
          <a:xfrm>
            <a:off x="1540800" y="0"/>
            <a:ext cx="9141480" cy="6857640"/>
          </a:xfrm>
          <a:prstGeom prst="rect">
            <a:avLst/>
          </a:prstGeom>
          <a:ln>
            <a:noFill/>
          </a:ln>
        </p:spPr>
      </p:pic>
    </p:spTree>
    <p:extLst>
      <p:ext uri="{BB962C8B-B14F-4D97-AF65-F5344CB8AC3E}">
        <p14:creationId xmlns:p14="http://schemas.microsoft.com/office/powerpoint/2010/main" val="37741073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2"/>
          <p:cNvPicPr/>
          <p:nvPr/>
        </p:nvPicPr>
        <p:blipFill>
          <a:blip r:embed="rId2"/>
          <a:stretch/>
        </p:blipFill>
        <p:spPr>
          <a:xfrm>
            <a:off x="1523520" y="0"/>
            <a:ext cx="9144720" cy="6857640"/>
          </a:xfrm>
          <a:prstGeom prst="rect">
            <a:avLst/>
          </a:prstGeom>
          <a:ln>
            <a:noFill/>
          </a:ln>
        </p:spPr>
      </p:pic>
    </p:spTree>
    <p:extLst>
      <p:ext uri="{BB962C8B-B14F-4D97-AF65-F5344CB8AC3E}">
        <p14:creationId xmlns:p14="http://schemas.microsoft.com/office/powerpoint/2010/main" val="14016730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1773360" y="358200"/>
            <a:ext cx="4975560" cy="5331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910" strike="noStrike">
                <a:solidFill>
                  <a:srgbClr val="00B0F0"/>
                </a:solidFill>
                <a:latin typeface="Calibri"/>
                <a:ea typeface="DejaVu Sans"/>
              </a:rPr>
              <a:t>Adding Table View for Your Data</a:t>
            </a:r>
            <a:endParaRPr/>
          </a:p>
        </p:txBody>
      </p:sp>
      <p:pic>
        <p:nvPicPr>
          <p:cNvPr id="185" name="Picture 2"/>
          <p:cNvPicPr/>
          <p:nvPr/>
        </p:nvPicPr>
        <p:blipFill>
          <a:blip r:embed="rId2"/>
          <a:stretch/>
        </p:blipFill>
        <p:spPr>
          <a:xfrm>
            <a:off x="1627200" y="1265760"/>
            <a:ext cx="8953200" cy="4908960"/>
          </a:xfrm>
          <a:prstGeom prst="rect">
            <a:avLst/>
          </a:prstGeom>
          <a:ln>
            <a:noFill/>
          </a:ln>
        </p:spPr>
      </p:pic>
    </p:spTree>
    <p:extLst>
      <p:ext uri="{BB962C8B-B14F-4D97-AF65-F5344CB8AC3E}">
        <p14:creationId xmlns:p14="http://schemas.microsoft.com/office/powerpoint/2010/main" val="41933786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1523520" y="0"/>
            <a:ext cx="4570560" cy="133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00B0F0"/>
                </a:solidFill>
                <a:latin typeface="Calibri"/>
                <a:ea typeface="DejaVu Sans"/>
              </a:rPr>
              <a:t>The next thing we have to do is to write code to populate the table data (i.e. recipes). In Project Navigator, select “RecipeBookViewController.h”. Append “” after “UIViewController”. Your code should look like below</a:t>
            </a:r>
            <a:endParaRPr/>
          </a:p>
        </p:txBody>
      </p:sp>
      <p:sp>
        <p:nvSpPr>
          <p:cNvPr id="187" name="CustomShape 2"/>
          <p:cNvSpPr/>
          <p:nvPr/>
        </p:nvSpPr>
        <p:spPr>
          <a:xfrm>
            <a:off x="5637960" y="1008360"/>
            <a:ext cx="4988160" cy="183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6E371A"/>
                </a:solidFill>
                <a:latin typeface="Monaco"/>
                <a:ea typeface="DejaVu Sans"/>
              </a:rPr>
              <a:t>#import &lt;UIKit/UIKit.h&gt;</a:t>
            </a:r>
            <a:r>
              <a:rPr lang="en-US" sz="1639" strike="noStrike">
                <a:solidFill>
                  <a:srgbClr val="000000"/>
                </a:solidFill>
                <a:latin typeface="Arial"/>
                <a:ea typeface="DejaVu Sans"/>
              </a:rPr>
              <a:t>
</a:t>
            </a:r>
            <a:r>
              <a:rPr lang="en-US" sz="1639" strike="noStrike">
                <a:solidFill>
                  <a:srgbClr val="A61390"/>
                </a:solidFill>
                <a:latin typeface="Monaco"/>
                <a:ea typeface="DejaVu Sans"/>
              </a:rPr>
              <a:t>@interface</a:t>
            </a:r>
            <a:r>
              <a:rPr lang="en-US" sz="1639" strike="noStrike">
                <a:solidFill>
                  <a:srgbClr val="000000"/>
                </a:solidFill>
                <a:latin typeface="Monaco"/>
                <a:ea typeface="DejaVu Sans"/>
              </a:rPr>
              <a:t> RecipeBookViewController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UIViewController &lt;UITableViewDelegate, UITableViewDataSource&gt;</a:t>
            </a:r>
            <a:r>
              <a:rPr lang="en-US" sz="1639" strike="noStrike">
                <a:solidFill>
                  <a:srgbClr val="000000"/>
                </a:solidFill>
                <a:latin typeface="Arial"/>
                <a:ea typeface="DejaVu Sans"/>
              </a:rPr>
              <a:t>
</a:t>
            </a:r>
            <a:r>
              <a:rPr lang="en-US" sz="1639" strike="noStrike">
                <a:solidFill>
                  <a:srgbClr val="A61390"/>
                </a:solidFill>
                <a:latin typeface="Monaco"/>
                <a:ea typeface="DejaVu Sans"/>
              </a:rPr>
              <a:t>@end</a:t>
            </a:r>
            <a:endParaRPr/>
          </a:p>
        </p:txBody>
      </p:sp>
      <p:sp>
        <p:nvSpPr>
          <p:cNvPr id="188" name="CustomShape 3"/>
          <p:cNvSpPr/>
          <p:nvPr/>
        </p:nvSpPr>
        <p:spPr>
          <a:xfrm>
            <a:off x="1523520" y="2479320"/>
            <a:ext cx="4570560" cy="83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00B050"/>
                </a:solidFill>
                <a:latin typeface="Calibri"/>
                <a:ea typeface="DejaVu Sans"/>
              </a:rPr>
              <a:t>Next, select “RecipeBookViewController.m” and define an instance variable (i.e. recipes array) for holding the table data.</a:t>
            </a:r>
            <a:endParaRPr/>
          </a:p>
        </p:txBody>
      </p:sp>
      <p:sp>
        <p:nvSpPr>
          <p:cNvPr id="189" name="CustomShape 4"/>
          <p:cNvSpPr/>
          <p:nvPr/>
        </p:nvSpPr>
        <p:spPr>
          <a:xfrm>
            <a:off x="5637960" y="3067200"/>
            <a:ext cx="4570560" cy="108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A61390"/>
                </a:solidFill>
                <a:latin typeface="Monaco"/>
                <a:ea typeface="DejaVu Sans"/>
              </a:rPr>
              <a:t>@implementation</a:t>
            </a:r>
            <a:r>
              <a:rPr lang="en-US" sz="1639" strike="noStrike">
                <a:solidFill>
                  <a:srgbClr val="000000"/>
                </a:solidFill>
                <a:latin typeface="Monaco"/>
                <a:ea typeface="DejaVu Sans"/>
              </a:rPr>
              <a:t> RecipeBookViewController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u="sng" strike="noStrike">
                <a:solidFill>
                  <a:srgbClr val="0000FF"/>
                </a:solidFill>
                <a:latin typeface="Monaco"/>
                <a:ea typeface="DejaVu Sans"/>
              </a:rPr>
              <a:t>NSArray</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recipes;</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endParaRPr/>
          </a:p>
        </p:txBody>
      </p:sp>
      <p:sp>
        <p:nvSpPr>
          <p:cNvPr id="190" name="CustomShape 5"/>
          <p:cNvSpPr/>
          <p:nvPr/>
        </p:nvSpPr>
        <p:spPr>
          <a:xfrm>
            <a:off x="1523520" y="3904920"/>
            <a:ext cx="457056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7030A0"/>
                </a:solidFill>
                <a:latin typeface="Calibri"/>
                <a:ea typeface="DejaVu Sans"/>
              </a:rPr>
              <a:t>In the “viewDidLoad” method, add the following code to initialize the “recipes” array:</a:t>
            </a:r>
            <a:endParaRPr/>
          </a:p>
        </p:txBody>
      </p:sp>
      <p:sp>
        <p:nvSpPr>
          <p:cNvPr id="191" name="CustomShape 6"/>
          <p:cNvSpPr/>
          <p:nvPr/>
        </p:nvSpPr>
        <p:spPr>
          <a:xfrm>
            <a:off x="3678120" y="4348080"/>
            <a:ext cx="6657480" cy="357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A61390"/>
                </a:solidFill>
                <a:latin typeface="Monaco"/>
                <a:ea typeface="DejaVu Sans"/>
              </a:rPr>
              <a:t>void</a:t>
            </a:r>
            <a:r>
              <a:rPr lang="en-US" sz="1639" strike="noStrike">
                <a:solidFill>
                  <a:srgbClr val="002200"/>
                </a:solidFill>
                <a:latin typeface="Monaco"/>
                <a:ea typeface="DejaVu Sans"/>
              </a:rPr>
              <a:t>)</a:t>
            </a:r>
            <a:r>
              <a:rPr lang="en-US" sz="1639" strike="noStrike">
                <a:solidFill>
                  <a:srgbClr val="000000"/>
                </a:solidFill>
                <a:latin typeface="Monaco"/>
                <a:ea typeface="DejaVu Sans"/>
              </a:rPr>
              <a:t>viewDidLoad</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super viewDidLoad</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i="1" strike="noStrike">
                <a:solidFill>
                  <a:srgbClr val="11740A"/>
                </a:solidFill>
                <a:latin typeface="Monaco"/>
                <a:ea typeface="DejaVu Sans"/>
              </a:rPr>
              <a:t>// Initialize table data</a:t>
            </a:r>
            <a:r>
              <a:rPr lang="en-US" sz="1639" strike="noStrike">
                <a:solidFill>
                  <a:srgbClr val="000000"/>
                </a:solidFill>
                <a:latin typeface="Arial"/>
                <a:ea typeface="DejaVu Sans"/>
              </a:rPr>
              <a:t>
</a:t>
            </a:r>
            <a:r>
              <a:rPr lang="en-US" sz="1639" strike="noStrike">
                <a:solidFill>
                  <a:srgbClr val="000000"/>
                </a:solidFill>
                <a:latin typeface="Monaco"/>
                <a:ea typeface="DejaVu Sans"/>
              </a:rPr>
              <a:t>    recipes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u="sng" strike="noStrike">
                <a:solidFill>
                  <a:srgbClr val="0000FF"/>
                </a:solidFill>
                <a:latin typeface="Monaco"/>
                <a:ea typeface="DejaVu Sans"/>
              </a:rPr>
              <a:t>NSArray</a:t>
            </a:r>
            <a:r>
              <a:rPr lang="en-US" sz="1639" strike="noStrike">
                <a:solidFill>
                  <a:srgbClr val="000000"/>
                </a:solidFill>
                <a:latin typeface="Monaco"/>
                <a:ea typeface="DejaVu Sans"/>
              </a:rPr>
              <a:t> arrayWithObjects</a:t>
            </a:r>
            <a:r>
              <a:rPr lang="en-US" sz="1639" strike="noStrike">
                <a:solidFill>
                  <a:srgbClr val="002200"/>
                </a:solidFill>
                <a:latin typeface="Monaco"/>
                <a:ea typeface="DejaVu Sans"/>
              </a:rPr>
              <a:t>:</a:t>
            </a:r>
            <a:r>
              <a:rPr lang="en-US" sz="1639" strike="noStrike">
                <a:solidFill>
                  <a:srgbClr val="BF1D1A"/>
                </a:solidFill>
                <a:latin typeface="Monaco"/>
                <a:ea typeface="DejaVu Sans"/>
              </a:rPr>
              <a:t>@"Egg Benedict"</a:t>
            </a:r>
            <a:r>
              <a:rPr lang="en-US" sz="1639" strike="noStrike">
                <a:solidFill>
                  <a:srgbClr val="000000"/>
                </a:solidFill>
                <a:latin typeface="Monaco"/>
                <a:ea typeface="DejaVu Sans"/>
              </a:rPr>
              <a:t>, </a:t>
            </a:r>
            <a:r>
              <a:rPr lang="en-US" sz="1639" strike="noStrike">
                <a:solidFill>
                  <a:srgbClr val="BF1D1A"/>
                </a:solidFill>
                <a:latin typeface="Monaco"/>
                <a:ea typeface="DejaVu Sans"/>
              </a:rPr>
              <a:t>@"Mushroom Risotto"</a:t>
            </a:r>
            <a:r>
              <a:rPr lang="en-US" sz="1639" strike="noStrike">
                <a:solidFill>
                  <a:srgbClr val="000000"/>
                </a:solidFill>
                <a:latin typeface="Monaco"/>
                <a:ea typeface="DejaVu Sans"/>
              </a:rPr>
              <a:t>, </a:t>
            </a:r>
            <a:r>
              <a:rPr lang="en-US" sz="1639" strike="noStrike">
                <a:solidFill>
                  <a:srgbClr val="BF1D1A"/>
                </a:solidFill>
                <a:latin typeface="Monaco"/>
                <a:ea typeface="DejaVu Sans"/>
              </a:rPr>
              <a:t>@"Full Breakfast"</a:t>
            </a:r>
            <a:r>
              <a:rPr lang="en-US" sz="1639" strike="noStrike">
                <a:solidFill>
                  <a:srgbClr val="000000"/>
                </a:solidFill>
                <a:latin typeface="Monaco"/>
                <a:ea typeface="DejaVu Sans"/>
              </a:rPr>
              <a:t>, </a:t>
            </a:r>
            <a:r>
              <a:rPr lang="en-US" sz="1639" strike="noStrike">
                <a:solidFill>
                  <a:srgbClr val="BF1D1A"/>
                </a:solidFill>
                <a:latin typeface="Monaco"/>
                <a:ea typeface="DejaVu Sans"/>
              </a:rPr>
              <a:t>@"Hamburger"</a:t>
            </a:r>
            <a:r>
              <a:rPr lang="en-US" sz="1639" strike="noStrike">
                <a:solidFill>
                  <a:srgbClr val="000000"/>
                </a:solidFill>
                <a:latin typeface="Monaco"/>
                <a:ea typeface="DejaVu Sans"/>
              </a:rPr>
              <a:t>, </a:t>
            </a:r>
            <a:r>
              <a:rPr lang="en-US" sz="1639" strike="noStrike">
                <a:solidFill>
                  <a:srgbClr val="BF1D1A"/>
                </a:solidFill>
                <a:latin typeface="Monaco"/>
                <a:ea typeface="DejaVu Sans"/>
              </a:rPr>
              <a:t>@"Ham and Egg Sandwich"</a:t>
            </a:r>
            <a:r>
              <a:rPr lang="en-US" sz="1639" strike="noStrike">
                <a:solidFill>
                  <a:srgbClr val="000000"/>
                </a:solidFill>
                <a:latin typeface="Monaco"/>
                <a:ea typeface="DejaVu Sans"/>
              </a:rPr>
              <a:t>, </a:t>
            </a:r>
            <a:r>
              <a:rPr lang="en-US" sz="1639" strike="noStrike">
                <a:solidFill>
                  <a:srgbClr val="BF1D1A"/>
                </a:solidFill>
                <a:latin typeface="Monaco"/>
                <a:ea typeface="DejaVu Sans"/>
              </a:rPr>
              <a:t>@"Creme Brelee"</a:t>
            </a:r>
            <a:r>
              <a:rPr lang="en-US" sz="1639" strike="noStrike">
                <a:solidFill>
                  <a:srgbClr val="000000"/>
                </a:solidFill>
                <a:latin typeface="Monaco"/>
                <a:ea typeface="DejaVu Sans"/>
              </a:rPr>
              <a:t>, </a:t>
            </a:r>
            <a:r>
              <a:rPr lang="en-US" sz="1639" strike="noStrike">
                <a:solidFill>
                  <a:srgbClr val="BF1D1A"/>
                </a:solidFill>
                <a:latin typeface="Monaco"/>
                <a:ea typeface="DejaVu Sans"/>
              </a:rPr>
              <a:t>@"White Chocolate Donut"</a:t>
            </a:r>
            <a:r>
              <a:rPr lang="en-US" sz="1639" strike="noStrike">
                <a:solidFill>
                  <a:srgbClr val="000000"/>
                </a:solidFill>
                <a:latin typeface="Monaco"/>
                <a:ea typeface="DejaVu Sans"/>
              </a:rPr>
              <a:t>, </a:t>
            </a:r>
            <a:r>
              <a:rPr lang="en-US" sz="1639" strike="noStrike">
                <a:solidFill>
                  <a:srgbClr val="BF1D1A"/>
                </a:solidFill>
                <a:latin typeface="Monaco"/>
                <a:ea typeface="DejaVu Sans"/>
              </a:rPr>
              <a:t>@"Starbucks Coffee"</a:t>
            </a:r>
            <a:r>
              <a:rPr lang="en-US" sz="1639" strike="noStrike">
                <a:solidFill>
                  <a:srgbClr val="000000"/>
                </a:solidFill>
                <a:latin typeface="Monaco"/>
                <a:ea typeface="DejaVu Sans"/>
              </a:rPr>
              <a:t>, </a:t>
            </a:r>
            <a:r>
              <a:rPr lang="en-US" sz="1639" strike="noStrike">
                <a:solidFill>
                  <a:srgbClr val="BF1D1A"/>
                </a:solidFill>
                <a:latin typeface="Monaco"/>
                <a:ea typeface="DejaVu Sans"/>
              </a:rPr>
              <a:t>@"Vegetable Curry"</a:t>
            </a:r>
            <a:r>
              <a:rPr lang="en-US" sz="1639" strike="noStrike">
                <a:solidFill>
                  <a:srgbClr val="000000"/>
                </a:solidFill>
                <a:latin typeface="Monaco"/>
                <a:ea typeface="DejaVu Sans"/>
              </a:rPr>
              <a:t>, </a:t>
            </a:r>
            <a:r>
              <a:rPr lang="en-US" sz="1639" strike="noStrike">
                <a:solidFill>
                  <a:srgbClr val="BF1D1A"/>
                </a:solidFill>
                <a:latin typeface="Monaco"/>
                <a:ea typeface="DejaVu Sans"/>
              </a:rPr>
              <a:t>@"Instant Noodle with Egg"</a:t>
            </a:r>
            <a:r>
              <a:rPr lang="en-US" sz="1639" strike="noStrike">
                <a:solidFill>
                  <a:srgbClr val="000000"/>
                </a:solidFill>
                <a:latin typeface="Monaco"/>
                <a:ea typeface="DejaVu Sans"/>
              </a:rPr>
              <a:t>, </a:t>
            </a:r>
            <a:r>
              <a:rPr lang="en-US" sz="1639" strike="noStrike">
                <a:solidFill>
                  <a:srgbClr val="BF1D1A"/>
                </a:solidFill>
                <a:latin typeface="Monaco"/>
                <a:ea typeface="DejaVu Sans"/>
              </a:rPr>
              <a:t>@"Noodle with BBQ Pork"</a:t>
            </a:r>
            <a:r>
              <a:rPr lang="en-US" sz="1639" strike="noStrike">
                <a:solidFill>
                  <a:srgbClr val="000000"/>
                </a:solidFill>
                <a:latin typeface="Monaco"/>
                <a:ea typeface="DejaVu Sans"/>
              </a:rPr>
              <a:t>, </a:t>
            </a:r>
            <a:r>
              <a:rPr lang="en-US" sz="1639" strike="noStrike">
                <a:solidFill>
                  <a:srgbClr val="BF1D1A"/>
                </a:solidFill>
                <a:latin typeface="Monaco"/>
                <a:ea typeface="DejaVu Sans"/>
              </a:rPr>
              <a:t>@"Japanese Noodle with Pork"</a:t>
            </a:r>
            <a:r>
              <a:rPr lang="en-US" sz="1639" strike="noStrike">
                <a:solidFill>
                  <a:srgbClr val="000000"/>
                </a:solidFill>
                <a:latin typeface="Monaco"/>
                <a:ea typeface="DejaVu Sans"/>
              </a:rPr>
              <a:t>, </a:t>
            </a:r>
            <a:r>
              <a:rPr lang="en-US" sz="1639" strike="noStrike">
                <a:solidFill>
                  <a:srgbClr val="BF1D1A"/>
                </a:solidFill>
                <a:latin typeface="Monaco"/>
                <a:ea typeface="DejaVu Sans"/>
              </a:rPr>
              <a:t>@"Green Tea"</a:t>
            </a:r>
            <a:r>
              <a:rPr lang="en-US" sz="1639" strike="noStrike">
                <a:solidFill>
                  <a:srgbClr val="000000"/>
                </a:solidFill>
                <a:latin typeface="Monaco"/>
                <a:ea typeface="DejaVu Sans"/>
              </a:rPr>
              <a:t>, </a:t>
            </a:r>
            <a:r>
              <a:rPr lang="en-US" sz="1639" strike="noStrike">
                <a:solidFill>
                  <a:srgbClr val="BF1D1A"/>
                </a:solidFill>
                <a:latin typeface="Monaco"/>
                <a:ea typeface="DejaVu Sans"/>
              </a:rPr>
              <a:t>@"Thai Shrimp Cake"</a:t>
            </a:r>
            <a:r>
              <a:rPr lang="en-US" sz="1639" strike="noStrike">
                <a:solidFill>
                  <a:srgbClr val="000000"/>
                </a:solidFill>
                <a:latin typeface="Monaco"/>
                <a:ea typeface="DejaVu Sans"/>
              </a:rPr>
              <a:t>, </a:t>
            </a:r>
            <a:r>
              <a:rPr lang="en-US" sz="1639" strike="noStrike">
                <a:solidFill>
                  <a:srgbClr val="BF1D1A"/>
                </a:solidFill>
                <a:latin typeface="Monaco"/>
                <a:ea typeface="DejaVu Sans"/>
              </a:rPr>
              <a:t>@"Angry Birds Cake"</a:t>
            </a:r>
            <a:r>
              <a:rPr lang="en-US" sz="1639" strike="noStrike">
                <a:solidFill>
                  <a:srgbClr val="000000"/>
                </a:solidFill>
                <a:latin typeface="Monaco"/>
                <a:ea typeface="DejaVu Sans"/>
              </a:rPr>
              <a:t>, </a:t>
            </a:r>
            <a:r>
              <a:rPr lang="en-US" sz="1639" strike="noStrike">
                <a:solidFill>
                  <a:srgbClr val="BF1D1A"/>
                </a:solidFill>
                <a:latin typeface="Monaco"/>
                <a:ea typeface="DejaVu Sans"/>
              </a:rPr>
              <a:t>@"Ham and Cheese Panini"</a:t>
            </a:r>
            <a:r>
              <a:rPr lang="en-US" sz="1639" strike="noStrike">
                <a:solidFill>
                  <a:srgbClr val="000000"/>
                </a:solidFill>
                <a:latin typeface="Monaco"/>
                <a:ea typeface="DejaVu Sans"/>
              </a:rPr>
              <a:t>, </a:t>
            </a:r>
            <a:r>
              <a:rPr lang="en-US" sz="1639" strike="noStrike">
                <a:solidFill>
                  <a:srgbClr val="A61390"/>
                </a:solidFill>
                <a:latin typeface="Monaco"/>
                <a:ea typeface="DejaVu Sans"/>
              </a:rPr>
              <a:t>nil</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endParaRPr/>
          </a:p>
        </p:txBody>
      </p:sp>
    </p:spTree>
    <p:extLst>
      <p:ext uri="{BB962C8B-B14F-4D97-AF65-F5344CB8AC3E}">
        <p14:creationId xmlns:p14="http://schemas.microsoft.com/office/powerpoint/2010/main" val="14281796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1978560" y="1497240"/>
            <a:ext cx="8312040" cy="58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NSInteger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tableView</a:t>
            </a:r>
            <a:r>
              <a:rPr lang="en-US" sz="1639" strike="noStrike">
                <a:solidFill>
                  <a:srgbClr val="002200"/>
                </a:solidFill>
                <a:latin typeface="Monaco"/>
                <a:ea typeface="DejaVu Sans"/>
              </a:rPr>
              <a:t>:(</a:t>
            </a:r>
            <a:r>
              <a:rPr lang="en-US" sz="1639" strike="noStrike">
                <a:solidFill>
                  <a:srgbClr val="000000"/>
                </a:solidFill>
                <a:latin typeface="Monaco"/>
                <a:ea typeface="DejaVu Sans"/>
              </a:rPr>
              <a:t>UITableView </a:t>
            </a:r>
            <a:r>
              <a:rPr lang="en-US" sz="1639" strike="noStrike">
                <a:solidFill>
                  <a:srgbClr val="002200"/>
                </a:solidFill>
                <a:latin typeface="Monaco"/>
                <a:ea typeface="DejaVu Sans"/>
              </a:rPr>
              <a:t>*)</a:t>
            </a:r>
            <a:r>
              <a:rPr lang="en-US" sz="1639" strike="noStrike">
                <a:solidFill>
                  <a:srgbClr val="000000"/>
                </a:solidFill>
                <a:latin typeface="Monaco"/>
                <a:ea typeface="DejaVu Sans"/>
              </a:rPr>
              <a:t>tableView numberOfRowsInSection</a:t>
            </a:r>
            <a:r>
              <a:rPr lang="en-US" sz="1639" strike="noStrike">
                <a:solidFill>
                  <a:srgbClr val="002200"/>
                </a:solidFill>
                <a:latin typeface="Monaco"/>
                <a:ea typeface="DejaVu Sans"/>
              </a:rPr>
              <a:t>:(</a:t>
            </a:r>
            <a:r>
              <a:rPr lang="en-US" sz="1639" strike="noStrike">
                <a:solidFill>
                  <a:srgbClr val="000000"/>
                </a:solidFill>
                <a:latin typeface="Monaco"/>
                <a:ea typeface="DejaVu Sans"/>
              </a:rPr>
              <a:t>NSInteger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section</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A61390"/>
                </a:solidFill>
                <a:latin typeface="Monaco"/>
                <a:ea typeface="DejaVu Sans"/>
              </a:rPr>
              <a:t>return</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recipes count</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UITableViewCell </a:t>
            </a:r>
            <a:r>
              <a:rPr lang="en-US" sz="1639" strike="noStrike">
                <a:solidFill>
                  <a:srgbClr val="002200"/>
                </a:solidFill>
                <a:latin typeface="Monaco"/>
                <a:ea typeface="DejaVu Sans"/>
              </a:rPr>
              <a:t>*)</a:t>
            </a:r>
            <a:r>
              <a:rPr lang="en-US" sz="1639" strike="noStrike">
                <a:solidFill>
                  <a:srgbClr val="000000"/>
                </a:solidFill>
                <a:latin typeface="Monaco"/>
                <a:ea typeface="DejaVu Sans"/>
              </a:rPr>
              <a:t>tableView</a:t>
            </a:r>
            <a:r>
              <a:rPr lang="en-US" sz="1639" strike="noStrike">
                <a:solidFill>
                  <a:srgbClr val="002200"/>
                </a:solidFill>
                <a:latin typeface="Monaco"/>
                <a:ea typeface="DejaVu Sans"/>
              </a:rPr>
              <a:t>:(</a:t>
            </a:r>
            <a:r>
              <a:rPr lang="en-US" sz="1639" strike="noStrike">
                <a:solidFill>
                  <a:srgbClr val="000000"/>
                </a:solidFill>
                <a:latin typeface="Monaco"/>
                <a:ea typeface="DejaVu Sans"/>
              </a:rPr>
              <a:t>UITableView </a:t>
            </a:r>
            <a:r>
              <a:rPr lang="en-US" sz="1639" strike="noStrike">
                <a:solidFill>
                  <a:srgbClr val="002200"/>
                </a:solidFill>
                <a:latin typeface="Monaco"/>
                <a:ea typeface="DejaVu Sans"/>
              </a:rPr>
              <a:t>*)</a:t>
            </a:r>
            <a:r>
              <a:rPr lang="en-US" sz="1639" strike="noStrike">
                <a:solidFill>
                  <a:srgbClr val="000000"/>
                </a:solidFill>
                <a:latin typeface="Monaco"/>
                <a:ea typeface="DejaVu Sans"/>
              </a:rPr>
              <a:t>tableView cellForRowAtIndexPath</a:t>
            </a:r>
            <a:r>
              <a:rPr lang="en-US" sz="1639" strike="noStrike">
                <a:solidFill>
                  <a:srgbClr val="002200"/>
                </a:solidFill>
                <a:latin typeface="Monaco"/>
                <a:ea typeface="DejaVu Sans"/>
              </a:rPr>
              <a:t>:(</a:t>
            </a:r>
            <a:r>
              <a:rPr lang="en-US" sz="1639" u="sng" strike="noStrike">
                <a:solidFill>
                  <a:srgbClr val="0000FF"/>
                </a:solidFill>
                <a:latin typeface="Monaco"/>
                <a:ea typeface="DejaVu Sans"/>
              </a:rPr>
              <a:t>NSIndexPath</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indexPath</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A61390"/>
                </a:solidFill>
                <a:latin typeface="Monaco"/>
                <a:ea typeface="DejaVu Sans"/>
              </a:rPr>
              <a:t>static</a:t>
            </a:r>
            <a:r>
              <a:rPr lang="en-US" sz="1639" strike="noStrike">
                <a:solidFill>
                  <a:srgbClr val="000000"/>
                </a:solidFill>
                <a:latin typeface="Monaco"/>
                <a:ea typeface="DejaVu Sans"/>
              </a:rPr>
              <a:t> </a:t>
            </a:r>
            <a:r>
              <a:rPr lang="en-US" sz="1639" u="sng" strike="noStrike">
                <a:solidFill>
                  <a:srgbClr val="0000FF"/>
                </a:solidFill>
                <a:latin typeface="Monaco"/>
                <a:ea typeface="DejaVu Sans"/>
              </a:rPr>
              <a:t>NSString</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simpleTableIdentifier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BF1D1A"/>
                </a:solidFill>
                <a:latin typeface="Monaco"/>
                <a:ea typeface="DejaVu Sans"/>
              </a:rPr>
              <a:t>@"RecipeCell"</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000000"/>
                </a:solidFill>
                <a:latin typeface="Arial"/>
                <a:ea typeface="DejaVu Sans"/>
              </a:rPr>
              <a:t>
</a:t>
            </a:r>
            <a:r>
              <a:rPr lang="en-US" sz="1639" strike="noStrike">
                <a:solidFill>
                  <a:srgbClr val="000000"/>
                </a:solidFill>
                <a:latin typeface="Monaco"/>
                <a:ea typeface="DejaVu Sans"/>
              </a:rPr>
              <a:t>    UITableViewCell </a:t>
            </a:r>
            <a:r>
              <a:rPr lang="en-US" sz="1639" strike="noStrike">
                <a:solidFill>
                  <a:srgbClr val="002200"/>
                </a:solidFill>
                <a:latin typeface="Monaco"/>
                <a:ea typeface="DejaVu Sans"/>
              </a:rPr>
              <a:t>*</a:t>
            </a:r>
            <a:r>
              <a:rPr lang="en-US" sz="1639" strike="noStrike">
                <a:solidFill>
                  <a:srgbClr val="000000"/>
                </a:solidFill>
                <a:latin typeface="Monaco"/>
                <a:ea typeface="DejaVu Sans"/>
              </a:rPr>
              <a:t>cell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tableView dequeueReusableCellWithIdentifier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simpleTableIdentifier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A61390"/>
                </a:solidFill>
                <a:latin typeface="Monaco"/>
                <a:ea typeface="DejaVu Sans"/>
              </a:rPr>
              <a:t>if</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cell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A61390"/>
                </a:solidFill>
                <a:latin typeface="Monaco"/>
                <a:ea typeface="DejaVu Sans"/>
              </a:rPr>
              <a:t>nil</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cell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UITableViewCell alloc</a:t>
            </a:r>
            <a:r>
              <a:rPr lang="en-US" sz="1639" strike="noStrike">
                <a:solidFill>
                  <a:srgbClr val="002200"/>
                </a:solidFill>
                <a:latin typeface="Monaco"/>
                <a:ea typeface="DejaVu Sans"/>
              </a:rPr>
              <a:t>]</a:t>
            </a:r>
            <a:r>
              <a:rPr lang="en-US" sz="1639" strike="noStrike">
                <a:solidFill>
                  <a:srgbClr val="000000"/>
                </a:solidFill>
                <a:latin typeface="Monaco"/>
                <a:ea typeface="DejaVu Sans"/>
              </a:rPr>
              <a:t> initWithStyle</a:t>
            </a:r>
            <a:r>
              <a:rPr lang="en-US" sz="1639" strike="noStrike">
                <a:solidFill>
                  <a:srgbClr val="002200"/>
                </a:solidFill>
                <a:latin typeface="Monaco"/>
                <a:ea typeface="DejaVu Sans"/>
              </a:rPr>
              <a:t>:</a:t>
            </a:r>
            <a:r>
              <a:rPr lang="en-US" sz="1639" strike="noStrike">
                <a:solidFill>
                  <a:srgbClr val="000000"/>
                </a:solidFill>
                <a:latin typeface="Monaco"/>
                <a:ea typeface="DejaVu Sans"/>
              </a:rPr>
              <a:t>UITableViewCellStyleDefault reuseIdentifier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simpleTableIdentifier</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000000"/>
                </a:solidFill>
                <a:latin typeface="Arial"/>
                <a:ea typeface="DejaVu Sans"/>
              </a:rPr>
              <a:t>
</a:t>
            </a:r>
            <a:r>
              <a:rPr lang="en-US" sz="1639" strike="noStrike">
                <a:solidFill>
                  <a:srgbClr val="000000"/>
                </a:solidFill>
                <a:latin typeface="Monaco"/>
                <a:ea typeface="DejaVu Sans"/>
              </a:rPr>
              <a:t>    cell.textLabel.text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 </a:t>
            </a:r>
            <a:r>
              <a:rPr lang="en-US" sz="1639" strike="noStrike">
                <a:solidFill>
                  <a:srgbClr val="002200"/>
                </a:solidFill>
                <a:latin typeface="Monaco"/>
                <a:ea typeface="DejaVu Sans"/>
              </a:rPr>
              <a:t>[</a:t>
            </a:r>
            <a:r>
              <a:rPr lang="en-US" sz="1639" strike="noStrike">
                <a:solidFill>
                  <a:srgbClr val="000000"/>
                </a:solidFill>
                <a:latin typeface="Monaco"/>
                <a:ea typeface="DejaVu Sans"/>
              </a:rPr>
              <a:t>recipes objectAtIndex</a:t>
            </a:r>
            <a:r>
              <a:rPr lang="en-US" sz="1639" strike="noStrike">
                <a:solidFill>
                  <a:srgbClr val="002200"/>
                </a:solidFill>
                <a:latin typeface="Monaco"/>
                <a:ea typeface="DejaVu Sans"/>
              </a:rPr>
              <a:t>:</a:t>
            </a:r>
            <a:r>
              <a:rPr lang="en-US" sz="1639" strike="noStrike">
                <a:solidFill>
                  <a:srgbClr val="000000"/>
                </a:solidFill>
                <a:latin typeface="Monaco"/>
                <a:ea typeface="DejaVu Sans"/>
              </a:rPr>
              <a:t>indexPath.row</a:t>
            </a:r>
            <a:r>
              <a:rPr lang="en-US" sz="1639" strike="noStrike">
                <a:solidFill>
                  <a:srgbClr val="002200"/>
                </a:solidFill>
                <a:latin typeface="Monaco"/>
                <a:ea typeface="DejaVu Sans"/>
              </a:rPr>
              <a:t>]</a:t>
            </a:r>
            <a:r>
              <a:rPr lang="en-US" sz="1639" strike="noStrike">
                <a:solidFill>
                  <a:srgbClr val="000000"/>
                </a:solidFill>
                <a:latin typeface="Monaco"/>
                <a:ea typeface="DejaVu Sans"/>
              </a:rPr>
              <a:t>;</a:t>
            </a:r>
            <a:r>
              <a:rPr lang="en-US" sz="1639" strike="noStrike">
                <a:solidFill>
                  <a:srgbClr val="000000"/>
                </a:solidFill>
                <a:latin typeface="Arial"/>
                <a:ea typeface="DejaVu Sans"/>
              </a:rPr>
              <a:t>
</a:t>
            </a:r>
            <a:r>
              <a:rPr lang="en-US" sz="1639" strike="noStrike">
                <a:solidFill>
                  <a:srgbClr val="000000"/>
                </a:solidFill>
                <a:latin typeface="Monaco"/>
                <a:ea typeface="DejaVu Sans"/>
              </a:rPr>
              <a:t>    </a:t>
            </a:r>
            <a:r>
              <a:rPr lang="en-US" sz="1639" strike="noStrike">
                <a:solidFill>
                  <a:srgbClr val="A61390"/>
                </a:solidFill>
                <a:latin typeface="Monaco"/>
                <a:ea typeface="DejaVu Sans"/>
              </a:rPr>
              <a:t>return</a:t>
            </a:r>
            <a:r>
              <a:rPr lang="en-US" sz="1639" strike="noStrike">
                <a:solidFill>
                  <a:srgbClr val="000000"/>
                </a:solidFill>
                <a:latin typeface="Monaco"/>
                <a:ea typeface="DejaVu Sans"/>
              </a:rPr>
              <a:t> cell;</a:t>
            </a:r>
            <a:r>
              <a:rPr lang="en-US" sz="1639" strike="noStrike">
                <a:solidFill>
                  <a:srgbClr val="000000"/>
                </a:solidFill>
                <a:latin typeface="Arial"/>
                <a:ea typeface="DejaVu Sans"/>
              </a:rPr>
              <a:t>
</a:t>
            </a:r>
            <a:r>
              <a:rPr lang="en-US" sz="1639" strike="noStrike">
                <a:solidFill>
                  <a:srgbClr val="002200"/>
                </a:solidFill>
                <a:latin typeface="Monaco"/>
                <a:ea typeface="DejaVu Sans"/>
              </a:rPr>
              <a:t>}</a:t>
            </a:r>
            <a:endParaRPr/>
          </a:p>
        </p:txBody>
      </p:sp>
      <p:sp>
        <p:nvSpPr>
          <p:cNvPr id="193" name="CustomShape 2"/>
          <p:cNvSpPr/>
          <p:nvPr/>
        </p:nvSpPr>
        <p:spPr>
          <a:xfrm>
            <a:off x="1644480" y="0"/>
            <a:ext cx="5051520" cy="141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910" strike="noStrike">
                <a:solidFill>
                  <a:srgbClr val="7030A0"/>
                </a:solidFill>
                <a:latin typeface="Calibri"/>
                <a:ea typeface="DejaVu Sans"/>
              </a:rPr>
              <a:t>For your reference, this is the complete source code of “RecipeBookViewController.m”.</a:t>
            </a:r>
            <a:endParaRPr/>
          </a:p>
        </p:txBody>
      </p:sp>
    </p:spTree>
    <p:extLst>
      <p:ext uri="{BB962C8B-B14F-4D97-AF65-F5344CB8AC3E}">
        <p14:creationId xmlns:p14="http://schemas.microsoft.com/office/powerpoint/2010/main" val="20054714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Interface builder</a:t>
            </a:r>
            <a:endParaRPr lang="en-US" dirty="0"/>
          </a:p>
        </p:txBody>
      </p:sp>
      <p:sp>
        <p:nvSpPr>
          <p:cNvPr id="3" name="Text Placeholder 2"/>
          <p:cNvSpPr>
            <a:spLocks noGrp="1"/>
          </p:cNvSpPr>
          <p:nvPr>
            <p:ph type="body"/>
          </p:nvPr>
        </p:nvSpPr>
        <p:spPr/>
        <p:txBody>
          <a:bodyPr/>
          <a:lstStyle/>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Creating </a:t>
            </a:r>
            <a:r>
              <a:rPr lang="en-US" sz="2540" dirty="0">
                <a:solidFill>
                  <a:srgbClr val="00B0F0"/>
                </a:solidFill>
                <a:latin typeface="Calibri" panose="020F0502020204030204" pitchFamily="34" charset="0"/>
                <a:cs typeface="Calibri" panose="020F0502020204030204" pitchFamily="34" charset="0"/>
              </a:rPr>
              <a:t>Hello World </a:t>
            </a:r>
            <a:r>
              <a:rPr lang="en-US" sz="2540" dirty="0">
                <a:latin typeface="Calibri" panose="020F0502020204030204" pitchFamily="34" charset="0"/>
                <a:cs typeface="Calibri" panose="020F0502020204030204" pitchFamily="34" charset="0"/>
              </a:rPr>
              <a:t>App Using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6 and Interface Builder</a:t>
            </a:r>
          </a:p>
          <a:p>
            <a:r>
              <a:rPr lang="en-US" sz="2540" dirty="0">
                <a:latin typeface="Calibri" panose="020F0502020204030204" pitchFamily="34" charset="0"/>
                <a:cs typeface="Calibri" panose="020F0502020204030204" pitchFamily="34" charset="0"/>
              </a:rPr>
              <a:t>The list goes on and on.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6 promotes the use of Storyboard instead of Interface Builder. When you create a new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project using the Single View template, it defaults to Storyboard. There is no </a:t>
            </a:r>
            <a:r>
              <a:rPr lang="en-US" sz="2540" dirty="0">
                <a:solidFill>
                  <a:srgbClr val="FFC000"/>
                </a:solidFill>
                <a:latin typeface="Calibri" panose="020F0502020204030204" pitchFamily="34" charset="0"/>
                <a:cs typeface="Calibri" panose="020F0502020204030204" pitchFamily="34" charset="0"/>
              </a:rPr>
              <a:t>XIB file </a:t>
            </a:r>
            <a:r>
              <a:rPr lang="en-US" sz="2540" dirty="0">
                <a:latin typeface="Calibri" panose="020F0502020204030204" pitchFamily="34" charset="0"/>
                <a:cs typeface="Calibri" panose="020F0502020204030204" pitchFamily="34" charset="0"/>
              </a:rPr>
              <a:t>generated.</a:t>
            </a: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It doesn’t mean we prefer Interface Builder over Storyboard, which is great. We just want you to learn both</a:t>
            </a:r>
          </a:p>
        </p:txBody>
      </p:sp>
      <p:sp>
        <p:nvSpPr>
          <p:cNvPr id="4" name="Title 1"/>
          <p:cNvSpPr txBox="1">
            <a:spLocks/>
          </p:cNvSpPr>
          <p:nvPr/>
        </p:nvSpPr>
        <p:spPr>
          <a:xfrm>
            <a:off x="1980740" y="273352"/>
            <a:ext cx="8229627" cy="1145009"/>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992" dirty="0">
                <a:solidFill>
                  <a:srgbClr val="4BACC6">
                    <a:lumMod val="75000"/>
                  </a:srgbClr>
                </a:solidFill>
              </a:rPr>
              <a:t>Using Interface builder</a:t>
            </a:r>
          </a:p>
        </p:txBody>
      </p:sp>
    </p:spTree>
    <p:extLst>
      <p:ext uri="{BB962C8B-B14F-4D97-AF65-F5344CB8AC3E}">
        <p14:creationId xmlns:p14="http://schemas.microsoft.com/office/powerpoint/2010/main" val="136299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2"/>
          <p:cNvPicPr/>
          <p:nvPr/>
        </p:nvPicPr>
        <p:blipFill>
          <a:blip r:embed="rId2"/>
          <a:stretch/>
        </p:blipFill>
        <p:spPr>
          <a:xfrm>
            <a:off x="1892160" y="1416240"/>
            <a:ext cx="8594640" cy="5441400"/>
          </a:xfrm>
          <a:prstGeom prst="rect">
            <a:avLst/>
          </a:prstGeom>
          <a:ln>
            <a:noFill/>
          </a:ln>
        </p:spPr>
      </p:pic>
      <p:sp>
        <p:nvSpPr>
          <p:cNvPr id="195" name="CustomShape 1"/>
          <p:cNvSpPr/>
          <p:nvPr/>
        </p:nvSpPr>
        <p:spPr>
          <a:xfrm>
            <a:off x="1892160" y="0"/>
            <a:ext cx="7828200" cy="174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179" strike="noStrike">
                <a:solidFill>
                  <a:srgbClr val="31859C"/>
                </a:solidFill>
                <a:latin typeface="Calibri"/>
                <a:ea typeface="DejaVu Sans"/>
              </a:rPr>
              <a:t>Lastly, we have to establish the connection between the </a:t>
            </a:r>
            <a:r>
              <a:rPr lang="en-US" sz="2179" strike="noStrike">
                <a:solidFill>
                  <a:srgbClr val="E46C0A"/>
                </a:solidFill>
                <a:latin typeface="Calibri"/>
                <a:ea typeface="DejaVu Sans"/>
              </a:rPr>
              <a:t>Table View </a:t>
            </a:r>
            <a:r>
              <a:rPr lang="en-US" sz="2179" strike="noStrike">
                <a:solidFill>
                  <a:srgbClr val="31859C"/>
                </a:solidFill>
                <a:latin typeface="Calibri"/>
                <a:ea typeface="DejaVu Sans"/>
              </a:rPr>
              <a:t>and the two methods we just created. Go back to the Storyboard. </a:t>
            </a:r>
            <a:r>
              <a:rPr lang="en-US" sz="2179" u="sng" strike="noStrike">
                <a:solidFill>
                  <a:srgbClr val="7030A0"/>
                </a:solidFill>
                <a:latin typeface="Calibri"/>
                <a:ea typeface="DejaVu Sans"/>
              </a:rPr>
              <a:t>Press and hold the Control key on your keyboard, select the “Table View” and drag to the View Controller icon</a:t>
            </a:r>
            <a:r>
              <a:rPr lang="en-US" sz="2179" strike="noStrike">
                <a:solidFill>
                  <a:srgbClr val="31859C"/>
                </a:solidFill>
                <a:latin typeface="Calibri"/>
                <a:ea typeface="DejaVu Sans"/>
              </a:rPr>
              <a:t>. Your screen should look like this:</a:t>
            </a:r>
            <a:endParaRPr/>
          </a:p>
        </p:txBody>
      </p:sp>
    </p:spTree>
    <p:extLst>
      <p:ext uri="{BB962C8B-B14F-4D97-AF65-F5344CB8AC3E}">
        <p14:creationId xmlns:p14="http://schemas.microsoft.com/office/powerpoint/2010/main" val="14895633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523520" y="0"/>
            <a:ext cx="4570560" cy="191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7030A0"/>
                </a:solidFill>
                <a:latin typeface="Calibri"/>
                <a:ea typeface="DejaVu Sans"/>
              </a:rPr>
              <a:t>Release both buttons and a pop-up shows both “dataSource” &amp; “delegate”. Select “dataSource” to make a connection between the Table View and its data source. Repeat the above steps and make a connection with the delegate.</a:t>
            </a:r>
            <a:endParaRPr/>
          </a:p>
        </p:txBody>
      </p:sp>
      <p:pic>
        <p:nvPicPr>
          <p:cNvPr id="197" name="Picture 2"/>
          <p:cNvPicPr/>
          <p:nvPr/>
        </p:nvPicPr>
        <p:blipFill>
          <a:blip r:embed="rId2"/>
          <a:stretch/>
        </p:blipFill>
        <p:spPr>
          <a:xfrm>
            <a:off x="4349160" y="2014920"/>
            <a:ext cx="5387040" cy="2144160"/>
          </a:xfrm>
          <a:prstGeom prst="rect">
            <a:avLst/>
          </a:prstGeom>
          <a:ln>
            <a:noFill/>
          </a:ln>
        </p:spPr>
      </p:pic>
    </p:spTree>
    <p:extLst>
      <p:ext uri="{BB962C8B-B14F-4D97-AF65-F5344CB8AC3E}">
        <p14:creationId xmlns:p14="http://schemas.microsoft.com/office/powerpoint/2010/main" val="280319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848320" y="0"/>
            <a:ext cx="7819560" cy="130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FFC000"/>
                </a:solidFill>
                <a:latin typeface="Calibri"/>
                <a:ea typeface="DejaVu Sans"/>
              </a:rPr>
              <a:t>Before we test out the app, one last thing to do is add a title for the navigation bar. Simply select the navigation bar of “Recipe Book View Controller” and fill in the “Title” under “Attributes Inspector”. Remember to hit ENTER after keying in the title to effectuate the change</a:t>
            </a:r>
            <a:endParaRPr/>
          </a:p>
        </p:txBody>
      </p:sp>
      <p:pic>
        <p:nvPicPr>
          <p:cNvPr id="199" name="Picture 2"/>
          <p:cNvPicPr/>
          <p:nvPr/>
        </p:nvPicPr>
        <p:blipFill>
          <a:blip r:embed="rId2"/>
          <a:stretch/>
        </p:blipFill>
        <p:spPr>
          <a:xfrm>
            <a:off x="1523520" y="1253880"/>
            <a:ext cx="9144720" cy="5603760"/>
          </a:xfrm>
          <a:prstGeom prst="rect">
            <a:avLst/>
          </a:prstGeom>
          <a:ln>
            <a:noFill/>
          </a:ln>
        </p:spPr>
      </p:pic>
    </p:spTree>
    <p:extLst>
      <p:ext uri="{BB962C8B-B14F-4D97-AF65-F5344CB8AC3E}">
        <p14:creationId xmlns:p14="http://schemas.microsoft.com/office/powerpoint/2010/main" val="8424842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523520" y="0"/>
            <a:ext cx="6396840" cy="130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FFC000"/>
                </a:solidFill>
                <a:latin typeface="Calibri"/>
                <a:ea typeface="DejaVu Sans"/>
              </a:rPr>
              <a:t>Voila </a:t>
            </a:r>
            <a:r>
              <a:rPr lang="en-US" sz="2000" strike="noStrike">
                <a:solidFill>
                  <a:srgbClr val="FFC000"/>
                </a:solidFill>
                <a:latin typeface="Wingdings"/>
                <a:ea typeface="DejaVu Sans"/>
              </a:rPr>
              <a:t></a:t>
            </a:r>
            <a:r>
              <a:rPr lang="en-US" sz="2000" strike="noStrike">
                <a:solidFill>
                  <a:srgbClr val="FFC000"/>
                </a:solidFill>
                <a:latin typeface="Calibri"/>
                <a:ea typeface="DejaVu Sans"/>
              </a:rPr>
              <a:t> </a:t>
            </a:r>
            <a:endParaRPr/>
          </a:p>
          <a:p>
            <a:pPr>
              <a:lnSpc>
                <a:spcPct val="100000"/>
              </a:lnSpc>
            </a:pPr>
            <a:r>
              <a:rPr lang="en-US" sz="2000" strike="noStrike">
                <a:solidFill>
                  <a:srgbClr val="FFC000"/>
                </a:solidFill>
                <a:latin typeface="Calibri"/>
                <a:ea typeface="DejaVu Sans"/>
              </a:rPr>
              <a:t>Now, it’s time to execute your code. Hit the Run button and test out your app. If your code is correct, you should end up with an app displaying a list of recipes. </a:t>
            </a:r>
            <a:endParaRPr/>
          </a:p>
        </p:txBody>
      </p:sp>
      <p:pic>
        <p:nvPicPr>
          <p:cNvPr id="201" name="Picture 2"/>
          <p:cNvPicPr/>
          <p:nvPr/>
        </p:nvPicPr>
        <p:blipFill>
          <a:blip r:embed="rId3"/>
          <a:stretch/>
        </p:blipFill>
        <p:spPr>
          <a:xfrm rot="3396000">
            <a:off x="4496040" y="934920"/>
            <a:ext cx="3182040" cy="6191640"/>
          </a:xfrm>
          <a:prstGeom prst="rect">
            <a:avLst/>
          </a:prstGeom>
          <a:ln>
            <a:noFill/>
          </a:ln>
        </p:spPr>
      </p:pic>
    </p:spTree>
    <p:extLst>
      <p:ext uri="{BB962C8B-B14F-4D97-AF65-F5344CB8AC3E}">
        <p14:creationId xmlns:p14="http://schemas.microsoft.com/office/powerpoint/2010/main" val="42161479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778" y="150405"/>
            <a:ext cx="2715808" cy="369332"/>
          </a:xfrm>
          <a:prstGeom prst="rect">
            <a:avLst/>
          </a:prstGeom>
        </p:spPr>
        <p:txBody>
          <a:bodyPr wrap="none">
            <a:spAutoFit/>
          </a:bodyPr>
          <a:lstStyle/>
          <a:p>
            <a:r>
              <a:rPr lang="en-US" altLang="ja-JP" dirty="0">
                <a:solidFill>
                  <a:srgbClr val="333333"/>
                </a:solidFill>
                <a:latin typeface="Oswald"/>
              </a:rPr>
              <a:t>Introducing Prototype Cell</a:t>
            </a:r>
            <a:endParaRPr lang="en-US" altLang="ja-JP" b="0" i="0" u="none" strike="noStrike" dirty="0">
              <a:solidFill>
                <a:srgbClr val="333333"/>
              </a:solidFill>
              <a:effectLst/>
              <a:latin typeface="Oswald"/>
            </a:endParaRPr>
          </a:p>
        </p:txBody>
      </p:sp>
      <p:sp>
        <p:nvSpPr>
          <p:cNvPr id="5" name="Rectangle 4"/>
          <p:cNvSpPr/>
          <p:nvPr/>
        </p:nvSpPr>
        <p:spPr>
          <a:xfrm>
            <a:off x="9021997" y="519737"/>
            <a:ext cx="2952885" cy="2308324"/>
          </a:xfrm>
          <a:prstGeom prst="rect">
            <a:avLst/>
          </a:prstGeom>
        </p:spPr>
        <p:txBody>
          <a:bodyPr wrap="square">
            <a:spAutoFit/>
          </a:bodyPr>
          <a:lstStyle/>
          <a:p>
            <a:pPr algn="just"/>
            <a:r>
              <a:rPr lang="en-US" altLang="ja-JP" dirty="0">
                <a:solidFill>
                  <a:srgbClr val="333333"/>
                </a:solidFill>
                <a:latin typeface="Lora"/>
              </a:rPr>
              <a:t>With the introduction of Prototype Cell in Storyboard, it’s much simpler to create a custom cell. Prototype cell allows you to easily design the layout of a table cell right in the Storyboard editor.</a:t>
            </a:r>
            <a:endParaRPr lang="ja-JP" altLang="en-US" dirty="0"/>
          </a:p>
        </p:txBody>
      </p:sp>
      <p:sp>
        <p:nvSpPr>
          <p:cNvPr id="6" name="Rectangle 5"/>
          <p:cNvSpPr/>
          <p:nvPr/>
        </p:nvSpPr>
        <p:spPr>
          <a:xfrm>
            <a:off x="9021997" y="3247776"/>
            <a:ext cx="3316140" cy="3139321"/>
          </a:xfrm>
          <a:prstGeom prst="rect">
            <a:avLst/>
          </a:prstGeom>
        </p:spPr>
        <p:txBody>
          <a:bodyPr wrap="square">
            <a:spAutoFit/>
          </a:bodyPr>
          <a:lstStyle/>
          <a:p>
            <a:r>
              <a:rPr lang="en-US" altLang="ja-JP" dirty="0">
                <a:solidFill>
                  <a:srgbClr val="333333"/>
                </a:solidFill>
                <a:latin typeface="Lora"/>
              </a:rPr>
              <a:t>To add a prototype cell, select the Table View. Under “Attributes Inspector”, change the “Prototype Cells” value from “0” to “1”. As soon as you change the value, </a:t>
            </a:r>
            <a:r>
              <a:rPr lang="en-US" altLang="ja-JP" dirty="0" err="1">
                <a:solidFill>
                  <a:srgbClr val="333333"/>
                </a:solidFill>
                <a:latin typeface="Lora"/>
              </a:rPr>
              <a:t>Xcode</a:t>
            </a:r>
            <a:r>
              <a:rPr lang="en-US" altLang="ja-JP" dirty="0">
                <a:solidFill>
                  <a:srgbClr val="333333"/>
                </a:solidFill>
                <a:latin typeface="Lora"/>
              </a:rPr>
              <a:t> automatically shows you a prototype cell. In order to show you another table style, let’s also change the “Style” option from “Plain” to “Group”.</a:t>
            </a:r>
            <a:endParaRPr lang="ja-JP" altLang="en-US" dirty="0"/>
          </a:p>
        </p:txBody>
      </p:sp>
      <p:pic>
        <p:nvPicPr>
          <p:cNvPr id="1026" name="Picture 2" descr="Storyboard Prototype C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41" y="740802"/>
            <a:ext cx="7524885" cy="579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12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356220" y="97875"/>
            <a:ext cx="10971360" cy="1144800"/>
          </a:xfrm>
          <a:prstGeom prst="rect">
            <a:avLst/>
          </a:prstGeom>
          <a:noFill/>
          <a:ln>
            <a:noFill/>
          </a:ln>
        </p:spPr>
        <p:txBody>
          <a:bodyPr lIns="0" tIns="0" rIns="0" bIns="0" anchor="ctr"/>
          <a:lstStyle/>
          <a:p>
            <a:pPr>
              <a:lnSpc>
                <a:spcPct val="100000"/>
              </a:lnSpc>
            </a:pPr>
            <a:r>
              <a:rPr lang="en-US" sz="4000" strike="noStrike" dirty="0">
                <a:solidFill>
                  <a:srgbClr val="31859C"/>
                </a:solidFill>
                <a:latin typeface="Calibri" panose="020F0502020204030204" pitchFamily="34" charset="0"/>
                <a:ea typeface="DejaVu Sans"/>
                <a:cs typeface="Calibri" panose="020F0502020204030204" pitchFamily="34" charset="0"/>
              </a:rPr>
              <a:t>Why should we use story board?</a:t>
            </a:r>
            <a:endParaRPr sz="4000" dirty="0">
              <a:latin typeface="Calibri" panose="020F0502020204030204" pitchFamily="34" charset="0"/>
              <a:cs typeface="Calibri" panose="020F0502020204030204" pitchFamily="34" charset="0"/>
            </a:endParaRPr>
          </a:p>
        </p:txBody>
      </p:sp>
      <p:sp>
        <p:nvSpPr>
          <p:cNvPr id="203" name="CustomShape 2"/>
          <p:cNvSpPr/>
          <p:nvPr/>
        </p:nvSpPr>
        <p:spPr>
          <a:xfrm>
            <a:off x="581687" y="1355410"/>
            <a:ext cx="11117621" cy="47698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Wingdings" charset="2"/>
              <a:buChar char=""/>
            </a:pPr>
            <a:r>
              <a:rPr lang="en-US" sz="3200" strike="noStrike" dirty="0" smtClean="0">
                <a:solidFill>
                  <a:srgbClr val="00B0F0"/>
                </a:solidFill>
                <a:latin typeface="Calibri" panose="020F0502020204030204" pitchFamily="34" charset="0"/>
                <a:ea typeface="DejaVu Sans"/>
                <a:cs typeface="Calibri" panose="020F0502020204030204" pitchFamily="34" charset="0"/>
              </a:rPr>
              <a:t>Easing navigation flow</a:t>
            </a:r>
            <a:endParaRPr sz="3200" dirty="0" smtClean="0">
              <a:latin typeface="Calibri" panose="020F0502020204030204" pitchFamily="34" charset="0"/>
              <a:cs typeface="Calibri" panose="020F0502020204030204" pitchFamily="34" charset="0"/>
            </a:endParaRPr>
          </a:p>
          <a:p>
            <a:pPr>
              <a:lnSpc>
                <a:spcPct val="100000"/>
              </a:lnSpc>
            </a:pPr>
            <a:endParaRPr sz="3200" dirty="0" smtClean="0">
              <a:latin typeface="Calibri" panose="020F0502020204030204" pitchFamily="34" charset="0"/>
              <a:cs typeface="Calibri" panose="020F0502020204030204" pitchFamily="34" charset="0"/>
            </a:endParaRPr>
          </a:p>
          <a:p>
            <a:pPr>
              <a:lnSpc>
                <a:spcPct val="100000"/>
              </a:lnSpc>
              <a:buFont typeface="Wingdings" charset="2"/>
              <a:buChar char=""/>
            </a:pPr>
            <a:r>
              <a:rPr lang="en-US" sz="3200" strike="noStrike" dirty="0" smtClean="0">
                <a:solidFill>
                  <a:srgbClr val="7030A0"/>
                </a:solidFill>
                <a:latin typeface="Calibri" panose="020F0502020204030204" pitchFamily="34" charset="0"/>
                <a:ea typeface="DejaVu Sans"/>
                <a:cs typeface="Calibri" panose="020F0502020204030204" pitchFamily="34" charset="0"/>
              </a:rPr>
              <a:t> Eliminate boilerplate code needed to pop, push, present, and dismiss view controllers. Moreover, view controllers are automatically allocated, so there’s no need to manually </a:t>
            </a:r>
            <a:r>
              <a:rPr lang="en-US" sz="3200" strike="noStrike" dirty="0" err="1" smtClean="0">
                <a:solidFill>
                  <a:srgbClr val="7030A0"/>
                </a:solidFill>
                <a:latin typeface="Calibri" panose="020F0502020204030204" pitchFamily="34" charset="0"/>
                <a:ea typeface="DejaVu Sans"/>
                <a:cs typeface="Calibri" panose="020F0502020204030204" pitchFamily="34" charset="0"/>
              </a:rPr>
              <a:t>alloc</a:t>
            </a:r>
            <a:r>
              <a:rPr lang="en-US" sz="3200" strike="noStrike" dirty="0" smtClean="0">
                <a:solidFill>
                  <a:srgbClr val="7030A0"/>
                </a:solidFill>
                <a:latin typeface="Calibri" panose="020F0502020204030204" pitchFamily="34" charset="0"/>
                <a:ea typeface="DejaVu Sans"/>
                <a:cs typeface="Calibri" panose="020F0502020204030204" pitchFamily="34" charset="0"/>
              </a:rPr>
              <a:t> and </a:t>
            </a:r>
            <a:r>
              <a:rPr lang="en-US" sz="3200" strike="noStrike" dirty="0" err="1" smtClean="0">
                <a:solidFill>
                  <a:srgbClr val="7030A0"/>
                </a:solidFill>
                <a:latin typeface="Calibri" panose="020F0502020204030204" pitchFamily="34" charset="0"/>
                <a:ea typeface="DejaVu Sans"/>
                <a:cs typeface="Calibri" panose="020F0502020204030204" pitchFamily="34" charset="0"/>
              </a:rPr>
              <a:t>init</a:t>
            </a:r>
            <a:endParaRPr sz="3200" dirty="0" smtClean="0">
              <a:latin typeface="Calibri" panose="020F0502020204030204" pitchFamily="34" charset="0"/>
              <a:cs typeface="Calibri" panose="020F0502020204030204" pitchFamily="34" charset="0"/>
            </a:endParaRPr>
          </a:p>
          <a:p>
            <a:pPr>
              <a:lnSpc>
                <a:spcPct val="100000"/>
              </a:lnSpc>
            </a:pPr>
            <a:endParaRPr sz="3200" dirty="0" smtClean="0">
              <a:latin typeface="Calibri" panose="020F0502020204030204" pitchFamily="34" charset="0"/>
              <a:cs typeface="Calibri" panose="020F0502020204030204" pitchFamily="34" charset="0"/>
            </a:endParaRPr>
          </a:p>
          <a:p>
            <a:pPr>
              <a:lnSpc>
                <a:spcPct val="100000"/>
              </a:lnSpc>
              <a:buFont typeface="Wingdings" charset="2"/>
              <a:buChar char=""/>
            </a:pPr>
            <a:r>
              <a:rPr lang="en-US" sz="3200" strike="noStrike" dirty="0" smtClean="0">
                <a:solidFill>
                  <a:srgbClr val="00B050"/>
                </a:solidFill>
                <a:latin typeface="Calibri" panose="020F0502020204030204" pitchFamily="34" charset="0"/>
                <a:ea typeface="DejaVu Sans"/>
                <a:cs typeface="Calibri" panose="020F0502020204030204" pitchFamily="34" charset="0"/>
              </a:rPr>
              <a:t>Storyboards are best used with multiple interconnected view controllers, as their major simplification is in transitioning between view controllers.</a:t>
            </a:r>
            <a:endParaRPr sz="3200" dirty="0" smtClean="0">
              <a:latin typeface="Calibri" panose="020F0502020204030204" pitchFamily="34" charset="0"/>
              <a:cs typeface="Calibri" panose="020F0502020204030204" pitchFamily="34" charset="0"/>
            </a:endParaRPr>
          </a:p>
          <a:p>
            <a:pPr>
              <a:lnSpc>
                <a:spcPct val="100000"/>
              </a:lnSpc>
            </a:pPr>
            <a:endParaRPr sz="3200" dirty="0" smtClean="0">
              <a:latin typeface="Calibri" panose="020F0502020204030204" pitchFamily="34" charset="0"/>
              <a:cs typeface="Calibri" panose="020F0502020204030204" pitchFamily="34" charset="0"/>
            </a:endParaRPr>
          </a:p>
          <a:p>
            <a:pPr>
              <a:lnSpc>
                <a:spcPct val="100000"/>
              </a:lnSpc>
            </a:pP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946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609480" y="273240"/>
            <a:ext cx="10971360" cy="1144800"/>
          </a:xfrm>
          <a:prstGeom prst="rect">
            <a:avLst/>
          </a:prstGeom>
          <a:noFill/>
          <a:ln>
            <a:noFill/>
          </a:ln>
        </p:spPr>
        <p:txBody>
          <a:bodyPr lIns="0" tIns="0" rIns="0" bIns="0" anchor="ctr"/>
          <a:lstStyle/>
          <a:p>
            <a:pPr>
              <a:lnSpc>
                <a:spcPct val="90000"/>
              </a:lnSpc>
            </a:pPr>
            <a:r>
              <a:rPr lang="en-US" sz="4000" strike="noStrike" dirty="0">
                <a:solidFill>
                  <a:srgbClr val="31859C"/>
                </a:solidFill>
                <a:latin typeface="Calibri" panose="020F0502020204030204" pitchFamily="34" charset="0"/>
                <a:ea typeface="DejaVu Sans"/>
                <a:cs typeface="Calibri" panose="020F0502020204030204" pitchFamily="34" charset="0"/>
              </a:rPr>
              <a:t>When should we use story board?</a:t>
            </a:r>
            <a:endParaRPr sz="4000" dirty="0">
              <a:latin typeface="Calibri" panose="020F0502020204030204" pitchFamily="34" charset="0"/>
              <a:cs typeface="Calibri" panose="020F0502020204030204" pitchFamily="34" charset="0"/>
            </a:endParaRPr>
          </a:p>
        </p:txBody>
      </p:sp>
      <p:sp>
        <p:nvSpPr>
          <p:cNvPr id="205" name="CustomShape 2"/>
          <p:cNvSpPr/>
          <p:nvPr/>
        </p:nvSpPr>
        <p:spPr>
          <a:xfrm>
            <a:off x="801666" y="1618456"/>
            <a:ext cx="11148164" cy="44316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For example, it makes sense to use Storyboards when handling:</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A set of views for authentication and registration.</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A multi-step order entry flow.</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A wizard-like (i.e., tutorial) flow.</a:t>
            </a:r>
            <a:endParaRPr sz="3200" dirty="0">
              <a:latin typeface="Calibri" panose="020F0502020204030204" pitchFamily="34" charset="0"/>
              <a:cs typeface="Calibri" panose="020F0502020204030204" pitchFamily="34" charset="0"/>
            </a:endParaRPr>
          </a:p>
          <a:p>
            <a:pPr>
              <a:lnSpc>
                <a:spcPct val="100000"/>
              </a:lnSpc>
            </a:pPr>
            <a:r>
              <a:rPr lang="en-US" sz="3200" strike="noStrike" dirty="0">
                <a:solidFill>
                  <a:srgbClr val="3399FF"/>
                </a:solidFill>
                <a:latin typeface="Calibri" panose="020F0502020204030204" pitchFamily="34" charset="0"/>
                <a:ea typeface="DejaVu Sans"/>
                <a:cs typeface="Calibri" panose="020F0502020204030204" pitchFamily="34" charset="0"/>
              </a:rPr>
              <a:t>A master-detail set of views (e.g., profiles lists, profile details</a:t>
            </a:r>
            <a:r>
              <a:rPr lang="en-US" sz="3200" strike="noStrike" dirty="0" smtClean="0">
                <a:solidFill>
                  <a:srgbClr val="3399FF"/>
                </a:solidFill>
                <a:latin typeface="Calibri" panose="020F0502020204030204" pitchFamily="34" charset="0"/>
                <a:ea typeface="DejaVu Sans"/>
                <a:cs typeface="Calibri" panose="020F0502020204030204" pitchFamily="34" charset="0"/>
              </a:rPr>
              <a:t>).</a:t>
            </a:r>
          </a:p>
          <a:p>
            <a:pPr>
              <a:lnSpc>
                <a:spcPct val="100000"/>
              </a:lnSpc>
            </a:pPr>
            <a:endParaRPr sz="3200" dirty="0">
              <a:latin typeface="Calibri" panose="020F0502020204030204" pitchFamily="34" charset="0"/>
              <a:cs typeface="Calibri" panose="020F0502020204030204" pitchFamily="34" charset="0"/>
            </a:endParaRPr>
          </a:p>
          <a:p>
            <a:pPr>
              <a:lnSpc>
                <a:spcPct val="100000"/>
              </a:lnSpc>
              <a:buBlip>
                <a:blip r:embed="rId2"/>
              </a:buBlip>
            </a:pPr>
            <a:r>
              <a:rPr lang="en-US" sz="3200" strike="noStrike" dirty="0">
                <a:solidFill>
                  <a:srgbClr val="FF0000"/>
                </a:solidFill>
                <a:latin typeface="Calibri" panose="020F0502020204030204" pitchFamily="34" charset="0"/>
                <a:ea typeface="DejaVu Sans"/>
                <a:cs typeface="Calibri" panose="020F0502020204030204" pitchFamily="34" charset="0"/>
              </a:rPr>
              <a:t>Meanwhile, large Storyboards should be avoided, including single app-wide Storyboards (unless the app is relatively simple)</a:t>
            </a:r>
            <a:endParaRPr sz="3200" dirty="0">
              <a:latin typeface="Calibri" panose="020F0502020204030204" pitchFamily="34" charset="0"/>
              <a:cs typeface="Calibri" panose="020F0502020204030204" pitchFamily="34" charset="0"/>
            </a:endParaRPr>
          </a:p>
          <a:p>
            <a:pPr>
              <a:lnSpc>
                <a:spcPct val="100000"/>
              </a:lnSpc>
            </a:pP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910728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5" presetClass="entr" fill="hold" nodeType="clickEffect">
                                  <p:stCondLst>
                                    <p:cond delay="0"/>
                                  </p:stCondLst>
                                  <p:childTnLst>
                                    <p:set>
                                      <p:cBhvr>
                                        <p:cTn id="6" dur="1" fill="hold">
                                          <p:stCondLst>
                                            <p:cond delay="0"/>
                                          </p:stCondLst>
                                        </p:cTn>
                                        <p:tgtEl>
                                          <p:spTgt spid="205">
                                            <p:txEl>
                                              <p:charRg st="377" end="377"/>
                                            </p:txEl>
                                          </p:spTgt>
                                        </p:tgtEl>
                                        <p:attrNameLst>
                                          <p:attrName>style.visibility</p:attrName>
                                        </p:attrNameLst>
                                      </p:cBhvr>
                                      <p:to>
                                        <p:strVal val="visible"/>
                                      </p:to>
                                    </p:set>
                                    <p:anim calcmode="lin" valueType="num">
                                      <p:cBhvr additive="repl">
                                        <p:cTn id="7" dur="500" fill="hold">
                                          <p:stCondLst>
                                            <p:cond delay="0"/>
                                          </p:stCondLst>
                                        </p:cTn>
                                        <p:tgtEl>
                                          <p:spTgt spid="205">
                                            <p:txEl>
                                              <p:charRg st="377" end="377"/>
                                            </p:txEl>
                                          </p:spTgt>
                                        </p:tgtEl>
                                        <p:attrNameLst>
                                          <p:attrName/>
                                        </p:attrNameLst>
                                      </p:cBhvr>
                                      <p:tavLst>
                                        <p:tav tm="0">
                                          <p:val>
                                            <p:strVal val="-90"/>
                                          </p:val>
                                        </p:tav>
                                        <p:tav tm="100000">
                                          <p:val>
                                            <p:strVal val="0"/>
                                          </p:val>
                                        </p:tav>
                                      </p:tavLst>
                                    </p:anim>
                                    <p:anim calcmode="lin" valueType="num">
                                      <p:cBhvr additive="repl">
                                        <p:cTn id="8" dur="500" fill="hold">
                                          <p:stCondLst>
                                            <p:cond delay="0"/>
                                          </p:stCondLst>
                                        </p:cTn>
                                        <p:tgtEl>
                                          <p:spTgt spid="205">
                                            <p:txEl>
                                              <p:charRg st="377" end="377"/>
                                            </p:txEl>
                                          </p:spTgt>
                                        </p:tgtEl>
                                        <p:attrNameLst>
                                          <p:attrName/>
                                        </p:attrNameLst>
                                      </p:cBhvr>
                                      <p:tavLst>
                                        <p:tav tm="0">
                                          <p:val>
                                            <p:strVal val="#ppt_w"/>
                                          </p:val>
                                        </p:tav>
                                        <p:tav tm="100000">
                                          <p:val>
                                            <p:strVal val="#ppt_w*.05"/>
                                          </p:val>
                                        </p:tav>
                                      </p:tavLst>
                                    </p:anim>
                                    <p:anim calcmode="lin" valueType="num">
                                      <p:cBhvr additive="repl">
                                        <p:cTn id="9" dur="500" fill="hold">
                                          <p:stCondLst>
                                            <p:cond delay="500"/>
                                          </p:stCondLst>
                                        </p:cTn>
                                        <p:tgtEl>
                                          <p:spTgt spid="205">
                                            <p:txEl>
                                              <p:charRg st="377" end="377"/>
                                            </p:txEl>
                                          </p:spTgt>
                                        </p:tgtEl>
                                        <p:attrNameLst>
                                          <p:attrName/>
                                        </p:attrNameLst>
                                      </p:cBhvr>
                                      <p:tavLst>
                                        <p:tav tm="0">
                                          <p:val>
                                            <p:strVal val="#ppt_w*.05"/>
                                          </p:val>
                                        </p:tav>
                                        <p:tav tm="100000">
                                          <p:val>
                                            <p:strVal val="#ppt_w"/>
                                          </p:val>
                                        </p:tav>
                                      </p:tavLst>
                                    </p:anim>
                                    <p:anim calcmode="lin" valueType="num">
                                      <p:cBhvr additive="repl">
                                        <p:cTn id="10" dur="1000" fill="hold"/>
                                        <p:tgtEl>
                                          <p:spTgt spid="205">
                                            <p:txEl>
                                              <p:charRg st="377" end="377"/>
                                            </p:txEl>
                                          </p:spTgt>
                                        </p:tgtEl>
                                        <p:attrNameLst>
                                          <p:attrName/>
                                        </p:attrNameLst>
                                      </p:cBhvr>
                                      <p:tavLst>
                                        <p:tav tm="0">
                                          <p:val>
                                            <p:strVal val="#ppt_h"/>
                                          </p:val>
                                        </p:tav>
                                        <p:tav tm="100000">
                                          <p:val>
                                            <p:strVal val="#ppt_h"/>
                                          </p:val>
                                        </p:tav>
                                      </p:tavLst>
                                    </p:anim>
                                    <p:anim calcmode="lin" valueType="num">
                                      <p:cBhvr additive="repl">
                                        <p:cTn id="11" dur="500" fill="hold">
                                          <p:stCondLst>
                                            <p:cond delay="0"/>
                                          </p:stCondLst>
                                        </p:cTn>
                                        <p:tgtEl>
                                          <p:spTgt spid="205">
                                            <p:txEl>
                                              <p:charRg st="377" end="377"/>
                                            </p:txEl>
                                          </p:spTgt>
                                        </p:tgtEl>
                                        <p:attrNameLst>
                                          <p:attrName>ppt_x</p:attrName>
                                        </p:attrNameLst>
                                      </p:cBhvr>
                                      <p:tavLst>
                                        <p:tav tm="0">
                                          <p:val>
                                            <p:strVal val="#ppt_x+.4"/>
                                          </p:val>
                                        </p:tav>
                                        <p:tav tm="100000">
                                          <p:val>
                                            <p:strVal val="#ppt_x"/>
                                          </p:val>
                                        </p:tav>
                                      </p:tavLst>
                                    </p:anim>
                                    <p:anim calcmode="lin" valueType="num">
                                      <p:cBhvr additive="repl">
                                        <p:cTn id="12" dur="500" fill="hold">
                                          <p:stCondLst>
                                            <p:cond delay="0"/>
                                          </p:stCondLst>
                                        </p:cTn>
                                        <p:tgtEl>
                                          <p:spTgt spid="205">
                                            <p:txEl>
                                              <p:charRg st="377" end="377"/>
                                            </p:txEl>
                                          </p:spTgt>
                                        </p:tgtEl>
                                        <p:attrNameLst>
                                          <p:attrName>ppt_y</p:attrName>
                                        </p:attrNameLst>
                                      </p:cBhvr>
                                      <p:tavLst>
                                        <p:tav tm="0">
                                          <p:val>
                                            <p:strVal val="#ppt_y-.2"/>
                                          </p:val>
                                        </p:tav>
                                        <p:tav tm="100000">
                                          <p:val>
                                            <p:strVal val="#ppt_y+.1"/>
                                          </p:val>
                                        </p:tav>
                                      </p:tavLst>
                                    </p:anim>
                                    <p:anim calcmode="lin" valueType="num">
                                      <p:cBhvr additive="repl">
                                        <p:cTn id="13" dur="500" fill="hold">
                                          <p:stCondLst>
                                            <p:cond delay="500"/>
                                          </p:stCondLst>
                                        </p:cTn>
                                        <p:tgtEl>
                                          <p:spTgt spid="205">
                                            <p:txEl>
                                              <p:charRg st="377" end="377"/>
                                            </p:txEl>
                                          </p:spTgt>
                                        </p:tgtEl>
                                        <p:attrNameLst>
                                          <p:attrName>ppt_y</p:attrName>
                                        </p:attrNameLst>
                                      </p:cBhvr>
                                      <p:tavLst>
                                        <p:tav tm="0">
                                          <p:val>
                                            <p:strVal val="#ppt_y+.1"/>
                                          </p:val>
                                        </p:tav>
                                        <p:tav tm="100000">
                                          <p:val>
                                            <p:strVal val="#ppt_y"/>
                                          </p:val>
                                        </p:tav>
                                      </p:tavLst>
                                    </p:anim>
                                    <p:animEffect transition="in" filter="fade">
                                      <p:cBhvr additive="repl">
                                        <p:cTn id="14" dur="1000">
                                          <p:stCondLst>
                                            <p:cond delay="0"/>
                                          </p:stCondLst>
                                        </p:cTn>
                                        <p:tgtEl>
                                          <p:spTgt spid="205">
                                            <p:txEl>
                                              <p:charRg st="377" end="37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05">
                                            <p:txEl>
                                              <p:pRg st="6" end="6"/>
                                            </p:txEl>
                                          </p:spTgt>
                                        </p:tgtEl>
                                        <p:attrNameLst>
                                          <p:attrName>style.visibility</p:attrName>
                                        </p:attrNameLst>
                                      </p:cBhvr>
                                      <p:to>
                                        <p:strVal val="visible"/>
                                      </p:to>
                                    </p:set>
                                    <p:anim calcmode="lin" valueType="num">
                                      <p:cBhvr>
                                        <p:cTn id="19" dur="500" fill="hold"/>
                                        <p:tgtEl>
                                          <p:spTgt spid="205">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05">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2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5429" y="2662319"/>
            <a:ext cx="3675218" cy="921364"/>
          </a:xfrm>
          <a:prstGeom prst="rect">
            <a:avLst/>
          </a:prstGeom>
          <a:noFill/>
        </p:spPr>
        <p:txBody>
          <a:bodyPr wrap="none" lIns="82953" tIns="41476" rIns="82953" bIns="41476">
            <a:spAutoFit/>
          </a:bodyPr>
          <a:lstStyle/>
          <a:p>
            <a:pPr algn="ctr"/>
            <a:r>
              <a:rPr lang="en-US" sz="5443" b="1" dirty="0">
                <a:ln w="13462">
                  <a:solidFill>
                    <a:prstClr val="white"/>
                  </a:solidFill>
                  <a:prstDash val="solid"/>
                </a:ln>
                <a:solidFill>
                  <a:srgbClr val="FFFF00"/>
                </a:solidFill>
                <a:effectLst>
                  <a:outerShdw dist="38100" dir="2700000" algn="bl" rotWithShape="0">
                    <a:srgbClr val="4BACC6"/>
                  </a:outerShdw>
                </a:effectLst>
                <a:latin typeface="Calibri"/>
              </a:rPr>
              <a:t>Auto Layout</a:t>
            </a:r>
            <a:endParaRPr lang="en-US" sz="5443" b="1" dirty="0">
              <a:ln w="13462">
                <a:solidFill>
                  <a:prstClr val="white"/>
                </a:solidFill>
                <a:prstDash val="solid"/>
              </a:ln>
              <a:solidFill>
                <a:srgbClr val="FFFF00"/>
              </a:solidFill>
              <a:effectLst>
                <a:outerShdw dist="38100" dir="2700000" algn="bl" rotWithShape="0">
                  <a:srgbClr val="4BACC6"/>
                </a:outerShdw>
              </a:effectLst>
            </a:endParaRPr>
          </a:p>
        </p:txBody>
      </p:sp>
    </p:spTree>
    <p:extLst>
      <p:ext uri="{BB962C8B-B14F-4D97-AF65-F5344CB8AC3E}">
        <p14:creationId xmlns:p14="http://schemas.microsoft.com/office/powerpoint/2010/main" val="756484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980740" y="273352"/>
            <a:ext cx="8229627" cy="1145009"/>
          </a:xfrm>
          <a:prstGeom prst="rect">
            <a:avLst/>
          </a:prstGeom>
          <a:noFill/>
          <a:ln>
            <a:noFill/>
          </a:ln>
        </p:spPr>
        <p:txBody>
          <a:bodyPr lIns="0" tIns="0" rIns="0" bIns="0" anchor="ctr"/>
          <a:lstStyle/>
          <a:p>
            <a:pPr algn="ctr">
              <a:lnSpc>
                <a:spcPts val="2560"/>
              </a:lnSpc>
            </a:pPr>
            <a:r>
              <a:rPr lang="en-US" sz="3992" dirty="0">
                <a:solidFill>
                  <a:srgbClr val="4BACC6">
                    <a:lumMod val="75000"/>
                  </a:srgbClr>
                </a:solidFill>
                <a:latin typeface="Calibri" panose="020F0502020204030204" pitchFamily="34" charset="0"/>
                <a:ea typeface="Arial"/>
                <a:cs typeface="Calibri" panose="020F0502020204030204" pitchFamily="34" charset="0"/>
              </a:rPr>
              <a:t>What is Auto Layout?</a:t>
            </a:r>
            <a:endParaRPr sz="3992" dirty="0">
              <a:solidFill>
                <a:srgbClr val="4BACC6">
                  <a:lumMod val="75000"/>
                </a:srgbClr>
              </a:solidFill>
              <a:latin typeface="Calibri" panose="020F0502020204030204" pitchFamily="34" charset="0"/>
              <a:cs typeface="Calibri" panose="020F0502020204030204" pitchFamily="34" charset="0"/>
            </a:endParaRPr>
          </a:p>
        </p:txBody>
      </p:sp>
      <p:sp>
        <p:nvSpPr>
          <p:cNvPr id="46" name="TextShape 2"/>
          <p:cNvSpPr txBox="1"/>
          <p:nvPr/>
        </p:nvSpPr>
        <p:spPr>
          <a:xfrm>
            <a:off x="751562" y="1418361"/>
            <a:ext cx="10434179" cy="4644236"/>
          </a:xfrm>
          <a:prstGeom prst="rect">
            <a:avLst/>
          </a:prstGeom>
          <a:noFill/>
          <a:ln>
            <a:noFill/>
          </a:ln>
        </p:spPr>
        <p:txBody>
          <a:bodyPr lIns="0" tIns="0" rIns="0" bIns="0"/>
          <a:lstStyle/>
          <a:p>
            <a:pPr algn="just">
              <a:lnSpc>
                <a:spcPts val="1184"/>
              </a:lnSpc>
            </a:pPr>
            <a:r>
              <a:rPr lang="en-US" sz="2177" dirty="0">
                <a:solidFill>
                  <a:srgbClr val="00B0F0"/>
                </a:solidFill>
                <a:latin typeface="Calibri" panose="020F0502020204030204" pitchFamily="34" charset="0"/>
                <a:cs typeface="Calibri" panose="020F0502020204030204" pitchFamily="34" charset="0"/>
              </a:rPr>
              <a:t>Auto Layout </a:t>
            </a:r>
            <a:r>
              <a:rPr lang="en-US" sz="2177" dirty="0">
                <a:solidFill>
                  <a:srgbClr val="000000"/>
                </a:solidFill>
                <a:latin typeface="Calibri" panose="020F0502020204030204" pitchFamily="34" charset="0"/>
                <a:cs typeface="Calibri" panose="020F0502020204030204" pitchFamily="34" charset="0"/>
              </a:rPr>
              <a:t>provides a ﬂexible and powerful system that describes how </a:t>
            </a:r>
          </a:p>
          <a:p>
            <a:pPr algn="just">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184"/>
              </a:lnSpc>
            </a:pPr>
            <a:r>
              <a:rPr lang="en-US" sz="2177" dirty="0">
                <a:solidFill>
                  <a:srgbClr val="000000"/>
                </a:solidFill>
                <a:latin typeface="Calibri" panose="020F0502020204030204" pitchFamily="34" charset="0"/>
                <a:cs typeface="Calibri" panose="020F0502020204030204" pitchFamily="34" charset="0"/>
              </a:rPr>
              <a:t>views and their content relate to each other and to the super views </a:t>
            </a:r>
          </a:p>
          <a:p>
            <a:pPr algn="just">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184"/>
              </a:lnSpc>
            </a:pPr>
            <a:r>
              <a:rPr lang="en-US" sz="2177" dirty="0">
                <a:solidFill>
                  <a:srgbClr val="000000"/>
                </a:solidFill>
                <a:latin typeface="Calibri" panose="020F0502020204030204" pitchFamily="34" charset="0"/>
                <a:cs typeface="Calibri" panose="020F0502020204030204" pitchFamily="34" charset="0"/>
              </a:rPr>
              <a:t>they occupy.</a:t>
            </a:r>
            <a:endParaRPr sz="2177" dirty="0">
              <a:solidFill>
                <a:prstClr val="black"/>
              </a:solidFill>
              <a:latin typeface="Calibri" panose="020F0502020204030204" pitchFamily="34" charset="0"/>
              <a:cs typeface="Calibri" panose="020F0502020204030204" pitchFamily="34" charset="0"/>
            </a:endParaRPr>
          </a:p>
          <a:p>
            <a:pPr algn="just">
              <a:lnSpc>
                <a:spcPts val="1184"/>
              </a:lnSpc>
            </a:pPr>
            <a:endParaRPr sz="2177" dirty="0">
              <a:solidFill>
                <a:prstClr val="black"/>
              </a:solidFill>
              <a:latin typeface="Calibri" panose="020F0502020204030204" pitchFamily="34" charset="0"/>
              <a:cs typeface="Calibri" panose="020F0502020204030204" pitchFamily="34" charset="0"/>
            </a:endParaRPr>
          </a:p>
          <a:p>
            <a:pPr algn="just">
              <a:lnSpc>
                <a:spcPts val="1441"/>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441"/>
              </a:lnSpc>
            </a:pPr>
            <a:endParaRPr lang="en-US" sz="2177" dirty="0">
              <a:solidFill>
                <a:srgbClr val="000000"/>
              </a:solidFill>
              <a:latin typeface="Calibri" panose="020F0502020204030204" pitchFamily="34" charset="0"/>
              <a:cs typeface="Calibri" panose="020F0502020204030204" pitchFamily="34" charset="0"/>
            </a:endParaRPr>
          </a:p>
          <a:p>
            <a:pPr algn="just">
              <a:lnSpc>
                <a:spcPts val="1441"/>
              </a:lnSpc>
            </a:pPr>
            <a:r>
              <a:rPr lang="en-US" sz="2177" dirty="0">
                <a:solidFill>
                  <a:prstClr val="black"/>
                </a:solidFill>
                <a:latin typeface="Calibri" panose="020F0502020204030204" pitchFamily="34" charset="0"/>
                <a:cs typeface="Calibri" panose="020F0502020204030204" pitchFamily="34" charset="0"/>
              </a:rPr>
              <a:t>The fundamental building block in Auto Layout is the </a:t>
            </a:r>
            <a:r>
              <a:rPr lang="en-US" sz="2177" b="1" dirty="0">
                <a:solidFill>
                  <a:srgbClr val="FF0000"/>
                </a:solidFill>
                <a:latin typeface="Calibri" panose="020F0502020204030204" pitchFamily="34" charset="0"/>
                <a:cs typeface="Calibri" panose="020F0502020204030204" pitchFamily="34" charset="0"/>
              </a:rPr>
              <a:t>constraint</a:t>
            </a:r>
            <a:r>
              <a:rPr lang="en-US" sz="2177" dirty="0">
                <a:solidFill>
                  <a:prstClr val="black"/>
                </a:solidFill>
                <a:latin typeface="Calibri" panose="020F0502020204030204" pitchFamily="34" charset="0"/>
                <a:cs typeface="Calibri" panose="020F0502020204030204" pitchFamily="34" charset="0"/>
              </a:rPr>
              <a:t>. </a:t>
            </a:r>
            <a:r>
              <a:rPr lang="en-US" sz="2177" dirty="0">
                <a:solidFill>
                  <a:srgbClr val="FF0000"/>
                </a:solidFill>
                <a:latin typeface="Calibri" panose="020F0502020204030204" pitchFamily="34" charset="0"/>
                <a:cs typeface="Calibri" panose="020F0502020204030204" pitchFamily="34" charset="0"/>
              </a:rPr>
              <a:t>Constraints </a:t>
            </a:r>
          </a:p>
          <a:p>
            <a:pPr algn="just">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gn="just">
              <a:lnSpc>
                <a:spcPts val="1441"/>
              </a:lnSpc>
            </a:pPr>
            <a:r>
              <a:rPr lang="en-US" sz="2177" dirty="0">
                <a:solidFill>
                  <a:srgbClr val="FF0000"/>
                </a:solidFill>
                <a:latin typeface="Calibri" panose="020F0502020204030204" pitchFamily="34" charset="0"/>
                <a:cs typeface="Calibri" panose="020F0502020204030204" pitchFamily="34" charset="0"/>
              </a:rPr>
              <a:t>express rules for the layout of elements in your interface; for example, you </a:t>
            </a:r>
          </a:p>
          <a:p>
            <a:pPr algn="just">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gn="just">
              <a:lnSpc>
                <a:spcPts val="1441"/>
              </a:lnSpc>
            </a:pPr>
            <a:r>
              <a:rPr lang="en-US" sz="2177" dirty="0">
                <a:solidFill>
                  <a:srgbClr val="FF0000"/>
                </a:solidFill>
                <a:latin typeface="Calibri" panose="020F0502020204030204" pitchFamily="34" charset="0"/>
                <a:cs typeface="Calibri" panose="020F0502020204030204" pitchFamily="34" charset="0"/>
              </a:rPr>
              <a:t>can create a constraint that specifies an element’s width, or its horizontal </a:t>
            </a:r>
          </a:p>
          <a:p>
            <a:pPr algn="just">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gn="just">
              <a:lnSpc>
                <a:spcPts val="1441"/>
              </a:lnSpc>
            </a:pPr>
            <a:r>
              <a:rPr lang="en-US" sz="2177" dirty="0">
                <a:solidFill>
                  <a:srgbClr val="FF0000"/>
                </a:solidFill>
                <a:latin typeface="Calibri" panose="020F0502020204030204" pitchFamily="34" charset="0"/>
                <a:cs typeface="Calibri" panose="020F0502020204030204" pitchFamily="34" charset="0"/>
              </a:rPr>
              <a:t>distance from another element</a:t>
            </a:r>
            <a:r>
              <a:rPr lang="en-US" sz="2177" dirty="0">
                <a:solidFill>
                  <a:prstClr val="black"/>
                </a:solidFill>
                <a:latin typeface="Calibri" panose="020F0502020204030204" pitchFamily="34" charset="0"/>
                <a:cs typeface="Calibri" panose="020F0502020204030204" pitchFamily="34" charset="0"/>
              </a:rPr>
              <a:t>. You add and remove constraints, or </a:t>
            </a:r>
          </a:p>
          <a:p>
            <a:pPr algn="just">
              <a:lnSpc>
                <a:spcPts val="1441"/>
              </a:lnSpc>
            </a:pPr>
            <a:endParaRPr lang="en-US" sz="2177" dirty="0">
              <a:solidFill>
                <a:prstClr val="black"/>
              </a:solidFill>
              <a:latin typeface="Calibri" panose="020F0502020204030204" pitchFamily="34" charset="0"/>
              <a:cs typeface="Calibri" panose="020F0502020204030204" pitchFamily="34" charset="0"/>
            </a:endParaRPr>
          </a:p>
          <a:p>
            <a:pPr algn="just">
              <a:lnSpc>
                <a:spcPts val="1441"/>
              </a:lnSpc>
            </a:pPr>
            <a:r>
              <a:rPr lang="en-US" sz="2177" dirty="0">
                <a:solidFill>
                  <a:prstClr val="black"/>
                </a:solidFill>
                <a:latin typeface="Calibri" panose="020F0502020204030204" pitchFamily="34" charset="0"/>
                <a:cs typeface="Calibri" panose="020F0502020204030204" pitchFamily="34" charset="0"/>
              </a:rPr>
              <a:t>change the properties of constraints, to affect the layout of your interface</a:t>
            </a:r>
            <a:endParaRPr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76990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980740" y="273352"/>
            <a:ext cx="8229627" cy="1145009"/>
          </a:xfrm>
          <a:prstGeom prst="rect">
            <a:avLst/>
          </a:prstGeom>
          <a:noFill/>
          <a:ln>
            <a:noFill/>
          </a:ln>
        </p:spPr>
        <p:txBody>
          <a:bodyPr lIns="0" tIns="0" rIns="0" bIns="0" anchor="ctr"/>
          <a:lstStyle/>
          <a:p>
            <a:pPr algn="ctr">
              <a:lnSpc>
                <a:spcPts val="1600"/>
              </a:lnSpc>
            </a:pPr>
            <a:r>
              <a:rPr lang="en-US" sz="4536" dirty="0">
                <a:solidFill>
                  <a:srgbClr val="4BACC6">
                    <a:lumMod val="75000"/>
                  </a:srgbClr>
                </a:solidFill>
                <a:latin typeface="Times New Roman"/>
              </a:rPr>
              <a:t>Why do we need Auto Layout?</a:t>
            </a:r>
            <a:endParaRPr sz="1633" dirty="0">
              <a:solidFill>
                <a:srgbClr val="4BACC6">
                  <a:lumMod val="75000"/>
                </a:srgbClr>
              </a:solidFill>
            </a:endParaRPr>
          </a:p>
        </p:txBody>
      </p:sp>
      <p:pic>
        <p:nvPicPr>
          <p:cNvPr id="48" name="Picture 47"/>
          <p:cNvPicPr/>
          <p:nvPr/>
        </p:nvPicPr>
        <p:blipFill>
          <a:blip r:embed="rId2"/>
          <a:stretch/>
        </p:blipFill>
        <p:spPr>
          <a:xfrm>
            <a:off x="2353047" y="1410196"/>
            <a:ext cx="7569925" cy="5226021"/>
          </a:xfrm>
          <a:prstGeom prst="rect">
            <a:avLst/>
          </a:prstGeom>
          <a:ln>
            <a:noFill/>
          </a:ln>
        </p:spPr>
      </p:pic>
    </p:spTree>
    <p:extLst>
      <p:ext uri="{BB962C8B-B14F-4D97-AF65-F5344CB8AC3E}">
        <p14:creationId xmlns:p14="http://schemas.microsoft.com/office/powerpoint/2010/main" val="4207457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1980740" y="1418362"/>
            <a:ext cx="8453507" cy="1432443"/>
          </a:xfrm>
          <a:prstGeom prst="rect">
            <a:avLst/>
          </a:prstGeom>
        </p:spPr>
        <p:txBody>
          <a:bodyPr wrap="square">
            <a:spAutoFit/>
          </a:bodyPr>
          <a:lstStyle/>
          <a:p>
            <a:r>
              <a:rPr lang="en-US" sz="2177" b="1" dirty="0">
                <a:solidFill>
                  <a:srgbClr val="333333"/>
                </a:solidFill>
                <a:latin typeface="Calibri" panose="020F0502020204030204" pitchFamily="34" charset="0"/>
                <a:cs typeface="Calibri" panose="020F0502020204030204" pitchFamily="34" charset="0"/>
              </a:rPr>
              <a:t>.</a:t>
            </a:r>
            <a:r>
              <a:rPr lang="en-US" sz="2177" b="1"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 For files with .</a:t>
            </a:r>
            <a:r>
              <a:rPr lang="en-US" sz="2177"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extension, they’re Interface Builder files that store the application’s user interface (UI). As you click on the .</a:t>
            </a:r>
            <a:r>
              <a:rPr lang="en-US" sz="2177"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file,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automatically switches to the Interface Builder for you to edit the UI of the app via drag-and-drop.</a:t>
            </a:r>
            <a:endParaRPr lang="en-US" sz="2177" dirty="0">
              <a:solidFill>
                <a:prstClr val="black"/>
              </a:solidFill>
              <a:latin typeface="Calibri" panose="020F0502020204030204" pitchFamily="34" charset="0"/>
              <a:cs typeface="Calibri" panose="020F0502020204030204" pitchFamily="34" charset="0"/>
            </a:endParaRPr>
          </a:p>
        </p:txBody>
      </p:sp>
      <p:pic>
        <p:nvPicPr>
          <p:cNvPr id="15362" name="Picture 2" descr="Hello World Interface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943" y="2842328"/>
            <a:ext cx="6607102" cy="385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85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1892888" y="117612"/>
            <a:ext cx="8587302" cy="1394267"/>
          </a:xfrm>
          <a:prstGeom prst="rect">
            <a:avLst/>
          </a:prstGeom>
          <a:noFill/>
          <a:ln>
            <a:noFill/>
          </a:ln>
        </p:spPr>
        <p:txBody>
          <a:bodyPr lIns="0" tIns="0" rIns="0" bIns="0" anchor="ctr"/>
          <a:lstStyle/>
          <a:p>
            <a:r>
              <a:rPr lang="en-US" sz="3992" b="1" dirty="0">
                <a:solidFill>
                  <a:srgbClr val="4BACC6">
                    <a:lumMod val="75000"/>
                  </a:srgbClr>
                </a:solidFill>
                <a:latin typeface="Calibri Light"/>
              </a:rPr>
              <a:t>Positioning Views without Auto Layout</a:t>
            </a:r>
            <a:endParaRPr sz="3992" b="1" dirty="0">
              <a:solidFill>
                <a:srgbClr val="4BACC6">
                  <a:lumMod val="75000"/>
                </a:srgbClr>
              </a:solidFill>
            </a:endParaRPr>
          </a:p>
        </p:txBody>
      </p:sp>
      <p:sp>
        <p:nvSpPr>
          <p:cNvPr id="50" name="TextShape 2"/>
          <p:cNvSpPr txBox="1"/>
          <p:nvPr/>
        </p:nvSpPr>
        <p:spPr>
          <a:xfrm>
            <a:off x="1892888" y="1982047"/>
            <a:ext cx="8587302" cy="3115530"/>
          </a:xfrm>
          <a:prstGeom prst="rect">
            <a:avLst/>
          </a:prstGeom>
          <a:noFill/>
          <a:ln>
            <a:noFill/>
          </a:ln>
        </p:spPr>
        <p:txBody>
          <a:bodyPr lIns="81646" tIns="40823" rIns="81646" bIns="40823"/>
          <a:lstStyle/>
          <a:p>
            <a:pPr algn="just"/>
            <a:r>
              <a:rPr lang="en-US" sz="3266">
                <a:solidFill>
                  <a:prstClr val="black"/>
                </a:solidFill>
                <a:latin typeface="Helvetica-Light"/>
              </a:rPr>
              <a:t>view.frame = CGRectMake(10, 20, 50, 100 );</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frame is in superview coordinates</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X Offset (i.e. 10)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Y Offset (i.e. 20)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Width (i.e. 50)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Height (i.e. 100)</a:t>
            </a:r>
            <a:endParaRPr sz="1633">
              <a:solidFill>
                <a:prstClr val="black"/>
              </a:solidFill>
            </a:endParaRPr>
          </a:p>
        </p:txBody>
      </p:sp>
    </p:spTree>
    <p:extLst>
      <p:ext uri="{BB962C8B-B14F-4D97-AF65-F5344CB8AC3E}">
        <p14:creationId xmlns:p14="http://schemas.microsoft.com/office/powerpoint/2010/main" val="19124436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415666" y="187313"/>
            <a:ext cx="8252815" cy="1273346"/>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cs typeface="Calibri" panose="020F0502020204030204" pitchFamily="34" charset="0"/>
              </a:rPr>
              <a:t>Positioning Views with Auto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2" name="TextShape 2"/>
          <p:cNvSpPr txBox="1"/>
          <p:nvPr/>
        </p:nvSpPr>
        <p:spPr>
          <a:xfrm>
            <a:off x="1523520" y="1720601"/>
            <a:ext cx="9191748" cy="3726993"/>
          </a:xfrm>
          <a:prstGeom prst="rect">
            <a:avLst/>
          </a:prstGeom>
          <a:noFill/>
          <a:ln>
            <a:noFill/>
          </a:ln>
        </p:spPr>
        <p:txBody>
          <a:bodyPr lIns="81646" tIns="40823" rIns="81646" bIns="40823"/>
          <a:lstStyle/>
          <a:p>
            <a:pPr algn="just"/>
            <a:r>
              <a:rPr lang="en-US" sz="2858" dirty="0">
                <a:solidFill>
                  <a:prstClr val="black"/>
                </a:solidFill>
                <a:latin typeface="Helvetica-Light"/>
              </a:rPr>
              <a:t>Uses Constraints</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Examples:</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X coordinate is positioned 20 points to the</a:t>
            </a:r>
            <a:endParaRPr sz="1633" dirty="0">
              <a:solidFill>
                <a:prstClr val="black"/>
              </a:solidFill>
            </a:endParaRPr>
          </a:p>
          <a:p>
            <a:pPr algn="just"/>
            <a:r>
              <a:rPr lang="en-US" sz="2858" dirty="0">
                <a:solidFill>
                  <a:prstClr val="black"/>
                </a:solidFill>
                <a:latin typeface="Helvetica-Light"/>
              </a:rPr>
              <a:t>right of its </a:t>
            </a:r>
            <a:r>
              <a:rPr lang="en-US" sz="2858" dirty="0" err="1">
                <a:solidFill>
                  <a:prstClr val="black"/>
                </a:solidFill>
                <a:latin typeface="Helvetica-Light"/>
              </a:rPr>
              <a:t>superview’s</a:t>
            </a:r>
            <a:r>
              <a:rPr lang="en-US" sz="2858" dirty="0">
                <a:solidFill>
                  <a:prstClr val="black"/>
                </a:solidFill>
                <a:latin typeface="Helvetica-Light"/>
              </a:rPr>
              <a:t> left coordinate”</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Y coordinate is positioned 20 points below it’s</a:t>
            </a:r>
            <a:endParaRPr sz="1633" dirty="0">
              <a:solidFill>
                <a:prstClr val="black"/>
              </a:solidFill>
            </a:endParaRPr>
          </a:p>
          <a:p>
            <a:pPr algn="just"/>
            <a:r>
              <a:rPr lang="en-US" sz="2858" dirty="0" err="1">
                <a:solidFill>
                  <a:prstClr val="black"/>
                </a:solidFill>
                <a:latin typeface="Helvetica-Light"/>
              </a:rPr>
              <a:t>superviews</a:t>
            </a:r>
            <a:r>
              <a:rPr lang="en-US" sz="2858" dirty="0">
                <a:solidFill>
                  <a:prstClr val="black"/>
                </a:solidFill>
                <a:latin typeface="Helvetica-Light"/>
              </a:rPr>
              <a:t> top coordinate”</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Width is equal to 1/2 of it’s </a:t>
            </a:r>
            <a:r>
              <a:rPr lang="en-US" sz="2858" dirty="0" err="1">
                <a:solidFill>
                  <a:srgbClr val="000000"/>
                </a:solidFill>
                <a:latin typeface="Helvetica-Light"/>
                <a:ea typeface="Helvetica-Light"/>
              </a:rPr>
              <a:t>superview’s</a:t>
            </a:r>
            <a:r>
              <a:rPr lang="en-US" sz="2858" dirty="0">
                <a:solidFill>
                  <a:srgbClr val="000000"/>
                </a:solidFill>
                <a:latin typeface="Helvetica-Light"/>
                <a:ea typeface="Helvetica-Light"/>
              </a:rPr>
              <a:t> width”</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Height is equal to 1/2 of it’s </a:t>
            </a:r>
            <a:r>
              <a:rPr lang="en-US" sz="2858" dirty="0" err="1">
                <a:solidFill>
                  <a:srgbClr val="000000"/>
                </a:solidFill>
                <a:latin typeface="Helvetica-Light"/>
                <a:ea typeface="Helvetica-Light"/>
              </a:rPr>
              <a:t>superview’s</a:t>
            </a:r>
            <a:r>
              <a:rPr lang="en-US" sz="2858" dirty="0">
                <a:solidFill>
                  <a:srgbClr val="000000"/>
                </a:solidFill>
                <a:latin typeface="Helvetica-Light"/>
                <a:ea typeface="Helvetica-Light"/>
              </a:rPr>
              <a:t> height”</a:t>
            </a:r>
            <a:endParaRPr sz="1633" dirty="0">
              <a:solidFill>
                <a:prstClr val="black"/>
              </a:solidFill>
            </a:endParaRPr>
          </a:p>
        </p:txBody>
      </p:sp>
    </p:spTree>
    <p:extLst>
      <p:ext uri="{BB962C8B-B14F-4D97-AF65-F5344CB8AC3E}">
        <p14:creationId xmlns:p14="http://schemas.microsoft.com/office/powerpoint/2010/main" val="17792647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Constraints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4" name="TextShape 2"/>
          <p:cNvSpPr txBox="1"/>
          <p:nvPr/>
        </p:nvSpPr>
        <p:spPr>
          <a:xfrm>
            <a:off x="1733842" y="2446452"/>
            <a:ext cx="8698277" cy="1939918"/>
          </a:xfrm>
          <a:prstGeom prst="rect">
            <a:avLst/>
          </a:prstGeom>
          <a:noFill/>
          <a:ln>
            <a:noFill/>
          </a:ln>
        </p:spPr>
        <p:txBody>
          <a:bodyPr lIns="81646" tIns="40823" rIns="81646" bIns="40823"/>
          <a:lstStyle/>
          <a:p>
            <a:pPr algn="just"/>
            <a:r>
              <a:rPr lang="en-US" sz="3266" dirty="0">
                <a:solidFill>
                  <a:prstClr val="black"/>
                </a:solidFill>
                <a:latin typeface="Helvetica-Light"/>
              </a:rPr>
              <a:t>Define relationships between one or two views</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Stored in a third view which should be the nearest </a:t>
            </a:r>
            <a:r>
              <a:rPr lang="en-US" sz="3266" dirty="0">
                <a:solidFill>
                  <a:prstClr val="black"/>
                </a:solidFill>
                <a:latin typeface="Helvetica-Light"/>
              </a:rPr>
              <a:t>common ancestor of both views.</a:t>
            </a:r>
            <a:endParaRPr sz="1633" dirty="0">
              <a:solidFill>
                <a:prstClr val="black"/>
              </a:solidFill>
            </a:endParaRPr>
          </a:p>
        </p:txBody>
      </p:sp>
    </p:spTree>
    <p:extLst>
      <p:ext uri="{BB962C8B-B14F-4D97-AF65-F5344CB8AC3E}">
        <p14:creationId xmlns:p14="http://schemas.microsoft.com/office/powerpoint/2010/main" val="24775700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4174973" y="-197573"/>
            <a:ext cx="8229627" cy="2060428"/>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ea typeface="Arial"/>
                <a:cs typeface="Calibri" panose="020F0502020204030204" pitchFamily="34" charset="0"/>
              </a:rPr>
              <a:t>Parts of a Constraint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6" name="TextShape 2"/>
          <p:cNvSpPr txBox="1"/>
          <p:nvPr/>
        </p:nvSpPr>
        <p:spPr>
          <a:xfrm>
            <a:off x="2227902" y="1969837"/>
            <a:ext cx="7754119" cy="3416737"/>
          </a:xfrm>
          <a:prstGeom prst="rect">
            <a:avLst/>
          </a:prstGeom>
          <a:noFill/>
          <a:ln>
            <a:noFill/>
          </a:ln>
        </p:spPr>
        <p:txBody>
          <a:bodyPr lIns="81646" tIns="40823" rIns="81646" bIns="40823"/>
          <a:lstStyle/>
          <a:p>
            <a:pPr algn="just"/>
            <a:r>
              <a:rPr lang="en-US" sz="2722" dirty="0">
                <a:solidFill>
                  <a:prstClr val="black"/>
                </a:solidFill>
                <a:latin typeface="Helvetica-Light"/>
              </a:rPr>
              <a:t>View 1</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1 attribute</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2</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2 attribute</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Relationship (==, &lt;, &gt;, &lt;=, &gt;=)</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Constant</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Priority</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Multiplier</a:t>
            </a:r>
            <a:endParaRPr sz="1633" dirty="0">
              <a:solidFill>
                <a:prstClr val="black"/>
              </a:solidFill>
            </a:endParaRPr>
          </a:p>
        </p:txBody>
      </p:sp>
    </p:spTree>
    <p:extLst>
      <p:ext uri="{BB962C8B-B14F-4D97-AF65-F5344CB8AC3E}">
        <p14:creationId xmlns:p14="http://schemas.microsoft.com/office/powerpoint/2010/main" val="2297851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980740" y="-15676"/>
            <a:ext cx="8229627" cy="1723392"/>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cs typeface="Calibri" panose="020F0502020204030204" pitchFamily="34" charset="0"/>
              </a:rPr>
              <a:t>Ambiguous / Incomplete Constraints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8" name="TextShape 2"/>
          <p:cNvSpPr txBox="1"/>
          <p:nvPr/>
        </p:nvSpPr>
        <p:spPr>
          <a:xfrm>
            <a:off x="1743798" y="2164683"/>
            <a:ext cx="9201546" cy="3797209"/>
          </a:xfrm>
          <a:prstGeom prst="rect">
            <a:avLst/>
          </a:prstGeom>
          <a:noFill/>
          <a:ln>
            <a:noFill/>
          </a:ln>
        </p:spPr>
        <p:txBody>
          <a:bodyPr lIns="81646" tIns="40823" rIns="81646" bIns="40823"/>
          <a:lstStyle/>
          <a:p>
            <a:pPr algn="just"/>
            <a:r>
              <a:rPr lang="en-US" sz="3266" dirty="0">
                <a:solidFill>
                  <a:prstClr val="black"/>
                </a:solidFill>
                <a:latin typeface="Helvetica-Light"/>
              </a:rPr>
              <a:t>Can cause views to disappear, because</a:t>
            </a:r>
            <a:endParaRPr sz="1633" dirty="0">
              <a:solidFill>
                <a:prstClr val="black"/>
              </a:solidFill>
            </a:endParaRPr>
          </a:p>
          <a:p>
            <a:pPr algn="just"/>
            <a:r>
              <a:rPr lang="en-US" sz="3266" dirty="0">
                <a:solidFill>
                  <a:prstClr val="black"/>
                </a:solidFill>
                <a:latin typeface="Helvetica-Light"/>
              </a:rPr>
              <a:t>unspecified constraints default to 0. For example,</a:t>
            </a:r>
            <a:endParaRPr sz="1633" dirty="0">
              <a:solidFill>
                <a:prstClr val="black"/>
              </a:solidFill>
            </a:endParaRPr>
          </a:p>
          <a:p>
            <a:pPr algn="just"/>
            <a:r>
              <a:rPr lang="en-US" sz="3266" dirty="0">
                <a:solidFill>
                  <a:prstClr val="black"/>
                </a:solidFill>
                <a:latin typeface="Helvetica-Light"/>
              </a:rPr>
              <a:t>width or height would be set to 0, making the view</a:t>
            </a:r>
            <a:endParaRPr sz="1633" dirty="0">
              <a:solidFill>
                <a:prstClr val="black"/>
              </a:solidFill>
            </a:endParaRPr>
          </a:p>
          <a:p>
            <a:pPr algn="just"/>
            <a:r>
              <a:rPr lang="en-US" sz="3266" dirty="0">
                <a:solidFill>
                  <a:prstClr val="black"/>
                </a:solidFill>
                <a:latin typeface="Helvetica-Light"/>
              </a:rPr>
              <a:t>not appear.</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Ambiguous constraints will generate warnings on</a:t>
            </a:r>
            <a:endParaRPr sz="1633" dirty="0">
              <a:solidFill>
                <a:prstClr val="black"/>
              </a:solidFill>
            </a:endParaRPr>
          </a:p>
          <a:p>
            <a:pPr algn="just"/>
            <a:r>
              <a:rPr lang="en-US" sz="3266" dirty="0">
                <a:solidFill>
                  <a:prstClr val="black"/>
                </a:solidFill>
                <a:latin typeface="Helvetica-Light"/>
              </a:rPr>
              <a:t>the </a:t>
            </a:r>
            <a:r>
              <a:rPr lang="en-US" sz="3266" dirty="0" err="1">
                <a:solidFill>
                  <a:prstClr val="black"/>
                </a:solidFill>
                <a:latin typeface="Helvetica-Light"/>
              </a:rPr>
              <a:t>Xcode</a:t>
            </a:r>
            <a:r>
              <a:rPr lang="en-US" sz="3266" dirty="0">
                <a:solidFill>
                  <a:prstClr val="black"/>
                </a:solidFill>
                <a:latin typeface="Helvetica-Light"/>
              </a:rPr>
              <a:t> console</a:t>
            </a:r>
            <a:endParaRPr sz="1633" dirty="0">
              <a:solidFill>
                <a:prstClr val="black"/>
              </a:solidFill>
            </a:endParaRPr>
          </a:p>
        </p:txBody>
      </p:sp>
    </p:spTree>
    <p:extLst>
      <p:ext uri="{BB962C8B-B14F-4D97-AF65-F5344CB8AC3E}">
        <p14:creationId xmlns:p14="http://schemas.microsoft.com/office/powerpoint/2010/main" val="38588257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1980740" y="-184194"/>
            <a:ext cx="8229627" cy="2060428"/>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Unambiguous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0" name="TextShape 2"/>
          <p:cNvSpPr txBox="1"/>
          <p:nvPr/>
        </p:nvSpPr>
        <p:spPr>
          <a:xfrm>
            <a:off x="1586715" y="1876234"/>
            <a:ext cx="9017678" cy="4327911"/>
          </a:xfrm>
          <a:prstGeom prst="rect">
            <a:avLst/>
          </a:prstGeom>
          <a:noFill/>
          <a:ln>
            <a:noFill/>
          </a:ln>
        </p:spPr>
        <p:txBody>
          <a:bodyPr lIns="81646" tIns="40823" rIns="81646" bIns="40823"/>
          <a:lstStyle/>
          <a:p>
            <a:pPr algn="just"/>
            <a:r>
              <a:rPr lang="en-US" sz="2994" dirty="0">
                <a:solidFill>
                  <a:prstClr val="black"/>
                </a:solidFill>
                <a:latin typeface="Helvetica-Light"/>
              </a:rPr>
              <a:t>Usually requires a minimum of 4 constraints. One for</a:t>
            </a:r>
            <a:endParaRPr sz="1633" dirty="0">
              <a:solidFill>
                <a:prstClr val="black"/>
              </a:solidFill>
            </a:endParaRPr>
          </a:p>
          <a:p>
            <a:pPr algn="just"/>
            <a:r>
              <a:rPr lang="en-US" sz="2994" dirty="0">
                <a:solidFill>
                  <a:prstClr val="black"/>
                </a:solidFill>
                <a:latin typeface="Helvetica-Light"/>
              </a:rPr>
              <a:t>each of the below:</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X</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Y</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Width</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Height</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If a view has an intrinsic size, this satisfies width &amp; height</a:t>
            </a:r>
            <a:endParaRPr sz="1633" dirty="0">
              <a:solidFill>
                <a:prstClr val="black"/>
              </a:solidFill>
            </a:endParaRPr>
          </a:p>
          <a:p>
            <a:pPr algn="just"/>
            <a:r>
              <a:rPr lang="en-US" sz="2994" dirty="0">
                <a:solidFill>
                  <a:prstClr val="black"/>
                </a:solidFill>
                <a:latin typeface="Helvetica-Light"/>
              </a:rPr>
              <a:t>constraints so only need 2 constraints: X &amp; Y constraints</a:t>
            </a:r>
            <a:endParaRPr sz="1633" dirty="0">
              <a:solidFill>
                <a:prstClr val="black"/>
              </a:solidFill>
            </a:endParaRPr>
          </a:p>
        </p:txBody>
      </p:sp>
    </p:spTree>
    <p:extLst>
      <p:ext uri="{BB962C8B-B14F-4D97-AF65-F5344CB8AC3E}">
        <p14:creationId xmlns:p14="http://schemas.microsoft.com/office/powerpoint/2010/main" val="559950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Intrinsic Size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2" name="TextShape 2"/>
          <p:cNvSpPr txBox="1"/>
          <p:nvPr/>
        </p:nvSpPr>
        <p:spPr>
          <a:xfrm>
            <a:off x="1618394" y="1976559"/>
            <a:ext cx="8954320" cy="3549004"/>
          </a:xfrm>
          <a:prstGeom prst="rect">
            <a:avLst/>
          </a:prstGeom>
          <a:noFill/>
          <a:ln>
            <a:noFill/>
          </a:ln>
        </p:spPr>
        <p:txBody>
          <a:bodyPr lIns="81646" tIns="40823" rIns="81646" bIns="40823"/>
          <a:lstStyle/>
          <a:p>
            <a:pPr algn="just"/>
            <a:r>
              <a:rPr lang="en-US" sz="2223" dirty="0">
                <a:solidFill>
                  <a:prstClr val="black"/>
                </a:solidFill>
                <a:latin typeface="Helvetica-Light"/>
              </a:rPr>
              <a:t>Minimum size (width &amp; height) needed to display the view’s full content</a:t>
            </a:r>
            <a:endParaRPr sz="1633" dirty="0">
              <a:solidFill>
                <a:prstClr val="black"/>
              </a:solidFill>
            </a:endParaRPr>
          </a:p>
          <a:p>
            <a:pPr algn="just"/>
            <a:r>
              <a:rPr lang="en-US" sz="2223" dirty="0">
                <a:solidFill>
                  <a:prstClr val="black"/>
                </a:solidFill>
                <a:latin typeface="Helvetica-Light"/>
              </a:rPr>
              <a:t>without squeezing or clipping content</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Some system controls automatically provide this</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UIButton</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UILabel</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UISegmentControl</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UISwitch</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etc.</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Can define this in custom views using </a:t>
            </a:r>
            <a:r>
              <a:rPr lang="en-US" sz="2223" dirty="0" err="1">
                <a:solidFill>
                  <a:srgbClr val="000000"/>
                </a:solidFill>
                <a:ea typeface="Arial"/>
              </a:rPr>
              <a:t>intrinsicContentSize</a:t>
            </a:r>
            <a:r>
              <a:rPr lang="en-US" sz="2223" dirty="0">
                <a:solidFill>
                  <a:srgbClr val="000000"/>
                </a:solidFill>
                <a:ea typeface="Arial"/>
              </a:rPr>
              <a:t>() </a:t>
            </a:r>
            <a:r>
              <a:rPr lang="en-US" sz="2223" dirty="0">
                <a:solidFill>
                  <a:srgbClr val="000000"/>
                </a:solidFill>
                <a:latin typeface="Helvetica-Light"/>
                <a:ea typeface="Helvetica-Light"/>
              </a:rPr>
              <a:t>method</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If intrinsic content size in a custom view changes, call</a:t>
            </a:r>
            <a:endParaRPr sz="1633" dirty="0">
              <a:solidFill>
                <a:prstClr val="black"/>
              </a:solidFill>
            </a:endParaRPr>
          </a:p>
          <a:p>
            <a:pPr algn="just"/>
            <a:r>
              <a:rPr lang="en-US" sz="2223" dirty="0" err="1">
                <a:solidFill>
                  <a:prstClr val="black"/>
                </a:solidFill>
              </a:rPr>
              <a:t>invalidateIntrinsicContentSize</a:t>
            </a:r>
            <a:r>
              <a:rPr lang="en-US" sz="2223" dirty="0">
                <a:solidFill>
                  <a:prstClr val="black"/>
                </a:solidFill>
              </a:rPr>
              <a:t>()</a:t>
            </a:r>
            <a:endParaRPr sz="1633" dirty="0">
              <a:solidFill>
                <a:prstClr val="black"/>
              </a:solidFill>
            </a:endParaRPr>
          </a:p>
        </p:txBody>
      </p:sp>
    </p:spTree>
    <p:extLst>
      <p:ext uri="{BB962C8B-B14F-4D97-AF65-F5344CB8AC3E}">
        <p14:creationId xmlns:p14="http://schemas.microsoft.com/office/powerpoint/2010/main" val="4103188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1980740" y="-184194"/>
            <a:ext cx="8229627" cy="2060428"/>
          </a:xfrm>
          <a:prstGeom prst="rect">
            <a:avLst/>
          </a:prstGeom>
          <a:noFill/>
          <a:ln>
            <a:noFill/>
          </a:ln>
        </p:spPr>
        <p:txBody>
          <a:bodyPr lIns="0" tIns="0" rIns="0" bIns="0" anchor="ctr"/>
          <a:lstStyle/>
          <a:p>
            <a:pPr algn="ctr"/>
            <a:r>
              <a:rPr lang="en-US" sz="3992" dirty="0">
                <a:solidFill>
                  <a:srgbClr val="000000"/>
                </a:solidFill>
                <a:latin typeface="Calibri" panose="020F0502020204030204" pitchFamily="34" charset="0"/>
                <a:ea typeface="Arial"/>
                <a:cs typeface="Calibri" panose="020F0502020204030204" pitchFamily="34" charset="0"/>
              </a:rPr>
              <a:t>X Constraint Attributes</a:t>
            </a:r>
            <a:endParaRPr sz="3992" dirty="0">
              <a:solidFill>
                <a:prstClr val="black"/>
              </a:solidFill>
              <a:latin typeface="Calibri" panose="020F0502020204030204" pitchFamily="34" charset="0"/>
              <a:cs typeface="Calibri" panose="020F0502020204030204" pitchFamily="34" charset="0"/>
            </a:endParaRPr>
          </a:p>
        </p:txBody>
      </p:sp>
      <p:sp>
        <p:nvSpPr>
          <p:cNvPr id="64" name="TextShape 2"/>
          <p:cNvSpPr txBox="1"/>
          <p:nvPr/>
        </p:nvSpPr>
        <p:spPr>
          <a:xfrm>
            <a:off x="1523520" y="1686572"/>
            <a:ext cx="9091160" cy="4261940"/>
          </a:xfrm>
          <a:prstGeom prst="rect">
            <a:avLst/>
          </a:prstGeom>
          <a:noFill/>
          <a:ln>
            <a:noFill/>
          </a:ln>
        </p:spPr>
        <p:txBody>
          <a:bodyPr lIns="81646" tIns="40823" rIns="81646" bIns="40823"/>
          <a:lstStyle/>
          <a:p>
            <a:pPr algn="just"/>
            <a:r>
              <a:rPr lang="en-US" sz="3266" dirty="0">
                <a:solidFill>
                  <a:prstClr val="black"/>
                </a:solidFill>
                <a:latin typeface="Helvetica-Light"/>
              </a:rPr>
              <a:t>Left - Left side of the view’s alignment 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Right - Right side of the views alignment 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Leading - Leading edge of the view’s alignment</a:t>
            </a:r>
            <a:endParaRPr sz="1633" dirty="0">
              <a:solidFill>
                <a:prstClr val="black"/>
              </a:solidFill>
            </a:endParaRPr>
          </a:p>
          <a:p>
            <a:pPr algn="just"/>
            <a:r>
              <a:rPr lang="en-US" sz="3266" dirty="0">
                <a:solidFill>
                  <a:prstClr val="black"/>
                </a:solidFill>
                <a:latin typeface="Helvetica-Light"/>
              </a:rPr>
              <a:t>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Trailing - Trailing edge of the view’s alignment</a:t>
            </a:r>
            <a:endParaRPr sz="1633" dirty="0">
              <a:solidFill>
                <a:prstClr val="black"/>
              </a:solidFill>
            </a:endParaRPr>
          </a:p>
          <a:p>
            <a:pPr algn="just"/>
            <a:r>
              <a:rPr lang="en-US" sz="3266" dirty="0">
                <a:solidFill>
                  <a:prstClr val="black"/>
                </a:solidFill>
                <a:latin typeface="Helvetica-Light"/>
              </a:rPr>
              <a:t>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Center X - Center along the X-axis of the view’s</a:t>
            </a:r>
            <a:endParaRPr sz="1633" dirty="0">
              <a:solidFill>
                <a:prstClr val="black"/>
              </a:solidFill>
            </a:endParaRPr>
          </a:p>
          <a:p>
            <a:pPr algn="just"/>
            <a:r>
              <a:rPr lang="en-US" sz="3266" dirty="0">
                <a:solidFill>
                  <a:prstClr val="black"/>
                </a:solidFill>
                <a:latin typeface="Helvetica-Light"/>
              </a:rPr>
              <a:t>alignment rectangle</a:t>
            </a:r>
            <a:endParaRPr sz="1633" dirty="0">
              <a:solidFill>
                <a:prstClr val="black"/>
              </a:solidFill>
            </a:endParaRPr>
          </a:p>
        </p:txBody>
      </p:sp>
    </p:spTree>
    <p:extLst>
      <p:ext uri="{BB962C8B-B14F-4D97-AF65-F5344CB8AC3E}">
        <p14:creationId xmlns:p14="http://schemas.microsoft.com/office/powerpoint/2010/main" val="581202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1980740" y="-184194"/>
            <a:ext cx="8229627" cy="2060428"/>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Y Constraint Attributes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6" name="TextShape 2"/>
          <p:cNvSpPr txBox="1"/>
          <p:nvPr/>
        </p:nvSpPr>
        <p:spPr>
          <a:xfrm>
            <a:off x="1544422" y="2214250"/>
            <a:ext cx="9077117" cy="2404322"/>
          </a:xfrm>
          <a:prstGeom prst="rect">
            <a:avLst/>
          </a:prstGeom>
          <a:noFill/>
          <a:ln>
            <a:noFill/>
          </a:ln>
        </p:spPr>
        <p:txBody>
          <a:bodyPr lIns="81646" tIns="40823" rIns="81646" bIns="40823"/>
          <a:lstStyle/>
          <a:p>
            <a:pPr algn="just"/>
            <a:r>
              <a:rPr lang="en-US" sz="3266">
                <a:solidFill>
                  <a:prstClr val="black"/>
                </a:solidFill>
                <a:latin typeface="Helvetica-Light"/>
              </a:rPr>
              <a:t>Top - Top of view’s 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Bottom - Bottom of view’s 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Center Y - Center along the Y-Axis of the view’s</a:t>
            </a:r>
            <a:endParaRPr sz="1633">
              <a:solidFill>
                <a:prstClr val="black"/>
              </a:solidFill>
            </a:endParaRPr>
          </a:p>
          <a:p>
            <a:pPr algn="just"/>
            <a:r>
              <a:rPr lang="en-US" sz="3266">
                <a:solidFill>
                  <a:prstClr val="black"/>
                </a:solidFill>
                <a:latin typeface="Helvetica-Light"/>
              </a:rPr>
              <a:t>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Baseline - The view’s baseline</a:t>
            </a:r>
            <a:endParaRPr sz="1633">
              <a:solidFill>
                <a:prstClr val="black"/>
              </a:solidFill>
            </a:endParaRPr>
          </a:p>
        </p:txBody>
      </p:sp>
    </p:spTree>
    <p:extLst>
      <p:ext uri="{BB962C8B-B14F-4D97-AF65-F5344CB8AC3E}">
        <p14:creationId xmlns:p14="http://schemas.microsoft.com/office/powerpoint/2010/main" val="4512613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1968167" y="104740"/>
            <a:ext cx="8229627" cy="1723392"/>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cs typeface="Calibri" panose="020F0502020204030204" pitchFamily="34" charset="0"/>
              </a:rPr>
              <a:t>Width / Height Constraint Attributes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8" name="TextShape 2"/>
          <p:cNvSpPr txBox="1"/>
          <p:nvPr/>
        </p:nvSpPr>
        <p:spPr>
          <a:xfrm>
            <a:off x="2506975" y="2803821"/>
            <a:ext cx="5225367" cy="1011109"/>
          </a:xfrm>
          <a:prstGeom prst="rect">
            <a:avLst/>
          </a:prstGeom>
          <a:noFill/>
          <a:ln>
            <a:noFill/>
          </a:ln>
        </p:spPr>
        <p:txBody>
          <a:bodyPr lIns="81646" tIns="40823" rIns="81646" bIns="40823"/>
          <a:lstStyle/>
          <a:p>
            <a:pPr algn="just"/>
            <a:r>
              <a:rPr lang="en-US" sz="3266" dirty="0">
                <a:solidFill>
                  <a:prstClr val="black"/>
                </a:solidFill>
                <a:latin typeface="Helvetica-Light"/>
              </a:rPr>
              <a:t>Width - Width of the view</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Height - Height of the view</a:t>
            </a:r>
            <a:endParaRPr sz="1633" dirty="0">
              <a:solidFill>
                <a:prstClr val="black"/>
              </a:solidFill>
            </a:endParaRPr>
          </a:p>
        </p:txBody>
      </p:sp>
    </p:spTree>
    <p:extLst>
      <p:ext uri="{BB962C8B-B14F-4D97-AF65-F5344CB8AC3E}">
        <p14:creationId xmlns:p14="http://schemas.microsoft.com/office/powerpoint/2010/main" val="15869806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6386" name="Picture 2" descr="HelloWorld Message and Eve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402" y="2304468"/>
            <a:ext cx="7560654" cy="4547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13032" y="1550603"/>
            <a:ext cx="3864349" cy="762388"/>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Builder </a:t>
            </a:r>
            <a:r>
              <a:rPr lang="en-US" sz="2177" dirty="0" err="1">
                <a:solidFill>
                  <a:srgbClr val="00B0F0"/>
                </a:solidFill>
                <a:latin typeface="Calibri" panose="020F0502020204030204" pitchFamily="34" charset="0"/>
                <a:cs typeface="Calibri" panose="020F0502020204030204" pitchFamily="34" charset="0"/>
              </a:rPr>
              <a:t>HelloWorld</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Mobile Apps </a:t>
            </a:r>
          </a:p>
          <a:p>
            <a:r>
              <a:rPr lang="en-US" sz="2177" dirty="0">
                <a:solidFill>
                  <a:srgbClr val="333333"/>
                </a:solidFill>
                <a:latin typeface="Calibri" panose="020F0502020204030204" pitchFamily="34" charset="0"/>
                <a:cs typeface="Calibri" panose="020F0502020204030204" pitchFamily="34" charset="0"/>
              </a:rPr>
              <a:t>using </a:t>
            </a:r>
            <a:r>
              <a:rPr lang="en-US" sz="2177" dirty="0">
                <a:solidFill>
                  <a:srgbClr val="FFC000"/>
                </a:solidFill>
                <a:latin typeface="Calibri" panose="020F0502020204030204" pitchFamily="34" charset="0"/>
                <a:cs typeface="Calibri" panose="020F0502020204030204" pitchFamily="34" charset="0"/>
              </a:rPr>
              <a:t>Interface Builder</a:t>
            </a:r>
          </a:p>
        </p:txBody>
      </p:sp>
    </p:spTree>
    <p:extLst>
      <p:ext uri="{BB962C8B-B14F-4D97-AF65-F5344CB8AC3E}">
        <p14:creationId xmlns:p14="http://schemas.microsoft.com/office/powerpoint/2010/main" val="21281327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Constraint Priorities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0" name="TextShape 2"/>
          <p:cNvSpPr txBox="1"/>
          <p:nvPr/>
        </p:nvSpPr>
        <p:spPr>
          <a:xfrm>
            <a:off x="1642724" y="2678655"/>
            <a:ext cx="8880839" cy="1475513"/>
          </a:xfrm>
          <a:prstGeom prst="rect">
            <a:avLst/>
          </a:prstGeom>
          <a:noFill/>
          <a:ln>
            <a:noFill/>
          </a:ln>
        </p:spPr>
        <p:txBody>
          <a:bodyPr lIns="81646" tIns="40823" rIns="81646" bIns="40823"/>
          <a:lstStyle/>
          <a:p>
            <a:pPr algn="just"/>
            <a:r>
              <a:rPr lang="en-US" sz="3266" dirty="0">
                <a:solidFill>
                  <a:prstClr val="black"/>
                </a:solidFill>
                <a:latin typeface="Helvetica-Light"/>
              </a:rPr>
              <a:t>Range from 1 (lowest priority) to 1000 (required</a:t>
            </a:r>
            <a:endParaRPr sz="1633" dirty="0">
              <a:solidFill>
                <a:prstClr val="black"/>
              </a:solidFill>
            </a:endParaRPr>
          </a:p>
          <a:p>
            <a:pPr algn="just"/>
            <a:r>
              <a:rPr lang="en-US" sz="3266" dirty="0">
                <a:solidFill>
                  <a:prstClr val="black"/>
                </a:solidFill>
                <a:latin typeface="Helvetica-Light"/>
              </a:rPr>
              <a:t>priority)</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Used to resolve conflicts in constraints</a:t>
            </a:r>
            <a:endParaRPr sz="1633" dirty="0">
              <a:solidFill>
                <a:prstClr val="black"/>
              </a:solidFill>
            </a:endParaRPr>
          </a:p>
        </p:txBody>
      </p:sp>
    </p:spTree>
    <p:extLst>
      <p:ext uri="{BB962C8B-B14F-4D97-AF65-F5344CB8AC3E}">
        <p14:creationId xmlns:p14="http://schemas.microsoft.com/office/powerpoint/2010/main" val="1200453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1980740" y="-119203"/>
            <a:ext cx="8229627" cy="1930447"/>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How to apply Auto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2" name="TextShape 2"/>
          <p:cNvSpPr txBox="1"/>
          <p:nvPr/>
        </p:nvSpPr>
        <p:spPr>
          <a:xfrm>
            <a:off x="3057819" y="2678655"/>
            <a:ext cx="6050649" cy="1475513"/>
          </a:xfrm>
          <a:prstGeom prst="rect">
            <a:avLst/>
          </a:prstGeom>
          <a:noFill/>
          <a:ln>
            <a:noFill/>
          </a:ln>
        </p:spPr>
        <p:txBody>
          <a:bodyPr lIns="81646" tIns="40823" rIns="81646" bIns="40823"/>
          <a:lstStyle/>
          <a:p>
            <a:pPr algn="just"/>
            <a:r>
              <a:rPr lang="en-US" sz="3266" dirty="0">
                <a:solidFill>
                  <a:prstClr val="black"/>
                </a:solidFill>
                <a:latin typeface="Helvetica-Light"/>
              </a:rPr>
              <a:t>Interface Builder</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In code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Using Visual Format Language</a:t>
            </a:r>
            <a:endParaRPr sz="1633" dirty="0">
              <a:solidFill>
                <a:prstClr val="black"/>
              </a:solidFill>
            </a:endParaRPr>
          </a:p>
        </p:txBody>
      </p:sp>
    </p:spTree>
    <p:extLst>
      <p:ext uri="{BB962C8B-B14F-4D97-AF65-F5344CB8AC3E}">
        <p14:creationId xmlns:p14="http://schemas.microsoft.com/office/powerpoint/2010/main" val="62220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1980740" y="-170477"/>
            <a:ext cx="8229627" cy="2032995"/>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Visual Format Language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4" name="TextShape 2"/>
          <p:cNvSpPr txBox="1"/>
          <p:nvPr/>
        </p:nvSpPr>
        <p:spPr>
          <a:xfrm>
            <a:off x="1785115" y="1573426"/>
            <a:ext cx="8620877" cy="4688461"/>
          </a:xfrm>
          <a:prstGeom prst="rect">
            <a:avLst/>
          </a:prstGeom>
          <a:noFill/>
          <a:ln>
            <a:noFill/>
          </a:ln>
        </p:spPr>
        <p:txBody>
          <a:bodyPr lIns="81646" tIns="40823" rIns="81646" bIns="40823"/>
          <a:lstStyle/>
          <a:p>
            <a:pPr algn="just"/>
            <a:r>
              <a:rPr lang="en-US" sz="2449" dirty="0">
                <a:solidFill>
                  <a:prstClr val="black"/>
                </a:solidFill>
                <a:latin typeface="Helvetica-Light"/>
              </a:rPr>
              <a:t>Text based format to create constraints in code</a:t>
            </a:r>
            <a:endParaRPr sz="1633" dirty="0">
              <a:solidFill>
                <a:prstClr val="black"/>
              </a:solidFill>
            </a:endParaRPr>
          </a:p>
          <a:p>
            <a:pPr algn="just"/>
            <a:r>
              <a:rPr lang="en-US" sz="1860" dirty="0">
                <a:solidFill>
                  <a:srgbClr val="000000"/>
                </a:solidFill>
                <a:latin typeface="Helvetica-Light"/>
                <a:ea typeface="Helvetica-Light"/>
              </a:rPr>
              <a:t>• </a:t>
            </a:r>
            <a:r>
              <a:rPr lang="en-US" sz="2449" dirty="0">
                <a:solidFill>
                  <a:srgbClr val="7030A0"/>
                </a:solidFill>
                <a:latin typeface="Helvetica-Light"/>
                <a:ea typeface="Helvetica-Light"/>
              </a:rPr>
              <a:t>Described in Auto Layout Guide in Visual Format Language</a:t>
            </a:r>
            <a:endParaRPr sz="1633" dirty="0">
              <a:solidFill>
                <a:srgbClr val="7030A0"/>
              </a:solidFill>
            </a:endParaRPr>
          </a:p>
          <a:p>
            <a:pPr algn="just"/>
            <a:r>
              <a:rPr lang="en-US" sz="2449" dirty="0">
                <a:solidFill>
                  <a:srgbClr val="7030A0"/>
                </a:solidFill>
                <a:latin typeface="Helvetica-Light"/>
              </a:rPr>
              <a:t>Appendix A</a:t>
            </a:r>
            <a:endParaRPr sz="1633" dirty="0">
              <a:solidFill>
                <a:srgbClr val="7030A0"/>
              </a:solidFill>
            </a:endParaRPr>
          </a:p>
          <a:p>
            <a:pPr algn="just"/>
            <a:r>
              <a:rPr lang="en-US" sz="1905" dirty="0" err="1">
                <a:solidFill>
                  <a:prstClr val="black"/>
                </a:solidFill>
              </a:rPr>
              <a:t>var</a:t>
            </a:r>
            <a:r>
              <a:rPr lang="en-US" sz="1905" dirty="0">
                <a:solidFill>
                  <a:prstClr val="black"/>
                </a:solidFill>
              </a:rPr>
              <a:t> </a:t>
            </a:r>
            <a:r>
              <a:rPr lang="en-US" sz="1905" dirty="0" err="1">
                <a:solidFill>
                  <a:prstClr val="black"/>
                </a:solidFill>
              </a:rPr>
              <a:t>viewDict</a:t>
            </a:r>
            <a:r>
              <a:rPr lang="en-US" sz="1905" dirty="0">
                <a:solidFill>
                  <a:prstClr val="black"/>
                </a:solidFill>
              </a:rPr>
              <a:t> = ["view1": view1, "view2": view2]</a:t>
            </a:r>
            <a:endParaRPr sz="1633" dirty="0">
              <a:solidFill>
                <a:prstClr val="black"/>
              </a:solidFill>
            </a:endParaRPr>
          </a:p>
          <a:p>
            <a:pPr algn="just"/>
            <a:r>
              <a:rPr lang="en-US" sz="1905" dirty="0">
                <a:solidFill>
                  <a:prstClr val="black"/>
                </a:solidFill>
              </a:rPr>
              <a:t>view1.setTranslatesAutoresizingMaskIntoConstraints(false)</a:t>
            </a:r>
            <a:endParaRPr sz="1633" dirty="0">
              <a:solidFill>
                <a:prstClr val="black"/>
              </a:solidFill>
            </a:endParaRPr>
          </a:p>
          <a:p>
            <a:pPr algn="just"/>
            <a:r>
              <a:rPr lang="en-US" sz="1905" dirty="0" err="1">
                <a:solidFill>
                  <a:prstClr val="black"/>
                </a:solidFill>
              </a:rPr>
              <a:t>var</a:t>
            </a:r>
            <a:r>
              <a:rPr lang="en-US" sz="1905" dirty="0">
                <a:solidFill>
                  <a:prstClr val="black"/>
                </a:solidFill>
              </a:rPr>
              <a:t> constraints: </a:t>
            </a:r>
            <a:r>
              <a:rPr lang="en-US" sz="1905" dirty="0" err="1">
                <a:solidFill>
                  <a:prstClr val="black"/>
                </a:solidFill>
              </a:rPr>
              <a:t>NSArray</a:t>
            </a:r>
            <a:r>
              <a:rPr lang="en-US" sz="1905" dirty="0">
                <a:solidFill>
                  <a:prstClr val="black"/>
                </a:solidFill>
              </a:rPr>
              <a:t> =</a:t>
            </a:r>
            <a:endParaRPr sz="1633" dirty="0">
              <a:solidFill>
                <a:prstClr val="black"/>
              </a:solidFill>
            </a:endParaRPr>
          </a:p>
          <a:p>
            <a:pPr algn="just"/>
            <a:r>
              <a:rPr lang="en-US" sz="1905" dirty="0" err="1">
                <a:solidFill>
                  <a:prstClr val="black"/>
                </a:solidFill>
              </a:rPr>
              <a:t>NSLayoutConstraint.constraintsWithVisualFormat</a:t>
            </a:r>
            <a:r>
              <a:rPr lang="en-US" sz="1905" dirty="0">
                <a:solidFill>
                  <a:prstClr val="black"/>
                </a:solidFill>
              </a:rPr>
              <a:t>(</a:t>
            </a:r>
            <a:endParaRPr sz="1633" dirty="0">
              <a:solidFill>
                <a:prstClr val="black"/>
              </a:solidFill>
            </a:endParaRPr>
          </a:p>
          <a:p>
            <a:pPr algn="just"/>
            <a:r>
              <a:rPr lang="en-US" sz="1905" dirty="0">
                <a:solidFill>
                  <a:srgbClr val="000000"/>
                </a:solidFill>
                <a:latin typeface="Courier New"/>
                <a:ea typeface="Courier New"/>
              </a:rPr>
              <a:t>“ H : | - 5 0 - [ v </a:t>
            </a:r>
            <a:r>
              <a:rPr lang="en-US" sz="1905" dirty="0" err="1">
                <a:solidFill>
                  <a:srgbClr val="000000"/>
                </a:solidFill>
                <a:latin typeface="Courier New"/>
                <a:ea typeface="Courier New"/>
              </a:rPr>
              <a:t>i</a:t>
            </a:r>
            <a:r>
              <a:rPr lang="en-US" sz="1905" dirty="0">
                <a:solidFill>
                  <a:srgbClr val="000000"/>
                </a:solidFill>
                <a:latin typeface="Courier New"/>
                <a:ea typeface="Courier New"/>
              </a:rPr>
              <a:t> e w 1 ] - 5 0 - | "</a:t>
            </a:r>
            <a:r>
              <a:rPr lang="en-US" sz="1905" dirty="0">
                <a:solidFill>
                  <a:srgbClr val="000000"/>
                </a:solidFill>
                <a:ea typeface="Arial"/>
              </a:rPr>
              <a:t>,</a:t>
            </a:r>
            <a:endParaRPr sz="1633" dirty="0">
              <a:solidFill>
                <a:prstClr val="black"/>
              </a:solidFill>
            </a:endParaRPr>
          </a:p>
          <a:p>
            <a:pPr algn="just"/>
            <a:r>
              <a:rPr lang="en-US" sz="1905" dirty="0">
                <a:solidFill>
                  <a:prstClr val="black"/>
                </a:solidFill>
              </a:rPr>
              <a:t>options: </a:t>
            </a:r>
            <a:r>
              <a:rPr lang="en-US" sz="1905" dirty="0" err="1">
                <a:solidFill>
                  <a:prstClr val="black"/>
                </a:solidFill>
              </a:rPr>
              <a:t>NSLayoutFormatOptions.allZeros</a:t>
            </a:r>
            <a:r>
              <a:rPr lang="en-US" sz="1905" dirty="0">
                <a:solidFill>
                  <a:prstClr val="black"/>
                </a:solidFill>
              </a:rPr>
              <a:t>,</a:t>
            </a:r>
            <a:endParaRPr sz="1633" dirty="0">
              <a:solidFill>
                <a:prstClr val="black"/>
              </a:solidFill>
            </a:endParaRPr>
          </a:p>
          <a:p>
            <a:pPr algn="just"/>
            <a:r>
              <a:rPr lang="en-US" sz="1905" dirty="0">
                <a:solidFill>
                  <a:prstClr val="black"/>
                </a:solidFill>
              </a:rPr>
              <a:t>metrics: nil,</a:t>
            </a:r>
            <a:endParaRPr sz="1633" dirty="0">
              <a:solidFill>
                <a:prstClr val="black"/>
              </a:solidFill>
            </a:endParaRPr>
          </a:p>
          <a:p>
            <a:pPr algn="just"/>
            <a:r>
              <a:rPr lang="en-US" sz="1905" dirty="0">
                <a:solidFill>
                  <a:prstClr val="black"/>
                </a:solidFill>
              </a:rPr>
              <a:t>views: </a:t>
            </a:r>
            <a:r>
              <a:rPr lang="en-US" sz="1905" dirty="0" err="1">
                <a:solidFill>
                  <a:prstClr val="black"/>
                </a:solidFill>
              </a:rPr>
              <a:t>viewDict</a:t>
            </a:r>
            <a:r>
              <a:rPr lang="en-US" sz="1905" dirty="0">
                <a:solidFill>
                  <a:prstClr val="black"/>
                </a:solidFill>
              </a:rPr>
              <a:t> )</a:t>
            </a:r>
            <a:endParaRPr sz="1633" dirty="0">
              <a:solidFill>
                <a:prstClr val="black"/>
              </a:solidFill>
            </a:endParaRPr>
          </a:p>
          <a:p>
            <a:pPr algn="just"/>
            <a:r>
              <a:rPr lang="en-US" sz="1905" dirty="0" err="1">
                <a:solidFill>
                  <a:prstClr val="black"/>
                </a:solidFill>
              </a:rPr>
              <a:t>self.view.addConstraints</a:t>
            </a:r>
            <a:r>
              <a:rPr lang="en-US" sz="1905" dirty="0">
                <a:solidFill>
                  <a:prstClr val="black"/>
                </a:solidFill>
              </a:rPr>
              <a:t>(constraints)</a:t>
            </a:r>
            <a:endParaRPr sz="1633" dirty="0">
              <a:solidFill>
                <a:prstClr val="black"/>
              </a:solidFill>
            </a:endParaRPr>
          </a:p>
          <a:p>
            <a:pPr algn="just"/>
            <a:r>
              <a:rPr lang="en-US" sz="1860" dirty="0">
                <a:solidFill>
                  <a:srgbClr val="000000"/>
                </a:solidFill>
                <a:latin typeface="Helvetica-Light"/>
                <a:ea typeface="Helvetica-Light"/>
              </a:rPr>
              <a:t>• </a:t>
            </a:r>
            <a:r>
              <a:rPr lang="en-US" sz="2449" dirty="0">
                <a:solidFill>
                  <a:srgbClr val="000000"/>
                </a:solidFill>
                <a:latin typeface="Helvetica-Light"/>
                <a:ea typeface="Helvetica-Light"/>
              </a:rPr>
              <a:t>Note that </a:t>
            </a:r>
            <a:r>
              <a:rPr lang="en-US" sz="2449" dirty="0" err="1">
                <a:solidFill>
                  <a:srgbClr val="000000"/>
                </a:solidFill>
                <a:ea typeface="Arial"/>
              </a:rPr>
              <a:t>constraintsWithVisualFormat</a:t>
            </a:r>
            <a:r>
              <a:rPr lang="en-US" sz="2449" dirty="0">
                <a:solidFill>
                  <a:srgbClr val="000000"/>
                </a:solidFill>
                <a:ea typeface="Arial"/>
              </a:rPr>
              <a:t>()  </a:t>
            </a:r>
            <a:r>
              <a:rPr lang="en-US" sz="2449" dirty="0">
                <a:solidFill>
                  <a:srgbClr val="000000"/>
                </a:solidFill>
                <a:latin typeface="Helvetica-Light"/>
                <a:ea typeface="Helvetica-Light"/>
              </a:rPr>
              <a:t>returns an </a:t>
            </a:r>
            <a:r>
              <a:rPr lang="en-US" sz="2449" dirty="0">
                <a:solidFill>
                  <a:srgbClr val="000000"/>
                </a:solidFill>
                <a:latin typeface="Cursive"/>
                <a:ea typeface="Cursive"/>
              </a:rPr>
              <a:t>array </a:t>
            </a:r>
            <a:r>
              <a:rPr lang="en-US" sz="2449" dirty="0">
                <a:solidFill>
                  <a:srgbClr val="000000"/>
                </a:solidFill>
                <a:latin typeface="Helvetica-Light"/>
                <a:ea typeface="Helvetica-Light"/>
              </a:rPr>
              <a:t>of</a:t>
            </a:r>
            <a:endParaRPr sz="1633" dirty="0">
              <a:solidFill>
                <a:prstClr val="black"/>
              </a:solidFill>
            </a:endParaRPr>
          </a:p>
          <a:p>
            <a:pPr algn="just"/>
            <a:r>
              <a:rPr lang="en-US" sz="2449" dirty="0">
                <a:solidFill>
                  <a:prstClr val="black"/>
                </a:solidFill>
                <a:latin typeface="Helvetica-Light"/>
              </a:rPr>
              <a:t>constraints, not a single constraint</a:t>
            </a:r>
            <a:endParaRPr sz="1633" dirty="0">
              <a:solidFill>
                <a:prstClr val="black"/>
              </a:solidFill>
            </a:endParaRPr>
          </a:p>
        </p:txBody>
      </p:sp>
    </p:spTree>
    <p:extLst>
      <p:ext uri="{BB962C8B-B14F-4D97-AF65-F5344CB8AC3E}">
        <p14:creationId xmlns:p14="http://schemas.microsoft.com/office/powerpoint/2010/main" val="1672492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1980740" y="-48661"/>
            <a:ext cx="8229627" cy="1789362"/>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Adding Constraints in Code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6" name="TextShape 2"/>
          <p:cNvSpPr txBox="1"/>
          <p:nvPr/>
        </p:nvSpPr>
        <p:spPr>
          <a:xfrm>
            <a:off x="2931937" y="1740701"/>
            <a:ext cx="6622837" cy="4254672"/>
          </a:xfrm>
          <a:prstGeom prst="rect">
            <a:avLst/>
          </a:prstGeom>
          <a:noFill/>
          <a:ln>
            <a:noFill/>
          </a:ln>
        </p:spPr>
        <p:txBody>
          <a:bodyPr lIns="81646" tIns="40823" rIns="81646" bIns="40823"/>
          <a:lstStyle/>
          <a:p>
            <a:pPr algn="just"/>
            <a:r>
              <a:rPr lang="en-US" sz="2177" dirty="0">
                <a:solidFill>
                  <a:srgbClr val="7030A0"/>
                </a:solidFill>
                <a:latin typeface="Calibri" panose="020F0502020204030204" pitchFamily="34" charset="0"/>
                <a:cs typeface="Calibri" panose="020F0502020204030204" pitchFamily="34" charset="0"/>
              </a:rPr>
              <a:t>Example:</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self.view.addConstraint</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NSLayoutConstraint</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item: self.view1!,</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attribute: </a:t>
            </a:r>
            <a:r>
              <a:rPr lang="en-US" sz="2177" dirty="0" err="1">
                <a:solidFill>
                  <a:srgbClr val="7030A0"/>
                </a:solidFill>
                <a:latin typeface="Calibri" panose="020F0502020204030204" pitchFamily="34" charset="0"/>
                <a:cs typeface="Calibri" panose="020F0502020204030204" pitchFamily="34" charset="0"/>
              </a:rPr>
              <a:t>NSLayoutAttribute.Leading</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relatedBy</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NSLayoutRelation.Equal</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toItem</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self.view</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attribute: </a:t>
            </a:r>
            <a:r>
              <a:rPr lang="en-US" sz="2177" dirty="0" err="1">
                <a:solidFill>
                  <a:srgbClr val="7030A0"/>
                </a:solidFill>
                <a:latin typeface="Calibri" panose="020F0502020204030204" pitchFamily="34" charset="0"/>
                <a:cs typeface="Calibri" panose="020F0502020204030204" pitchFamily="34" charset="0"/>
              </a:rPr>
              <a:t>NSLayoutAttribute.Leading</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multiplier: 1.0,</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constant: 0</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0576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026" name="Picture 2" descr="HelloWorld App Deliver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556" y="1418361"/>
            <a:ext cx="5371950" cy="52376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02507" y="2298110"/>
            <a:ext cx="3819745" cy="3107582"/>
          </a:xfrm>
          <a:prstGeom prst="rect">
            <a:avLst/>
          </a:prstGeom>
        </p:spPr>
        <p:txBody>
          <a:bodyPr wrap="square">
            <a:spAutoFit/>
          </a:bodyPr>
          <a:lstStyle/>
          <a:p>
            <a:r>
              <a:rPr lang="en-US" sz="2177" dirty="0">
                <a:solidFill>
                  <a:srgbClr val="00B050"/>
                </a:solidFill>
                <a:latin typeface="Calibri" panose="020F0502020204030204" pitchFamily="34" charset="0"/>
                <a:cs typeface="Calibri" panose="020F0502020204030204" pitchFamily="34" charset="0"/>
              </a:rPr>
              <a:t>It’s very simple and shows </a:t>
            </a:r>
          </a:p>
          <a:p>
            <a:r>
              <a:rPr lang="en-US" sz="2177" dirty="0">
                <a:solidFill>
                  <a:srgbClr val="00B050"/>
                </a:solidFill>
                <a:latin typeface="Calibri" panose="020F0502020204030204" pitchFamily="34" charset="0"/>
                <a:cs typeface="Calibri" panose="020F0502020204030204" pitchFamily="34" charset="0"/>
              </a:rPr>
              <a:t>only a “Hello World” button. </a:t>
            </a:r>
          </a:p>
          <a:p>
            <a:endParaRPr lang="en-US" sz="2177" dirty="0">
              <a:solidFill>
                <a:srgbClr val="333333"/>
              </a:solidFill>
              <a:latin typeface="Calibri" panose="020F0502020204030204" pitchFamily="34" charset="0"/>
              <a:cs typeface="Calibri" panose="020F0502020204030204" pitchFamily="34" charset="0"/>
            </a:endParaRPr>
          </a:p>
          <a:p>
            <a:r>
              <a:rPr lang="en-US" sz="2177" dirty="0">
                <a:solidFill>
                  <a:srgbClr val="7030A0"/>
                </a:solidFill>
                <a:latin typeface="Calibri" panose="020F0502020204030204" pitchFamily="34" charset="0"/>
                <a:cs typeface="Calibri" panose="020F0502020204030204" pitchFamily="34" charset="0"/>
              </a:rPr>
              <a:t>When tapped, the app prompts </a:t>
            </a:r>
          </a:p>
          <a:p>
            <a:r>
              <a:rPr lang="en-US" sz="2177" dirty="0">
                <a:solidFill>
                  <a:srgbClr val="7030A0"/>
                </a:solidFill>
                <a:latin typeface="Calibri" panose="020F0502020204030204" pitchFamily="34" charset="0"/>
                <a:cs typeface="Calibri" panose="020F0502020204030204" pitchFamily="34" charset="0"/>
              </a:rPr>
              <a:t>you a message. </a:t>
            </a:r>
          </a:p>
          <a:p>
            <a:endParaRPr lang="en-US" sz="2177" dirty="0">
              <a:solidFill>
                <a:srgbClr val="333333"/>
              </a:solidFill>
              <a:latin typeface="Calibri" panose="020F0502020204030204" pitchFamily="34" charset="0"/>
              <a:cs typeface="Calibri" panose="020F0502020204030204" pitchFamily="34" charset="0"/>
            </a:endParaRPr>
          </a:p>
          <a:p>
            <a:r>
              <a:rPr lang="en-US" sz="2177" dirty="0">
                <a:solidFill>
                  <a:srgbClr val="333333"/>
                </a:solidFill>
                <a:latin typeface="Calibri" panose="020F0502020204030204" pitchFamily="34" charset="0"/>
                <a:cs typeface="Calibri" panose="020F0502020204030204" pitchFamily="34" charset="0"/>
              </a:rPr>
              <a:t>That’s it. Nothing complex but </a:t>
            </a:r>
          </a:p>
          <a:p>
            <a:r>
              <a:rPr lang="en-US" sz="2177" dirty="0">
                <a:solidFill>
                  <a:srgbClr val="333333"/>
                </a:solidFill>
                <a:latin typeface="Calibri" panose="020F0502020204030204" pitchFamily="34" charset="0"/>
                <a:cs typeface="Calibri" panose="020F0502020204030204" pitchFamily="34" charset="0"/>
              </a:rPr>
              <a:t>it helps you kick off your </a:t>
            </a:r>
            <a:r>
              <a:rPr lang="en-US" sz="2177" dirty="0" err="1">
                <a:solidFill>
                  <a:srgbClr val="333333"/>
                </a:solidFill>
                <a:latin typeface="Calibri" panose="020F0502020204030204" pitchFamily="34" charset="0"/>
                <a:cs typeface="Calibri" panose="020F0502020204030204" pitchFamily="34" charset="0"/>
              </a:rPr>
              <a:t>iOS</a:t>
            </a:r>
            <a:r>
              <a:rPr lang="en-US" sz="2177" dirty="0">
                <a:solidFill>
                  <a:srgbClr val="333333"/>
                </a:solidFill>
                <a:latin typeface="Calibri" panose="020F0502020204030204" pitchFamily="34" charset="0"/>
                <a:cs typeface="Calibri" panose="020F0502020204030204" pitchFamily="34" charset="0"/>
              </a:rPr>
              <a:t> programming journey</a:t>
            </a:r>
            <a:endParaRPr lang="en-US"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012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Using Interface builder</a:t>
            </a:r>
            <a:br>
              <a:rPr lang="en-US" dirty="0" smtClean="0">
                <a:solidFill>
                  <a:schemeClr val="accent5">
                    <a:lumMod val="75000"/>
                  </a:schemeClr>
                </a:solidFill>
              </a:rPr>
            </a:br>
            <a:endParaRPr lang="en-US" dirty="0">
              <a:solidFill>
                <a:schemeClr val="accent5">
                  <a:lumMod val="75000"/>
                </a:schemeClr>
              </a:solidFill>
            </a:endParaRPr>
          </a:p>
        </p:txBody>
      </p:sp>
      <p:pic>
        <p:nvPicPr>
          <p:cNvPr id="4" name="Picture 2" descr="Xcode Empty Application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548" y="1418361"/>
            <a:ext cx="8023819" cy="540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48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3054</Words>
  <Application>Microsoft Office PowerPoint</Application>
  <PresentationFormat>Widescreen</PresentationFormat>
  <Paragraphs>317</Paragraphs>
  <Slides>73</Slides>
  <Notes>3</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73</vt:i4>
      </vt:variant>
    </vt:vector>
  </HeadingPairs>
  <TitlesOfParts>
    <vt:vector size="90" baseType="lpstr">
      <vt:lpstr>Cursive</vt:lpstr>
      <vt:lpstr>Helvetica-Light</vt:lpstr>
      <vt:lpstr>Lora</vt:lpstr>
      <vt:lpstr>MinionPro-Italic</vt:lpstr>
      <vt:lpstr>MinionPro-Regular</vt:lpstr>
      <vt:lpstr>Monaco</vt:lpstr>
      <vt:lpstr>Oswald</vt:lpstr>
      <vt:lpstr>StarSymbol</vt:lpstr>
      <vt:lpstr>Arial</vt:lpstr>
      <vt:lpstr>Calibri</vt:lpstr>
      <vt:lpstr>Calibri Light</vt:lpstr>
      <vt:lpstr>Corbel</vt:lpstr>
      <vt:lpstr>Courier New</vt:lpstr>
      <vt:lpstr>DejaVu Sans</vt:lpstr>
      <vt:lpstr>Times New Roman</vt:lpstr>
      <vt:lpstr>Wingdings</vt:lpstr>
      <vt:lpstr>1_Office Theme</vt:lpstr>
      <vt:lpstr>PowerPoint Presentation</vt:lpstr>
      <vt:lpstr>PowerPoint Presentation</vt:lpstr>
      <vt:lpstr>PowerPoint Presentation</vt:lpstr>
      <vt:lpstr>Interface builder</vt:lpstr>
      <vt:lpstr>Using Interface builder</vt:lpstr>
      <vt:lpstr>Using Interface builder</vt:lpstr>
      <vt:lpstr>Using Interface builder</vt:lpstr>
      <vt:lpstr>Using Interface builder</vt:lpstr>
      <vt:lpstr> Using Interface builder </vt:lpstr>
      <vt:lpstr>Using Interface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use nibs interface builder? </vt:lpstr>
      <vt:lpstr>When NOT to use nibs?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Minh Nguyen</cp:lastModifiedBy>
  <cp:revision>14</cp:revision>
  <dcterms:created xsi:type="dcterms:W3CDTF">2015-05-13T08:56:26Z</dcterms:created>
  <dcterms:modified xsi:type="dcterms:W3CDTF">2015-05-18T09:23:45Z</dcterms:modified>
</cp:coreProperties>
</file>