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16596-F596-4EA2-A006-3FF11DDC4AEF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9AAFF-3E02-47FF-9715-EF9A6CB8A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98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62365-98E7-4352-95EF-A16C2FF5F3C3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10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46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10971684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562" y="3682578"/>
            <a:ext cx="10971684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762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03" y="1604841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03" y="3682578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562" y="3682578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9853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772202" y="1604515"/>
            <a:ext cx="6645970" cy="3977484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772202" y="1604515"/>
            <a:ext cx="6645970" cy="397748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547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91099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892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5354133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03" y="1604841"/>
            <a:ext cx="5354133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825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99651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562" y="273352"/>
            <a:ext cx="10971684" cy="530864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30640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562" y="3682578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03" y="1604841"/>
            <a:ext cx="5354133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098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5354133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03" y="1604841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03" y="3682578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124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03" y="1604841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562" y="3682578"/>
            <a:ext cx="10971684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331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992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903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54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177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814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814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814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814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09562" y="6247906"/>
            <a:ext cx="2840124" cy="47289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70">
                <a:solidFill>
                  <a:prstClr val="black"/>
                </a:solidFill>
                <a:latin typeface="Times New Roman"/>
              </a:rPr>
              <a:t>&lt;date/time&gt;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169405" y="6247906"/>
            <a:ext cx="3864189" cy="472896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270">
                <a:solidFill>
                  <a:prstClr val="black"/>
                </a:solidFill>
                <a:latin typeface="Times New Roman"/>
              </a:rPr>
              <a:t>&lt;footer&gt;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741122" y="6247906"/>
            <a:ext cx="2840124" cy="472896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E41B4C6-46D8-4662-9BCA-B915362A2261}" type="slidenum">
              <a:rPr lang="en-US" sz="1270">
                <a:solidFill>
                  <a:prstClr val="black"/>
                </a:solidFill>
                <a:latin typeface="Times New Roman"/>
              </a:rPr>
              <a:pPr algn="r"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80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829544" rtl="0" eaLnBrk="1" latinLnBrk="0" hangingPunct="1">
        <a:lnSpc>
          <a:spcPct val="90000"/>
        </a:lnSpc>
        <a:spcBef>
          <a:spcPct val="0"/>
        </a:spcBef>
        <a:buNone/>
        <a:defRPr sz="3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386" indent="-207386" algn="l" defTabSz="829544" rtl="0" eaLnBrk="1" latinLnBrk="0" hangingPunct="1">
        <a:lnSpc>
          <a:spcPct val="90000"/>
        </a:lnSpc>
        <a:spcBef>
          <a:spcPts val="907"/>
        </a:spcBef>
        <a:buFont typeface="Arial" panose="020B0604020202020204" pitchFamily="34" charset="0"/>
        <a:buChar char="•"/>
        <a:defRPr sz="2540" kern="1200">
          <a:solidFill>
            <a:schemeClr val="tx1"/>
          </a:solidFill>
          <a:latin typeface="+mn-lt"/>
          <a:ea typeface="+mn-ea"/>
          <a:cs typeface="+mn-cs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1791111" y="374626"/>
            <a:ext cx="3598440" cy="60073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7" name="object 5"/>
          <p:cNvSpPr/>
          <p:nvPr/>
        </p:nvSpPr>
        <p:spPr>
          <a:xfrm>
            <a:off x="2195509" y="1282540"/>
            <a:ext cx="2806674" cy="4109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2807" y="3852215"/>
            <a:ext cx="3882288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66"/>
            <a:r>
              <a:rPr lang="en-US" sz="1633" b="1" dirty="0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  <a:cs typeface="Calibri" panose="020F0502020204030204" pitchFamily="34" charset="0"/>
              </a:rPr>
              <a:t>Instructor: NGUYEN ANH MINH (M. Sc.)</a:t>
            </a:r>
          </a:p>
        </p:txBody>
      </p:sp>
      <p:sp>
        <p:nvSpPr>
          <p:cNvPr id="2" name="Rectangle 1"/>
          <p:cNvSpPr/>
          <p:nvPr/>
        </p:nvSpPr>
        <p:spPr>
          <a:xfrm>
            <a:off x="5312917" y="2695052"/>
            <a:ext cx="5282068" cy="642248"/>
          </a:xfrm>
          <a:prstGeom prst="rect">
            <a:avLst/>
          </a:prstGeom>
          <a:noFill/>
        </p:spPr>
        <p:txBody>
          <a:bodyPr wrap="none" lIns="82953" tIns="41476" rIns="82953" bIns="41476">
            <a:spAutoFit/>
          </a:bodyPr>
          <a:lstStyle/>
          <a:p>
            <a:pPr algn="ctr"/>
            <a:r>
              <a:rPr lang="en-US" sz="3629" b="1" dirty="0" err="1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iOS</a:t>
            </a:r>
            <a:r>
              <a:rPr lang="en-US" sz="3629" b="1" dirty="0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 Mobile Development </a:t>
            </a:r>
            <a:endParaRPr lang="en-US" sz="3629" b="1" dirty="0">
              <a:ln w="0"/>
              <a:gradFill>
                <a:gsLst>
                  <a:gs pos="0">
                    <a:srgbClr val="4BACC6">
                      <a:lumMod val="50000"/>
                    </a:srgbClr>
                  </a:gs>
                  <a:gs pos="50000">
                    <a:srgbClr val="4BACC6"/>
                  </a:gs>
                  <a:gs pos="100000">
                    <a:srgbClr val="4BACC6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88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06" y="874790"/>
            <a:ext cx="72009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494" y="177749"/>
            <a:ext cx="4249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Creating a Core Data Model with </a:t>
            </a:r>
            <a:r>
              <a:rPr lang="en-US" dirty="0" err="1"/>
              <a:t>Xcode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5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40" y="378560"/>
            <a:ext cx="71532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2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044" y="23238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There are two important definitions you need to</a:t>
            </a:r>
          </a:p>
          <a:p>
            <a:r>
              <a:rPr lang="en-US" dirty="0"/>
              <a:t>learn before you can work with this tool:</a:t>
            </a:r>
          </a:p>
          <a:p>
            <a:r>
              <a:rPr lang="en-US" dirty="0"/>
              <a:t>Entity</a:t>
            </a:r>
          </a:p>
          <a:p>
            <a:r>
              <a:rPr lang="en-US" dirty="0"/>
              <a:t>Corresponds to a table in a database</a:t>
            </a:r>
          </a:p>
          <a:p>
            <a:r>
              <a:rPr lang="en-US" dirty="0"/>
              <a:t>Attribute</a:t>
            </a:r>
          </a:p>
          <a:p>
            <a:r>
              <a:rPr lang="en-US" dirty="0"/>
              <a:t>Corresponds to a column in a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9044" y="2319442"/>
            <a:ext cx="9920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the editor, find the + button at the bottom. Click and hold on this button and then</a:t>
            </a:r>
          </a:p>
          <a:p>
            <a:r>
              <a:rPr lang="en-US" dirty="0"/>
              <a:t>select Add Entity from the menu that will appear, as shown in Figure 18-3.</a:t>
            </a:r>
          </a:p>
          <a:p>
            <a:r>
              <a:rPr lang="en-US" dirty="0"/>
              <a:t>Your new entity will be created and will be in a state where you can immediately rename</a:t>
            </a:r>
          </a:p>
          <a:p>
            <a:r>
              <a:rPr lang="en-US" dirty="0"/>
              <a:t>it after creation. Change the name of this entity to Person, as shown in Figure 18-4.</a:t>
            </a:r>
          </a:p>
        </p:txBody>
      </p:sp>
    </p:spTree>
    <p:extLst>
      <p:ext uri="{BB962C8B-B14F-4D97-AF65-F5344CB8AC3E}">
        <p14:creationId xmlns:p14="http://schemas.microsoft.com/office/powerpoint/2010/main" val="34032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432" y="1187721"/>
            <a:ext cx="74485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936" y="1869339"/>
            <a:ext cx="74104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4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288" y="16079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Select the Person entity, then select the + button in the Attributes pane and create the</a:t>
            </a:r>
          </a:p>
          <a:p>
            <a:r>
              <a:rPr lang="en-US" dirty="0"/>
              <a:t>following three attributes for it (the results are shown in Figure 18-5).</a:t>
            </a:r>
          </a:p>
          <a:p>
            <a:r>
              <a:rPr lang="en-US" dirty="0"/>
              <a:t>• </a:t>
            </a:r>
            <a:r>
              <a:rPr lang="en-US" dirty="0" err="1"/>
              <a:t>firstName</a:t>
            </a:r>
            <a:r>
              <a:rPr lang="en-US" dirty="0"/>
              <a:t>(of type String).</a:t>
            </a:r>
          </a:p>
          <a:p>
            <a:r>
              <a:rPr lang="en-US" dirty="0"/>
              <a:t>• </a:t>
            </a:r>
            <a:r>
              <a:rPr lang="en-US" dirty="0" err="1"/>
              <a:t>lastName</a:t>
            </a:r>
            <a:r>
              <a:rPr lang="en-US" dirty="0"/>
              <a:t>(of type String).</a:t>
            </a:r>
          </a:p>
          <a:p>
            <a:r>
              <a:rPr lang="en-US" dirty="0"/>
              <a:t>• age(of type Integer 32).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559" y="2634126"/>
            <a:ext cx="72961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135" y="336307"/>
            <a:ext cx="114374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While you are in the data model editor, from the View menu in </a:t>
            </a:r>
            <a:r>
              <a:rPr lang="en-US" dirty="0" err="1"/>
              <a:t>Xcode</a:t>
            </a:r>
            <a:r>
              <a:rPr lang="en-US" dirty="0"/>
              <a:t>, choose </a:t>
            </a:r>
            <a:r>
              <a:rPr lang="en-US" dirty="0" err="1"/>
              <a:t>Utilit</a:t>
            </a:r>
            <a:r>
              <a:rPr lang="en-US" dirty="0"/>
              <a:t>‐</a:t>
            </a:r>
          </a:p>
          <a:p>
            <a:r>
              <a:rPr lang="en-US" dirty="0" err="1"/>
              <a:t>ies</a:t>
            </a:r>
            <a:r>
              <a:rPr lang="en-US" dirty="0"/>
              <a:t>  →Show Utilities. The utilities pane will open on the </a:t>
            </a:r>
            <a:r>
              <a:rPr lang="en-US" dirty="0" err="1"/>
              <a:t>righthand</a:t>
            </a:r>
            <a:r>
              <a:rPr lang="en-US" dirty="0"/>
              <a:t> side of </a:t>
            </a:r>
            <a:r>
              <a:rPr lang="en-US" dirty="0" err="1"/>
              <a:t>Xcode</a:t>
            </a:r>
            <a:r>
              <a:rPr lang="en-US" dirty="0"/>
              <a:t>. On</a:t>
            </a:r>
          </a:p>
          <a:p>
            <a:r>
              <a:rPr lang="en-US" dirty="0"/>
              <a:t>top, choose the Data Model Inspector button and make sure that you have clicked on</a:t>
            </a:r>
          </a:p>
          <a:p>
            <a:r>
              <a:rPr lang="en-US" dirty="0"/>
              <a:t>the  </a:t>
            </a:r>
            <a:r>
              <a:rPr lang="en-US" dirty="0" err="1"/>
              <a:t>Personentity</a:t>
            </a:r>
            <a:r>
              <a:rPr lang="en-US" dirty="0"/>
              <a:t> that we just created. At this point, the Data Model inspector will be</a:t>
            </a:r>
          </a:p>
          <a:p>
            <a:r>
              <a:rPr lang="en-US" dirty="0"/>
              <a:t>populated with items relevant to the </a:t>
            </a:r>
            <a:r>
              <a:rPr lang="en-US" dirty="0" err="1"/>
              <a:t>Personentity</a:t>
            </a:r>
            <a:r>
              <a:rPr lang="en-US" dirty="0"/>
              <a:t>, as shown in Figure 18-6.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690" y="2496015"/>
            <a:ext cx="73247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9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497" y="153205"/>
            <a:ext cx="113370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Now click the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and  age attributes of the Person entity. Make sure</a:t>
            </a:r>
          </a:p>
          <a:p>
            <a:r>
              <a:rPr lang="en-US" dirty="0"/>
              <a:t>the  </a:t>
            </a:r>
            <a:r>
              <a:rPr lang="en-US" dirty="0" err="1"/>
              <a:t>firstNameand</a:t>
            </a:r>
            <a:r>
              <a:rPr lang="en-US" dirty="0"/>
              <a:t> the  </a:t>
            </a:r>
            <a:r>
              <a:rPr lang="en-US" dirty="0" err="1"/>
              <a:t>lastNameattributes</a:t>
            </a:r>
            <a:r>
              <a:rPr lang="en-US" dirty="0"/>
              <a:t> are  not </a:t>
            </a:r>
            <a:r>
              <a:rPr lang="en-US" dirty="0" err="1"/>
              <a:t>optionalby</a:t>
            </a:r>
            <a:r>
              <a:rPr lang="en-US" dirty="0"/>
              <a:t> </a:t>
            </a:r>
            <a:r>
              <a:rPr lang="en-US" dirty="0" err="1"/>
              <a:t>unticking</a:t>
            </a:r>
            <a:r>
              <a:rPr lang="en-US" dirty="0"/>
              <a:t> the  Option</a:t>
            </a:r>
          </a:p>
          <a:p>
            <a:r>
              <a:rPr lang="en-US" dirty="0"/>
              <a:t>al checkbox and make sure the age field is optional by ticking the </a:t>
            </a:r>
            <a:r>
              <a:rPr lang="en-US" dirty="0" err="1"/>
              <a:t>Optionalcheckbox</a:t>
            </a:r>
            <a:r>
              <a:rPr lang="en-US" dirty="0"/>
              <a:t>.</a:t>
            </a:r>
          </a:p>
          <a:p>
            <a:r>
              <a:rPr lang="en-US" dirty="0"/>
              <a:t>OK, we are done creating the model. Choose File →Save to make sure your changes are</a:t>
            </a:r>
          </a:p>
          <a:p>
            <a:r>
              <a:rPr lang="en-US" dirty="0"/>
              <a:t>saved. To learn how to generate code based on the managed object you just created, </a:t>
            </a:r>
          </a:p>
          <a:p>
            <a:r>
              <a:rPr lang="en-US" dirty="0"/>
              <a:t>refer to</a:t>
            </a:r>
          </a:p>
        </p:txBody>
      </p:sp>
    </p:spTree>
    <p:extLst>
      <p:ext uri="{BB962C8B-B14F-4D97-AF65-F5344CB8AC3E}">
        <p14:creationId xmlns:p14="http://schemas.microsoft.com/office/powerpoint/2010/main" val="13486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331" y="222353"/>
            <a:ext cx="4788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Generating Class Files for Core Data Entities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78330" y="2033096"/>
            <a:ext cx="108617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Follow these steps:</a:t>
            </a:r>
          </a:p>
          <a:p>
            <a:r>
              <a:rPr lang="en-US" dirty="0"/>
              <a:t>1. </a:t>
            </a:r>
            <a:r>
              <a:rPr lang="en-US" dirty="0" err="1"/>
              <a:t>InXcode</a:t>
            </a:r>
            <a:r>
              <a:rPr lang="en-US" dirty="0"/>
              <a:t>, find the file with the </a:t>
            </a:r>
            <a:r>
              <a:rPr lang="en-US" dirty="0" err="1"/>
              <a:t>xcdatamodelextension</a:t>
            </a:r>
            <a:r>
              <a:rPr lang="en-US" dirty="0"/>
              <a:t> that was created for your</a:t>
            </a:r>
          </a:p>
          <a:p>
            <a:r>
              <a:rPr lang="en-US" dirty="0"/>
              <a:t>application when you created the application itself in </a:t>
            </a:r>
            <a:r>
              <a:rPr lang="en-US" dirty="0" err="1"/>
              <a:t>Xcode</a:t>
            </a:r>
            <a:r>
              <a:rPr lang="en-US" dirty="0"/>
              <a:t>. Click the file, and you</a:t>
            </a:r>
          </a:p>
          <a:p>
            <a:r>
              <a:rPr lang="en-US" dirty="0"/>
              <a:t>should see the editor on the </a:t>
            </a:r>
            <a:r>
              <a:rPr lang="en-US" dirty="0" err="1"/>
              <a:t>righthand</a:t>
            </a:r>
            <a:r>
              <a:rPr lang="en-US" dirty="0"/>
              <a:t> side of the </a:t>
            </a:r>
            <a:r>
              <a:rPr lang="en-US" dirty="0" err="1"/>
              <a:t>Xcode</a:t>
            </a:r>
            <a:r>
              <a:rPr lang="en-US" dirty="0"/>
              <a:t> window.</a:t>
            </a:r>
          </a:p>
          <a:p>
            <a:r>
              <a:rPr lang="en-US" dirty="0"/>
              <a:t>2. Select the </a:t>
            </a:r>
            <a:r>
              <a:rPr lang="en-US" dirty="0" err="1"/>
              <a:t>Personentity</a:t>
            </a:r>
            <a:r>
              <a:rPr lang="en-US" dirty="0"/>
              <a:t> that we created earlier (see Recipe 18.1).</a:t>
            </a:r>
          </a:p>
          <a:p>
            <a:r>
              <a:rPr lang="en-US" dirty="0"/>
              <a:t>3. Select File →New File in </a:t>
            </a:r>
            <a:r>
              <a:rPr lang="en-US" dirty="0" err="1"/>
              <a:t>Xcode</a:t>
            </a:r>
            <a:r>
              <a:rPr lang="en-US" dirty="0"/>
              <a:t>.</a:t>
            </a:r>
          </a:p>
          <a:p>
            <a:r>
              <a:rPr lang="en-US" dirty="0"/>
              <a:t>4. In the New File dialog, make sure you have selected </a:t>
            </a:r>
            <a:r>
              <a:rPr lang="en-US" dirty="0" err="1"/>
              <a:t>iOS</a:t>
            </a:r>
            <a:r>
              <a:rPr lang="en-US" dirty="0"/>
              <a:t> as the main category and</a:t>
            </a:r>
          </a:p>
          <a:p>
            <a:r>
              <a:rPr lang="en-US" dirty="0"/>
              <a:t>Core Data as the subcategory. Then choose the </a:t>
            </a:r>
            <a:r>
              <a:rPr lang="en-US" dirty="0" err="1"/>
              <a:t>NSManagedObject</a:t>
            </a:r>
            <a:r>
              <a:rPr lang="en-US" dirty="0"/>
              <a:t> </a:t>
            </a:r>
            <a:r>
              <a:rPr lang="en-US" dirty="0" err="1"/>
              <a:t>subclassitem</a:t>
            </a:r>
            <a:endParaRPr lang="en-US" dirty="0"/>
          </a:p>
          <a:p>
            <a:r>
              <a:rPr lang="en-US" dirty="0"/>
              <a:t>from the </a:t>
            </a:r>
            <a:r>
              <a:rPr lang="en-US" dirty="0" err="1"/>
              <a:t>righthand</a:t>
            </a:r>
            <a:r>
              <a:rPr lang="en-US" dirty="0"/>
              <a:t> side of the dialog and press Next, as shown in Figure 18-7</a:t>
            </a:r>
          </a:p>
        </p:txBody>
      </p:sp>
    </p:spTree>
    <p:extLst>
      <p:ext uri="{BB962C8B-B14F-4D97-AF65-F5344CB8AC3E}">
        <p14:creationId xmlns:p14="http://schemas.microsoft.com/office/powerpoint/2010/main" val="31505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24435" y="464368"/>
            <a:ext cx="3237277" cy="837686"/>
          </a:xfrm>
          <a:prstGeom prst="rect">
            <a:avLst/>
          </a:prstGeom>
          <a:noFill/>
        </p:spPr>
        <p:txBody>
          <a:bodyPr wrap="none" lIns="82953" tIns="41476" rIns="82953" bIns="41476">
            <a:spAutoFit/>
          </a:bodyPr>
          <a:lstStyle/>
          <a:p>
            <a:pPr algn="ctr"/>
            <a:r>
              <a:rPr lang="en-US" sz="4899" b="1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4BACC6"/>
                  </a:outerShdw>
                </a:effectLst>
              </a:rPr>
              <a:t>Module 03</a:t>
            </a:r>
          </a:p>
        </p:txBody>
      </p:sp>
      <p:sp>
        <p:nvSpPr>
          <p:cNvPr id="7" name="Rectangle 6"/>
          <p:cNvSpPr/>
          <p:nvPr/>
        </p:nvSpPr>
        <p:spPr>
          <a:xfrm>
            <a:off x="2259134" y="1435559"/>
            <a:ext cx="4870609" cy="3099459"/>
          </a:xfrm>
          <a:prstGeom prst="rect">
            <a:avLst/>
          </a:prstGeom>
          <a:noFill/>
        </p:spPr>
        <p:txBody>
          <a:bodyPr wrap="none" lIns="82953" tIns="41476" rIns="82953" bIns="41476">
            <a:spAutoFit/>
          </a:bodyPr>
          <a:lstStyle/>
          <a:p>
            <a:pPr marL="622158" indent="-622158">
              <a:buSzPct val="45000"/>
              <a:buFont typeface="Wingdings" panose="05000000000000000000" pitchFamily="2" charset="2"/>
              <a:buChar char="q"/>
            </a:pPr>
            <a:endParaRPr lang="en-US" sz="4899" dirty="0">
              <a:ln w="0"/>
              <a:gradFill>
                <a:gsLst>
                  <a:gs pos="0">
                    <a:srgbClr val="4BACC6">
                      <a:lumMod val="50000"/>
                    </a:srgbClr>
                  </a:gs>
                  <a:gs pos="50000">
                    <a:srgbClr val="4BACC6"/>
                  </a:gs>
                  <a:gs pos="100000">
                    <a:srgbClr val="4BACC6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622158" indent="-622158">
              <a:buSzPct val="45000"/>
              <a:buFont typeface="Wingdings" panose="05000000000000000000" pitchFamily="2" charset="2"/>
              <a:buChar char="q"/>
            </a:pPr>
            <a:r>
              <a:rPr lang="en-US" sz="4899" dirty="0" err="1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TableView</a:t>
            </a:r>
            <a:endParaRPr lang="en-US" sz="4899" dirty="0">
              <a:ln w="0"/>
              <a:gradFill>
                <a:gsLst>
                  <a:gs pos="0">
                    <a:srgbClr val="4BACC6">
                      <a:lumMod val="50000"/>
                    </a:srgbClr>
                  </a:gs>
                  <a:gs pos="50000">
                    <a:srgbClr val="4BACC6"/>
                  </a:gs>
                  <a:gs pos="100000">
                    <a:srgbClr val="4BACC6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622158" indent="-622158">
              <a:buSzPct val="45000"/>
              <a:buFont typeface="Wingdings" panose="05000000000000000000" pitchFamily="2" charset="2"/>
              <a:buChar char="q"/>
            </a:pPr>
            <a:r>
              <a:rPr lang="en-US" sz="4899" dirty="0" err="1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CoreData</a:t>
            </a:r>
            <a:endParaRPr sz="4899" dirty="0">
              <a:ln w="0"/>
              <a:gradFill>
                <a:gsLst>
                  <a:gs pos="0">
                    <a:srgbClr val="4BACC6">
                      <a:lumMod val="50000"/>
                    </a:srgbClr>
                  </a:gs>
                  <a:gs pos="50000">
                    <a:srgbClr val="4BACC6"/>
                  </a:gs>
                  <a:gs pos="100000">
                    <a:srgbClr val="4BACC6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622158" indent="-622158">
              <a:buSzPct val="45000"/>
              <a:buFont typeface="Wingdings" panose="05000000000000000000" pitchFamily="2" charset="2"/>
              <a:buChar char="q"/>
            </a:pPr>
            <a:r>
              <a:rPr lang="en-US" sz="4899" dirty="0" err="1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ViewController</a:t>
            </a:r>
            <a:endParaRPr lang="en-US" sz="4899" dirty="0">
              <a:ln w="0"/>
              <a:gradFill>
                <a:gsLst>
                  <a:gs pos="0">
                    <a:srgbClr val="4BACC6">
                      <a:lumMod val="50000"/>
                    </a:srgbClr>
                  </a:gs>
                  <a:gs pos="50000">
                    <a:srgbClr val="4BACC6"/>
                  </a:gs>
                  <a:gs pos="100000">
                    <a:srgbClr val="4BACC6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10534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085" y="1257997"/>
            <a:ext cx="73628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951" y="31981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On the next screen, choose the managed object model that you want to save to disk</a:t>
            </a:r>
          </a:p>
          <a:p>
            <a:r>
              <a:rPr lang="en-US" dirty="0"/>
              <a:t>and ensure it is ticked. Once you are done, press the Next button (see Figure 18-8)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501" y="1520141"/>
            <a:ext cx="72009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6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531" y="261153"/>
            <a:ext cx="110471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Now you will be asked to pick the entities that you want to export from your model</a:t>
            </a:r>
          </a:p>
          <a:p>
            <a:r>
              <a:rPr lang="en-US" dirty="0"/>
              <a:t>on disk as Objective-C files. Since we have created only one entity, the  Person  entity,</a:t>
            </a:r>
          </a:p>
          <a:p>
            <a:r>
              <a:rPr lang="en-US" dirty="0"/>
              <a:t>your list will look similar to that shown in Figure 18-9. Make sure the  Person  entity</a:t>
            </a:r>
          </a:p>
          <a:p>
            <a:r>
              <a:rPr lang="en-US" dirty="0"/>
              <a:t>is ticked, and then press the Next button.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531" y="1844626"/>
            <a:ext cx="11303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At the last stage, you will be asked to save your entity on disk. Ensure that in the</a:t>
            </a:r>
          </a:p>
          <a:p>
            <a:r>
              <a:rPr lang="en-US" dirty="0"/>
              <a:t>Targets box, your project is ticked (see Figure 18-10); otherwise, the entity will not</a:t>
            </a:r>
          </a:p>
          <a:p>
            <a:r>
              <a:rPr lang="en-US" dirty="0"/>
              <a:t>be available to different source files in your code. Once you are happy, press the</a:t>
            </a:r>
          </a:p>
          <a:p>
            <a:r>
              <a:rPr lang="en-US" dirty="0"/>
              <a:t>Create button.</a:t>
            </a:r>
          </a:p>
        </p:txBody>
      </p:sp>
    </p:spTree>
    <p:extLst>
      <p:ext uri="{BB962C8B-B14F-4D97-AF65-F5344CB8AC3E}">
        <p14:creationId xmlns:p14="http://schemas.microsoft.com/office/powerpoint/2010/main" val="303086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271" y="1180054"/>
            <a:ext cx="74485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253351"/>
            <a:ext cx="74295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7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590" y="1349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Now you will see two new files in your project, called </a:t>
            </a:r>
            <a:r>
              <a:rPr lang="en-US" dirty="0" err="1"/>
              <a:t>Person.hand</a:t>
            </a:r>
            <a:r>
              <a:rPr lang="en-US" dirty="0"/>
              <a:t> </a:t>
            </a:r>
            <a:r>
              <a:rPr lang="en-US" dirty="0" err="1"/>
              <a:t>Person.m</a:t>
            </a:r>
            <a:r>
              <a:rPr lang="en-US" dirty="0"/>
              <a:t>. Open the</a:t>
            </a:r>
          </a:p>
          <a:p>
            <a:r>
              <a:rPr lang="en-US" dirty="0"/>
              <a:t>contents of the </a:t>
            </a:r>
            <a:r>
              <a:rPr lang="en-US" dirty="0" err="1"/>
              <a:t>Person.hfile</a:t>
            </a:r>
            <a:r>
              <a:rPr lang="en-US" dirty="0"/>
              <a:t>. It will look like the following: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963" y="1303067"/>
            <a:ext cx="4743450" cy="2266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963" y="4170207"/>
            <a:ext cx="2714625" cy="20859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5590" y="3685446"/>
            <a:ext cx="5455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Person.mfile</a:t>
            </a:r>
            <a:r>
              <a:rPr lang="en-US" dirty="0"/>
              <a:t> is implemented for you in this way</a:t>
            </a:r>
          </a:p>
        </p:txBody>
      </p:sp>
    </p:spTree>
    <p:extLst>
      <p:ext uri="{BB962C8B-B14F-4D97-AF65-F5344CB8AC3E}">
        <p14:creationId xmlns:p14="http://schemas.microsoft.com/office/powerpoint/2010/main" val="253585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0648" y="175457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Creating and Saving Data Using Core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014" y="70012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You have already created a managed object, and you want to instantiate it and insert</a:t>
            </a:r>
          </a:p>
          <a:p>
            <a:r>
              <a:rPr lang="ja-JP" altLang="en-US" dirty="0"/>
              <a:t>that instance into your app’s Core Data context.</a:t>
            </a:r>
          </a:p>
        </p:txBody>
      </p:sp>
      <p:sp>
        <p:nvSpPr>
          <p:cNvPr id="9" name="Rectangle 8"/>
          <p:cNvSpPr/>
          <p:nvPr/>
        </p:nvSpPr>
        <p:spPr>
          <a:xfrm>
            <a:off x="4526071" y="1463776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Follow the instructions in Recipe 18.1and Recipe 18.2. Now you can use the insertNe</a:t>
            </a:r>
          </a:p>
          <a:p>
            <a:r>
              <a:rPr lang="ja-JP" altLang="en-US" dirty="0"/>
              <a:t>wObjectForEntityForName:inManagedObjectContext:class method of  NSEntityDe</a:t>
            </a:r>
          </a:p>
          <a:p>
            <a:r>
              <a:rPr lang="ja-JP" altLang="en-US" dirty="0"/>
              <a:t>scriptionto create a new object of a type specified by the first parameter of this method.</a:t>
            </a:r>
          </a:p>
          <a:p>
            <a:r>
              <a:rPr lang="ja-JP" altLang="en-US" dirty="0"/>
              <a:t>Once the new entity (the managed object) is created, you can modify it by changing its</a:t>
            </a:r>
          </a:p>
          <a:p>
            <a:r>
              <a:rPr lang="ja-JP" altLang="en-US" dirty="0"/>
              <a:t>properties. After you are done, save your managed object context using the  save:</a:t>
            </a:r>
          </a:p>
          <a:p>
            <a:r>
              <a:rPr lang="ja-JP" altLang="en-US" dirty="0"/>
              <a:t>instance method of the managed object context.</a:t>
            </a:r>
          </a:p>
          <a:p>
            <a:r>
              <a:rPr lang="ja-JP" altLang="en-US" dirty="0"/>
              <a:t>I’ll assume that you have created a universal application in Xcode with the name  Creating</a:t>
            </a:r>
          </a:p>
          <a:p>
            <a:r>
              <a:rPr lang="ja-JP" altLang="en-US" dirty="0"/>
              <a:t>and Saving Data Using Core Data; now, follow these steps to insert a new managed</a:t>
            </a:r>
          </a:p>
          <a:p>
            <a:r>
              <a:rPr lang="ja-JP" altLang="en-US" dirty="0"/>
              <a:t>object into the context:</a:t>
            </a:r>
          </a:p>
          <a:p>
            <a:r>
              <a:rPr lang="ja-JP" altLang="en-US" dirty="0"/>
              <a:t>1. Find the implementation file of your app delegate.</a:t>
            </a:r>
          </a:p>
          <a:p>
            <a:r>
              <a:rPr lang="ja-JP" altLang="en-US" dirty="0"/>
              <a:t>2. Import the Person.hfile into the app delegate’s implementation file:</a:t>
            </a:r>
          </a:p>
        </p:txBody>
      </p:sp>
    </p:spTree>
    <p:extLst>
      <p:ext uri="{BB962C8B-B14F-4D97-AF65-F5344CB8AC3E}">
        <p14:creationId xmlns:p14="http://schemas.microsoft.com/office/powerpoint/2010/main" val="1056390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01" y="670925"/>
            <a:ext cx="6935374" cy="18382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3601" y="28170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In the  application:didFinishLaunchingWithOptions:method of your shared</a:t>
            </a:r>
          </a:p>
          <a:p>
            <a:r>
              <a:rPr lang="ja-JP" altLang="en-US" dirty="0"/>
              <a:t>application delegate, write this code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046" y="3805269"/>
            <a:ext cx="6495332" cy="6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21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702" y="182868"/>
            <a:ext cx="6161044" cy="528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64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602" y="125353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Reading Data from Core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43602" y="6382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You want to be able to read the contents of your entities (tables) using Core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143602" y="1540794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Use an instance of NSFetchRequest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059" y="1108460"/>
            <a:ext cx="6850111" cy="595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8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32551" y="2796927"/>
            <a:ext cx="365568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4BACC6"/>
                  </a:outerShdw>
                </a:effectLst>
                <a:latin typeface="Calibri"/>
              </a:rPr>
              <a:t>Table View</a:t>
            </a:r>
            <a:endParaRPr lang="en-US" sz="6000" b="1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4BACC6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772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09" y="407813"/>
            <a:ext cx="6893687" cy="552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9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775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Deleting Data from Core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637" y="87775"/>
            <a:ext cx="6032195" cy="647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0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ITableView Sample A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6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3671" y="663879"/>
            <a:ext cx="1106048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View is one of the common UI elements in </a:t>
            </a:r>
            <a:r>
              <a:rPr lang="en-US" sz="32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apps. Most apps, in some ways, make use of Table View to display list of data. The best example is the built-in Phone app.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contacts are displayed in a Table View. Another example is the Mail app. It uses Table View to display your mail boxes and emails.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only designed for showing textual data, Table View allows you to present the data in the form of images. The built-in Video and YouTube app are great examples for the usage.</a:t>
            </a:r>
          </a:p>
        </p:txBody>
      </p:sp>
    </p:spTree>
    <p:extLst>
      <p:ext uri="{BB962C8B-B14F-4D97-AF65-F5344CB8AC3E}">
        <p14:creationId xmlns:p14="http://schemas.microsoft.com/office/powerpoint/2010/main" val="300071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5127" y="2796927"/>
            <a:ext cx="333052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4BACC6"/>
                  </a:outerShdw>
                </a:effectLst>
                <a:latin typeface="Calibri"/>
              </a:rPr>
              <a:t>Core Data</a:t>
            </a:r>
            <a:endParaRPr lang="en-US" sz="6000" b="1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4BACC6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895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60555" y="229480"/>
            <a:ext cx="113928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Data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interacts with a persistent store at a lower level that is not visible to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programmer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decides how the low-level data management is implemented. All the</a:t>
            </a:r>
          </a:p>
          <a:p>
            <a:pPr algn="just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programmer must know is the high-level API she is provided with. But understanding</a:t>
            </a:r>
          </a:p>
          <a:p>
            <a:pPr algn="just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structure of Core Data and how it works internally is very important. Let’s create a</a:t>
            </a:r>
          </a:p>
          <a:p>
            <a:pPr algn="just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Data application to understand this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0554" y="2371636"/>
            <a:ext cx="113928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Persistent store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object that represents the actual data base on disk. We never use this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 directly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0552" y="3396733"/>
            <a:ext cx="11392831" cy="1559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Persistent store coordinator</a:t>
            </a:r>
          </a:p>
          <a:p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object that coordinates reading and writing of information from and to </a:t>
            </a:r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persistent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store. The coordinator is the bridge between the managed object </a:t>
            </a:r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 and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persistent store.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0553" y="5081382"/>
            <a:ext cx="11013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Managed object model (MOM)</a:t>
            </a:r>
          </a:p>
          <a:p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simple file on disk that will represent our data model. Think about it </a:t>
            </a:r>
            <a:r>
              <a:rPr lang="en-US" sz="2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</a:t>
            </a:r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schema.</a:t>
            </a:r>
          </a:p>
        </p:txBody>
      </p:sp>
    </p:spTree>
    <p:extLst>
      <p:ext uri="{BB962C8B-B14F-4D97-AF65-F5344CB8AC3E}">
        <p14:creationId xmlns:p14="http://schemas.microsoft.com/office/powerpoint/2010/main" val="25495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682" y="97447"/>
            <a:ext cx="117050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Managed object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class represents an entity that we want to store in Core Data. Traditional da‐</a:t>
            </a:r>
          </a:p>
          <a:p>
            <a:pPr lvl="1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tabase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programmers would know such entities as  tables. A managed object is of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type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NSManagedObject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and its instances are placed on managed object contexts.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They adhere to the schema dictated by the managed object model, and they get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saved to a persistent store through a persistent store coordinator.</a:t>
            </a:r>
          </a:p>
        </p:txBody>
      </p:sp>
      <p:sp>
        <p:nvSpPr>
          <p:cNvPr id="7" name="Rectangle 6"/>
          <p:cNvSpPr/>
          <p:nvPr/>
        </p:nvSpPr>
        <p:spPr>
          <a:xfrm>
            <a:off x="687307" y="2686773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Managed object context (MOC)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248" y="3200399"/>
            <a:ext cx="10330098" cy="3423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Thisis</a:t>
            </a:r>
            <a:r>
              <a:rPr lang="en-US" dirty="0"/>
              <a:t> a virtual board. That sounds strange, right? But let me explain. We create</a:t>
            </a:r>
          </a:p>
          <a:p>
            <a:r>
              <a:rPr lang="en-US" dirty="0"/>
              <a:t>Core Data objects in memory and set their properties and play with them. All this</a:t>
            </a:r>
          </a:p>
          <a:p>
            <a:r>
              <a:rPr lang="en-US" dirty="0"/>
              <a:t>playing is done on a managed object context. The context keeps track of all the</a:t>
            </a:r>
          </a:p>
          <a:p>
            <a:r>
              <a:rPr lang="en-US" dirty="0"/>
              <a:t>things that we are doing with our managed objects and even allows us to undo those</a:t>
            </a:r>
          </a:p>
          <a:p>
            <a:r>
              <a:rPr lang="en-US" dirty="0"/>
              <a:t>actions. Think of your managed objects on a context as toys that you have brought</a:t>
            </a:r>
          </a:p>
          <a:p>
            <a:r>
              <a:rPr lang="en-US" dirty="0"/>
              <a:t>on a table to play with. You can move them around, break them, move them out of</a:t>
            </a:r>
          </a:p>
          <a:p>
            <a:r>
              <a:rPr lang="en-US" dirty="0"/>
              <a:t>the table, and bring new toys in. That table is your managed object context, and</a:t>
            </a:r>
          </a:p>
          <a:p>
            <a:r>
              <a:rPr lang="en-US" dirty="0"/>
              <a:t>you can save its state when you are ready. When you save the state of the managed</a:t>
            </a:r>
          </a:p>
          <a:p>
            <a:r>
              <a:rPr lang="en-US" dirty="0"/>
              <a:t>object context, this save operation will be communicated to the persistent store</a:t>
            </a:r>
          </a:p>
          <a:p>
            <a:r>
              <a:rPr lang="en-US" dirty="0"/>
              <a:t>coordinator to which the context is connected, upon which the persistent store</a:t>
            </a:r>
          </a:p>
          <a:p>
            <a:r>
              <a:rPr lang="en-US" dirty="0"/>
              <a:t>coordinator will store the information to the persistent store and subsequently to</a:t>
            </a:r>
          </a:p>
          <a:p>
            <a:r>
              <a:rPr lang="en-US" dirty="0"/>
              <a:t>disk.</a:t>
            </a:r>
          </a:p>
        </p:txBody>
      </p:sp>
    </p:spTree>
    <p:extLst>
      <p:ext uri="{BB962C8B-B14F-4D97-AF65-F5344CB8AC3E}">
        <p14:creationId xmlns:p14="http://schemas.microsoft.com/office/powerpoint/2010/main" val="376712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379" y="192463"/>
            <a:ext cx="109467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add Core Data to your project and start using all the cool features that it has to offer,</a:t>
            </a:r>
          </a:p>
          <a:p>
            <a:r>
              <a:rPr lang="en-US" dirty="0"/>
              <a:t>simply create a project and when asked whether to add Core Data to it or not, check the</a:t>
            </a:r>
          </a:p>
          <a:p>
            <a:r>
              <a:rPr lang="en-US" dirty="0"/>
              <a:t>relevant box, as shown in</a:t>
            </a:r>
          </a:p>
        </p:txBody>
      </p:sp>
      <p:sp>
        <p:nvSpPr>
          <p:cNvPr id="6" name="Rectangle 5"/>
          <p:cNvSpPr/>
          <p:nvPr/>
        </p:nvSpPr>
        <p:spPr>
          <a:xfrm>
            <a:off x="126379" y="1298216"/>
            <a:ext cx="10378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should already know these from the description earlier in this chapter. The context</a:t>
            </a:r>
          </a:p>
          <a:p>
            <a:r>
              <a:rPr lang="en-US" dirty="0"/>
              <a:t>is our playing table, the model is the schema of our data base and the coordinator is the</a:t>
            </a:r>
          </a:p>
          <a:p>
            <a:r>
              <a:rPr lang="en-US" dirty="0"/>
              <a:t>object that will help us save our context to disk. Plain and easy. OK then, let’s get started</a:t>
            </a:r>
          </a:p>
          <a:p>
            <a:r>
              <a:rPr lang="en-US" dirty="0"/>
              <a:t>with the rest of this chapter now</a:t>
            </a:r>
          </a:p>
        </p:txBody>
      </p:sp>
    </p:spTree>
    <p:extLst>
      <p:ext uri="{BB962C8B-B14F-4D97-AF65-F5344CB8AC3E}">
        <p14:creationId xmlns:p14="http://schemas.microsoft.com/office/powerpoint/2010/main" val="2316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1511</Words>
  <Application>Microsoft Office PowerPoint</Application>
  <PresentationFormat>Widescreen</PresentationFormat>
  <Paragraphs>122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StarSymbol</vt:lpstr>
      <vt:lpstr>Arial</vt:lpstr>
      <vt:lpstr>Calibri</vt:lpstr>
      <vt:lpstr>Corbel</vt:lpstr>
      <vt:lpstr>DejaVu Sans</vt:lpstr>
      <vt:lpstr>Times New Roman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admin-mente</dc:creator>
  <cp:lastModifiedBy>Minh Nguyen</cp:lastModifiedBy>
  <cp:revision>51</cp:revision>
  <dcterms:created xsi:type="dcterms:W3CDTF">2015-05-13T08:59:50Z</dcterms:created>
  <dcterms:modified xsi:type="dcterms:W3CDTF">2015-05-18T09:55:30Z</dcterms:modified>
</cp:coreProperties>
</file>