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8" r:id="rId4"/>
    <p:sldId id="299" r:id="rId5"/>
    <p:sldId id="258" r:id="rId6"/>
    <p:sldId id="260" r:id="rId7"/>
    <p:sldId id="261" r:id="rId8"/>
    <p:sldId id="262" r:id="rId9"/>
    <p:sldId id="263" r:id="rId10"/>
    <p:sldId id="264" r:id="rId11"/>
    <p:sldId id="297" r:id="rId12"/>
    <p:sldId id="306" r:id="rId13"/>
    <p:sldId id="307" r:id="rId14"/>
    <p:sldId id="292" r:id="rId15"/>
    <p:sldId id="310" r:id="rId16"/>
    <p:sldId id="311" r:id="rId17"/>
    <p:sldId id="319" r:id="rId18"/>
    <p:sldId id="312" r:id="rId19"/>
    <p:sldId id="313" r:id="rId20"/>
    <p:sldId id="314" r:id="rId21"/>
    <p:sldId id="315" r:id="rId22"/>
    <p:sldId id="266" r:id="rId23"/>
    <p:sldId id="267" r:id="rId24"/>
    <p:sldId id="268" r:id="rId25"/>
    <p:sldId id="269" r:id="rId26"/>
    <p:sldId id="270" r:id="rId27"/>
    <p:sldId id="271" r:id="rId28"/>
    <p:sldId id="308" r:id="rId29"/>
    <p:sldId id="273" r:id="rId30"/>
    <p:sldId id="274" r:id="rId31"/>
    <p:sldId id="309" r:id="rId32"/>
    <p:sldId id="275" r:id="rId33"/>
    <p:sldId id="276" r:id="rId34"/>
    <p:sldId id="277" r:id="rId35"/>
    <p:sldId id="278" r:id="rId36"/>
    <p:sldId id="279" r:id="rId37"/>
    <p:sldId id="280" r:id="rId38"/>
    <p:sldId id="281" r:id="rId39"/>
    <p:sldId id="286" r:id="rId40"/>
    <p:sldId id="289" r:id="rId41"/>
    <p:sldId id="291" r:id="rId42"/>
    <p:sldId id="316" r:id="rId43"/>
    <p:sldId id="317" r:id="rId44"/>
    <p:sldId id="318" r:id="rId45"/>
    <p:sldId id="290" r:id="rId46"/>
    <p:sldId id="283" r:id="rId47"/>
    <p:sldId id="304" r:id="rId48"/>
    <p:sldId id="305" r:id="rId49"/>
    <p:sldId id="284" r:id="rId50"/>
    <p:sldId id="294" r:id="rId51"/>
    <p:sldId id="29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7" autoAdjust="0"/>
  </p:normalViewPr>
  <p:slideViewPr>
    <p:cSldViewPr snapToGrid="0" snapToObjects="1">
      <p:cViewPr varScale="1">
        <p:scale>
          <a:sx n="87" d="100"/>
          <a:sy n="87" d="100"/>
        </p:scale>
        <p:origin x="87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EEFD6-3457-9B47-B7CF-EFF62942A479}" type="doc">
      <dgm:prSet loTypeId="urn:microsoft.com/office/officeart/2005/8/layout/arrow5" loCatId="" qsTypeId="urn:microsoft.com/office/officeart/2005/8/quickstyle/simple4" qsCatId="simple" csTypeId="urn:microsoft.com/office/officeart/2005/8/colors/accent1_2" csCatId="accent1" phldr="1"/>
      <dgm:spPr/>
      <dgm:t>
        <a:bodyPr/>
        <a:lstStyle/>
        <a:p>
          <a:endParaRPr lang="en-US"/>
        </a:p>
      </dgm:t>
    </dgm:pt>
    <dgm:pt modelId="{31B163B6-FE28-0243-991B-8C7D0EB32ED7}">
      <dgm:prSet phldrT="[Text]"/>
      <dgm:spPr>
        <a:effectLst>
          <a:outerShdw blurRad="50800" dist="38100" dir="2700000" algn="tl" rotWithShape="0">
            <a:prstClr val="black">
              <a:alpha val="40000"/>
            </a:prstClr>
          </a:outerShdw>
        </a:effectLst>
      </dgm:spPr>
      <dgm:t>
        <a:bodyPr/>
        <a:lstStyle/>
        <a:p>
          <a:r>
            <a:rPr lang="en-US" b="1" dirty="0" smtClean="0"/>
            <a:t>Why do you need a strategic plan?</a:t>
          </a:r>
          <a:endParaRPr lang="en-US" b="1" dirty="0"/>
        </a:p>
      </dgm:t>
    </dgm:pt>
    <dgm:pt modelId="{6068D23D-5AE9-5641-9A2A-5B10F4635A7B}" type="parTrans" cxnId="{7530519C-4918-B648-BB4A-46CEEE40F346}">
      <dgm:prSet/>
      <dgm:spPr/>
      <dgm:t>
        <a:bodyPr/>
        <a:lstStyle/>
        <a:p>
          <a:endParaRPr lang="en-US"/>
        </a:p>
      </dgm:t>
    </dgm:pt>
    <dgm:pt modelId="{723E6C64-1C61-1C49-BDD4-9ECD4CE0963B}" type="sibTrans" cxnId="{7530519C-4918-B648-BB4A-46CEEE40F346}">
      <dgm:prSet/>
      <dgm:spPr/>
      <dgm:t>
        <a:bodyPr/>
        <a:lstStyle/>
        <a:p>
          <a:endParaRPr lang="en-US"/>
        </a:p>
      </dgm:t>
    </dgm:pt>
    <dgm:pt modelId="{372576E3-73CD-C744-8D61-3467CCA5FC91}">
      <dgm:prSet phldrT="[Text]"/>
      <dgm:spPr>
        <a:effectLst>
          <a:outerShdw blurRad="50800" dist="38100" dir="2700000" algn="tl" rotWithShape="0">
            <a:prstClr val="black">
              <a:alpha val="40000"/>
            </a:prstClr>
          </a:outerShdw>
        </a:effectLst>
      </dgm:spPr>
      <dgm:t>
        <a:bodyPr/>
        <a:lstStyle/>
        <a:p>
          <a:r>
            <a:rPr lang="en-US" b="1" dirty="0" smtClean="0"/>
            <a:t>Why should managers be a part of the strategic planning process?</a:t>
          </a:r>
          <a:endParaRPr lang="en-US" b="1" dirty="0"/>
        </a:p>
      </dgm:t>
    </dgm:pt>
    <dgm:pt modelId="{1AFA8994-1A77-D740-8254-BFE17F923DAE}" type="parTrans" cxnId="{C402820F-EEFA-624B-9E31-D9536443600A}">
      <dgm:prSet/>
      <dgm:spPr/>
      <dgm:t>
        <a:bodyPr/>
        <a:lstStyle/>
        <a:p>
          <a:endParaRPr lang="en-US"/>
        </a:p>
      </dgm:t>
    </dgm:pt>
    <dgm:pt modelId="{041AFEBD-ED23-4245-BEAB-38A818ACB159}" type="sibTrans" cxnId="{C402820F-EEFA-624B-9E31-D9536443600A}">
      <dgm:prSet/>
      <dgm:spPr/>
      <dgm:t>
        <a:bodyPr/>
        <a:lstStyle/>
        <a:p>
          <a:endParaRPr lang="en-US"/>
        </a:p>
      </dgm:t>
    </dgm:pt>
    <dgm:pt modelId="{DFD1E71D-5D8F-454E-8CF4-AA2144F0C207}" type="pres">
      <dgm:prSet presAssocID="{595EEFD6-3457-9B47-B7CF-EFF62942A479}" presName="diagram" presStyleCnt="0">
        <dgm:presLayoutVars>
          <dgm:dir/>
          <dgm:resizeHandles val="exact"/>
        </dgm:presLayoutVars>
      </dgm:prSet>
      <dgm:spPr/>
      <dgm:t>
        <a:bodyPr/>
        <a:lstStyle/>
        <a:p>
          <a:endParaRPr lang="en-US"/>
        </a:p>
      </dgm:t>
    </dgm:pt>
    <dgm:pt modelId="{E134A5F7-FAD9-C34A-8763-4B10EE03B3D7}" type="pres">
      <dgm:prSet presAssocID="{31B163B6-FE28-0243-991B-8C7D0EB32ED7}" presName="arrow" presStyleLbl="node1" presStyleIdx="0" presStyleCnt="2" custScaleX="55942" custScaleY="102282">
        <dgm:presLayoutVars>
          <dgm:bulletEnabled val="1"/>
        </dgm:presLayoutVars>
      </dgm:prSet>
      <dgm:spPr/>
      <dgm:t>
        <a:bodyPr/>
        <a:lstStyle/>
        <a:p>
          <a:endParaRPr lang="en-US"/>
        </a:p>
      </dgm:t>
    </dgm:pt>
    <dgm:pt modelId="{DBCD7ED7-3919-D740-8527-879B4F0F4374}" type="pres">
      <dgm:prSet presAssocID="{372576E3-73CD-C744-8D61-3467CCA5FC91}" presName="arrow" presStyleLbl="node1" presStyleIdx="1" presStyleCnt="2" custScaleX="55942" custScaleY="102282">
        <dgm:presLayoutVars>
          <dgm:bulletEnabled val="1"/>
        </dgm:presLayoutVars>
      </dgm:prSet>
      <dgm:spPr/>
      <dgm:t>
        <a:bodyPr/>
        <a:lstStyle/>
        <a:p>
          <a:endParaRPr lang="en-US"/>
        </a:p>
      </dgm:t>
    </dgm:pt>
  </dgm:ptLst>
  <dgm:cxnLst>
    <dgm:cxn modelId="{C402820F-EEFA-624B-9E31-D9536443600A}" srcId="{595EEFD6-3457-9B47-B7CF-EFF62942A479}" destId="{372576E3-73CD-C744-8D61-3467CCA5FC91}" srcOrd="1" destOrd="0" parTransId="{1AFA8994-1A77-D740-8254-BFE17F923DAE}" sibTransId="{041AFEBD-ED23-4245-BEAB-38A818ACB159}"/>
    <dgm:cxn modelId="{7530519C-4918-B648-BB4A-46CEEE40F346}" srcId="{595EEFD6-3457-9B47-B7CF-EFF62942A479}" destId="{31B163B6-FE28-0243-991B-8C7D0EB32ED7}" srcOrd="0" destOrd="0" parTransId="{6068D23D-5AE9-5641-9A2A-5B10F4635A7B}" sibTransId="{723E6C64-1C61-1C49-BDD4-9ECD4CE0963B}"/>
    <dgm:cxn modelId="{88D3C97B-6D07-724E-A5B5-B72A538EF4DE}" type="presOf" srcId="{31B163B6-FE28-0243-991B-8C7D0EB32ED7}" destId="{E134A5F7-FAD9-C34A-8763-4B10EE03B3D7}" srcOrd="0" destOrd="0" presId="urn:microsoft.com/office/officeart/2005/8/layout/arrow5"/>
    <dgm:cxn modelId="{A34D2D66-6B78-5A4B-B915-781DF645F5B5}" type="presOf" srcId="{595EEFD6-3457-9B47-B7CF-EFF62942A479}" destId="{DFD1E71D-5D8F-454E-8CF4-AA2144F0C207}" srcOrd="0" destOrd="0" presId="urn:microsoft.com/office/officeart/2005/8/layout/arrow5"/>
    <dgm:cxn modelId="{7E0EEDAA-1BF5-BB48-BB61-6CDA342D88B9}" type="presOf" srcId="{372576E3-73CD-C744-8D61-3467CCA5FC91}" destId="{DBCD7ED7-3919-D740-8527-879B4F0F4374}" srcOrd="0" destOrd="0" presId="urn:microsoft.com/office/officeart/2005/8/layout/arrow5"/>
    <dgm:cxn modelId="{A0996B46-2C17-2E4B-8837-C3D0BA446EC4}" type="presParOf" srcId="{DFD1E71D-5D8F-454E-8CF4-AA2144F0C207}" destId="{E134A5F7-FAD9-C34A-8763-4B10EE03B3D7}" srcOrd="0" destOrd="0" presId="urn:microsoft.com/office/officeart/2005/8/layout/arrow5"/>
    <dgm:cxn modelId="{F96A4A34-3EF1-7A47-913D-B658C6703E7E}" type="presParOf" srcId="{DFD1E71D-5D8F-454E-8CF4-AA2144F0C207}" destId="{DBCD7ED7-3919-D740-8527-879B4F0F4374}"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FDCBC-FBF3-4843-959D-19C60ED8590B}"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85E6F29C-9C6C-6A4B-8020-9241B0C5BFCB}">
      <dgm:prSet phldrT="[Text]" custT="1"/>
      <dgm:spPr/>
      <dgm:t>
        <a:bodyPr/>
        <a:lstStyle/>
        <a:p>
          <a:r>
            <a:rPr lang="en-US" sz="3200" b="1" dirty="0" smtClean="0"/>
            <a:t>S</a:t>
          </a:r>
          <a:endParaRPr lang="en-US" sz="3200" b="1" dirty="0"/>
        </a:p>
      </dgm:t>
    </dgm:pt>
    <dgm:pt modelId="{FFD844ED-F4C0-5A46-ABC8-F3BEB0E963DD}" type="parTrans" cxnId="{9DB70035-282E-F942-8E5A-C516C26EAA80}">
      <dgm:prSet/>
      <dgm:spPr/>
      <dgm:t>
        <a:bodyPr/>
        <a:lstStyle/>
        <a:p>
          <a:endParaRPr lang="en-US"/>
        </a:p>
      </dgm:t>
    </dgm:pt>
    <dgm:pt modelId="{CA868A62-38F7-8C40-936D-85E726E02F4D}" type="sibTrans" cxnId="{9DB70035-282E-F942-8E5A-C516C26EAA80}">
      <dgm:prSet/>
      <dgm:spPr/>
      <dgm:t>
        <a:bodyPr/>
        <a:lstStyle/>
        <a:p>
          <a:endParaRPr lang="en-US"/>
        </a:p>
      </dgm:t>
    </dgm:pt>
    <dgm:pt modelId="{805AE3F6-C0B4-CE44-9685-67C08B6781DE}">
      <dgm:prSet phldrT="[Text]"/>
      <dgm:spPr/>
      <dgm:t>
        <a:bodyPr/>
        <a:lstStyle/>
        <a:p>
          <a:r>
            <a:rPr lang="en-US" dirty="0" smtClean="0"/>
            <a:t>Strengths</a:t>
          </a:r>
          <a:endParaRPr lang="en-US" dirty="0"/>
        </a:p>
      </dgm:t>
    </dgm:pt>
    <dgm:pt modelId="{FB623BF9-6A1E-CF4E-834C-E9903AF639FD}" type="parTrans" cxnId="{28131E97-B395-C240-AD8C-226AE6A4AEA7}">
      <dgm:prSet/>
      <dgm:spPr/>
      <dgm:t>
        <a:bodyPr/>
        <a:lstStyle/>
        <a:p>
          <a:endParaRPr lang="en-US"/>
        </a:p>
      </dgm:t>
    </dgm:pt>
    <dgm:pt modelId="{4A003A5E-4425-A94E-86E3-6914C1524CB6}" type="sibTrans" cxnId="{28131E97-B395-C240-AD8C-226AE6A4AEA7}">
      <dgm:prSet/>
      <dgm:spPr/>
      <dgm:t>
        <a:bodyPr/>
        <a:lstStyle/>
        <a:p>
          <a:endParaRPr lang="en-US"/>
        </a:p>
      </dgm:t>
    </dgm:pt>
    <dgm:pt modelId="{9BEE111B-3599-1A4A-836E-7E5615D4F424}">
      <dgm:prSet phldrT="[Text]" custT="1"/>
      <dgm:spPr/>
      <dgm:t>
        <a:bodyPr/>
        <a:lstStyle/>
        <a:p>
          <a:r>
            <a:rPr lang="en-US" sz="3200" b="1" dirty="0" smtClean="0"/>
            <a:t>W</a:t>
          </a:r>
          <a:endParaRPr lang="en-US" sz="3200" b="1" dirty="0"/>
        </a:p>
      </dgm:t>
    </dgm:pt>
    <dgm:pt modelId="{8B92C9F7-2339-404D-AB36-D0294D905EDB}" type="parTrans" cxnId="{FD8F5B4C-1A4C-6F4C-83B8-39446F3140E2}">
      <dgm:prSet/>
      <dgm:spPr/>
      <dgm:t>
        <a:bodyPr/>
        <a:lstStyle/>
        <a:p>
          <a:endParaRPr lang="en-US"/>
        </a:p>
      </dgm:t>
    </dgm:pt>
    <dgm:pt modelId="{5D3A9DE8-D94D-D34C-90A6-105D3B2D5F79}" type="sibTrans" cxnId="{FD8F5B4C-1A4C-6F4C-83B8-39446F3140E2}">
      <dgm:prSet/>
      <dgm:spPr/>
      <dgm:t>
        <a:bodyPr/>
        <a:lstStyle/>
        <a:p>
          <a:endParaRPr lang="en-US"/>
        </a:p>
      </dgm:t>
    </dgm:pt>
    <dgm:pt modelId="{1A777C25-F6E1-DA46-A6B7-6EAE2773A241}">
      <dgm:prSet phldrT="[Text]"/>
      <dgm:spPr/>
      <dgm:t>
        <a:bodyPr/>
        <a:lstStyle/>
        <a:p>
          <a:r>
            <a:rPr lang="en-US" dirty="0" smtClean="0"/>
            <a:t>Weaknesses</a:t>
          </a:r>
          <a:endParaRPr lang="en-US" dirty="0"/>
        </a:p>
      </dgm:t>
    </dgm:pt>
    <dgm:pt modelId="{F1192F1B-83F0-E949-A515-9367DE6CB040}" type="parTrans" cxnId="{9411641B-F7C2-2E44-BD36-F37A789DF4F2}">
      <dgm:prSet/>
      <dgm:spPr/>
      <dgm:t>
        <a:bodyPr/>
        <a:lstStyle/>
        <a:p>
          <a:endParaRPr lang="en-US"/>
        </a:p>
      </dgm:t>
    </dgm:pt>
    <dgm:pt modelId="{1A6529A3-AF60-624F-AF9D-3A5E558A2E60}" type="sibTrans" cxnId="{9411641B-F7C2-2E44-BD36-F37A789DF4F2}">
      <dgm:prSet/>
      <dgm:spPr/>
      <dgm:t>
        <a:bodyPr/>
        <a:lstStyle/>
        <a:p>
          <a:endParaRPr lang="en-US"/>
        </a:p>
      </dgm:t>
    </dgm:pt>
    <dgm:pt modelId="{89494484-1D01-4A4A-8993-298D42EA6699}">
      <dgm:prSet phldrT="[Text]" custT="1"/>
      <dgm:spPr/>
      <dgm:t>
        <a:bodyPr/>
        <a:lstStyle/>
        <a:p>
          <a:r>
            <a:rPr lang="en-US" sz="3200" b="1" dirty="0" smtClean="0"/>
            <a:t>O</a:t>
          </a:r>
          <a:endParaRPr lang="en-US" sz="3200" b="1" dirty="0"/>
        </a:p>
      </dgm:t>
    </dgm:pt>
    <dgm:pt modelId="{07D7A50E-6794-2647-857B-A26BE63A7FDC}" type="parTrans" cxnId="{F9D2C79D-CC60-5640-80E9-DD967B45758E}">
      <dgm:prSet/>
      <dgm:spPr/>
      <dgm:t>
        <a:bodyPr/>
        <a:lstStyle/>
        <a:p>
          <a:endParaRPr lang="en-US"/>
        </a:p>
      </dgm:t>
    </dgm:pt>
    <dgm:pt modelId="{9CD819AE-A92F-3341-BCDE-6AAFD0B663A2}" type="sibTrans" cxnId="{F9D2C79D-CC60-5640-80E9-DD967B45758E}">
      <dgm:prSet/>
      <dgm:spPr/>
      <dgm:t>
        <a:bodyPr/>
        <a:lstStyle/>
        <a:p>
          <a:endParaRPr lang="en-US"/>
        </a:p>
      </dgm:t>
    </dgm:pt>
    <dgm:pt modelId="{48A97BFD-235B-8C45-93EC-F06D1807AB80}">
      <dgm:prSet phldrT="[Text]"/>
      <dgm:spPr/>
      <dgm:t>
        <a:bodyPr/>
        <a:lstStyle/>
        <a:p>
          <a:r>
            <a:rPr lang="en-US" dirty="0" smtClean="0"/>
            <a:t>Opportunities</a:t>
          </a:r>
          <a:endParaRPr lang="en-US" dirty="0"/>
        </a:p>
      </dgm:t>
    </dgm:pt>
    <dgm:pt modelId="{65F5976A-D15E-D541-981A-FC784C194AEA}" type="parTrans" cxnId="{426379F4-BB13-354A-84EF-117B139A9348}">
      <dgm:prSet/>
      <dgm:spPr/>
      <dgm:t>
        <a:bodyPr/>
        <a:lstStyle/>
        <a:p>
          <a:endParaRPr lang="en-US"/>
        </a:p>
      </dgm:t>
    </dgm:pt>
    <dgm:pt modelId="{54CA70E5-AFA1-6647-8D88-3616EC6EAD74}" type="sibTrans" cxnId="{426379F4-BB13-354A-84EF-117B139A9348}">
      <dgm:prSet/>
      <dgm:spPr/>
      <dgm:t>
        <a:bodyPr/>
        <a:lstStyle/>
        <a:p>
          <a:endParaRPr lang="en-US"/>
        </a:p>
      </dgm:t>
    </dgm:pt>
    <dgm:pt modelId="{813D4585-B394-AA46-83EE-13A53E2448BB}">
      <dgm:prSet phldrT="[Text]" custT="1"/>
      <dgm:spPr/>
      <dgm:t>
        <a:bodyPr/>
        <a:lstStyle/>
        <a:p>
          <a:r>
            <a:rPr lang="en-US" sz="3200" b="1" dirty="0" smtClean="0"/>
            <a:t>T</a:t>
          </a:r>
          <a:endParaRPr lang="en-US" sz="3200" b="1" dirty="0"/>
        </a:p>
      </dgm:t>
    </dgm:pt>
    <dgm:pt modelId="{05AF7C43-FE9B-2542-93C0-4E2817AF053D}" type="parTrans" cxnId="{07242F61-C0CB-7B45-ACEE-6B8B758480CD}">
      <dgm:prSet/>
      <dgm:spPr/>
      <dgm:t>
        <a:bodyPr/>
        <a:lstStyle/>
        <a:p>
          <a:endParaRPr lang="en-US"/>
        </a:p>
      </dgm:t>
    </dgm:pt>
    <dgm:pt modelId="{CB8C1AEC-8CF3-CC41-AE82-8257B7BEBDCA}" type="sibTrans" cxnId="{07242F61-C0CB-7B45-ACEE-6B8B758480CD}">
      <dgm:prSet/>
      <dgm:spPr/>
      <dgm:t>
        <a:bodyPr/>
        <a:lstStyle/>
        <a:p>
          <a:endParaRPr lang="en-US"/>
        </a:p>
      </dgm:t>
    </dgm:pt>
    <dgm:pt modelId="{0C5D8730-CA69-AE48-9C02-88F6BEF51424}">
      <dgm:prSet phldrT="[Text]"/>
      <dgm:spPr/>
      <dgm:t>
        <a:bodyPr/>
        <a:lstStyle/>
        <a:p>
          <a:r>
            <a:rPr lang="en-US" dirty="0" smtClean="0"/>
            <a:t>Threats</a:t>
          </a:r>
          <a:endParaRPr lang="en-US" dirty="0"/>
        </a:p>
      </dgm:t>
    </dgm:pt>
    <dgm:pt modelId="{E9D53108-A768-1841-A58A-68F8C19479F6}" type="parTrans" cxnId="{EB4FC728-60E9-B347-BEFD-5E47BA240512}">
      <dgm:prSet/>
      <dgm:spPr/>
      <dgm:t>
        <a:bodyPr/>
        <a:lstStyle/>
        <a:p>
          <a:endParaRPr lang="en-US"/>
        </a:p>
      </dgm:t>
    </dgm:pt>
    <dgm:pt modelId="{BCA1A91E-BEF2-5B4D-A596-6F250E1CD473}" type="sibTrans" cxnId="{EB4FC728-60E9-B347-BEFD-5E47BA240512}">
      <dgm:prSet/>
      <dgm:spPr/>
      <dgm:t>
        <a:bodyPr/>
        <a:lstStyle/>
        <a:p>
          <a:endParaRPr lang="en-US"/>
        </a:p>
      </dgm:t>
    </dgm:pt>
    <dgm:pt modelId="{7994EC8A-E58D-4649-A876-C98FC2F450AE}" type="pres">
      <dgm:prSet presAssocID="{EA2FDCBC-FBF3-4843-959D-19C60ED8590B}" presName="linearFlow" presStyleCnt="0">
        <dgm:presLayoutVars>
          <dgm:dir/>
          <dgm:animLvl val="lvl"/>
          <dgm:resizeHandles val="exact"/>
        </dgm:presLayoutVars>
      </dgm:prSet>
      <dgm:spPr/>
      <dgm:t>
        <a:bodyPr/>
        <a:lstStyle/>
        <a:p>
          <a:endParaRPr lang="en-US"/>
        </a:p>
      </dgm:t>
    </dgm:pt>
    <dgm:pt modelId="{02F74D8F-F66B-EF4F-9456-21BE199900DF}" type="pres">
      <dgm:prSet presAssocID="{85E6F29C-9C6C-6A4B-8020-9241B0C5BFCB}" presName="composite" presStyleCnt="0"/>
      <dgm:spPr/>
      <dgm:t>
        <a:bodyPr/>
        <a:lstStyle/>
        <a:p>
          <a:endParaRPr lang="en-US"/>
        </a:p>
      </dgm:t>
    </dgm:pt>
    <dgm:pt modelId="{A1F90B4C-A30E-204C-B76A-2E0E539394A9}" type="pres">
      <dgm:prSet presAssocID="{85E6F29C-9C6C-6A4B-8020-9241B0C5BFCB}" presName="parentText" presStyleLbl="alignNode1" presStyleIdx="0" presStyleCnt="4">
        <dgm:presLayoutVars>
          <dgm:chMax val="1"/>
          <dgm:bulletEnabled val="1"/>
        </dgm:presLayoutVars>
      </dgm:prSet>
      <dgm:spPr/>
      <dgm:t>
        <a:bodyPr/>
        <a:lstStyle/>
        <a:p>
          <a:endParaRPr lang="en-US"/>
        </a:p>
      </dgm:t>
    </dgm:pt>
    <dgm:pt modelId="{586EFD03-F577-CB4D-8DA2-873D1100B53A}" type="pres">
      <dgm:prSet presAssocID="{85E6F29C-9C6C-6A4B-8020-9241B0C5BFCB}" presName="descendantText" presStyleLbl="alignAcc1" presStyleIdx="0" presStyleCnt="4">
        <dgm:presLayoutVars>
          <dgm:bulletEnabled val="1"/>
        </dgm:presLayoutVars>
      </dgm:prSet>
      <dgm:spPr/>
      <dgm:t>
        <a:bodyPr/>
        <a:lstStyle/>
        <a:p>
          <a:endParaRPr lang="en-US"/>
        </a:p>
      </dgm:t>
    </dgm:pt>
    <dgm:pt modelId="{C2231B47-E539-9846-8CC8-C261C0A4EDCE}" type="pres">
      <dgm:prSet presAssocID="{CA868A62-38F7-8C40-936D-85E726E02F4D}" presName="sp" presStyleCnt="0"/>
      <dgm:spPr/>
      <dgm:t>
        <a:bodyPr/>
        <a:lstStyle/>
        <a:p>
          <a:endParaRPr lang="en-US"/>
        </a:p>
      </dgm:t>
    </dgm:pt>
    <dgm:pt modelId="{05EE04B3-7290-1B4D-89E8-482C4A827E4B}" type="pres">
      <dgm:prSet presAssocID="{9BEE111B-3599-1A4A-836E-7E5615D4F424}" presName="composite" presStyleCnt="0"/>
      <dgm:spPr/>
      <dgm:t>
        <a:bodyPr/>
        <a:lstStyle/>
        <a:p>
          <a:endParaRPr lang="en-US"/>
        </a:p>
      </dgm:t>
    </dgm:pt>
    <dgm:pt modelId="{506C5113-1598-0D48-A2E5-7CF967355EBE}" type="pres">
      <dgm:prSet presAssocID="{9BEE111B-3599-1A4A-836E-7E5615D4F424}" presName="parentText" presStyleLbl="alignNode1" presStyleIdx="1" presStyleCnt="4">
        <dgm:presLayoutVars>
          <dgm:chMax val="1"/>
          <dgm:bulletEnabled val="1"/>
        </dgm:presLayoutVars>
      </dgm:prSet>
      <dgm:spPr/>
      <dgm:t>
        <a:bodyPr/>
        <a:lstStyle/>
        <a:p>
          <a:endParaRPr lang="en-US"/>
        </a:p>
      </dgm:t>
    </dgm:pt>
    <dgm:pt modelId="{36F50AD1-7F04-CE46-940D-D0A8331EED9D}" type="pres">
      <dgm:prSet presAssocID="{9BEE111B-3599-1A4A-836E-7E5615D4F424}" presName="descendantText" presStyleLbl="alignAcc1" presStyleIdx="1" presStyleCnt="4">
        <dgm:presLayoutVars>
          <dgm:bulletEnabled val="1"/>
        </dgm:presLayoutVars>
      </dgm:prSet>
      <dgm:spPr/>
      <dgm:t>
        <a:bodyPr/>
        <a:lstStyle/>
        <a:p>
          <a:endParaRPr lang="en-US"/>
        </a:p>
      </dgm:t>
    </dgm:pt>
    <dgm:pt modelId="{410FB380-BC65-404A-AF80-69D282F523E6}" type="pres">
      <dgm:prSet presAssocID="{5D3A9DE8-D94D-D34C-90A6-105D3B2D5F79}" presName="sp" presStyleCnt="0"/>
      <dgm:spPr/>
      <dgm:t>
        <a:bodyPr/>
        <a:lstStyle/>
        <a:p>
          <a:endParaRPr lang="en-US"/>
        </a:p>
      </dgm:t>
    </dgm:pt>
    <dgm:pt modelId="{007389B4-CB41-A44A-B3C8-9E91CE7E47AD}" type="pres">
      <dgm:prSet presAssocID="{89494484-1D01-4A4A-8993-298D42EA6699}" presName="composite" presStyleCnt="0"/>
      <dgm:spPr/>
      <dgm:t>
        <a:bodyPr/>
        <a:lstStyle/>
        <a:p>
          <a:endParaRPr lang="en-US"/>
        </a:p>
      </dgm:t>
    </dgm:pt>
    <dgm:pt modelId="{71448379-21B7-B742-8D42-D6E9FA6E00C2}" type="pres">
      <dgm:prSet presAssocID="{89494484-1D01-4A4A-8993-298D42EA6699}" presName="parentText" presStyleLbl="alignNode1" presStyleIdx="2" presStyleCnt="4">
        <dgm:presLayoutVars>
          <dgm:chMax val="1"/>
          <dgm:bulletEnabled val="1"/>
        </dgm:presLayoutVars>
      </dgm:prSet>
      <dgm:spPr/>
      <dgm:t>
        <a:bodyPr/>
        <a:lstStyle/>
        <a:p>
          <a:endParaRPr lang="en-US"/>
        </a:p>
      </dgm:t>
    </dgm:pt>
    <dgm:pt modelId="{391AF57C-2A8E-0A42-843C-F18747FA1899}" type="pres">
      <dgm:prSet presAssocID="{89494484-1D01-4A4A-8993-298D42EA6699}" presName="descendantText" presStyleLbl="alignAcc1" presStyleIdx="2" presStyleCnt="4">
        <dgm:presLayoutVars>
          <dgm:bulletEnabled val="1"/>
        </dgm:presLayoutVars>
      </dgm:prSet>
      <dgm:spPr/>
      <dgm:t>
        <a:bodyPr/>
        <a:lstStyle/>
        <a:p>
          <a:endParaRPr lang="en-US"/>
        </a:p>
      </dgm:t>
    </dgm:pt>
    <dgm:pt modelId="{9D17BAF2-90C1-694D-9EC7-6803347C972F}" type="pres">
      <dgm:prSet presAssocID="{9CD819AE-A92F-3341-BCDE-6AAFD0B663A2}" presName="sp" presStyleCnt="0"/>
      <dgm:spPr/>
      <dgm:t>
        <a:bodyPr/>
        <a:lstStyle/>
        <a:p>
          <a:endParaRPr lang="en-US"/>
        </a:p>
      </dgm:t>
    </dgm:pt>
    <dgm:pt modelId="{9C2601E4-9CD1-0240-A562-3AF652666E59}" type="pres">
      <dgm:prSet presAssocID="{813D4585-B394-AA46-83EE-13A53E2448BB}" presName="composite" presStyleCnt="0"/>
      <dgm:spPr/>
      <dgm:t>
        <a:bodyPr/>
        <a:lstStyle/>
        <a:p>
          <a:endParaRPr lang="en-US"/>
        </a:p>
      </dgm:t>
    </dgm:pt>
    <dgm:pt modelId="{BB994851-BEF2-F74F-AE1F-35863E624E2E}" type="pres">
      <dgm:prSet presAssocID="{813D4585-B394-AA46-83EE-13A53E2448BB}" presName="parentText" presStyleLbl="alignNode1" presStyleIdx="3" presStyleCnt="4">
        <dgm:presLayoutVars>
          <dgm:chMax val="1"/>
          <dgm:bulletEnabled val="1"/>
        </dgm:presLayoutVars>
      </dgm:prSet>
      <dgm:spPr/>
      <dgm:t>
        <a:bodyPr/>
        <a:lstStyle/>
        <a:p>
          <a:endParaRPr lang="en-US"/>
        </a:p>
      </dgm:t>
    </dgm:pt>
    <dgm:pt modelId="{37165661-6B64-654F-B821-33BDF373F27B}" type="pres">
      <dgm:prSet presAssocID="{813D4585-B394-AA46-83EE-13A53E2448BB}" presName="descendantText" presStyleLbl="alignAcc1" presStyleIdx="3" presStyleCnt="4">
        <dgm:presLayoutVars>
          <dgm:bulletEnabled val="1"/>
        </dgm:presLayoutVars>
      </dgm:prSet>
      <dgm:spPr/>
      <dgm:t>
        <a:bodyPr/>
        <a:lstStyle/>
        <a:p>
          <a:endParaRPr lang="en-US"/>
        </a:p>
      </dgm:t>
    </dgm:pt>
  </dgm:ptLst>
  <dgm:cxnLst>
    <dgm:cxn modelId="{9411641B-F7C2-2E44-BD36-F37A789DF4F2}" srcId="{9BEE111B-3599-1A4A-836E-7E5615D4F424}" destId="{1A777C25-F6E1-DA46-A6B7-6EAE2773A241}" srcOrd="0" destOrd="0" parTransId="{F1192F1B-83F0-E949-A515-9367DE6CB040}" sibTransId="{1A6529A3-AF60-624F-AF9D-3A5E558A2E60}"/>
    <dgm:cxn modelId="{9DB70035-282E-F942-8E5A-C516C26EAA80}" srcId="{EA2FDCBC-FBF3-4843-959D-19C60ED8590B}" destId="{85E6F29C-9C6C-6A4B-8020-9241B0C5BFCB}" srcOrd="0" destOrd="0" parTransId="{FFD844ED-F4C0-5A46-ABC8-F3BEB0E963DD}" sibTransId="{CA868A62-38F7-8C40-936D-85E726E02F4D}"/>
    <dgm:cxn modelId="{CAF945CC-58CA-3F49-ADAC-9767BB6E8993}" type="presOf" srcId="{813D4585-B394-AA46-83EE-13A53E2448BB}" destId="{BB994851-BEF2-F74F-AE1F-35863E624E2E}" srcOrd="0" destOrd="0" presId="urn:microsoft.com/office/officeart/2005/8/layout/chevron2"/>
    <dgm:cxn modelId="{07242F61-C0CB-7B45-ACEE-6B8B758480CD}" srcId="{EA2FDCBC-FBF3-4843-959D-19C60ED8590B}" destId="{813D4585-B394-AA46-83EE-13A53E2448BB}" srcOrd="3" destOrd="0" parTransId="{05AF7C43-FE9B-2542-93C0-4E2817AF053D}" sibTransId="{CB8C1AEC-8CF3-CC41-AE82-8257B7BEBDCA}"/>
    <dgm:cxn modelId="{EB4FC728-60E9-B347-BEFD-5E47BA240512}" srcId="{813D4585-B394-AA46-83EE-13A53E2448BB}" destId="{0C5D8730-CA69-AE48-9C02-88F6BEF51424}" srcOrd="0" destOrd="0" parTransId="{E9D53108-A768-1841-A58A-68F8C19479F6}" sibTransId="{BCA1A91E-BEF2-5B4D-A596-6F250E1CD473}"/>
    <dgm:cxn modelId="{7F3558E0-C245-4F46-91CC-C245B1F9C3AC}" type="presOf" srcId="{1A777C25-F6E1-DA46-A6B7-6EAE2773A241}" destId="{36F50AD1-7F04-CE46-940D-D0A8331EED9D}" srcOrd="0" destOrd="0" presId="urn:microsoft.com/office/officeart/2005/8/layout/chevron2"/>
    <dgm:cxn modelId="{28131E97-B395-C240-AD8C-226AE6A4AEA7}" srcId="{85E6F29C-9C6C-6A4B-8020-9241B0C5BFCB}" destId="{805AE3F6-C0B4-CE44-9685-67C08B6781DE}" srcOrd="0" destOrd="0" parTransId="{FB623BF9-6A1E-CF4E-834C-E9903AF639FD}" sibTransId="{4A003A5E-4425-A94E-86E3-6914C1524CB6}"/>
    <dgm:cxn modelId="{34C00FD7-6548-0D46-9226-008671BF6CA7}" type="presOf" srcId="{85E6F29C-9C6C-6A4B-8020-9241B0C5BFCB}" destId="{A1F90B4C-A30E-204C-B76A-2E0E539394A9}" srcOrd="0" destOrd="0" presId="urn:microsoft.com/office/officeart/2005/8/layout/chevron2"/>
    <dgm:cxn modelId="{573831F9-2899-E141-A6E3-754DFF2F690F}" type="presOf" srcId="{0C5D8730-CA69-AE48-9C02-88F6BEF51424}" destId="{37165661-6B64-654F-B821-33BDF373F27B}" srcOrd="0" destOrd="0" presId="urn:microsoft.com/office/officeart/2005/8/layout/chevron2"/>
    <dgm:cxn modelId="{AFD605C0-8B4C-6A47-8079-468188480E6F}" type="presOf" srcId="{48A97BFD-235B-8C45-93EC-F06D1807AB80}" destId="{391AF57C-2A8E-0A42-843C-F18747FA1899}" srcOrd="0" destOrd="0" presId="urn:microsoft.com/office/officeart/2005/8/layout/chevron2"/>
    <dgm:cxn modelId="{F9D2C79D-CC60-5640-80E9-DD967B45758E}" srcId="{EA2FDCBC-FBF3-4843-959D-19C60ED8590B}" destId="{89494484-1D01-4A4A-8993-298D42EA6699}" srcOrd="2" destOrd="0" parTransId="{07D7A50E-6794-2647-857B-A26BE63A7FDC}" sibTransId="{9CD819AE-A92F-3341-BCDE-6AAFD0B663A2}"/>
    <dgm:cxn modelId="{E20D3DE7-1D97-1D48-8DEC-11E8B500D7D4}" type="presOf" srcId="{EA2FDCBC-FBF3-4843-959D-19C60ED8590B}" destId="{7994EC8A-E58D-4649-A876-C98FC2F450AE}" srcOrd="0" destOrd="0" presId="urn:microsoft.com/office/officeart/2005/8/layout/chevron2"/>
    <dgm:cxn modelId="{AF96A75C-19A1-AB4A-A449-9138010BE774}" type="presOf" srcId="{805AE3F6-C0B4-CE44-9685-67C08B6781DE}" destId="{586EFD03-F577-CB4D-8DA2-873D1100B53A}" srcOrd="0" destOrd="0" presId="urn:microsoft.com/office/officeart/2005/8/layout/chevron2"/>
    <dgm:cxn modelId="{FD8F5B4C-1A4C-6F4C-83B8-39446F3140E2}" srcId="{EA2FDCBC-FBF3-4843-959D-19C60ED8590B}" destId="{9BEE111B-3599-1A4A-836E-7E5615D4F424}" srcOrd="1" destOrd="0" parTransId="{8B92C9F7-2339-404D-AB36-D0294D905EDB}" sibTransId="{5D3A9DE8-D94D-D34C-90A6-105D3B2D5F79}"/>
    <dgm:cxn modelId="{0A5B550E-980D-284E-A029-BB961CA0DAE0}" type="presOf" srcId="{89494484-1D01-4A4A-8993-298D42EA6699}" destId="{71448379-21B7-B742-8D42-D6E9FA6E00C2}" srcOrd="0" destOrd="0" presId="urn:microsoft.com/office/officeart/2005/8/layout/chevron2"/>
    <dgm:cxn modelId="{426379F4-BB13-354A-84EF-117B139A9348}" srcId="{89494484-1D01-4A4A-8993-298D42EA6699}" destId="{48A97BFD-235B-8C45-93EC-F06D1807AB80}" srcOrd="0" destOrd="0" parTransId="{65F5976A-D15E-D541-981A-FC784C194AEA}" sibTransId="{54CA70E5-AFA1-6647-8D88-3616EC6EAD74}"/>
    <dgm:cxn modelId="{9D416249-B84C-EA48-9662-8E56455E43E4}" type="presOf" srcId="{9BEE111B-3599-1A4A-836E-7E5615D4F424}" destId="{506C5113-1598-0D48-A2E5-7CF967355EBE}" srcOrd="0" destOrd="0" presId="urn:microsoft.com/office/officeart/2005/8/layout/chevron2"/>
    <dgm:cxn modelId="{D8BD002E-D6E2-1647-B82F-7F1170341DD8}" type="presParOf" srcId="{7994EC8A-E58D-4649-A876-C98FC2F450AE}" destId="{02F74D8F-F66B-EF4F-9456-21BE199900DF}" srcOrd="0" destOrd="0" presId="urn:microsoft.com/office/officeart/2005/8/layout/chevron2"/>
    <dgm:cxn modelId="{205E20BD-590B-BA48-99E3-D4B38F5F7DB4}" type="presParOf" srcId="{02F74D8F-F66B-EF4F-9456-21BE199900DF}" destId="{A1F90B4C-A30E-204C-B76A-2E0E539394A9}" srcOrd="0" destOrd="0" presId="urn:microsoft.com/office/officeart/2005/8/layout/chevron2"/>
    <dgm:cxn modelId="{404C0FA1-8F59-B14B-AA94-D50AEA564176}" type="presParOf" srcId="{02F74D8F-F66B-EF4F-9456-21BE199900DF}" destId="{586EFD03-F577-CB4D-8DA2-873D1100B53A}" srcOrd="1" destOrd="0" presId="urn:microsoft.com/office/officeart/2005/8/layout/chevron2"/>
    <dgm:cxn modelId="{BECDB1BF-753C-174A-AAFE-F3C3C6DA8309}" type="presParOf" srcId="{7994EC8A-E58D-4649-A876-C98FC2F450AE}" destId="{C2231B47-E539-9846-8CC8-C261C0A4EDCE}" srcOrd="1" destOrd="0" presId="urn:microsoft.com/office/officeart/2005/8/layout/chevron2"/>
    <dgm:cxn modelId="{D9671AD0-0F86-4E4C-B062-FF5AF60BAB1E}" type="presParOf" srcId="{7994EC8A-E58D-4649-A876-C98FC2F450AE}" destId="{05EE04B3-7290-1B4D-89E8-482C4A827E4B}" srcOrd="2" destOrd="0" presId="urn:microsoft.com/office/officeart/2005/8/layout/chevron2"/>
    <dgm:cxn modelId="{657C0DB2-9D8E-3749-9C27-2448BB687BA2}" type="presParOf" srcId="{05EE04B3-7290-1B4D-89E8-482C4A827E4B}" destId="{506C5113-1598-0D48-A2E5-7CF967355EBE}" srcOrd="0" destOrd="0" presId="urn:microsoft.com/office/officeart/2005/8/layout/chevron2"/>
    <dgm:cxn modelId="{8FC771A8-ED29-8E4B-907A-F8F1D93C1214}" type="presParOf" srcId="{05EE04B3-7290-1B4D-89E8-482C4A827E4B}" destId="{36F50AD1-7F04-CE46-940D-D0A8331EED9D}" srcOrd="1" destOrd="0" presId="urn:microsoft.com/office/officeart/2005/8/layout/chevron2"/>
    <dgm:cxn modelId="{31877CB2-A522-9D44-B94A-822D0F0BBF2C}" type="presParOf" srcId="{7994EC8A-E58D-4649-A876-C98FC2F450AE}" destId="{410FB380-BC65-404A-AF80-69D282F523E6}" srcOrd="3" destOrd="0" presId="urn:microsoft.com/office/officeart/2005/8/layout/chevron2"/>
    <dgm:cxn modelId="{28E286EF-7570-E044-9E8E-F79B9B46AF6C}" type="presParOf" srcId="{7994EC8A-E58D-4649-A876-C98FC2F450AE}" destId="{007389B4-CB41-A44A-B3C8-9E91CE7E47AD}" srcOrd="4" destOrd="0" presId="urn:microsoft.com/office/officeart/2005/8/layout/chevron2"/>
    <dgm:cxn modelId="{4B98FBD1-9009-A948-8399-4FEF64F5C49A}" type="presParOf" srcId="{007389B4-CB41-A44A-B3C8-9E91CE7E47AD}" destId="{71448379-21B7-B742-8D42-D6E9FA6E00C2}" srcOrd="0" destOrd="0" presId="urn:microsoft.com/office/officeart/2005/8/layout/chevron2"/>
    <dgm:cxn modelId="{796198F6-A049-4F4C-AFB7-F534D8B984E6}" type="presParOf" srcId="{007389B4-CB41-A44A-B3C8-9E91CE7E47AD}" destId="{391AF57C-2A8E-0A42-843C-F18747FA1899}" srcOrd="1" destOrd="0" presId="urn:microsoft.com/office/officeart/2005/8/layout/chevron2"/>
    <dgm:cxn modelId="{10195FB3-B3BC-CA45-8BC6-C29D248AC1EB}" type="presParOf" srcId="{7994EC8A-E58D-4649-A876-C98FC2F450AE}" destId="{9D17BAF2-90C1-694D-9EC7-6803347C972F}" srcOrd="5" destOrd="0" presId="urn:microsoft.com/office/officeart/2005/8/layout/chevron2"/>
    <dgm:cxn modelId="{5092F2F1-48B8-D94E-8872-339144263227}" type="presParOf" srcId="{7994EC8A-E58D-4649-A876-C98FC2F450AE}" destId="{9C2601E4-9CD1-0240-A562-3AF652666E59}" srcOrd="6" destOrd="0" presId="urn:microsoft.com/office/officeart/2005/8/layout/chevron2"/>
    <dgm:cxn modelId="{D78F28F8-8111-734E-A0FB-412575FDDE52}" type="presParOf" srcId="{9C2601E4-9CD1-0240-A562-3AF652666E59}" destId="{BB994851-BEF2-F74F-AE1F-35863E624E2E}" srcOrd="0" destOrd="0" presId="urn:microsoft.com/office/officeart/2005/8/layout/chevron2"/>
    <dgm:cxn modelId="{7DEEC909-269D-A847-83C1-07561BCEDD93}" type="presParOf" srcId="{9C2601E4-9CD1-0240-A562-3AF652666E59}" destId="{37165661-6B64-654F-B821-33BDF373F27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4A5F7-FAD9-C34A-8763-4B10EE03B3D7}">
      <dsp:nvSpPr>
        <dsp:cNvPr id="0" name=""/>
        <dsp:cNvSpPr/>
      </dsp:nvSpPr>
      <dsp:spPr>
        <a:xfrm rot="16200000">
          <a:off x="903076" y="265640"/>
          <a:ext cx="2291679" cy="4190010"/>
        </a:xfrm>
        <a:prstGeom prst="downArrow">
          <a:avLst>
            <a:gd name="adj1" fmla="val 50000"/>
            <a:gd name="adj2" fmla="val 35000"/>
          </a:avLst>
        </a:prstGeom>
        <a:gradFill rotWithShape="0">
          <a:gsLst>
            <a:gs pos="0">
              <a:schemeClr val="accent1">
                <a:hueOff val="0"/>
                <a:satOff val="0"/>
                <a:lumOff val="0"/>
                <a:alphaOff val="0"/>
                <a:tint val="50000"/>
                <a:shade val="100000"/>
                <a:alpha val="100000"/>
                <a:satMod val="150000"/>
              </a:schemeClr>
            </a:gs>
            <a:gs pos="40000">
              <a:schemeClr val="accent1">
                <a:hueOff val="0"/>
                <a:satOff val="0"/>
                <a:lumOff val="0"/>
                <a:alphaOff val="0"/>
                <a:tint val="70000"/>
                <a:shade val="100000"/>
                <a:alpha val="100000"/>
                <a:satMod val="150000"/>
              </a:schemeClr>
            </a:gs>
            <a:gs pos="100000">
              <a:schemeClr val="accent1">
                <a:hueOff val="0"/>
                <a:satOff val="0"/>
                <a:lumOff val="0"/>
                <a:alphaOff val="0"/>
                <a:shade val="90000"/>
                <a:satMod val="110000"/>
              </a:schemeClr>
            </a:gs>
          </a:gsLst>
          <a:lin ang="5400000" scaled="0"/>
        </a:gradFill>
        <a:ln>
          <a:noFill/>
        </a:ln>
        <a:effectLst>
          <a:outerShdw blurRad="50800" dist="38100" dir="2700000" algn="tl" rotWithShape="0">
            <a:prstClr val="black">
              <a:alpha val="40000"/>
            </a:prstClr>
          </a:outerShdw>
        </a:effectLst>
        <a:scene3d>
          <a:camera prst="perspectiveFront" fov="4800000"/>
          <a:lightRig rig="morning" dir="tl"/>
        </a:scene3d>
        <a:sp3d prstMaterial="softmetal">
          <a:bevelT w="0" h="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t>Why do you need a strategic plan?</a:t>
          </a:r>
          <a:endParaRPr lang="en-US" sz="2000" b="1" kern="1200" dirty="0"/>
        </a:p>
      </dsp:txBody>
      <dsp:txXfrm rot="5400000">
        <a:off x="-46089" y="1787725"/>
        <a:ext cx="3788966" cy="1145839"/>
      </dsp:txXfrm>
    </dsp:sp>
    <dsp:sp modelId="{DBCD7ED7-3919-D740-8527-879B4F0F4374}">
      <dsp:nvSpPr>
        <dsp:cNvPr id="0" name=""/>
        <dsp:cNvSpPr/>
      </dsp:nvSpPr>
      <dsp:spPr>
        <a:xfrm rot="5400000">
          <a:off x="5237092" y="265640"/>
          <a:ext cx="2291679" cy="4190010"/>
        </a:xfrm>
        <a:prstGeom prst="downArrow">
          <a:avLst>
            <a:gd name="adj1" fmla="val 50000"/>
            <a:gd name="adj2" fmla="val 35000"/>
          </a:avLst>
        </a:prstGeom>
        <a:gradFill rotWithShape="0">
          <a:gsLst>
            <a:gs pos="0">
              <a:schemeClr val="accent1">
                <a:hueOff val="0"/>
                <a:satOff val="0"/>
                <a:lumOff val="0"/>
                <a:alphaOff val="0"/>
                <a:tint val="50000"/>
                <a:shade val="100000"/>
                <a:alpha val="100000"/>
                <a:satMod val="150000"/>
              </a:schemeClr>
            </a:gs>
            <a:gs pos="40000">
              <a:schemeClr val="accent1">
                <a:hueOff val="0"/>
                <a:satOff val="0"/>
                <a:lumOff val="0"/>
                <a:alphaOff val="0"/>
                <a:tint val="70000"/>
                <a:shade val="100000"/>
                <a:alpha val="100000"/>
                <a:satMod val="150000"/>
              </a:schemeClr>
            </a:gs>
            <a:gs pos="100000">
              <a:schemeClr val="accent1">
                <a:hueOff val="0"/>
                <a:satOff val="0"/>
                <a:lumOff val="0"/>
                <a:alphaOff val="0"/>
                <a:shade val="90000"/>
                <a:satMod val="110000"/>
              </a:schemeClr>
            </a:gs>
          </a:gsLst>
          <a:lin ang="5400000" scaled="0"/>
        </a:gradFill>
        <a:ln>
          <a:noFill/>
        </a:ln>
        <a:effectLst>
          <a:outerShdw blurRad="50800" dist="38100" dir="2700000" algn="tl" rotWithShape="0">
            <a:prstClr val="black">
              <a:alpha val="40000"/>
            </a:prstClr>
          </a:outerShdw>
        </a:effectLst>
        <a:scene3d>
          <a:camera prst="perspectiveFront" fov="4800000"/>
          <a:lightRig rig="morning" dir="tl"/>
        </a:scene3d>
        <a:sp3d prstMaterial="softmetal">
          <a:bevelT w="0" h="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t>Why should managers be a part of the strategic planning process?</a:t>
          </a:r>
          <a:endParaRPr lang="en-US" sz="2000" b="1" kern="1200" dirty="0"/>
        </a:p>
      </dsp:txBody>
      <dsp:txXfrm rot="-5400000">
        <a:off x="4688971" y="1787725"/>
        <a:ext cx="3788966" cy="1145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90B4C-A30E-204C-B76A-2E0E539394A9}">
      <dsp:nvSpPr>
        <dsp:cNvPr id="0" name=""/>
        <dsp:cNvSpPr/>
      </dsp:nvSpPr>
      <dsp:spPr>
        <a:xfrm rot="5400000">
          <a:off x="-147871" y="150998"/>
          <a:ext cx="985811" cy="690068"/>
        </a:xfrm>
        <a:prstGeom prst="chevron">
          <a:avLst/>
        </a:prstGeom>
        <a:gradFill rotWithShape="0">
          <a:gsLst>
            <a:gs pos="0">
              <a:schemeClr val="accent1">
                <a:hueOff val="0"/>
                <a:satOff val="0"/>
                <a:lumOff val="0"/>
                <a:alphaOff val="0"/>
                <a:tint val="50000"/>
                <a:shade val="100000"/>
                <a:alpha val="100000"/>
                <a:satMod val="150000"/>
              </a:schemeClr>
            </a:gs>
            <a:gs pos="40000">
              <a:schemeClr val="accent1">
                <a:hueOff val="0"/>
                <a:satOff val="0"/>
                <a:lumOff val="0"/>
                <a:alphaOff val="0"/>
                <a:tint val="70000"/>
                <a:shade val="100000"/>
                <a:alpha val="100000"/>
                <a:satMod val="150000"/>
              </a:schemeClr>
            </a:gs>
            <a:gs pos="100000">
              <a:schemeClr val="accent1">
                <a:hueOff val="0"/>
                <a:satOff val="0"/>
                <a:lumOff val="0"/>
                <a:alphaOff val="0"/>
                <a:shade val="90000"/>
                <a:satMod val="110000"/>
              </a:schemeClr>
            </a:gs>
          </a:gsLst>
          <a:lin ang="5400000" scaled="0"/>
        </a:gradFill>
        <a:ln w="12700" cap="flat" cmpd="sng" algn="ctr">
          <a:solidFill>
            <a:schemeClr val="accent1">
              <a:hueOff val="0"/>
              <a:satOff val="0"/>
              <a:lumOff val="0"/>
              <a:alphaOff val="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dirty="0" smtClean="0"/>
            <a:t>S</a:t>
          </a:r>
          <a:endParaRPr lang="en-US" sz="3200" b="1" kern="1200" dirty="0"/>
        </a:p>
      </dsp:txBody>
      <dsp:txXfrm rot="-5400000">
        <a:off x="1" y="348160"/>
        <a:ext cx="690068" cy="295743"/>
      </dsp:txXfrm>
    </dsp:sp>
    <dsp:sp modelId="{586EFD03-F577-CB4D-8DA2-873D1100B53A}">
      <dsp:nvSpPr>
        <dsp:cNvPr id="0" name=""/>
        <dsp:cNvSpPr/>
      </dsp:nvSpPr>
      <dsp:spPr>
        <a:xfrm rot="5400000">
          <a:off x="3997989" y="-3304794"/>
          <a:ext cx="641114" cy="72569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smtClean="0"/>
            <a:t>Strengths</a:t>
          </a:r>
          <a:endParaRPr lang="en-US" sz="3900" kern="1200" dirty="0"/>
        </a:p>
      </dsp:txBody>
      <dsp:txXfrm rot="-5400000">
        <a:off x="690069" y="34423"/>
        <a:ext cx="7225659" cy="578520"/>
      </dsp:txXfrm>
    </dsp:sp>
    <dsp:sp modelId="{506C5113-1598-0D48-A2E5-7CF967355EBE}">
      <dsp:nvSpPr>
        <dsp:cNvPr id="0" name=""/>
        <dsp:cNvSpPr/>
      </dsp:nvSpPr>
      <dsp:spPr>
        <a:xfrm rot="5400000">
          <a:off x="-147871" y="985775"/>
          <a:ext cx="985811" cy="690068"/>
        </a:xfrm>
        <a:prstGeom prst="chevron">
          <a:avLst/>
        </a:prstGeom>
        <a:gradFill rotWithShape="0">
          <a:gsLst>
            <a:gs pos="0">
              <a:schemeClr val="accent1">
                <a:hueOff val="0"/>
                <a:satOff val="0"/>
                <a:lumOff val="0"/>
                <a:alphaOff val="0"/>
                <a:tint val="50000"/>
                <a:shade val="100000"/>
                <a:alpha val="100000"/>
                <a:satMod val="150000"/>
              </a:schemeClr>
            </a:gs>
            <a:gs pos="40000">
              <a:schemeClr val="accent1">
                <a:hueOff val="0"/>
                <a:satOff val="0"/>
                <a:lumOff val="0"/>
                <a:alphaOff val="0"/>
                <a:tint val="70000"/>
                <a:shade val="100000"/>
                <a:alpha val="100000"/>
                <a:satMod val="150000"/>
              </a:schemeClr>
            </a:gs>
            <a:gs pos="100000">
              <a:schemeClr val="accent1">
                <a:hueOff val="0"/>
                <a:satOff val="0"/>
                <a:lumOff val="0"/>
                <a:alphaOff val="0"/>
                <a:shade val="90000"/>
                <a:satMod val="110000"/>
              </a:schemeClr>
            </a:gs>
          </a:gsLst>
          <a:lin ang="5400000" scaled="0"/>
        </a:gradFill>
        <a:ln w="12700" cap="flat" cmpd="sng" algn="ctr">
          <a:solidFill>
            <a:schemeClr val="accent1">
              <a:hueOff val="0"/>
              <a:satOff val="0"/>
              <a:lumOff val="0"/>
              <a:alphaOff val="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dirty="0" smtClean="0"/>
            <a:t>W</a:t>
          </a:r>
          <a:endParaRPr lang="en-US" sz="3200" b="1" kern="1200" dirty="0"/>
        </a:p>
      </dsp:txBody>
      <dsp:txXfrm rot="-5400000">
        <a:off x="1" y="1182937"/>
        <a:ext cx="690068" cy="295743"/>
      </dsp:txXfrm>
    </dsp:sp>
    <dsp:sp modelId="{36F50AD1-7F04-CE46-940D-D0A8331EED9D}">
      <dsp:nvSpPr>
        <dsp:cNvPr id="0" name=""/>
        <dsp:cNvSpPr/>
      </dsp:nvSpPr>
      <dsp:spPr>
        <a:xfrm rot="5400000">
          <a:off x="3998157" y="-2470186"/>
          <a:ext cx="640777" cy="72569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smtClean="0"/>
            <a:t>Weaknesses</a:t>
          </a:r>
          <a:endParaRPr lang="en-US" sz="3900" kern="1200" dirty="0"/>
        </a:p>
      </dsp:txBody>
      <dsp:txXfrm rot="-5400000">
        <a:off x="690068" y="869183"/>
        <a:ext cx="7225676" cy="578217"/>
      </dsp:txXfrm>
    </dsp:sp>
    <dsp:sp modelId="{71448379-21B7-B742-8D42-D6E9FA6E00C2}">
      <dsp:nvSpPr>
        <dsp:cNvPr id="0" name=""/>
        <dsp:cNvSpPr/>
      </dsp:nvSpPr>
      <dsp:spPr>
        <a:xfrm rot="5400000">
          <a:off x="-147871" y="1820551"/>
          <a:ext cx="985811" cy="690068"/>
        </a:xfrm>
        <a:prstGeom prst="chevron">
          <a:avLst/>
        </a:prstGeom>
        <a:gradFill rotWithShape="0">
          <a:gsLst>
            <a:gs pos="0">
              <a:schemeClr val="accent1">
                <a:hueOff val="0"/>
                <a:satOff val="0"/>
                <a:lumOff val="0"/>
                <a:alphaOff val="0"/>
                <a:tint val="50000"/>
                <a:shade val="100000"/>
                <a:alpha val="100000"/>
                <a:satMod val="150000"/>
              </a:schemeClr>
            </a:gs>
            <a:gs pos="40000">
              <a:schemeClr val="accent1">
                <a:hueOff val="0"/>
                <a:satOff val="0"/>
                <a:lumOff val="0"/>
                <a:alphaOff val="0"/>
                <a:tint val="70000"/>
                <a:shade val="100000"/>
                <a:alpha val="100000"/>
                <a:satMod val="150000"/>
              </a:schemeClr>
            </a:gs>
            <a:gs pos="100000">
              <a:schemeClr val="accent1">
                <a:hueOff val="0"/>
                <a:satOff val="0"/>
                <a:lumOff val="0"/>
                <a:alphaOff val="0"/>
                <a:shade val="90000"/>
                <a:satMod val="110000"/>
              </a:schemeClr>
            </a:gs>
          </a:gsLst>
          <a:lin ang="5400000" scaled="0"/>
        </a:gradFill>
        <a:ln w="12700" cap="flat" cmpd="sng" algn="ctr">
          <a:solidFill>
            <a:schemeClr val="accent1">
              <a:hueOff val="0"/>
              <a:satOff val="0"/>
              <a:lumOff val="0"/>
              <a:alphaOff val="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dirty="0" smtClean="0"/>
            <a:t>O</a:t>
          </a:r>
          <a:endParaRPr lang="en-US" sz="3200" b="1" kern="1200" dirty="0"/>
        </a:p>
      </dsp:txBody>
      <dsp:txXfrm rot="-5400000">
        <a:off x="1" y="2017713"/>
        <a:ext cx="690068" cy="295743"/>
      </dsp:txXfrm>
    </dsp:sp>
    <dsp:sp modelId="{391AF57C-2A8E-0A42-843C-F18747FA1899}">
      <dsp:nvSpPr>
        <dsp:cNvPr id="0" name=""/>
        <dsp:cNvSpPr/>
      </dsp:nvSpPr>
      <dsp:spPr>
        <a:xfrm rot="5400000">
          <a:off x="3998157" y="-1635409"/>
          <a:ext cx="640777" cy="72569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smtClean="0"/>
            <a:t>Opportunities</a:t>
          </a:r>
          <a:endParaRPr lang="en-US" sz="3900" kern="1200" dirty="0"/>
        </a:p>
      </dsp:txBody>
      <dsp:txXfrm rot="-5400000">
        <a:off x="690068" y="1703960"/>
        <a:ext cx="7225676" cy="578217"/>
      </dsp:txXfrm>
    </dsp:sp>
    <dsp:sp modelId="{BB994851-BEF2-F74F-AE1F-35863E624E2E}">
      <dsp:nvSpPr>
        <dsp:cNvPr id="0" name=""/>
        <dsp:cNvSpPr/>
      </dsp:nvSpPr>
      <dsp:spPr>
        <a:xfrm rot="5400000">
          <a:off x="-147871" y="2655327"/>
          <a:ext cx="985811" cy="690068"/>
        </a:xfrm>
        <a:prstGeom prst="chevron">
          <a:avLst/>
        </a:prstGeom>
        <a:gradFill rotWithShape="0">
          <a:gsLst>
            <a:gs pos="0">
              <a:schemeClr val="accent1">
                <a:hueOff val="0"/>
                <a:satOff val="0"/>
                <a:lumOff val="0"/>
                <a:alphaOff val="0"/>
                <a:tint val="50000"/>
                <a:shade val="100000"/>
                <a:alpha val="100000"/>
                <a:satMod val="150000"/>
              </a:schemeClr>
            </a:gs>
            <a:gs pos="40000">
              <a:schemeClr val="accent1">
                <a:hueOff val="0"/>
                <a:satOff val="0"/>
                <a:lumOff val="0"/>
                <a:alphaOff val="0"/>
                <a:tint val="70000"/>
                <a:shade val="100000"/>
                <a:alpha val="100000"/>
                <a:satMod val="150000"/>
              </a:schemeClr>
            </a:gs>
            <a:gs pos="100000">
              <a:schemeClr val="accent1">
                <a:hueOff val="0"/>
                <a:satOff val="0"/>
                <a:lumOff val="0"/>
                <a:alphaOff val="0"/>
                <a:shade val="90000"/>
                <a:satMod val="110000"/>
              </a:schemeClr>
            </a:gs>
          </a:gsLst>
          <a:lin ang="5400000" scaled="0"/>
        </a:gradFill>
        <a:ln w="12700" cap="flat" cmpd="sng" algn="ctr">
          <a:solidFill>
            <a:schemeClr val="accent1">
              <a:hueOff val="0"/>
              <a:satOff val="0"/>
              <a:lumOff val="0"/>
              <a:alphaOff val="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1" kern="1200" dirty="0" smtClean="0"/>
            <a:t>T</a:t>
          </a:r>
          <a:endParaRPr lang="en-US" sz="3200" b="1" kern="1200" dirty="0"/>
        </a:p>
      </dsp:txBody>
      <dsp:txXfrm rot="-5400000">
        <a:off x="1" y="2852489"/>
        <a:ext cx="690068" cy="295743"/>
      </dsp:txXfrm>
    </dsp:sp>
    <dsp:sp modelId="{37165661-6B64-654F-B821-33BDF373F27B}">
      <dsp:nvSpPr>
        <dsp:cNvPr id="0" name=""/>
        <dsp:cNvSpPr/>
      </dsp:nvSpPr>
      <dsp:spPr>
        <a:xfrm rot="5400000">
          <a:off x="3998157" y="-800633"/>
          <a:ext cx="640777" cy="72569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smtClean="0"/>
            <a:t>Threats</a:t>
          </a:r>
          <a:endParaRPr lang="en-US" sz="3900" kern="1200" dirty="0"/>
        </a:p>
      </dsp:txBody>
      <dsp:txXfrm rot="-5400000">
        <a:off x="690068" y="2538736"/>
        <a:ext cx="7225676" cy="57821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Click icon to add picture</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Click icon to add picture</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6/18/2015</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6/18/2015</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ideo" Target="https://www.youtube.com/embed/96uulCHTRAY"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financeformulas.net/Net_Present_Value.html" TargetMode="External"/><Relationship Id="rId2" Type="http://schemas.openxmlformats.org/officeDocument/2006/relationships/hyperlink" Target="https://new.edu/resources/crafting-your-balanced-scorecar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428822"/>
            <a:ext cx="8228013" cy="1927225"/>
          </a:xfrm>
        </p:spPr>
        <p:txBody>
          <a:bodyPr/>
          <a:lstStyle/>
          <a:p>
            <a:r>
              <a:rPr lang="en-US" b="1" dirty="0" smtClean="0">
                <a:solidFill>
                  <a:schemeClr val="accent3"/>
                </a:solidFill>
              </a:rPr>
              <a:t>Project Integration Management</a:t>
            </a:r>
            <a:endParaRPr lang="en-US" b="1" dirty="0">
              <a:solidFill>
                <a:schemeClr val="accent3"/>
              </a:solidFill>
            </a:endParaRPr>
          </a:p>
        </p:txBody>
      </p:sp>
      <p:sp>
        <p:nvSpPr>
          <p:cNvPr id="3" name="Subtitle 2"/>
          <p:cNvSpPr>
            <a:spLocks noGrp="1"/>
          </p:cNvSpPr>
          <p:nvPr>
            <p:ph type="subTitle" idx="1"/>
          </p:nvPr>
        </p:nvSpPr>
        <p:spPr>
          <a:xfrm>
            <a:off x="363985" y="2937510"/>
            <a:ext cx="4412202" cy="3866709"/>
          </a:xfrm>
        </p:spPr>
        <p:txBody>
          <a:bodyPr numCol="1">
            <a:normAutofit lnSpcReduction="10000"/>
          </a:bodyPr>
          <a:lstStyle/>
          <a:p>
            <a:pPr algn="l"/>
            <a:r>
              <a:rPr lang="es-ES_tradnl" b="1" dirty="0" err="1"/>
              <a:t>Prabudh</a:t>
            </a:r>
            <a:r>
              <a:rPr lang="es-ES_tradnl" b="1" dirty="0"/>
              <a:t> </a:t>
            </a:r>
            <a:r>
              <a:rPr lang="es-ES_tradnl" b="1" dirty="0" err="1"/>
              <a:t>Dhingra</a:t>
            </a:r>
            <a:endParaRPr lang="es-ES_tradnl" b="1" dirty="0"/>
          </a:p>
          <a:p>
            <a:pPr algn="l"/>
            <a:r>
              <a:rPr lang="es-ES_tradnl" b="1" dirty="0" smtClean="0"/>
              <a:t>Emmanuel </a:t>
            </a:r>
            <a:r>
              <a:rPr lang="es-ES_tradnl" b="1" dirty="0"/>
              <a:t>Munet-Quiñones</a:t>
            </a:r>
          </a:p>
          <a:p>
            <a:pPr algn="l"/>
            <a:r>
              <a:rPr lang="es-ES_tradnl" b="1" dirty="0" err="1"/>
              <a:t>Deepthi</a:t>
            </a:r>
            <a:r>
              <a:rPr lang="es-ES_tradnl" b="1" dirty="0"/>
              <a:t> </a:t>
            </a:r>
            <a:r>
              <a:rPr lang="es-ES_tradnl" b="1" dirty="0" err="1"/>
              <a:t>Ranganathan</a:t>
            </a:r>
            <a:endParaRPr lang="es-ES_tradnl" b="1" dirty="0"/>
          </a:p>
          <a:p>
            <a:pPr algn="l"/>
            <a:r>
              <a:rPr lang="es-ES_tradnl" b="1" dirty="0" err="1"/>
              <a:t>Henrietta</a:t>
            </a:r>
            <a:r>
              <a:rPr lang="es-ES_tradnl" b="1" dirty="0"/>
              <a:t> Mengue</a:t>
            </a:r>
          </a:p>
          <a:p>
            <a:pPr algn="l"/>
            <a:r>
              <a:rPr lang="es-ES_tradnl" b="1" dirty="0" err="1"/>
              <a:t>Hitesh</a:t>
            </a:r>
            <a:r>
              <a:rPr lang="es-ES_tradnl" b="1" dirty="0"/>
              <a:t> </a:t>
            </a:r>
            <a:r>
              <a:rPr lang="es-ES_tradnl" b="1" dirty="0" err="1"/>
              <a:t>Parmar</a:t>
            </a:r>
            <a:endParaRPr lang="es-ES_tradnl" b="1" dirty="0"/>
          </a:p>
          <a:p>
            <a:pPr algn="l"/>
            <a:r>
              <a:rPr lang="es-ES_tradnl" b="1" dirty="0" err="1"/>
              <a:t>Renjei</a:t>
            </a:r>
            <a:r>
              <a:rPr lang="es-ES_tradnl" b="1" dirty="0"/>
              <a:t> </a:t>
            </a:r>
            <a:r>
              <a:rPr lang="es-ES_tradnl" b="1" dirty="0" err="1"/>
              <a:t>Mei</a:t>
            </a:r>
            <a:endParaRPr lang="es-ES_tradnl" b="1" dirty="0"/>
          </a:p>
          <a:p>
            <a:pPr algn="l"/>
            <a:r>
              <a:rPr lang="es-ES_tradnl" b="1" dirty="0" err="1"/>
              <a:t>Sagnik</a:t>
            </a:r>
            <a:r>
              <a:rPr lang="es-ES_tradnl" b="1" dirty="0"/>
              <a:t> Saha</a:t>
            </a:r>
          </a:p>
          <a:p>
            <a:pPr algn="l"/>
            <a:endParaRPr lang="es-ES_tradnl" b="1" dirty="0" smtClean="0"/>
          </a:p>
          <a:p>
            <a:pPr algn="l"/>
            <a:r>
              <a:rPr lang="es-ES_tradnl" b="1" dirty="0" err="1" smtClean="0">
                <a:solidFill>
                  <a:schemeClr val="tx1"/>
                </a:solidFill>
              </a:rPr>
              <a:t>Presented</a:t>
            </a:r>
            <a:r>
              <a:rPr lang="es-ES_tradnl" b="1" dirty="0" smtClean="0">
                <a:solidFill>
                  <a:schemeClr val="tx1"/>
                </a:solidFill>
              </a:rPr>
              <a:t> to: </a:t>
            </a:r>
          </a:p>
          <a:p>
            <a:pPr algn="l"/>
            <a:r>
              <a:rPr lang="es-ES_tradnl" b="1" dirty="0" smtClean="0">
                <a:solidFill>
                  <a:schemeClr val="tx1"/>
                </a:solidFill>
              </a:rPr>
              <a:t>Prof</a:t>
            </a:r>
            <a:r>
              <a:rPr lang="es-ES_tradnl" b="1" dirty="0">
                <a:solidFill>
                  <a:schemeClr val="tx1"/>
                </a:solidFill>
              </a:rPr>
              <a:t>. William García</a:t>
            </a:r>
          </a:p>
          <a:p>
            <a:pPr algn="l"/>
            <a:r>
              <a:rPr lang="es-ES_tradnl" b="1" dirty="0">
                <a:solidFill>
                  <a:schemeClr val="tx1"/>
                </a:solidFill>
              </a:rPr>
              <a:t>IT Project Management</a:t>
            </a:r>
          </a:p>
          <a:p>
            <a:pPr algn="l"/>
            <a:r>
              <a:rPr lang="en-US" b="1" dirty="0" smtClean="0">
                <a:solidFill>
                  <a:schemeClr val="tx1"/>
                </a:solidFill>
              </a:rPr>
              <a:t>The George Washington University Washington D.C.</a:t>
            </a:r>
            <a:endParaRPr lang="en-US" b="1" dirty="0">
              <a:solidFill>
                <a:schemeClr val="tx1"/>
              </a:solidFill>
            </a:endParaRPr>
          </a:p>
          <a:p>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22365" y="2937510"/>
            <a:ext cx="4535415" cy="2834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7677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E2751D"/>
                </a:solidFill>
              </a:rPr>
              <a:t>SWOT </a:t>
            </a:r>
            <a:r>
              <a:rPr lang="en-US" b="1" dirty="0" smtClean="0">
                <a:solidFill>
                  <a:srgbClr val="E2751D"/>
                </a:solidFill>
              </a:rPr>
              <a:t>Analysis: Bald Guy [Continued]</a:t>
            </a:r>
            <a:endParaRPr lang="en-US" dirty="0"/>
          </a:p>
        </p:txBody>
      </p:sp>
      <p:sp>
        <p:nvSpPr>
          <p:cNvPr id="3" name="Content Placeholder 2"/>
          <p:cNvSpPr>
            <a:spLocks noGrp="1"/>
          </p:cNvSpPr>
          <p:nvPr>
            <p:ph idx="1"/>
          </p:nvPr>
        </p:nvSpPr>
        <p:spPr>
          <a:xfrm>
            <a:off x="739775" y="2770095"/>
            <a:ext cx="7662864" cy="788878"/>
          </a:xfrm>
        </p:spPr>
        <p:txBody>
          <a:bodyPr/>
          <a:lstStyle/>
          <a:p>
            <a:pPr lvl="0"/>
            <a:r>
              <a:rPr lang="en-US" dirty="0"/>
              <a:t>You always stand out </a:t>
            </a:r>
            <a:r>
              <a:rPr lang="en-US" dirty="0" smtClean="0"/>
              <a:t>from </a:t>
            </a:r>
            <a:r>
              <a:rPr lang="en-US" dirty="0"/>
              <a:t>the </a:t>
            </a:r>
            <a:r>
              <a:rPr lang="en-US" dirty="0" smtClean="0"/>
              <a:t>crowd</a:t>
            </a:r>
            <a:endParaRPr lang="en-US" dirty="0"/>
          </a:p>
        </p:txBody>
      </p:sp>
      <p:pic>
        <p:nvPicPr>
          <p:cNvPr id="4" name="Picture 3" descr="https://d3819ii77zvwic.cloudfront.net/wp-content/uploads/2013/04/baldguy1_Fotor_20130417.jp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53602" y="3299326"/>
            <a:ext cx="4836795" cy="3218180"/>
          </a:xfrm>
          <a:prstGeom prst="rect">
            <a:avLst/>
          </a:prstGeom>
          <a:noFill/>
          <a:ln>
            <a:noFill/>
          </a:ln>
        </p:spPr>
      </p:pic>
      <p:sp>
        <p:nvSpPr>
          <p:cNvPr id="5" name="Right Arrow 4"/>
          <p:cNvSpPr/>
          <p:nvPr/>
        </p:nvSpPr>
        <p:spPr>
          <a:xfrm>
            <a:off x="739775" y="3740412"/>
            <a:ext cx="3251349" cy="10467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10800000">
            <a:off x="5036804" y="3740412"/>
            <a:ext cx="3251349" cy="10467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88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567" y="2467994"/>
            <a:ext cx="7784867" cy="3267169"/>
          </a:xfrm>
        </p:spPr>
        <p:txBody>
          <a:bodyPr/>
          <a:lstStyle/>
          <a:p>
            <a:r>
              <a:rPr lang="en-US" b="1" u="sng" dirty="0" smtClean="0"/>
              <a:t>Weaknesses</a:t>
            </a:r>
          </a:p>
          <a:p>
            <a:pPr marL="0" lvl="0" indent="0">
              <a:buNone/>
            </a:pPr>
            <a:r>
              <a:rPr lang="en-US" dirty="0"/>
              <a:t>A bald pate serves </a:t>
            </a:r>
            <a:r>
              <a:rPr lang="en-US" dirty="0" smtClean="0"/>
              <a:t>as </a:t>
            </a:r>
            <a:r>
              <a:rPr lang="en-US" dirty="0"/>
              <a:t>a sort of </a:t>
            </a:r>
            <a:r>
              <a:rPr lang="en-US" dirty="0" smtClean="0"/>
              <a:t>“advertising </a:t>
            </a:r>
            <a:r>
              <a:rPr lang="en-US" dirty="0"/>
              <a:t>board for </a:t>
            </a:r>
            <a:r>
              <a:rPr lang="en-US" dirty="0" smtClean="0"/>
              <a:t>emotions”. When it turns </a:t>
            </a:r>
            <a:r>
              <a:rPr lang="en-US" b="1" dirty="0" smtClean="0">
                <a:solidFill>
                  <a:srgbClr val="FF0000"/>
                </a:solidFill>
              </a:rPr>
              <a:t>RED</a:t>
            </a:r>
            <a:r>
              <a:rPr lang="en-US" dirty="0" smtClean="0"/>
              <a:t>, it means a </a:t>
            </a:r>
            <a:r>
              <a:rPr lang="en-US" dirty="0"/>
              <a:t>wordless but very clear statement of </a:t>
            </a:r>
            <a:r>
              <a:rPr lang="en-US" dirty="0" smtClean="0"/>
              <a:t>“Don't </a:t>
            </a:r>
            <a:r>
              <a:rPr lang="en-US" dirty="0"/>
              <a:t>mess with me</a:t>
            </a:r>
            <a:r>
              <a:rPr lang="en-US" dirty="0" smtClean="0"/>
              <a:t>!"</a:t>
            </a:r>
            <a:endParaRPr lang="en-US" dirty="0"/>
          </a:p>
          <a:p>
            <a:endParaRPr lang="en-US" dirty="0"/>
          </a:p>
        </p:txBody>
      </p:sp>
      <p:pic>
        <p:nvPicPr>
          <p:cNvPr id="4" name="Picture 3" descr="http://media.officialplaystationmagazine.co.uk/files/2011/11/hitman-absolution-610x343.jp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51494" y="4179216"/>
            <a:ext cx="4496651" cy="2535800"/>
          </a:xfrm>
          <a:prstGeom prst="rect">
            <a:avLst/>
          </a:prstGeom>
          <a:noFill/>
          <a:ln>
            <a:noFill/>
          </a:ln>
        </p:spPr>
      </p:pic>
      <p:sp>
        <p:nvSpPr>
          <p:cNvPr id="5" name="Title 1"/>
          <p:cNvSpPr>
            <a:spLocks noGrp="1"/>
          </p:cNvSpPr>
          <p:nvPr>
            <p:ph type="title"/>
          </p:nvPr>
        </p:nvSpPr>
        <p:spPr/>
        <p:txBody>
          <a:bodyPr/>
          <a:lstStyle/>
          <a:p>
            <a:r>
              <a:rPr lang="en-US" b="1" dirty="0">
                <a:solidFill>
                  <a:srgbClr val="E2751D"/>
                </a:solidFill>
              </a:rPr>
              <a:t>SWOT </a:t>
            </a:r>
            <a:r>
              <a:rPr lang="en-US" b="1" dirty="0" smtClean="0">
                <a:solidFill>
                  <a:srgbClr val="E2751D"/>
                </a:solidFill>
              </a:rPr>
              <a:t>Analysis: Bald Guy [Continued]</a:t>
            </a:r>
            <a:endParaRPr lang="en-US" dirty="0"/>
          </a:p>
        </p:txBody>
      </p:sp>
    </p:spTree>
    <p:extLst>
      <p:ext uri="{BB962C8B-B14F-4D97-AF65-F5344CB8AC3E}">
        <p14:creationId xmlns:p14="http://schemas.microsoft.com/office/powerpoint/2010/main" val="18067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3599" y="2770094"/>
            <a:ext cx="4999039" cy="3267169"/>
          </a:xfrm>
        </p:spPr>
        <p:txBody>
          <a:bodyPr/>
          <a:lstStyle/>
          <a:p>
            <a:r>
              <a:rPr lang="en-US" b="1" u="sng" dirty="0"/>
              <a:t>Opportunities</a:t>
            </a:r>
            <a:endParaRPr lang="en-US" b="1" dirty="0"/>
          </a:p>
          <a:p>
            <a:pPr marL="0" lvl="0" indent="0">
              <a:buNone/>
            </a:pPr>
            <a:r>
              <a:rPr lang="en-US" dirty="0"/>
              <a:t>You make sunglasses look cool any time </a:t>
            </a:r>
            <a:r>
              <a:rPr lang="en-US" dirty="0" smtClean="0"/>
              <a:t>of the </a:t>
            </a:r>
            <a:r>
              <a:rPr lang="en-US" dirty="0"/>
              <a:t>day throughout the year</a:t>
            </a:r>
          </a:p>
          <a:p>
            <a:endParaRPr lang="en-US" dirty="0"/>
          </a:p>
        </p:txBody>
      </p:sp>
      <p:pic>
        <p:nvPicPr>
          <p:cNvPr id="4" name="Picture 3"/>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35001" y="2770094"/>
            <a:ext cx="2603260" cy="3123912"/>
          </a:xfrm>
          <a:prstGeom prst="rect">
            <a:avLst/>
          </a:prstGeom>
          <a:noFill/>
          <a:ln>
            <a:noFill/>
          </a:ln>
        </p:spPr>
      </p:pic>
      <p:sp>
        <p:nvSpPr>
          <p:cNvPr id="5" name="Title 1"/>
          <p:cNvSpPr>
            <a:spLocks noGrp="1"/>
          </p:cNvSpPr>
          <p:nvPr>
            <p:ph type="title"/>
          </p:nvPr>
        </p:nvSpPr>
        <p:spPr/>
        <p:txBody>
          <a:bodyPr/>
          <a:lstStyle/>
          <a:p>
            <a:r>
              <a:rPr lang="en-US" b="1" dirty="0">
                <a:solidFill>
                  <a:srgbClr val="E2751D"/>
                </a:solidFill>
              </a:rPr>
              <a:t>SWOT </a:t>
            </a:r>
            <a:r>
              <a:rPr lang="en-US" b="1" dirty="0" smtClean="0">
                <a:solidFill>
                  <a:srgbClr val="E2751D"/>
                </a:solidFill>
              </a:rPr>
              <a:t>Analysis: Bald Guy [Continued]</a:t>
            </a:r>
            <a:endParaRPr lang="en-US" dirty="0"/>
          </a:p>
        </p:txBody>
      </p:sp>
    </p:spTree>
    <p:extLst>
      <p:ext uri="{BB962C8B-B14F-4D97-AF65-F5344CB8AC3E}">
        <p14:creationId xmlns:p14="http://schemas.microsoft.com/office/powerpoint/2010/main" val="144934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764" y="2045475"/>
            <a:ext cx="7662864" cy="3267169"/>
          </a:xfrm>
        </p:spPr>
        <p:txBody>
          <a:bodyPr/>
          <a:lstStyle/>
          <a:p>
            <a:r>
              <a:rPr lang="en-US" b="1" u="sng" dirty="0"/>
              <a:t>Threats</a:t>
            </a:r>
            <a:endParaRPr lang="en-US" b="1" dirty="0"/>
          </a:p>
          <a:p>
            <a:pPr marL="0" lvl="0" indent="0">
              <a:buNone/>
            </a:pPr>
            <a:r>
              <a:rPr lang="en-US" dirty="0"/>
              <a:t>Your close friends and family members like to touch your </a:t>
            </a:r>
            <a:r>
              <a:rPr lang="en-US" dirty="0" smtClean="0"/>
              <a:t>head. And it brings out:  </a:t>
            </a:r>
            <a:endParaRPr lang="en-US" dirty="0"/>
          </a:p>
          <a:p>
            <a:endParaRPr lang="en-US" dirty="0"/>
          </a:p>
        </p:txBody>
      </p:sp>
      <p:pic>
        <p:nvPicPr>
          <p:cNvPr id="4" name="Picture 3"/>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37427" y="3502325"/>
            <a:ext cx="5469147" cy="2898475"/>
          </a:xfrm>
          <a:prstGeom prst="rect">
            <a:avLst/>
          </a:prstGeom>
          <a:noFill/>
          <a:ln>
            <a:noFill/>
          </a:ln>
        </p:spPr>
      </p:pic>
      <p:sp>
        <p:nvSpPr>
          <p:cNvPr id="6" name="Title 1"/>
          <p:cNvSpPr>
            <a:spLocks noGrp="1"/>
          </p:cNvSpPr>
          <p:nvPr>
            <p:ph type="title"/>
          </p:nvPr>
        </p:nvSpPr>
        <p:spPr/>
        <p:txBody>
          <a:bodyPr/>
          <a:lstStyle/>
          <a:p>
            <a:r>
              <a:rPr lang="en-US" b="1" dirty="0">
                <a:solidFill>
                  <a:srgbClr val="E2751D"/>
                </a:solidFill>
              </a:rPr>
              <a:t>SWOT </a:t>
            </a:r>
            <a:r>
              <a:rPr lang="en-US" b="1" dirty="0" smtClean="0">
                <a:solidFill>
                  <a:srgbClr val="E2751D"/>
                </a:solidFill>
              </a:rPr>
              <a:t>Analysis: Bald Guy [Continued]</a:t>
            </a:r>
            <a:endParaRPr lang="en-US" dirty="0"/>
          </a:p>
        </p:txBody>
      </p:sp>
    </p:spTree>
    <p:extLst>
      <p:ext uri="{BB962C8B-B14F-4D97-AF65-F5344CB8AC3E}">
        <p14:creationId xmlns:p14="http://schemas.microsoft.com/office/powerpoint/2010/main" val="230330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110296" y="2367443"/>
            <a:ext cx="7191941" cy="4416725"/>
          </a:xfrm>
          <a:prstGeom prst="rect">
            <a:avLst/>
          </a:prstGeom>
        </p:spPr>
      </p:pic>
      <p:sp>
        <p:nvSpPr>
          <p:cNvPr id="7" name="Title 6"/>
          <p:cNvSpPr>
            <a:spLocks noGrp="1"/>
          </p:cNvSpPr>
          <p:nvPr>
            <p:ph type="title"/>
          </p:nvPr>
        </p:nvSpPr>
        <p:spPr/>
        <p:txBody>
          <a:bodyPr/>
          <a:lstStyle/>
          <a:p>
            <a:r>
              <a:rPr lang="en-US" b="1" dirty="0" smtClean="0">
                <a:solidFill>
                  <a:schemeClr val="accent3"/>
                </a:solidFill>
              </a:rPr>
              <a:t>Planning </a:t>
            </a:r>
            <a:r>
              <a:rPr lang="en-US" b="1" dirty="0">
                <a:solidFill>
                  <a:schemeClr val="accent3"/>
                </a:solidFill>
              </a:rPr>
              <a:t>Process </a:t>
            </a:r>
            <a:r>
              <a:rPr lang="en-US" b="1" dirty="0" smtClean="0">
                <a:solidFill>
                  <a:schemeClr val="accent3"/>
                </a:solidFill>
              </a:rPr>
              <a:t/>
            </a:r>
            <a:br>
              <a:rPr lang="en-US" b="1" dirty="0" smtClean="0">
                <a:solidFill>
                  <a:schemeClr val="accent3"/>
                </a:solidFill>
              </a:rPr>
            </a:br>
            <a:r>
              <a:rPr lang="en-US" b="1" dirty="0" smtClean="0">
                <a:solidFill>
                  <a:schemeClr val="accent3"/>
                </a:solidFill>
              </a:rPr>
              <a:t>for </a:t>
            </a:r>
            <a:r>
              <a:rPr lang="en-US" b="1" dirty="0">
                <a:solidFill>
                  <a:schemeClr val="accent3"/>
                </a:solidFill>
              </a:rPr>
              <a:t>IT </a:t>
            </a:r>
            <a:r>
              <a:rPr lang="en-US" b="1" dirty="0" smtClean="0">
                <a:solidFill>
                  <a:schemeClr val="accent3"/>
                </a:solidFill>
              </a:rPr>
              <a:t>Projects</a:t>
            </a:r>
            <a:endParaRPr lang="en-US" b="1" dirty="0">
              <a:solidFill>
                <a:schemeClr val="accent3"/>
              </a:solidFill>
            </a:endParaRPr>
          </a:p>
        </p:txBody>
      </p:sp>
    </p:spTree>
    <p:extLst>
      <p:ext uri="{BB962C8B-B14F-4D97-AF65-F5344CB8AC3E}">
        <p14:creationId xmlns:p14="http://schemas.microsoft.com/office/powerpoint/2010/main" val="1125882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latin typeface="Calibri" panose="020F0502020204030204" pitchFamily="34" charset="0"/>
              </a:rPr>
              <a:t>Methods </a:t>
            </a:r>
            <a:r>
              <a:rPr lang="en-US" dirty="0">
                <a:solidFill>
                  <a:schemeClr val="accent3"/>
                </a:solidFill>
                <a:latin typeface="Calibri" panose="020F0502020204030204" pitchFamily="34" charset="0"/>
              </a:rPr>
              <a:t>F</a:t>
            </a:r>
            <a:r>
              <a:rPr lang="en-US" dirty="0" smtClean="0">
                <a:solidFill>
                  <a:schemeClr val="accent3"/>
                </a:solidFill>
                <a:latin typeface="Calibri" panose="020F0502020204030204" pitchFamily="34" charset="0"/>
              </a:rPr>
              <a:t>or Selecting Projects</a:t>
            </a:r>
            <a:endParaRPr lang="en-US" dirty="0">
              <a:solidFill>
                <a:schemeClr val="accent3"/>
              </a:solidFill>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latin typeface="Calibri" panose="020F0502020204030204" pitchFamily="34" charset="0"/>
              </a:rPr>
              <a:t>Focusing on broad organizational </a:t>
            </a:r>
            <a:r>
              <a:rPr lang="en-US" dirty="0" smtClean="0">
                <a:latin typeface="Calibri" panose="020F0502020204030204" pitchFamily="34" charset="0"/>
              </a:rPr>
              <a:t>needs</a:t>
            </a:r>
          </a:p>
          <a:p>
            <a:r>
              <a:rPr lang="en-US" dirty="0" smtClean="0">
                <a:latin typeface="Calibri" panose="020F0502020204030204" pitchFamily="34" charset="0"/>
              </a:rPr>
              <a:t>Categorizing IT Projects</a:t>
            </a:r>
          </a:p>
          <a:p>
            <a:r>
              <a:rPr lang="en-US" dirty="0" smtClean="0">
                <a:latin typeface="Calibri" panose="020F0502020204030204" pitchFamily="34" charset="0"/>
              </a:rPr>
              <a:t>Performing Financial Analysis</a:t>
            </a:r>
          </a:p>
          <a:p>
            <a:r>
              <a:rPr lang="en-US" dirty="0" smtClean="0">
                <a:latin typeface="Calibri" panose="020F0502020204030204" pitchFamily="34" charset="0"/>
              </a:rPr>
              <a:t>Developing Weighted Score Models</a:t>
            </a:r>
          </a:p>
          <a:p>
            <a:r>
              <a:rPr lang="en-US" dirty="0" smtClean="0">
                <a:latin typeface="Calibri" panose="020F0502020204030204" pitchFamily="34" charset="0"/>
              </a:rPr>
              <a:t>Balanced Score Cards</a:t>
            </a:r>
          </a:p>
          <a:p>
            <a:pPr marL="0" indent="0">
              <a:buNone/>
            </a:pPr>
            <a:endParaRPr lang="en-US" dirty="0" smtClean="0"/>
          </a:p>
          <a:p>
            <a:endParaRPr lang="en-US" dirty="0" smtClean="0"/>
          </a:p>
          <a:p>
            <a:pPr lvl="1" fontAlgn="base"/>
            <a:endParaRPr lang="en-US" sz="1800" dirty="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0" y="2770094"/>
            <a:ext cx="2857500" cy="2181225"/>
          </a:xfrm>
          <a:prstGeom prst="rect">
            <a:avLst/>
          </a:prstGeom>
        </p:spPr>
      </p:pic>
    </p:spTree>
    <p:extLst>
      <p:ext uri="{BB962C8B-B14F-4D97-AF65-F5344CB8AC3E}">
        <p14:creationId xmlns:p14="http://schemas.microsoft.com/office/powerpoint/2010/main" val="351227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Methods For Selecting Projects</a:t>
            </a:r>
          </a:p>
        </p:txBody>
      </p:sp>
      <p:sp>
        <p:nvSpPr>
          <p:cNvPr id="3" name="Content Placeholder 2"/>
          <p:cNvSpPr>
            <a:spLocks noGrp="1"/>
          </p:cNvSpPr>
          <p:nvPr>
            <p:ph idx="1"/>
          </p:nvPr>
        </p:nvSpPr>
        <p:spPr/>
        <p:txBody>
          <a:bodyPr/>
          <a:lstStyle/>
          <a:p>
            <a:r>
              <a:rPr lang="en-US" dirty="0" smtClean="0"/>
              <a:t>Focusing on Broad Organization Needs</a:t>
            </a:r>
          </a:p>
          <a:p>
            <a:pPr lvl="1" fontAlgn="base"/>
            <a:r>
              <a:rPr lang="en-US" dirty="0" smtClean="0"/>
              <a:t>Need</a:t>
            </a:r>
            <a:r>
              <a:rPr lang="en-US" dirty="0"/>
              <a:t>: Do people in the organization agree that the project needs to be done?  </a:t>
            </a:r>
            <a:endParaRPr lang="en-US" sz="1800" dirty="0"/>
          </a:p>
          <a:p>
            <a:pPr lvl="1" fontAlgn="base"/>
            <a:r>
              <a:rPr lang="en-US" dirty="0"/>
              <a:t>Funding: Does the organization have the desire and capacity to provide adequate funds to perform the project? </a:t>
            </a:r>
            <a:endParaRPr lang="en-US" sz="1800" dirty="0"/>
          </a:p>
          <a:p>
            <a:pPr lvl="1" fontAlgn="base"/>
            <a:r>
              <a:rPr lang="en-US" dirty="0"/>
              <a:t>Will: Is there a strong will to make the project succeed? </a:t>
            </a:r>
            <a:endParaRPr lang="en-US" dirty="0" smtClean="0"/>
          </a:p>
          <a:p>
            <a:pPr lvl="1" fontAlgn="base"/>
            <a:r>
              <a:rPr lang="en-US" sz="1800" dirty="0"/>
              <a:t>Should be reevaluated to determine should we continue ?</a:t>
            </a:r>
          </a:p>
          <a:p>
            <a:pPr marL="349250" lvl="1" indent="0" fontAlgn="base">
              <a:buNone/>
            </a:pPr>
            <a:endParaRPr lang="en-US" sz="1800" dirty="0"/>
          </a:p>
        </p:txBody>
      </p:sp>
    </p:spTree>
    <p:extLst>
      <p:ext uri="{BB962C8B-B14F-4D97-AF65-F5344CB8AC3E}">
        <p14:creationId xmlns:p14="http://schemas.microsoft.com/office/powerpoint/2010/main" val="80495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Methods For Selecting Projects</a:t>
            </a:r>
          </a:p>
        </p:txBody>
      </p:sp>
      <p:sp>
        <p:nvSpPr>
          <p:cNvPr id="3" name="Content Placeholder 2"/>
          <p:cNvSpPr>
            <a:spLocks noGrp="1"/>
          </p:cNvSpPr>
          <p:nvPr>
            <p:ph idx="1"/>
          </p:nvPr>
        </p:nvSpPr>
        <p:spPr/>
        <p:txBody>
          <a:bodyPr/>
          <a:lstStyle/>
          <a:p>
            <a:r>
              <a:rPr lang="en-US" dirty="0">
                <a:latin typeface="+mj-lt"/>
              </a:rPr>
              <a:t>Categorizing IT Projects</a:t>
            </a:r>
          </a:p>
          <a:p>
            <a:pPr lvl="1" fontAlgn="base"/>
            <a:r>
              <a:rPr lang="en-US" dirty="0" smtClean="0"/>
              <a:t>Problems </a:t>
            </a:r>
            <a:endParaRPr lang="en-US" sz="1800" dirty="0"/>
          </a:p>
          <a:p>
            <a:pPr lvl="1" fontAlgn="base"/>
            <a:r>
              <a:rPr lang="en-US" dirty="0" smtClean="0"/>
              <a:t>Opportunities </a:t>
            </a:r>
            <a:endParaRPr lang="en-US" sz="1800" dirty="0"/>
          </a:p>
          <a:p>
            <a:pPr lvl="1" fontAlgn="base"/>
            <a:r>
              <a:rPr lang="en-US" dirty="0" smtClean="0"/>
              <a:t>Directive</a:t>
            </a:r>
          </a:p>
        </p:txBody>
      </p:sp>
    </p:spTree>
    <p:extLst>
      <p:ext uri="{BB962C8B-B14F-4D97-AF65-F5344CB8AC3E}">
        <p14:creationId xmlns:p14="http://schemas.microsoft.com/office/powerpoint/2010/main" val="62155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latin typeface="Calibri" panose="020F0502020204030204" pitchFamily="34" charset="0"/>
              </a:rPr>
              <a:t>Methods For Selecting Projects</a:t>
            </a:r>
          </a:p>
        </p:txBody>
      </p:sp>
      <p:sp>
        <p:nvSpPr>
          <p:cNvPr id="3" name="Content Placeholder 2"/>
          <p:cNvSpPr>
            <a:spLocks noGrp="1"/>
          </p:cNvSpPr>
          <p:nvPr>
            <p:ph idx="1"/>
          </p:nvPr>
        </p:nvSpPr>
        <p:spPr/>
        <p:txBody>
          <a:bodyPr>
            <a:normAutofit/>
          </a:bodyPr>
          <a:lstStyle/>
          <a:p>
            <a:r>
              <a:rPr lang="en-US" dirty="0" smtClean="0"/>
              <a:t>Performing Financial Analysis</a:t>
            </a:r>
            <a:endParaRPr lang="en-US" dirty="0"/>
          </a:p>
          <a:p>
            <a:pPr lvl="1" fontAlgn="base"/>
            <a:r>
              <a:rPr lang="en-US" dirty="0" smtClean="0"/>
              <a:t>NPV (</a:t>
            </a:r>
            <a:r>
              <a:rPr lang="en-US" dirty="0"/>
              <a:t>Net Present Value) </a:t>
            </a:r>
            <a:r>
              <a:rPr lang="en-US" dirty="0" smtClean="0"/>
              <a:t>:</a:t>
            </a:r>
            <a:endParaRPr lang="en-US" sz="1800" dirty="0"/>
          </a:p>
          <a:p>
            <a:pPr lvl="1" fontAlgn="base"/>
            <a:endParaRPr lang="en-US" dirty="0" smtClean="0"/>
          </a:p>
          <a:p>
            <a:pPr marL="349250" lvl="1" indent="0" fontAlgn="base">
              <a:buNone/>
            </a:pPr>
            <a:endParaRPr lang="en-US" dirty="0" smtClean="0"/>
          </a:p>
          <a:p>
            <a:pPr lvl="1"/>
            <a:endParaRPr lang="en-US" dirty="0" smtClean="0"/>
          </a:p>
          <a:p>
            <a:pPr lvl="1"/>
            <a:r>
              <a:rPr lang="en-US" dirty="0" smtClean="0"/>
              <a:t>ROI: In </a:t>
            </a:r>
            <a:r>
              <a:rPr lang="en-US" dirty="0"/>
              <a:t>a recent  Information Week study, more than 82 percent of IT decisions required an ROI </a:t>
            </a:r>
            <a:r>
              <a:rPr lang="en-US" dirty="0" smtClean="0"/>
              <a:t>analysis</a:t>
            </a:r>
          </a:p>
          <a:p>
            <a:pPr lvl="1"/>
            <a:r>
              <a:rPr lang="en-US" dirty="0"/>
              <a:t>Payback </a:t>
            </a:r>
            <a:r>
              <a:rPr lang="en-US" dirty="0" smtClean="0"/>
              <a:t>Analysis </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09" y="3585280"/>
            <a:ext cx="4362450" cy="5905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909" y="4175830"/>
            <a:ext cx="2066925" cy="514350"/>
          </a:xfrm>
          <a:prstGeom prst="rect">
            <a:avLst/>
          </a:prstGeom>
        </p:spPr>
      </p:pic>
    </p:spTree>
    <p:extLst>
      <p:ext uri="{BB962C8B-B14F-4D97-AF65-F5344CB8AC3E}">
        <p14:creationId xmlns:p14="http://schemas.microsoft.com/office/powerpoint/2010/main" val="300395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Methods For Selecting Projects</a:t>
            </a:r>
          </a:p>
        </p:txBody>
      </p:sp>
      <p:sp>
        <p:nvSpPr>
          <p:cNvPr id="3" name="Content Placeholder 2"/>
          <p:cNvSpPr>
            <a:spLocks noGrp="1"/>
          </p:cNvSpPr>
          <p:nvPr>
            <p:ph idx="1"/>
          </p:nvPr>
        </p:nvSpPr>
        <p:spPr/>
        <p:txBody>
          <a:bodyPr/>
          <a:lstStyle/>
          <a:p>
            <a:pPr lvl="0" fontAlgn="base"/>
            <a:r>
              <a:rPr lang="en-US" dirty="0"/>
              <a:t>Weighted Scoring </a:t>
            </a:r>
            <a:r>
              <a:rPr lang="en-US" dirty="0" smtClean="0"/>
              <a:t>Models</a:t>
            </a:r>
          </a:p>
          <a:p>
            <a:pPr lvl="0" fontAlgn="base"/>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776" y="3428999"/>
            <a:ext cx="4620270" cy="2800741"/>
          </a:xfrm>
          <a:prstGeom prst="rect">
            <a:avLst/>
          </a:prstGeom>
        </p:spPr>
      </p:pic>
    </p:spTree>
    <p:extLst>
      <p:ext uri="{BB962C8B-B14F-4D97-AF65-F5344CB8AC3E}">
        <p14:creationId xmlns:p14="http://schemas.microsoft.com/office/powerpoint/2010/main" val="36103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Agenda</a:t>
            </a:r>
            <a:endParaRPr lang="en-US" b="1" dirty="0">
              <a:solidFill>
                <a:schemeClr val="accent3"/>
              </a:solidFill>
            </a:endParaRPr>
          </a:p>
        </p:txBody>
      </p:sp>
      <p:sp>
        <p:nvSpPr>
          <p:cNvPr id="3" name="Content Placeholder 2"/>
          <p:cNvSpPr>
            <a:spLocks noGrp="1"/>
          </p:cNvSpPr>
          <p:nvPr>
            <p:ph idx="1"/>
          </p:nvPr>
        </p:nvSpPr>
        <p:spPr/>
        <p:txBody>
          <a:bodyPr>
            <a:normAutofit fontScale="85000" lnSpcReduction="20000"/>
          </a:bodyPr>
          <a:lstStyle/>
          <a:p>
            <a:r>
              <a:rPr lang="en-US" dirty="0"/>
              <a:t>Project Integration Management </a:t>
            </a:r>
            <a:r>
              <a:rPr lang="en-US" dirty="0" smtClean="0"/>
              <a:t>Framework</a:t>
            </a:r>
            <a:endParaRPr lang="en-US" dirty="0"/>
          </a:p>
          <a:p>
            <a:r>
              <a:rPr lang="en-US" dirty="0" smtClean="0"/>
              <a:t>Activity</a:t>
            </a:r>
            <a:endParaRPr lang="en-US" dirty="0"/>
          </a:p>
          <a:p>
            <a:r>
              <a:rPr lang="en-US" dirty="0"/>
              <a:t>Strategic Planning </a:t>
            </a:r>
            <a:r>
              <a:rPr lang="en-US" dirty="0" smtClean="0"/>
              <a:t>Process</a:t>
            </a:r>
            <a:endParaRPr lang="en-US" dirty="0"/>
          </a:p>
          <a:p>
            <a:r>
              <a:rPr lang="en-US" dirty="0"/>
              <a:t>Common Techniques for Selecting </a:t>
            </a:r>
            <a:r>
              <a:rPr lang="en-US" dirty="0" smtClean="0"/>
              <a:t>Projects</a:t>
            </a:r>
            <a:endParaRPr lang="en-US" dirty="0"/>
          </a:p>
          <a:p>
            <a:r>
              <a:rPr lang="en-US" dirty="0"/>
              <a:t>Project Integration Management </a:t>
            </a:r>
            <a:r>
              <a:rPr lang="en-US" dirty="0" smtClean="0"/>
              <a:t>Process</a:t>
            </a:r>
            <a:endParaRPr lang="en-US" dirty="0"/>
          </a:p>
          <a:p>
            <a:r>
              <a:rPr lang="en-US" dirty="0"/>
              <a:t>Project Integration Management </a:t>
            </a:r>
            <a:r>
              <a:rPr lang="en-US" dirty="0" smtClean="0"/>
              <a:t>Tools</a:t>
            </a:r>
            <a:endParaRPr lang="en-US" dirty="0"/>
          </a:p>
          <a:p>
            <a:r>
              <a:rPr lang="en-US" dirty="0"/>
              <a:t>Closing</a:t>
            </a:r>
          </a:p>
        </p:txBody>
      </p:sp>
    </p:spTree>
    <p:extLst>
      <p:ext uri="{BB962C8B-B14F-4D97-AF65-F5344CB8AC3E}">
        <p14:creationId xmlns:p14="http://schemas.microsoft.com/office/powerpoint/2010/main" val="1745260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Methods For Selecting Projects</a:t>
            </a:r>
          </a:p>
        </p:txBody>
      </p:sp>
      <p:sp>
        <p:nvSpPr>
          <p:cNvPr id="3" name="Content Placeholder 2"/>
          <p:cNvSpPr>
            <a:spLocks noGrp="1"/>
          </p:cNvSpPr>
          <p:nvPr>
            <p:ph idx="1"/>
          </p:nvPr>
        </p:nvSpPr>
        <p:spPr/>
        <p:txBody>
          <a:bodyPr>
            <a:normAutofit fontScale="92500" lnSpcReduction="20000"/>
          </a:bodyPr>
          <a:lstStyle/>
          <a:p>
            <a:r>
              <a:rPr lang="en-US" dirty="0" smtClean="0"/>
              <a:t>Balanced scored :</a:t>
            </a:r>
          </a:p>
          <a:p>
            <a:pPr lvl="1" fontAlgn="base"/>
            <a:r>
              <a:rPr lang="en-US" dirty="0" smtClean="0"/>
              <a:t>Converts value drivers to series of defined metrics</a:t>
            </a:r>
          </a:p>
          <a:p>
            <a:pPr lvl="2" fontAlgn="base"/>
            <a:r>
              <a:rPr lang="en-US" dirty="0" smtClean="0"/>
              <a:t>Customer Service</a:t>
            </a:r>
          </a:p>
          <a:p>
            <a:pPr lvl="2" fontAlgn="base"/>
            <a:r>
              <a:rPr lang="en-US" dirty="0" smtClean="0"/>
              <a:t>Innovation</a:t>
            </a:r>
          </a:p>
          <a:p>
            <a:pPr lvl="2" fontAlgn="base"/>
            <a:r>
              <a:rPr lang="en-US" dirty="0" smtClean="0"/>
              <a:t>Operational Efficiency</a:t>
            </a:r>
          </a:p>
          <a:p>
            <a:pPr lvl="2" fontAlgn="base"/>
            <a:r>
              <a:rPr lang="en-US" sz="1600" dirty="0" smtClean="0"/>
              <a:t>Financial Performance</a:t>
            </a:r>
          </a:p>
          <a:p>
            <a:pPr lvl="2" fontAlgn="base"/>
            <a:endParaRPr lang="en-US" sz="1600" dirty="0" smtClean="0"/>
          </a:p>
          <a:p>
            <a:pPr marL="685800" lvl="2" indent="0" fontAlgn="base">
              <a:buNone/>
            </a:pPr>
            <a:endParaRPr lang="en-US" sz="1600" dirty="0"/>
          </a:p>
          <a:p>
            <a:pPr lvl="2" fontAlgn="base"/>
            <a:endParaRPr lang="en-US" sz="1600" dirty="0"/>
          </a:p>
          <a:p>
            <a:pPr lvl="2" fontAlgn="base"/>
            <a:endParaRPr lang="en-US" dirty="0" smtClean="0"/>
          </a:p>
          <a:p>
            <a:pPr marL="349250" lvl="1" indent="0" fontAlgn="base">
              <a:buNone/>
            </a:pPr>
            <a:r>
              <a:rPr lang="en-US" sz="1800" dirty="0" smtClean="0"/>
              <a:t>	</a:t>
            </a:r>
          </a:p>
          <a:p>
            <a:pPr marL="0" lvl="0" indent="0" fontAlgn="base">
              <a:buNone/>
            </a:pPr>
            <a:endParaRPr lang="en-US" dirty="0"/>
          </a:p>
          <a:p>
            <a:pPr marL="0" lvl="0" indent="0" fontAlgn="base">
              <a:buNone/>
            </a:pPr>
            <a:endParaRPr lang="en-US" dirty="0"/>
          </a:p>
        </p:txBody>
      </p:sp>
    </p:spTree>
    <p:extLst>
      <p:ext uri="{BB962C8B-B14F-4D97-AF65-F5344CB8AC3E}">
        <p14:creationId xmlns:p14="http://schemas.microsoft.com/office/powerpoint/2010/main" val="14342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Methods For Selecting Projects</a:t>
            </a:r>
          </a:p>
        </p:txBody>
      </p:sp>
      <p:sp>
        <p:nvSpPr>
          <p:cNvPr id="3" name="Content Placeholder 2"/>
          <p:cNvSpPr>
            <a:spLocks noGrp="1"/>
          </p:cNvSpPr>
          <p:nvPr>
            <p:ph idx="1"/>
          </p:nvPr>
        </p:nvSpPr>
        <p:spPr/>
        <p:txBody>
          <a:bodyPr>
            <a:normAutofit/>
          </a:bodyPr>
          <a:lstStyle/>
          <a:p>
            <a:r>
              <a:rPr lang="en-US" dirty="0"/>
              <a:t>Balanced </a:t>
            </a:r>
            <a:r>
              <a:rPr lang="en-US" dirty="0" smtClean="0"/>
              <a:t>scored :</a:t>
            </a:r>
            <a:endParaRPr lang="en-US" dirty="0"/>
          </a:p>
          <a:p>
            <a:pPr marL="685800" lvl="2" indent="0" fontAlgn="base">
              <a:buNone/>
            </a:pPr>
            <a:endParaRPr lang="en-US" sz="1600" dirty="0"/>
          </a:p>
          <a:p>
            <a:pPr marL="685800" lvl="2" indent="0" fontAlgn="base">
              <a:buNone/>
            </a:pPr>
            <a:endParaRPr lang="en-US" sz="1600" dirty="0"/>
          </a:p>
          <a:p>
            <a:pPr lvl="2" fontAlgn="base"/>
            <a:endParaRPr lang="en-US" sz="1600" dirty="0"/>
          </a:p>
          <a:p>
            <a:pPr lvl="2" fontAlgn="base"/>
            <a:endParaRPr lang="en-US" dirty="0" smtClean="0"/>
          </a:p>
          <a:p>
            <a:pPr marL="349250" lvl="1" indent="0" fontAlgn="base">
              <a:buNone/>
            </a:pPr>
            <a:r>
              <a:rPr lang="en-US" sz="1800" dirty="0" smtClean="0"/>
              <a:t>	</a:t>
            </a:r>
          </a:p>
          <a:p>
            <a:pPr marL="0" lvl="0" indent="0" fontAlgn="base">
              <a:buNone/>
            </a:pPr>
            <a:endParaRPr lang="en-US" dirty="0"/>
          </a:p>
          <a:p>
            <a:pPr marL="0" lvl="0" indent="0" fontAlgn="base">
              <a:buNone/>
            </a:pP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47082" y="3255516"/>
            <a:ext cx="6498696" cy="3443947"/>
          </a:xfrm>
          <a:prstGeom prst="rect">
            <a:avLst/>
          </a:prstGeom>
        </p:spPr>
      </p:pic>
    </p:spTree>
    <p:extLst>
      <p:ext uri="{BB962C8B-B14F-4D97-AF65-F5344CB8AC3E}">
        <p14:creationId xmlns:p14="http://schemas.microsoft.com/office/powerpoint/2010/main" val="426938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Video Skydiving</a:t>
            </a:r>
            <a:endParaRPr lang="en-US" b="1" dirty="0">
              <a:solidFill>
                <a:schemeClr val="accent3"/>
              </a:solidFill>
            </a:endParaRPr>
          </a:p>
        </p:txBody>
      </p:sp>
      <p:pic>
        <p:nvPicPr>
          <p:cNvPr id="4" name="96uulCHTRAY"/>
          <p:cNvPicPr>
            <a:picLocks noRot="1" noChangeAspect="1"/>
          </p:cNvPicPr>
          <p:nvPr>
            <a:videoFile r:link="rId1"/>
          </p:nvPr>
        </p:nvPicPr>
        <p:blipFill>
          <a:blip r:embed="rId3"/>
          <a:stretch>
            <a:fillRect/>
          </a:stretch>
        </p:blipFill>
        <p:spPr>
          <a:xfrm>
            <a:off x="1946836" y="2675965"/>
            <a:ext cx="5250329" cy="2953310"/>
          </a:xfrm>
          <a:prstGeom prst="rect">
            <a:avLst/>
          </a:prstGeom>
        </p:spPr>
      </p:pic>
    </p:spTree>
    <p:extLst>
      <p:ext uri="{BB962C8B-B14F-4D97-AF65-F5344CB8AC3E}">
        <p14:creationId xmlns:p14="http://schemas.microsoft.com/office/powerpoint/2010/main" val="2395855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Project Integration Management Processes</a:t>
            </a:r>
            <a:endParaRPr lang="en-US" b="1" dirty="0">
              <a:solidFill>
                <a:schemeClr val="accent3"/>
              </a:solidFill>
            </a:endParaRPr>
          </a:p>
        </p:txBody>
      </p:sp>
      <p:sp>
        <p:nvSpPr>
          <p:cNvPr id="3" name="Content Placeholder 2"/>
          <p:cNvSpPr>
            <a:spLocks noGrp="1"/>
          </p:cNvSpPr>
          <p:nvPr>
            <p:ph idx="1"/>
          </p:nvPr>
        </p:nvSpPr>
        <p:spPr>
          <a:xfrm>
            <a:off x="609600" y="2453640"/>
            <a:ext cx="7793039" cy="3583623"/>
          </a:xfrm>
        </p:spPr>
        <p:txBody>
          <a:bodyPr/>
          <a:lstStyle/>
          <a:p>
            <a:r>
              <a:rPr lang="en-US" b="1" dirty="0" smtClean="0"/>
              <a:t>Developing the project Charter</a:t>
            </a:r>
          </a:p>
          <a:p>
            <a:pPr lvl="0" fontAlgn="base">
              <a:buFont typeface="Wingdings" panose="05000000000000000000" pitchFamily="2" charset="2"/>
              <a:buChar char="Ø"/>
            </a:pPr>
            <a:r>
              <a:rPr lang="en-US" dirty="0"/>
              <a:t>It is a document that formally recognizes the existence of a project and provides direction on the project’s objectives and management.</a:t>
            </a:r>
          </a:p>
          <a:p>
            <a:pPr lvl="0" fontAlgn="base">
              <a:buFont typeface="Wingdings" panose="05000000000000000000" pitchFamily="2" charset="2"/>
              <a:buChar char="Ø"/>
            </a:pPr>
            <a:r>
              <a:rPr lang="en-US" dirty="0"/>
              <a:t>Also called letter of agreement or formal contracts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630" y="4739640"/>
            <a:ext cx="3501878" cy="1870710"/>
          </a:xfrm>
          <a:prstGeom prst="rect">
            <a:avLst/>
          </a:prstGeom>
        </p:spPr>
      </p:pic>
    </p:spTree>
    <p:extLst>
      <p:ext uri="{BB962C8B-B14F-4D97-AF65-F5344CB8AC3E}">
        <p14:creationId xmlns:p14="http://schemas.microsoft.com/office/powerpoint/2010/main" val="1614782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5" name="Rectangle 1"/>
          <p:cNvSpPr>
            <a:spLocks noChangeArrowheads="1"/>
          </p:cNvSpPr>
          <p:nvPr/>
        </p:nvSpPr>
        <p:spPr bwMode="auto">
          <a:xfrm>
            <a:off x="1980810" y="2361487"/>
            <a:ext cx="518238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alibri" pitchFamily="34" charset="0"/>
                <a:ea typeface="Times New Roman" pitchFamily="18" charset="0"/>
                <a:cs typeface="Arial" pitchFamily="34" charset="0"/>
              </a:rPr>
              <a:t>Project Charter for a Class </a:t>
            </a:r>
            <a:r>
              <a:rPr lang="en-US" altLang="en-US" sz="2400" b="1" dirty="0">
                <a:solidFill>
                  <a:srgbClr val="000000"/>
                </a:solidFill>
                <a:latin typeface="Calibri" pitchFamily="34" charset="0"/>
                <a:ea typeface="Times New Roman" pitchFamily="18" charset="0"/>
              </a:rPr>
              <a:t>P</a:t>
            </a:r>
            <a:r>
              <a:rPr kumimoji="0" lang="en-US" altLang="en-US" sz="2400" b="1" i="0" u="none" strike="noStrike" cap="none" normalizeH="0" baseline="0" dirty="0" smtClean="0">
                <a:ln>
                  <a:noFill/>
                </a:ln>
                <a:solidFill>
                  <a:srgbClr val="000000"/>
                </a:solidFill>
                <a:effectLst/>
                <a:latin typeface="Calibri" pitchFamily="34" charset="0"/>
                <a:ea typeface="Times New Roman" pitchFamily="18" charset="0"/>
                <a:cs typeface="Arial" pitchFamily="34" charset="0"/>
              </a:rPr>
              <a:t>resentation</a:t>
            </a:r>
            <a:endParaRPr kumimoji="0" lang="en-US" alt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34126857"/>
              </p:ext>
            </p:extLst>
          </p:nvPr>
        </p:nvGraphicFramePr>
        <p:xfrm>
          <a:off x="872490" y="2971801"/>
          <a:ext cx="7399021" cy="3306112"/>
        </p:xfrm>
        <a:graphic>
          <a:graphicData uri="http://schemas.openxmlformats.org/drawingml/2006/table">
            <a:tbl>
              <a:tblPr firstRow="1" bandRow="1">
                <a:tableStyleId>{5C22544A-7EE6-4342-B048-85BDC9FD1C3A}</a:tableStyleId>
              </a:tblPr>
              <a:tblGrid>
                <a:gridCol w="3749556"/>
                <a:gridCol w="3649465"/>
              </a:tblGrid>
              <a:tr h="388015">
                <a:tc gridSpan="2">
                  <a:txBody>
                    <a:bodyPr/>
                    <a:lstStyle/>
                    <a:p>
                      <a:r>
                        <a:rPr lang="en-US" sz="1800" b="1" kern="1200" dirty="0" smtClean="0">
                          <a:solidFill>
                            <a:schemeClr val="lt1"/>
                          </a:solidFill>
                          <a:effectLst/>
                          <a:latin typeface="+mn-lt"/>
                          <a:ea typeface="+mn-ea"/>
                          <a:cs typeface="+mn-cs"/>
                        </a:rPr>
                        <a:t>Project Title: Chapter Four Presentation</a:t>
                      </a:r>
                      <a:endParaRPr lang="en-US" b="1" dirty="0"/>
                    </a:p>
                  </a:txBody>
                  <a:tcPr/>
                </a:tc>
                <a:tc hMerge="1">
                  <a:txBody>
                    <a:bodyPr/>
                    <a:lstStyle/>
                    <a:p>
                      <a:endParaRPr lang="en-US" dirty="0"/>
                    </a:p>
                  </a:txBody>
                  <a:tcPr/>
                </a:tc>
              </a:tr>
              <a:tr h="388015">
                <a:tc gridSpan="2">
                  <a:txBody>
                    <a:bodyPr/>
                    <a:lstStyle/>
                    <a:p>
                      <a:r>
                        <a:rPr lang="en-US" sz="1800" b="1" kern="1200" dirty="0" smtClean="0">
                          <a:solidFill>
                            <a:schemeClr val="dk1"/>
                          </a:solidFill>
                          <a:effectLst/>
                          <a:latin typeface="+mn-lt"/>
                          <a:ea typeface="+mn-ea"/>
                          <a:cs typeface="+mn-cs"/>
                        </a:rPr>
                        <a:t>Date of Authorization</a:t>
                      </a:r>
                      <a:r>
                        <a:rPr lang="en-US" sz="1800" kern="1200" dirty="0" smtClean="0">
                          <a:solidFill>
                            <a:schemeClr val="dk1"/>
                          </a:solidFill>
                          <a:effectLst/>
                          <a:latin typeface="+mn-lt"/>
                          <a:ea typeface="+mn-ea"/>
                          <a:cs typeface="+mn-cs"/>
                        </a:rPr>
                        <a:t>: August 25</a:t>
                      </a:r>
                      <a:endParaRPr lang="en-US" dirty="0"/>
                    </a:p>
                  </a:txBody>
                  <a:tcPr/>
                </a:tc>
                <a:tc hMerge="1">
                  <a:txBody>
                    <a:bodyPr/>
                    <a:lstStyle/>
                    <a:p>
                      <a:endParaRPr lang="en-US" dirty="0"/>
                    </a:p>
                  </a:txBody>
                  <a:tcPr/>
                </a:tc>
              </a:tr>
              <a:tr h="388015">
                <a:tc>
                  <a:txBody>
                    <a:bodyPr/>
                    <a:lstStyle/>
                    <a:p>
                      <a:r>
                        <a:rPr lang="en-US" sz="1800" b="1" kern="1200" dirty="0" smtClean="0">
                          <a:solidFill>
                            <a:schemeClr val="dk1"/>
                          </a:solidFill>
                          <a:effectLst/>
                          <a:latin typeface="+mn-lt"/>
                          <a:ea typeface="+mn-ea"/>
                          <a:cs typeface="+mn-cs"/>
                        </a:rPr>
                        <a:t>Project Start Date:</a:t>
                      </a:r>
                      <a:r>
                        <a:rPr lang="en-US" sz="1800" kern="1200" dirty="0" smtClean="0">
                          <a:solidFill>
                            <a:schemeClr val="dk1"/>
                          </a:solidFill>
                          <a:effectLst/>
                          <a:latin typeface="+mn-lt"/>
                          <a:ea typeface="+mn-ea"/>
                          <a:cs typeface="+mn-cs"/>
                        </a:rPr>
                        <a:t> August 25</a:t>
                      </a:r>
                      <a:endParaRPr lang="en-US" dirty="0"/>
                    </a:p>
                  </a:txBody>
                  <a:tcPr/>
                </a:tc>
                <a:tc>
                  <a:txBody>
                    <a:bodyPr/>
                    <a:lstStyle/>
                    <a:p>
                      <a:r>
                        <a:rPr lang="en-US" sz="1800" b="1" kern="1200" dirty="0" smtClean="0">
                          <a:solidFill>
                            <a:schemeClr val="dk1"/>
                          </a:solidFill>
                          <a:effectLst/>
                          <a:latin typeface="+mn-lt"/>
                          <a:ea typeface="+mn-ea"/>
                          <a:cs typeface="+mn-cs"/>
                        </a:rPr>
                        <a:t>Project Finish Date</a:t>
                      </a:r>
                      <a:r>
                        <a:rPr lang="en-US" sz="1800" kern="1200" dirty="0" smtClean="0">
                          <a:solidFill>
                            <a:schemeClr val="dk1"/>
                          </a:solidFill>
                          <a:effectLst/>
                          <a:latin typeface="+mn-lt"/>
                          <a:ea typeface="+mn-ea"/>
                          <a:cs typeface="+mn-cs"/>
                        </a:rPr>
                        <a:t>: September 16</a:t>
                      </a:r>
                      <a:endParaRPr lang="en-US" dirty="0"/>
                    </a:p>
                  </a:txBody>
                  <a:tcPr/>
                </a:tc>
              </a:tr>
              <a:tr h="842554">
                <a:tc gridSpan="2">
                  <a:txBody>
                    <a:bodyPr/>
                    <a:lstStyle/>
                    <a:p>
                      <a:pPr fontAlgn="base"/>
                      <a:r>
                        <a:rPr lang="en-US" sz="1800" b="1" kern="1200" dirty="0" smtClean="0">
                          <a:solidFill>
                            <a:schemeClr val="dk1"/>
                          </a:solidFill>
                          <a:effectLst/>
                          <a:latin typeface="+mn-lt"/>
                          <a:ea typeface="+mn-ea"/>
                          <a:cs typeface="+mn-cs"/>
                        </a:rPr>
                        <a:t>Key Schedule Milestones:</a:t>
                      </a:r>
                      <a:endParaRPr lang="en-US" sz="1800" kern="1200" dirty="0" smtClean="0">
                        <a:solidFill>
                          <a:schemeClr val="dk1"/>
                        </a:solidFill>
                        <a:effectLst/>
                        <a:latin typeface="+mn-lt"/>
                        <a:ea typeface="+mn-ea"/>
                        <a:cs typeface="+mn-cs"/>
                      </a:endParaRPr>
                    </a:p>
                    <a:p>
                      <a:pPr marL="285750" lvl="0" indent="-285750" fontAlgn="base">
                        <a:buFont typeface="Wingdings" panose="05000000000000000000" pitchFamily="2" charset="2"/>
                        <a:buChar char="Ø"/>
                      </a:pPr>
                      <a:r>
                        <a:rPr lang="en-US" sz="1800" kern="1200" dirty="0" smtClean="0">
                          <a:solidFill>
                            <a:schemeClr val="dk1"/>
                          </a:solidFill>
                          <a:effectLst/>
                          <a:latin typeface="+mn-lt"/>
                          <a:ea typeface="+mn-ea"/>
                          <a:cs typeface="+mn-cs"/>
                        </a:rPr>
                        <a:t>Read the chapter by September 11</a:t>
                      </a:r>
                    </a:p>
                    <a:p>
                      <a:pPr marL="285750" lvl="0" indent="-285750" fontAlgn="base">
                        <a:buFont typeface="Wingdings" panose="05000000000000000000" pitchFamily="2" charset="2"/>
                        <a:buChar char="Ø"/>
                      </a:pPr>
                      <a:r>
                        <a:rPr lang="en-US" sz="1800" kern="1200" dirty="0" smtClean="0">
                          <a:solidFill>
                            <a:schemeClr val="dk1"/>
                          </a:solidFill>
                          <a:effectLst/>
                          <a:latin typeface="+mn-lt"/>
                          <a:ea typeface="+mn-ea"/>
                          <a:cs typeface="+mn-cs"/>
                        </a:rPr>
                        <a:t>Have the presentation ready by September 9</a:t>
                      </a:r>
                    </a:p>
                    <a:p>
                      <a:pPr marL="285750" lvl="0" indent="-285750" fontAlgn="base">
                        <a:buFont typeface="Wingdings" panose="05000000000000000000" pitchFamily="2" charset="2"/>
                        <a:buChar char="Ø"/>
                      </a:pPr>
                      <a:r>
                        <a:rPr lang="en-US" sz="1800" kern="1200" dirty="0" smtClean="0">
                          <a:solidFill>
                            <a:schemeClr val="dk1"/>
                          </a:solidFill>
                          <a:effectLst/>
                          <a:latin typeface="+mn-lt"/>
                          <a:ea typeface="+mn-ea"/>
                          <a:cs typeface="+mn-cs"/>
                        </a:rPr>
                        <a:t>Practice the presentation on September 15</a:t>
                      </a:r>
                    </a:p>
                    <a:p>
                      <a:pPr marL="285750" lvl="0" indent="-285750" fontAlgn="base">
                        <a:buFont typeface="Wingdings" panose="05000000000000000000" pitchFamily="2" charset="2"/>
                        <a:buChar char="Ø"/>
                      </a:pPr>
                      <a:r>
                        <a:rPr lang="en-US" sz="1800" kern="1200" dirty="0" smtClean="0">
                          <a:solidFill>
                            <a:schemeClr val="dk1"/>
                          </a:solidFill>
                          <a:effectLst/>
                          <a:latin typeface="+mn-lt"/>
                          <a:ea typeface="+mn-ea"/>
                          <a:cs typeface="+mn-cs"/>
                        </a:rPr>
                        <a:t>Deliver the presentation on September 16</a:t>
                      </a:r>
                    </a:p>
                  </a:txBody>
                  <a:tcPr/>
                </a:tc>
                <a:tc hMerge="1">
                  <a:txBody>
                    <a:bodyPr/>
                    <a:lstStyle/>
                    <a:p>
                      <a:endParaRPr lang="en-US" dirty="0"/>
                    </a:p>
                  </a:txBody>
                  <a:tcPr/>
                </a:tc>
              </a:tr>
              <a:tr h="679027">
                <a:tc gridSpan="2">
                  <a:txBody>
                    <a:bodyPr/>
                    <a:lstStyle/>
                    <a:p>
                      <a:pPr fontAlgn="base"/>
                      <a:r>
                        <a:rPr lang="en-US" sz="1800" b="1" kern="1200" dirty="0" smtClean="0">
                          <a:solidFill>
                            <a:schemeClr val="dk1"/>
                          </a:solidFill>
                          <a:effectLst/>
                          <a:latin typeface="+mn-lt"/>
                          <a:ea typeface="+mn-ea"/>
                          <a:cs typeface="+mn-cs"/>
                        </a:rPr>
                        <a:t>Budget Information</a:t>
                      </a:r>
                      <a:r>
                        <a:rPr lang="en-US" sz="1800" kern="1200" dirty="0" smtClean="0">
                          <a:solidFill>
                            <a:schemeClr val="dk1"/>
                          </a:solidFill>
                          <a:effectLst/>
                          <a:latin typeface="+mn-lt"/>
                          <a:ea typeface="+mn-ea"/>
                          <a:cs typeface="+mn-cs"/>
                        </a:rPr>
                        <a:t>: Group members will use their own laptops and money to buy foods</a:t>
                      </a:r>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76597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graphicFrame>
        <p:nvGraphicFramePr>
          <p:cNvPr id="4" name="Table 3"/>
          <p:cNvGraphicFramePr>
            <a:graphicFrameLocks noGrp="1"/>
          </p:cNvGraphicFramePr>
          <p:nvPr>
            <p:extLst>
              <p:ext uri="{D42A27DB-BD31-4B8C-83A1-F6EECF244321}">
                <p14:modId xmlns:p14="http://schemas.microsoft.com/office/powerpoint/2010/main" val="2549839487"/>
              </p:ext>
            </p:extLst>
          </p:nvPr>
        </p:nvGraphicFramePr>
        <p:xfrm>
          <a:off x="1524000" y="2943860"/>
          <a:ext cx="6096000" cy="3114040"/>
        </p:xfrm>
        <a:graphic>
          <a:graphicData uri="http://schemas.openxmlformats.org/drawingml/2006/table">
            <a:tbl>
              <a:tblPr firstRow="1" bandRow="1">
                <a:tableStyleId>{5C22544A-7EE6-4342-B048-85BDC9FD1C3A}</a:tableStyleId>
              </a:tblPr>
              <a:tblGrid>
                <a:gridCol w="6096000"/>
              </a:tblGrid>
              <a:tr h="370840">
                <a:tc>
                  <a:txBody>
                    <a:bodyPr/>
                    <a:lstStyle/>
                    <a:p>
                      <a:r>
                        <a:rPr lang="en-US" sz="1800" b="1" kern="1200" dirty="0" smtClean="0">
                          <a:solidFill>
                            <a:schemeClr val="lt1"/>
                          </a:solidFill>
                          <a:effectLst/>
                          <a:latin typeface="+mn-lt"/>
                          <a:ea typeface="+mn-ea"/>
                          <a:cs typeface="+mn-cs"/>
                        </a:rPr>
                        <a:t>Project Manager: Emmanuel</a:t>
                      </a:r>
                      <a:endParaRPr lang="en-US" dirty="0"/>
                    </a:p>
                  </a:txBody>
                  <a:tcPr/>
                </a:tc>
              </a:tr>
              <a:tr h="370840">
                <a:tc>
                  <a:txBody>
                    <a:bodyPr/>
                    <a:lstStyle/>
                    <a:p>
                      <a:r>
                        <a:rPr lang="en-US" sz="1800" b="1" kern="1200" dirty="0" smtClean="0">
                          <a:solidFill>
                            <a:schemeClr val="dk1"/>
                          </a:solidFill>
                          <a:effectLst/>
                          <a:latin typeface="+mn-lt"/>
                          <a:ea typeface="+mn-ea"/>
                          <a:cs typeface="+mn-cs"/>
                        </a:rPr>
                        <a:t>Project objectives</a:t>
                      </a:r>
                      <a:r>
                        <a:rPr lang="en-US" sz="1800" kern="1200" dirty="0" smtClean="0">
                          <a:solidFill>
                            <a:schemeClr val="dk1"/>
                          </a:solidFill>
                          <a:effectLst/>
                          <a:latin typeface="+mn-lt"/>
                          <a:ea typeface="+mn-ea"/>
                          <a:cs typeface="+mn-cs"/>
                        </a:rPr>
                        <a:t>: Create a presentation that will help students understand the main points of chapter 4.</a:t>
                      </a:r>
                      <a:endParaRPr lang="en-US" dirty="0"/>
                    </a:p>
                  </a:txBody>
                  <a:tcPr/>
                </a:tc>
              </a:tr>
              <a:tr h="370840">
                <a:tc>
                  <a:txBody>
                    <a:bodyPr/>
                    <a:lstStyle/>
                    <a:p>
                      <a:r>
                        <a:rPr lang="en-US" sz="1800" b="1" kern="1200" dirty="0" smtClean="0">
                          <a:solidFill>
                            <a:schemeClr val="dk1"/>
                          </a:solidFill>
                          <a:effectLst/>
                          <a:latin typeface="+mn-lt"/>
                          <a:ea typeface="+mn-ea"/>
                          <a:cs typeface="+mn-cs"/>
                        </a:rPr>
                        <a:t>Project success Criteria</a:t>
                      </a:r>
                      <a:r>
                        <a:rPr lang="en-US" sz="1800" kern="1200" dirty="0" smtClean="0">
                          <a:solidFill>
                            <a:schemeClr val="dk1"/>
                          </a:solidFill>
                          <a:effectLst/>
                          <a:latin typeface="+mn-lt"/>
                          <a:ea typeface="+mn-ea"/>
                          <a:cs typeface="+mn-cs"/>
                        </a:rPr>
                        <a:t>: The presentation must be interesting, relevant, entertaining, and funny. </a:t>
                      </a:r>
                      <a:endParaRPr lang="en-US" dirty="0"/>
                    </a:p>
                  </a:txBody>
                  <a:tcPr/>
                </a:tc>
              </a:tr>
              <a:tr h="370840">
                <a:tc>
                  <a:txBody>
                    <a:bodyPr/>
                    <a:lstStyle/>
                    <a:p>
                      <a:pPr fontAlgn="base"/>
                      <a:r>
                        <a:rPr lang="en-US" sz="1800" b="1" kern="1200" dirty="0" smtClean="0">
                          <a:solidFill>
                            <a:schemeClr val="dk1"/>
                          </a:solidFill>
                          <a:effectLst/>
                          <a:latin typeface="+mn-lt"/>
                          <a:ea typeface="+mn-ea"/>
                          <a:cs typeface="+mn-cs"/>
                        </a:rPr>
                        <a:t>Approach:</a:t>
                      </a:r>
                      <a:endParaRPr lang="en-US" sz="1800" kern="1200" dirty="0" smtClean="0">
                        <a:solidFill>
                          <a:schemeClr val="dk1"/>
                        </a:solidFill>
                        <a:effectLst/>
                        <a:latin typeface="+mn-lt"/>
                        <a:ea typeface="+mn-ea"/>
                        <a:cs typeface="+mn-cs"/>
                      </a:endParaRPr>
                    </a:p>
                    <a:p>
                      <a:pPr marL="285750" lvl="0" indent="-285750" fontAlgn="base">
                        <a:buFont typeface="Wingdings" panose="05000000000000000000" pitchFamily="2" charset="2"/>
                        <a:buChar char="Ø"/>
                      </a:pPr>
                      <a:r>
                        <a:rPr lang="en-US" sz="1800" kern="1200" dirty="0" smtClean="0">
                          <a:solidFill>
                            <a:schemeClr val="dk1"/>
                          </a:solidFill>
                          <a:effectLst/>
                          <a:latin typeface="+mn-lt"/>
                          <a:ea typeface="+mn-ea"/>
                          <a:cs typeface="+mn-cs"/>
                        </a:rPr>
                        <a:t>Hold weekly progress review meeting</a:t>
                      </a:r>
                    </a:p>
                    <a:p>
                      <a:pPr marL="285750" lvl="0" indent="-285750" fontAlgn="base">
                        <a:buFont typeface="Wingdings" panose="05000000000000000000" pitchFamily="2" charset="2"/>
                        <a:buChar char="Ø"/>
                      </a:pPr>
                      <a:r>
                        <a:rPr lang="en-US" sz="1800" kern="1200" dirty="0" smtClean="0">
                          <a:solidFill>
                            <a:schemeClr val="dk1"/>
                          </a:solidFill>
                          <a:effectLst/>
                          <a:latin typeface="+mn-lt"/>
                          <a:ea typeface="+mn-ea"/>
                          <a:cs typeface="+mn-cs"/>
                        </a:rPr>
                        <a:t>Make an outline of the chapter</a:t>
                      </a:r>
                    </a:p>
                    <a:p>
                      <a:pPr marL="285750" lvl="0" indent="-285750" fontAlgn="base">
                        <a:buFont typeface="Wingdings" panose="05000000000000000000" pitchFamily="2" charset="2"/>
                        <a:buChar char="Ø"/>
                      </a:pPr>
                      <a:r>
                        <a:rPr lang="en-US" sz="1800" kern="1200" dirty="0" smtClean="0">
                          <a:solidFill>
                            <a:schemeClr val="dk1"/>
                          </a:solidFill>
                          <a:effectLst/>
                          <a:latin typeface="+mn-lt"/>
                          <a:ea typeface="+mn-ea"/>
                          <a:cs typeface="+mn-cs"/>
                        </a:rPr>
                        <a:t>Divide the different section between team members</a:t>
                      </a:r>
                    </a:p>
                    <a:p>
                      <a:pPr marL="285750" indent="-285750">
                        <a:buFont typeface="Wingdings" panose="05000000000000000000" pitchFamily="2" charset="2"/>
                        <a:buChar char="Ø"/>
                      </a:pPr>
                      <a:r>
                        <a:rPr lang="en-US" sz="1800" kern="1200" dirty="0" smtClean="0">
                          <a:solidFill>
                            <a:schemeClr val="dk1"/>
                          </a:solidFill>
                          <a:effectLst/>
                          <a:latin typeface="+mn-lt"/>
                          <a:ea typeface="+mn-ea"/>
                          <a:cs typeface="+mn-cs"/>
                        </a:rPr>
                        <a:t>Then integrate all the sections in one document </a:t>
                      </a:r>
                      <a:endParaRPr lang="en-US" dirty="0"/>
                    </a:p>
                  </a:txBody>
                  <a:tcPr/>
                </a:tc>
              </a:tr>
            </a:tbl>
          </a:graphicData>
        </a:graphic>
      </p:graphicFrame>
      <p:sp>
        <p:nvSpPr>
          <p:cNvPr id="6" name="Rectangle 1"/>
          <p:cNvSpPr>
            <a:spLocks noChangeArrowheads="1"/>
          </p:cNvSpPr>
          <p:nvPr/>
        </p:nvSpPr>
        <p:spPr bwMode="auto">
          <a:xfrm>
            <a:off x="1980810" y="2361487"/>
            <a:ext cx="518238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alibri" pitchFamily="34" charset="0"/>
                <a:ea typeface="Times New Roman" pitchFamily="18" charset="0"/>
                <a:cs typeface="Arial" pitchFamily="34" charset="0"/>
              </a:rPr>
              <a:t>Project Charter for a Class </a:t>
            </a:r>
            <a:r>
              <a:rPr lang="en-US" altLang="en-US" sz="2400" b="1" dirty="0">
                <a:solidFill>
                  <a:srgbClr val="000000"/>
                </a:solidFill>
                <a:latin typeface="Calibri" pitchFamily="34" charset="0"/>
                <a:ea typeface="Times New Roman" pitchFamily="18" charset="0"/>
              </a:rPr>
              <a:t>P</a:t>
            </a:r>
            <a:r>
              <a:rPr kumimoji="0" lang="en-US" altLang="en-US" sz="2400" b="1" i="0" u="none" strike="noStrike" cap="none" normalizeH="0" baseline="0" dirty="0" smtClean="0">
                <a:ln>
                  <a:noFill/>
                </a:ln>
                <a:solidFill>
                  <a:srgbClr val="000000"/>
                </a:solidFill>
                <a:effectLst/>
                <a:latin typeface="Calibri" pitchFamily="34" charset="0"/>
                <a:ea typeface="Times New Roman" pitchFamily="18" charset="0"/>
                <a:cs typeface="Arial" pitchFamily="34" charset="0"/>
              </a:rPr>
              <a:t>resentation</a:t>
            </a:r>
            <a:endParaRPr kumimoji="0" lang="en-US" alt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39359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graphicFrame>
        <p:nvGraphicFramePr>
          <p:cNvPr id="5" name="Table 4"/>
          <p:cNvGraphicFramePr>
            <a:graphicFrameLocks noGrp="1"/>
          </p:cNvGraphicFramePr>
          <p:nvPr>
            <p:extLst>
              <p:ext uri="{D42A27DB-BD31-4B8C-83A1-F6EECF244321}">
                <p14:modId xmlns:p14="http://schemas.microsoft.com/office/powerpoint/2010/main" val="4213445612"/>
              </p:ext>
            </p:extLst>
          </p:nvPr>
        </p:nvGraphicFramePr>
        <p:xfrm>
          <a:off x="511492" y="2959100"/>
          <a:ext cx="8121016" cy="3577290"/>
        </p:xfrm>
        <a:graphic>
          <a:graphicData uri="http://schemas.openxmlformats.org/drawingml/2006/table">
            <a:tbl>
              <a:tblPr firstRow="1" bandRow="1">
                <a:tableStyleId>{5C22544A-7EE6-4342-B048-85BDC9FD1C3A}</a:tableStyleId>
              </a:tblPr>
              <a:tblGrid>
                <a:gridCol w="1894649"/>
                <a:gridCol w="1803972"/>
                <a:gridCol w="2140522"/>
                <a:gridCol w="2281873"/>
              </a:tblGrid>
              <a:tr h="506147">
                <a:tc gridSpan="4">
                  <a:txBody>
                    <a:bodyPr/>
                    <a:lstStyle/>
                    <a:p>
                      <a:pPr marL="0" marR="0" algn="ctr" fontAlgn="base">
                        <a:spcBef>
                          <a:spcPts val="0"/>
                        </a:spcBef>
                        <a:spcAft>
                          <a:spcPts val="0"/>
                        </a:spcAft>
                      </a:pPr>
                      <a:r>
                        <a:rPr lang="en-US" sz="2000" dirty="0" smtClean="0">
                          <a:effectLst/>
                          <a:latin typeface="+mn-lt"/>
                          <a:ea typeface="Times New Roman"/>
                        </a:rPr>
                        <a:t>Roles and Responsibilities</a:t>
                      </a:r>
                      <a:endParaRPr lang="en-US" sz="2000" dirty="0">
                        <a:effectLst/>
                        <a:latin typeface="+mn-lt"/>
                        <a:ea typeface="Times New Roman"/>
                      </a:endParaRPr>
                    </a:p>
                  </a:txBody>
                  <a:tcPr marL="68580" marR="68580" marT="0" marB="0" anchor="ctr"/>
                </a:tc>
                <a:tc hMerge="1">
                  <a:txBody>
                    <a:bodyPr/>
                    <a:lstStyle/>
                    <a:p>
                      <a:pPr marL="0" marR="0" algn="just" fontAlgn="base">
                        <a:spcBef>
                          <a:spcPts val="0"/>
                        </a:spcBef>
                        <a:spcAft>
                          <a:spcPts val="0"/>
                        </a:spcAft>
                      </a:pPr>
                      <a:endParaRPr lang="en-US" sz="1100" dirty="0">
                        <a:effectLst/>
                        <a:latin typeface="Calibri"/>
                        <a:ea typeface="Times New Roman"/>
                      </a:endParaRPr>
                    </a:p>
                  </a:txBody>
                  <a:tcPr marL="68580" marR="68580" marT="0" marB="0"/>
                </a:tc>
                <a:tc hMerge="1">
                  <a:txBody>
                    <a:bodyPr/>
                    <a:lstStyle/>
                    <a:p>
                      <a:pPr marL="0" marR="0" algn="just" fontAlgn="base">
                        <a:spcBef>
                          <a:spcPts val="0"/>
                        </a:spcBef>
                        <a:spcAft>
                          <a:spcPts val="0"/>
                        </a:spcAft>
                      </a:pPr>
                      <a:endParaRPr lang="en-US" sz="1100" dirty="0">
                        <a:effectLst/>
                        <a:latin typeface="Calibri"/>
                        <a:ea typeface="Times New Roman"/>
                      </a:endParaRPr>
                    </a:p>
                  </a:txBody>
                  <a:tcPr marL="68580" marR="68580" marT="0" marB="0"/>
                </a:tc>
                <a:tc hMerge="1">
                  <a:txBody>
                    <a:bodyPr/>
                    <a:lstStyle/>
                    <a:p>
                      <a:pPr marL="0" marR="0" algn="just" fontAlgn="base">
                        <a:spcBef>
                          <a:spcPts val="0"/>
                        </a:spcBef>
                        <a:spcAft>
                          <a:spcPts val="0"/>
                        </a:spcAft>
                      </a:pPr>
                      <a:endParaRPr lang="en-US" sz="1100" dirty="0">
                        <a:effectLst/>
                        <a:latin typeface="Calibri"/>
                        <a:ea typeface="Times New Roman"/>
                      </a:endParaRPr>
                    </a:p>
                  </a:txBody>
                  <a:tcPr marL="68580" marR="68580" marT="0" marB="0"/>
                </a:tc>
              </a:tr>
              <a:tr h="235535">
                <a:tc>
                  <a:txBody>
                    <a:bodyPr/>
                    <a:lstStyle/>
                    <a:p>
                      <a:pPr marL="0" marR="0" algn="just" fontAlgn="base">
                        <a:spcBef>
                          <a:spcPts val="0"/>
                        </a:spcBef>
                        <a:spcAft>
                          <a:spcPts val="0"/>
                        </a:spcAft>
                      </a:pPr>
                      <a:r>
                        <a:rPr lang="en-US" sz="1800" b="1" dirty="0">
                          <a:solidFill>
                            <a:srgbClr val="000000"/>
                          </a:solidFill>
                          <a:effectLst/>
                          <a:latin typeface="+mn-lt"/>
                          <a:ea typeface="Times New Roman"/>
                        </a:rPr>
                        <a:t>Name</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b="1">
                          <a:solidFill>
                            <a:srgbClr val="000000"/>
                          </a:solidFill>
                          <a:effectLst/>
                          <a:latin typeface="+mn-lt"/>
                          <a:ea typeface="Times New Roman"/>
                        </a:rPr>
                        <a:t>Role</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b="1" dirty="0">
                          <a:solidFill>
                            <a:srgbClr val="000000"/>
                          </a:solidFill>
                          <a:effectLst/>
                          <a:latin typeface="+mn-lt"/>
                          <a:ea typeface="Times New Roman"/>
                        </a:rPr>
                        <a:t>Responsibilities</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b="1" dirty="0">
                          <a:solidFill>
                            <a:srgbClr val="000000"/>
                          </a:solidFill>
                          <a:effectLst/>
                          <a:latin typeface="+mn-lt"/>
                          <a:ea typeface="Times New Roman"/>
                        </a:rPr>
                        <a:t>Contact Information</a:t>
                      </a:r>
                      <a:endParaRPr lang="en-US" sz="1800" dirty="0">
                        <a:effectLst/>
                        <a:latin typeface="+mn-lt"/>
                        <a:ea typeface="Times New Roman"/>
                      </a:endParaRPr>
                    </a:p>
                  </a:txBody>
                  <a:tcPr marL="68580" marR="68580" marT="0" marB="0"/>
                </a:tc>
              </a:tr>
              <a:tr h="235535">
                <a:tc>
                  <a:txBody>
                    <a:bodyPr/>
                    <a:lstStyle/>
                    <a:p>
                      <a:pPr marL="0" marR="0" algn="just" fontAlgn="base">
                        <a:spcBef>
                          <a:spcPts val="0"/>
                        </a:spcBef>
                        <a:spcAft>
                          <a:spcPts val="0"/>
                        </a:spcAft>
                      </a:pPr>
                      <a:r>
                        <a:rPr lang="en-US" sz="1800" dirty="0">
                          <a:solidFill>
                            <a:srgbClr val="000000"/>
                          </a:solidFill>
                          <a:effectLst/>
                          <a:latin typeface="+mn-lt"/>
                          <a:ea typeface="Times New Roman"/>
                        </a:rPr>
                        <a:t>William </a:t>
                      </a:r>
                      <a:r>
                        <a:rPr lang="en-US" sz="1800" dirty="0" err="1" smtClean="0">
                          <a:solidFill>
                            <a:srgbClr val="000000"/>
                          </a:solidFill>
                          <a:effectLst/>
                          <a:latin typeface="+mn-lt"/>
                          <a:ea typeface="Times New Roman"/>
                        </a:rPr>
                        <a:t>García</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Sponsor</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a:solidFill>
                            <a:srgbClr val="000000"/>
                          </a:solidFill>
                          <a:effectLst/>
                          <a:latin typeface="+mn-lt"/>
                          <a:ea typeface="Times New Roman"/>
                        </a:rPr>
                        <a:t>Make finals</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 </a:t>
                      </a:r>
                      <a:endParaRPr lang="en-US" sz="1800" dirty="0">
                        <a:effectLst/>
                        <a:latin typeface="+mn-lt"/>
                        <a:ea typeface="Times New Roman"/>
                      </a:endParaRPr>
                    </a:p>
                  </a:txBody>
                  <a:tcPr marL="68580" marR="68580" marT="0" marB="0"/>
                </a:tc>
              </a:tr>
              <a:tr h="235535">
                <a:tc>
                  <a:txBody>
                    <a:bodyPr/>
                    <a:lstStyle/>
                    <a:p>
                      <a:pPr marL="0" marR="0" algn="just" fontAlgn="base">
                        <a:spcBef>
                          <a:spcPts val="0"/>
                        </a:spcBef>
                        <a:spcAft>
                          <a:spcPts val="0"/>
                        </a:spcAft>
                      </a:pPr>
                      <a:r>
                        <a:rPr lang="en-US" sz="1800">
                          <a:solidFill>
                            <a:srgbClr val="000000"/>
                          </a:solidFill>
                          <a:effectLst/>
                          <a:latin typeface="+mn-lt"/>
                          <a:ea typeface="Times New Roman"/>
                        </a:rPr>
                        <a:t>Emmanuel</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Project Manager</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smtClean="0">
                          <a:solidFill>
                            <a:srgbClr val="000000"/>
                          </a:solidFill>
                          <a:effectLst/>
                          <a:latin typeface="+mn-lt"/>
                          <a:ea typeface="Times New Roman"/>
                        </a:rPr>
                        <a:t>Manage </a:t>
                      </a:r>
                      <a:r>
                        <a:rPr lang="en-US" sz="1800" dirty="0">
                          <a:solidFill>
                            <a:srgbClr val="000000"/>
                          </a:solidFill>
                          <a:effectLst/>
                          <a:latin typeface="+mn-lt"/>
                          <a:ea typeface="Times New Roman"/>
                        </a:rPr>
                        <a:t>the project</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 </a:t>
                      </a:r>
                      <a:endParaRPr lang="en-US" sz="1800" dirty="0">
                        <a:effectLst/>
                        <a:latin typeface="+mn-lt"/>
                        <a:ea typeface="Times New Roman"/>
                      </a:endParaRPr>
                    </a:p>
                  </a:txBody>
                  <a:tcPr marL="68580" marR="68580" marT="0" marB="0"/>
                </a:tc>
              </a:tr>
              <a:tr h="235535">
                <a:tc>
                  <a:txBody>
                    <a:bodyPr/>
                    <a:lstStyle/>
                    <a:p>
                      <a:pPr marL="0" marR="0" algn="just" fontAlgn="base">
                        <a:spcBef>
                          <a:spcPts val="0"/>
                        </a:spcBef>
                        <a:spcAft>
                          <a:spcPts val="0"/>
                        </a:spcAft>
                      </a:pPr>
                      <a:r>
                        <a:rPr lang="en-US" sz="1800" dirty="0">
                          <a:solidFill>
                            <a:srgbClr val="000000"/>
                          </a:solidFill>
                          <a:effectLst/>
                          <a:latin typeface="+mn-lt"/>
                          <a:ea typeface="Times New Roman"/>
                        </a:rPr>
                        <a:t>Henriette</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a:solidFill>
                            <a:srgbClr val="000000"/>
                          </a:solidFill>
                          <a:effectLst/>
                          <a:latin typeface="+mn-lt"/>
                          <a:ea typeface="Times New Roman"/>
                        </a:rPr>
                        <a:t>Team member</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a:solidFill>
                            <a:srgbClr val="000000"/>
                          </a:solidFill>
                          <a:effectLst/>
                          <a:latin typeface="+mn-lt"/>
                          <a:ea typeface="Times New Roman"/>
                        </a:rPr>
                        <a:t>Section 1</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hmengue@gwu.edu</a:t>
                      </a:r>
                      <a:endParaRPr lang="en-US" sz="1800" dirty="0">
                        <a:effectLst/>
                        <a:latin typeface="+mn-lt"/>
                        <a:ea typeface="Times New Roman"/>
                      </a:endParaRPr>
                    </a:p>
                  </a:txBody>
                  <a:tcPr marL="68580" marR="68580" marT="0" marB="0"/>
                </a:tc>
              </a:tr>
              <a:tr h="235535">
                <a:tc>
                  <a:txBody>
                    <a:bodyPr/>
                    <a:lstStyle/>
                    <a:p>
                      <a:pPr marL="0" marR="0" algn="just" fontAlgn="base">
                        <a:spcBef>
                          <a:spcPts val="0"/>
                        </a:spcBef>
                        <a:spcAft>
                          <a:spcPts val="0"/>
                        </a:spcAft>
                      </a:pPr>
                      <a:r>
                        <a:rPr lang="en-US" sz="1800">
                          <a:solidFill>
                            <a:srgbClr val="000000"/>
                          </a:solidFill>
                          <a:effectLst/>
                          <a:latin typeface="+mn-lt"/>
                          <a:ea typeface="Times New Roman"/>
                        </a:rPr>
                        <a:t>Sagnik</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a:solidFill>
                            <a:srgbClr val="000000"/>
                          </a:solidFill>
                          <a:effectLst/>
                          <a:latin typeface="+mn-lt"/>
                          <a:ea typeface="Times New Roman"/>
                        </a:rPr>
                        <a:t>Team member</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a:solidFill>
                            <a:srgbClr val="000000"/>
                          </a:solidFill>
                          <a:effectLst/>
                          <a:latin typeface="+mn-lt"/>
                          <a:ea typeface="Times New Roman"/>
                        </a:rPr>
                        <a:t>Section2</a:t>
                      </a:r>
                      <a:endParaRPr lang="en-US" sz="180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 </a:t>
                      </a:r>
                      <a:endParaRPr lang="en-US" sz="1800" dirty="0">
                        <a:effectLst/>
                        <a:latin typeface="+mn-lt"/>
                        <a:ea typeface="Times New Roman"/>
                      </a:endParaRPr>
                    </a:p>
                  </a:txBody>
                  <a:tcPr marL="68580" marR="68580" marT="0" marB="0"/>
                </a:tc>
              </a:tr>
              <a:tr h="235535">
                <a:tc>
                  <a:txBody>
                    <a:bodyPr/>
                    <a:lstStyle/>
                    <a:p>
                      <a:pPr marL="0" marR="0" algn="just" fontAlgn="base">
                        <a:spcBef>
                          <a:spcPts val="0"/>
                        </a:spcBef>
                        <a:spcAft>
                          <a:spcPts val="0"/>
                        </a:spcAft>
                      </a:pPr>
                      <a:r>
                        <a:rPr lang="en-US" sz="1800" dirty="0">
                          <a:solidFill>
                            <a:srgbClr val="000000"/>
                          </a:solidFill>
                          <a:effectLst/>
                          <a:latin typeface="+mn-lt"/>
                          <a:ea typeface="Times New Roman"/>
                        </a:rPr>
                        <a:t>Hitesh</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Team member</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Section3 </a:t>
                      </a:r>
                      <a:endParaRPr lang="en-US" sz="1800" dirty="0">
                        <a:effectLst/>
                        <a:latin typeface="+mn-lt"/>
                        <a:ea typeface="Times New Roman"/>
                      </a:endParaRPr>
                    </a:p>
                  </a:txBody>
                  <a:tcPr marL="68580" marR="68580" marT="0" marB="0"/>
                </a:tc>
                <a:tc>
                  <a:txBody>
                    <a:bodyPr/>
                    <a:lstStyle/>
                    <a:p>
                      <a:pPr marL="0" marR="0" algn="just" fontAlgn="base">
                        <a:spcBef>
                          <a:spcPts val="0"/>
                        </a:spcBef>
                        <a:spcAft>
                          <a:spcPts val="0"/>
                        </a:spcAft>
                      </a:pPr>
                      <a:r>
                        <a:rPr lang="en-US" sz="1800" dirty="0">
                          <a:solidFill>
                            <a:srgbClr val="000000"/>
                          </a:solidFill>
                          <a:effectLst/>
                          <a:latin typeface="+mn-lt"/>
                          <a:ea typeface="Times New Roman"/>
                        </a:rPr>
                        <a:t> </a:t>
                      </a:r>
                      <a:endParaRPr lang="en-US" sz="1800" dirty="0">
                        <a:effectLst/>
                        <a:latin typeface="+mn-lt"/>
                        <a:ea typeface="Times New Roman"/>
                      </a:endParaRPr>
                    </a:p>
                  </a:txBody>
                  <a:tcPr marL="68580" marR="68580" marT="0" marB="0"/>
                </a:tc>
              </a:tr>
              <a:tr h="602263">
                <a:tc gridSpan="4">
                  <a:txBody>
                    <a:bodyPr/>
                    <a:lstStyle/>
                    <a:p>
                      <a:pPr fontAlgn="base"/>
                      <a:r>
                        <a:rPr lang="en-US" sz="1800" b="1" kern="1200" dirty="0" smtClean="0">
                          <a:solidFill>
                            <a:schemeClr val="dk1"/>
                          </a:solidFill>
                          <a:effectLst/>
                          <a:latin typeface="+mn-lt"/>
                          <a:ea typeface="+mn-ea"/>
                          <a:cs typeface="+mn-cs"/>
                        </a:rPr>
                        <a:t>Sign –off</a:t>
                      </a:r>
                      <a:r>
                        <a:rPr lang="en-US" sz="1800" kern="1200" dirty="0" smtClean="0">
                          <a:solidFill>
                            <a:schemeClr val="dk1"/>
                          </a:solidFill>
                          <a:effectLst/>
                          <a:latin typeface="+mn-lt"/>
                          <a:ea typeface="+mn-ea"/>
                          <a:cs typeface="+mn-cs"/>
                        </a:rPr>
                        <a:t> (signature of key stakeholders)</a:t>
                      </a:r>
                    </a:p>
                    <a:p>
                      <a:r>
                        <a:rPr lang="en-US" sz="1800" kern="1200" dirty="0" smtClean="0">
                          <a:solidFill>
                            <a:schemeClr val="dk1"/>
                          </a:solidFill>
                          <a:effectLst/>
                          <a:latin typeface="+mn-lt"/>
                          <a:ea typeface="+mn-ea"/>
                          <a:cs typeface="+mn-cs"/>
                        </a:rPr>
                        <a:t>William </a:t>
                      </a:r>
                      <a:r>
                        <a:rPr lang="en-US" sz="1800" kern="1200" dirty="0" err="1" smtClean="0">
                          <a:solidFill>
                            <a:schemeClr val="dk1"/>
                          </a:solidFill>
                          <a:effectLst/>
                          <a:latin typeface="+mn-lt"/>
                          <a:ea typeface="+mn-ea"/>
                          <a:cs typeface="+mn-cs"/>
                        </a:rPr>
                        <a:t>García</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Emmanuel Munet</a:t>
                      </a:r>
                      <a:endParaRPr lang="en-US" sz="1100" dirty="0">
                        <a:effectLst/>
                        <a:latin typeface="Calibri"/>
                        <a:ea typeface="Times New Roman"/>
                      </a:endParaRPr>
                    </a:p>
                  </a:txBody>
                  <a:tcPr marL="68580" marR="68580" marT="0" marB="0"/>
                </a:tc>
                <a:tc hMerge="1">
                  <a:txBody>
                    <a:bodyPr/>
                    <a:lstStyle/>
                    <a:p>
                      <a:pPr marL="0" marR="0" algn="just" fontAlgn="base">
                        <a:spcBef>
                          <a:spcPts val="0"/>
                        </a:spcBef>
                        <a:spcAft>
                          <a:spcPts val="0"/>
                        </a:spcAft>
                      </a:pPr>
                      <a:endParaRPr lang="en-US" sz="1100" dirty="0">
                        <a:effectLst/>
                        <a:latin typeface="Calibri"/>
                        <a:ea typeface="Times New Roman"/>
                      </a:endParaRPr>
                    </a:p>
                  </a:txBody>
                  <a:tcPr marL="68580" marR="68580" marT="0" marB="0"/>
                </a:tc>
                <a:tc hMerge="1">
                  <a:txBody>
                    <a:bodyPr/>
                    <a:lstStyle/>
                    <a:p>
                      <a:pPr marL="0" marR="0" algn="just" fontAlgn="base">
                        <a:spcBef>
                          <a:spcPts val="0"/>
                        </a:spcBef>
                        <a:spcAft>
                          <a:spcPts val="0"/>
                        </a:spcAft>
                      </a:pPr>
                      <a:endParaRPr lang="en-US" sz="1100" dirty="0">
                        <a:effectLst/>
                        <a:latin typeface="Calibri"/>
                        <a:ea typeface="Times New Roman"/>
                      </a:endParaRPr>
                    </a:p>
                  </a:txBody>
                  <a:tcPr marL="68580" marR="68580" marT="0" marB="0"/>
                </a:tc>
                <a:tc hMerge="1">
                  <a:txBody>
                    <a:bodyPr/>
                    <a:lstStyle/>
                    <a:p>
                      <a:pPr marL="0" marR="0" algn="just" fontAlgn="base">
                        <a:spcBef>
                          <a:spcPts val="0"/>
                        </a:spcBef>
                        <a:spcAft>
                          <a:spcPts val="0"/>
                        </a:spcAft>
                      </a:pPr>
                      <a:endParaRPr lang="en-US" sz="1100" dirty="0">
                        <a:effectLst/>
                        <a:latin typeface="Calibri"/>
                        <a:ea typeface="Times New Roman"/>
                      </a:endParaRPr>
                    </a:p>
                  </a:txBody>
                  <a:tcPr marL="68580" marR="68580" marT="0" marB="0"/>
                </a:tc>
              </a:tr>
              <a:tr h="60226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Comments: </a:t>
                      </a:r>
                      <a:r>
                        <a:rPr lang="en-US" sz="1800" kern="1200" dirty="0" smtClean="0">
                          <a:solidFill>
                            <a:schemeClr val="dk1"/>
                          </a:solidFill>
                          <a:effectLst/>
                          <a:latin typeface="+mn-lt"/>
                          <a:ea typeface="+mn-ea"/>
                          <a:cs typeface="+mn-cs"/>
                        </a:rPr>
                        <a:t>“If anyone has questions, do not hesitate to contact me.” Emmanuel</a:t>
                      </a: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Rectangle 1"/>
          <p:cNvSpPr>
            <a:spLocks noChangeArrowheads="1"/>
          </p:cNvSpPr>
          <p:nvPr/>
        </p:nvSpPr>
        <p:spPr bwMode="auto">
          <a:xfrm>
            <a:off x="1980810" y="2361487"/>
            <a:ext cx="518238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alibri" pitchFamily="34" charset="0"/>
                <a:ea typeface="Times New Roman" pitchFamily="18" charset="0"/>
                <a:cs typeface="Arial" pitchFamily="34" charset="0"/>
              </a:rPr>
              <a:t>Project Charter for a Class </a:t>
            </a:r>
            <a:r>
              <a:rPr lang="en-US" altLang="en-US" sz="2400" b="1" dirty="0">
                <a:solidFill>
                  <a:srgbClr val="000000"/>
                </a:solidFill>
                <a:latin typeface="Calibri" pitchFamily="34" charset="0"/>
                <a:ea typeface="Times New Roman" pitchFamily="18" charset="0"/>
              </a:rPr>
              <a:t>P</a:t>
            </a:r>
            <a:r>
              <a:rPr kumimoji="0" lang="en-US" altLang="en-US" sz="2400" b="1" i="0" u="none" strike="noStrike" cap="none" normalizeH="0" baseline="0" dirty="0" smtClean="0">
                <a:ln>
                  <a:noFill/>
                </a:ln>
                <a:solidFill>
                  <a:srgbClr val="000000"/>
                </a:solidFill>
                <a:effectLst/>
                <a:latin typeface="Calibri" pitchFamily="34" charset="0"/>
                <a:ea typeface="Times New Roman" pitchFamily="18" charset="0"/>
                <a:cs typeface="Arial" pitchFamily="34" charset="0"/>
              </a:rPr>
              <a:t>resentation</a:t>
            </a:r>
            <a:endParaRPr kumimoji="0" lang="en-US" altLang="en-US" sz="2400"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24050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739775" y="2453640"/>
            <a:ext cx="7662864" cy="3583623"/>
          </a:xfrm>
        </p:spPr>
        <p:txBody>
          <a:bodyPr/>
          <a:lstStyle/>
          <a:p>
            <a:r>
              <a:rPr lang="en-US" sz="2800" b="1" dirty="0"/>
              <a:t>Developing the project management </a:t>
            </a:r>
            <a:r>
              <a:rPr lang="en-US" sz="2800" b="1" dirty="0" smtClean="0"/>
              <a:t>plan</a:t>
            </a:r>
          </a:p>
          <a:p>
            <a:pPr>
              <a:buFont typeface="Wingdings" panose="05000000000000000000" pitchFamily="2" charset="2"/>
              <a:buChar char="Ø"/>
            </a:pPr>
            <a:r>
              <a:rPr lang="en-US" dirty="0"/>
              <a:t>The project management plan is a document used to coordinate all project planning documents </a:t>
            </a:r>
            <a:endParaRPr lang="en-US" dirty="0" smtClean="0"/>
          </a:p>
          <a:p>
            <a:pPr>
              <a:buFont typeface="Wingdings" panose="05000000000000000000" pitchFamily="2" charset="2"/>
              <a:buChar char="Ø"/>
            </a:pPr>
            <a:r>
              <a:rPr lang="en-US" dirty="0" smtClean="0"/>
              <a:t>It helps </a:t>
            </a:r>
            <a:r>
              <a:rPr lang="en-US" dirty="0"/>
              <a:t>guide a project’s execution and </a:t>
            </a:r>
            <a:r>
              <a:rPr lang="en-US" dirty="0" smtClean="0"/>
              <a:t>control </a:t>
            </a: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761" y="4413846"/>
            <a:ext cx="2857500" cy="2390969"/>
          </a:xfrm>
          <a:prstGeom prst="rect">
            <a:avLst/>
          </a:prstGeom>
        </p:spPr>
      </p:pic>
    </p:spTree>
    <p:extLst>
      <p:ext uri="{BB962C8B-B14F-4D97-AF65-F5344CB8AC3E}">
        <p14:creationId xmlns:p14="http://schemas.microsoft.com/office/powerpoint/2010/main" val="2872190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endParaRPr lang="en-US" dirty="0"/>
          </a:p>
        </p:txBody>
      </p:sp>
      <p:sp>
        <p:nvSpPr>
          <p:cNvPr id="3" name="Content Placeholder 2"/>
          <p:cNvSpPr>
            <a:spLocks noGrp="1"/>
          </p:cNvSpPr>
          <p:nvPr>
            <p:ph idx="1"/>
          </p:nvPr>
        </p:nvSpPr>
        <p:spPr>
          <a:xfrm>
            <a:off x="739775" y="2770094"/>
            <a:ext cx="6350000" cy="3886200"/>
          </a:xfrm>
        </p:spPr>
        <p:txBody>
          <a:bodyPr>
            <a:normAutofit fontScale="92500" lnSpcReduction="10000"/>
          </a:bodyPr>
          <a:lstStyle/>
          <a:p>
            <a:pPr marL="457200" indent="-457200">
              <a:lnSpc>
                <a:spcPct val="120000"/>
              </a:lnSpc>
              <a:spcBef>
                <a:spcPts val="0"/>
              </a:spcBef>
              <a:buFont typeface="+mj-lt"/>
              <a:buAutoNum type="arabicPeriod"/>
            </a:pPr>
            <a:r>
              <a:rPr lang="en-US" b="1" dirty="0" smtClean="0"/>
              <a:t>An introduction</a:t>
            </a:r>
          </a:p>
          <a:p>
            <a:pPr marL="0" lvl="1" indent="0">
              <a:lnSpc>
                <a:spcPct val="120000"/>
              </a:lnSpc>
              <a:spcBef>
                <a:spcPts val="0"/>
              </a:spcBef>
              <a:buNone/>
            </a:pPr>
            <a:r>
              <a:rPr lang="en-US" b="1" dirty="0" smtClean="0"/>
              <a:t>Project </a:t>
            </a:r>
            <a:r>
              <a:rPr lang="en-US" b="1" dirty="0"/>
              <a:t>name:</a:t>
            </a:r>
            <a:r>
              <a:rPr lang="en-US" dirty="0"/>
              <a:t> Information Technology Project Management class plan</a:t>
            </a:r>
          </a:p>
          <a:p>
            <a:pPr marL="0" lvl="1" indent="0">
              <a:lnSpc>
                <a:spcPct val="120000"/>
              </a:lnSpc>
              <a:spcBef>
                <a:spcPts val="0"/>
              </a:spcBef>
              <a:buNone/>
            </a:pPr>
            <a:r>
              <a:rPr lang="en-US" b="1" dirty="0"/>
              <a:t>Description of project and issue addressed:</a:t>
            </a:r>
            <a:r>
              <a:rPr lang="en-US" dirty="0"/>
              <a:t> get an A and learn something</a:t>
            </a:r>
          </a:p>
          <a:p>
            <a:pPr marL="0" lvl="1" indent="0">
              <a:lnSpc>
                <a:spcPct val="120000"/>
              </a:lnSpc>
              <a:spcBef>
                <a:spcPts val="0"/>
              </a:spcBef>
              <a:buNone/>
            </a:pPr>
            <a:r>
              <a:rPr lang="en-US" b="1" dirty="0"/>
              <a:t>Sponsor name:</a:t>
            </a:r>
            <a:r>
              <a:rPr lang="en-US" dirty="0"/>
              <a:t> William </a:t>
            </a:r>
            <a:r>
              <a:rPr lang="en-US" dirty="0" err="1"/>
              <a:t>García</a:t>
            </a:r>
            <a:r>
              <a:rPr lang="en-US" dirty="0"/>
              <a:t> </a:t>
            </a:r>
          </a:p>
          <a:p>
            <a:pPr marL="0" lvl="1" indent="0">
              <a:lnSpc>
                <a:spcPct val="120000"/>
              </a:lnSpc>
              <a:spcBef>
                <a:spcPts val="0"/>
              </a:spcBef>
              <a:buNone/>
            </a:pPr>
            <a:r>
              <a:rPr lang="en-US" dirty="0"/>
              <a:t>Project M</a:t>
            </a:r>
            <a:r>
              <a:rPr lang="en-US" dirty="0" smtClean="0"/>
              <a:t>anager </a:t>
            </a:r>
            <a:r>
              <a:rPr lang="en-US" dirty="0"/>
              <a:t>and </a:t>
            </a:r>
            <a:r>
              <a:rPr lang="en-US" dirty="0" smtClean="0"/>
              <a:t>Key Team Members</a:t>
            </a:r>
            <a:r>
              <a:rPr lang="en-US" dirty="0"/>
              <a:t>: Emmanuel, Henriette, </a:t>
            </a:r>
            <a:r>
              <a:rPr lang="en-US" dirty="0" err="1"/>
              <a:t>Sagnik</a:t>
            </a:r>
            <a:r>
              <a:rPr lang="en-US" dirty="0"/>
              <a:t>, Hitesh, </a:t>
            </a:r>
            <a:r>
              <a:rPr lang="en-US" dirty="0" err="1"/>
              <a:t>Deepthi</a:t>
            </a:r>
            <a:endParaRPr lang="en-US" dirty="0"/>
          </a:p>
          <a:p>
            <a:pPr marL="0" lvl="1" indent="0">
              <a:lnSpc>
                <a:spcPct val="120000"/>
              </a:lnSpc>
              <a:spcBef>
                <a:spcPts val="0"/>
              </a:spcBef>
              <a:buNone/>
            </a:pPr>
            <a:r>
              <a:rPr lang="en-US" b="1" dirty="0"/>
              <a:t>Deliverable of the project:</a:t>
            </a:r>
            <a:r>
              <a:rPr lang="en-US" dirty="0"/>
              <a:t> daily quizzes, two group presentations and one paper</a:t>
            </a:r>
          </a:p>
          <a:p>
            <a:pPr marL="0" lvl="1" indent="0">
              <a:lnSpc>
                <a:spcPct val="120000"/>
              </a:lnSpc>
              <a:spcBef>
                <a:spcPts val="0"/>
              </a:spcBef>
              <a:buNone/>
            </a:pPr>
            <a:r>
              <a:rPr lang="en-US" b="1" dirty="0"/>
              <a:t>Reference materials: </a:t>
            </a:r>
            <a:r>
              <a:rPr lang="en-US" dirty="0"/>
              <a:t>Textbook, </a:t>
            </a:r>
            <a:r>
              <a:rPr lang="en-US" dirty="0" smtClean="0"/>
              <a:t>syllabus</a:t>
            </a:r>
            <a:endParaRPr lang="en-US" dirty="0"/>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89775" y="2658036"/>
            <a:ext cx="1822450"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240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457200" y="3777571"/>
            <a:ext cx="5524500" cy="2164363"/>
          </a:xfrm>
        </p:spPr>
        <p:txBody>
          <a:bodyPr>
            <a:normAutofit fontScale="25000" lnSpcReduction="20000"/>
          </a:bodyPr>
          <a:lstStyle/>
          <a:p>
            <a:pPr marL="685800" lvl="0" indent="-685800" fontAlgn="base">
              <a:lnSpc>
                <a:spcPct val="120000"/>
              </a:lnSpc>
              <a:spcBef>
                <a:spcPts val="0"/>
              </a:spcBef>
              <a:buFont typeface="+mj-lt"/>
              <a:buAutoNum type="arabicPeriod" startAt="3"/>
            </a:pPr>
            <a:r>
              <a:rPr lang="en-US" sz="8000" b="1" dirty="0" smtClean="0"/>
              <a:t>The </a:t>
            </a:r>
            <a:r>
              <a:rPr lang="en-US" sz="8000" b="1" dirty="0"/>
              <a:t>management and technical processes used on the project</a:t>
            </a:r>
            <a:endParaRPr lang="en-US" sz="8000" dirty="0"/>
          </a:p>
          <a:p>
            <a:pPr marL="0" lvl="0" indent="0" fontAlgn="base">
              <a:lnSpc>
                <a:spcPct val="120000"/>
              </a:lnSpc>
              <a:spcBef>
                <a:spcPts val="0"/>
              </a:spcBef>
              <a:buNone/>
            </a:pPr>
            <a:r>
              <a:rPr lang="en-US" sz="8000" b="1" dirty="0"/>
              <a:t>Management objectives</a:t>
            </a:r>
            <a:r>
              <a:rPr lang="en-US" sz="8000" dirty="0"/>
              <a:t>: Professor </a:t>
            </a:r>
            <a:r>
              <a:rPr lang="en-US" sz="8000" dirty="0" err="1" smtClean="0"/>
              <a:t>García’s</a:t>
            </a:r>
            <a:r>
              <a:rPr lang="en-US" sz="8000" dirty="0" smtClean="0"/>
              <a:t> </a:t>
            </a:r>
            <a:r>
              <a:rPr lang="en-US" sz="8000" dirty="0"/>
              <a:t>expectations</a:t>
            </a:r>
          </a:p>
          <a:p>
            <a:pPr marL="0" lvl="0" indent="0" fontAlgn="base">
              <a:lnSpc>
                <a:spcPct val="120000"/>
              </a:lnSpc>
              <a:spcBef>
                <a:spcPts val="0"/>
              </a:spcBef>
              <a:buNone/>
            </a:pPr>
            <a:r>
              <a:rPr lang="en-US" sz="8000" b="1" dirty="0"/>
              <a:t>Project control</a:t>
            </a:r>
            <a:r>
              <a:rPr lang="en-US" sz="8000" dirty="0"/>
              <a:t>: daily </a:t>
            </a:r>
            <a:r>
              <a:rPr lang="en-US" sz="8000" dirty="0" smtClean="0"/>
              <a:t>quizzes, </a:t>
            </a:r>
            <a:r>
              <a:rPr lang="en-US" sz="8000" dirty="0"/>
              <a:t>grades</a:t>
            </a:r>
          </a:p>
          <a:p>
            <a:pPr marL="0" lvl="0" indent="0" fontAlgn="base">
              <a:lnSpc>
                <a:spcPct val="120000"/>
              </a:lnSpc>
              <a:spcBef>
                <a:spcPts val="0"/>
              </a:spcBef>
              <a:buNone/>
            </a:pPr>
            <a:r>
              <a:rPr lang="en-US" sz="8000" b="1" dirty="0"/>
              <a:t>Risk management</a:t>
            </a:r>
            <a:r>
              <a:rPr lang="en-US" sz="8000" dirty="0"/>
              <a:t>: being late, being distracted during presentation</a:t>
            </a:r>
          </a:p>
          <a:p>
            <a:pPr marL="0" lvl="0" indent="0" fontAlgn="base">
              <a:lnSpc>
                <a:spcPct val="120000"/>
              </a:lnSpc>
              <a:spcBef>
                <a:spcPts val="0"/>
              </a:spcBef>
              <a:buNone/>
            </a:pPr>
            <a:r>
              <a:rPr lang="en-US" sz="8000" b="1" dirty="0"/>
              <a:t>Project staffing</a:t>
            </a:r>
            <a:r>
              <a:rPr lang="en-US" sz="8000" dirty="0"/>
              <a:t>: </a:t>
            </a:r>
            <a:r>
              <a:rPr lang="en-US" sz="8000" dirty="0" smtClean="0"/>
              <a:t>students</a:t>
            </a:r>
            <a:endParaRPr lang="en-US" sz="8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277" y="4357462"/>
            <a:ext cx="2705100" cy="1685925"/>
          </a:xfrm>
          <a:prstGeom prst="rect">
            <a:avLst/>
          </a:prstGeom>
        </p:spPr>
      </p:pic>
      <p:sp>
        <p:nvSpPr>
          <p:cNvPr id="5" name="TextBox 4"/>
          <p:cNvSpPr txBox="1"/>
          <p:nvPr/>
        </p:nvSpPr>
        <p:spPr>
          <a:xfrm>
            <a:off x="457200" y="2260900"/>
            <a:ext cx="8431306" cy="1569660"/>
          </a:xfrm>
          <a:prstGeom prst="rect">
            <a:avLst/>
          </a:prstGeom>
          <a:noFill/>
        </p:spPr>
        <p:txBody>
          <a:bodyPr wrap="square" rtlCol="0">
            <a:spAutoFit/>
          </a:bodyPr>
          <a:lstStyle/>
          <a:p>
            <a:pPr marL="685800" lvl="0" indent="-685800" fontAlgn="base">
              <a:lnSpc>
                <a:spcPct val="120000"/>
              </a:lnSpc>
              <a:spcBef>
                <a:spcPts val="0"/>
              </a:spcBef>
              <a:buClr>
                <a:schemeClr val="accent1"/>
              </a:buClr>
              <a:buFont typeface="+mj-lt"/>
              <a:buAutoNum type="arabicPeriod" startAt="2"/>
            </a:pPr>
            <a:r>
              <a:rPr lang="en-US" sz="2000" b="1" dirty="0">
                <a:solidFill>
                  <a:schemeClr val="tx1">
                    <a:lumMod val="65000"/>
                    <a:lumOff val="35000"/>
                  </a:schemeClr>
                </a:solidFill>
              </a:rPr>
              <a:t>A description of how the project is organized</a:t>
            </a:r>
            <a:endParaRPr lang="en-US" sz="2000" dirty="0">
              <a:solidFill>
                <a:schemeClr val="tx1">
                  <a:lumMod val="65000"/>
                  <a:lumOff val="35000"/>
                </a:schemeClr>
              </a:solidFill>
            </a:endParaRPr>
          </a:p>
          <a:p>
            <a:pPr lvl="0" fontAlgn="base">
              <a:lnSpc>
                <a:spcPct val="120000"/>
              </a:lnSpc>
              <a:spcBef>
                <a:spcPts val="0"/>
              </a:spcBef>
            </a:pPr>
            <a:r>
              <a:rPr lang="en-US" sz="2000" b="1" dirty="0">
                <a:solidFill>
                  <a:schemeClr val="tx1">
                    <a:lumMod val="65000"/>
                    <a:lumOff val="35000"/>
                  </a:schemeClr>
                </a:solidFill>
              </a:rPr>
              <a:t>Project responsibilities</a:t>
            </a:r>
            <a:r>
              <a:rPr lang="en-US" sz="2000" dirty="0">
                <a:solidFill>
                  <a:schemeClr val="tx1">
                    <a:lumMod val="65000"/>
                    <a:lumOff val="35000"/>
                  </a:schemeClr>
                </a:solidFill>
              </a:rPr>
              <a:t>: each student is responsible for his/her own success or failure </a:t>
            </a:r>
          </a:p>
          <a:p>
            <a:pPr lvl="0" fontAlgn="base">
              <a:lnSpc>
                <a:spcPct val="120000"/>
              </a:lnSpc>
              <a:spcBef>
                <a:spcPts val="0"/>
              </a:spcBef>
            </a:pPr>
            <a:r>
              <a:rPr lang="en-US" sz="2000" b="1" dirty="0">
                <a:solidFill>
                  <a:schemeClr val="tx1">
                    <a:lumMod val="65000"/>
                    <a:lumOff val="35000"/>
                  </a:schemeClr>
                </a:solidFill>
              </a:rPr>
              <a:t>Strategy that will be followed</a:t>
            </a:r>
            <a:r>
              <a:rPr lang="en-US" sz="2000" dirty="0">
                <a:solidFill>
                  <a:schemeClr val="tx1">
                    <a:lumMod val="65000"/>
                    <a:lumOff val="35000"/>
                  </a:schemeClr>
                </a:solidFill>
              </a:rPr>
              <a:t>: </a:t>
            </a:r>
            <a:r>
              <a:rPr lang="en-US" sz="2000" dirty="0" smtClean="0">
                <a:solidFill>
                  <a:schemeClr val="tx1">
                    <a:lumMod val="65000"/>
                    <a:lumOff val="35000"/>
                  </a:schemeClr>
                </a:solidFill>
              </a:rPr>
              <a:t>Don’t fall behind and read </a:t>
            </a:r>
            <a:r>
              <a:rPr lang="en-US" sz="2000" dirty="0">
                <a:solidFill>
                  <a:schemeClr val="tx1">
                    <a:lumMod val="65000"/>
                    <a:lumOff val="35000"/>
                  </a:schemeClr>
                </a:solidFill>
              </a:rPr>
              <a:t>assigned </a:t>
            </a:r>
            <a:r>
              <a:rPr lang="en-US" sz="2000" dirty="0" smtClean="0">
                <a:solidFill>
                  <a:schemeClr val="tx1">
                    <a:lumMod val="65000"/>
                    <a:lumOff val="35000"/>
                  </a:schemeClr>
                </a:solidFill>
              </a:rPr>
              <a:t>chapters</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927745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What is Project Integration Management?</a:t>
            </a:r>
            <a:endParaRPr lang="en-US" b="1" dirty="0">
              <a:solidFill>
                <a:schemeClr val="accent3"/>
              </a:solidFill>
            </a:endParaRPr>
          </a:p>
        </p:txBody>
      </p:sp>
      <p:sp>
        <p:nvSpPr>
          <p:cNvPr id="3" name="Content Placeholder 2"/>
          <p:cNvSpPr>
            <a:spLocks noGrp="1"/>
          </p:cNvSpPr>
          <p:nvPr>
            <p:ph idx="1"/>
          </p:nvPr>
        </p:nvSpPr>
        <p:spPr>
          <a:xfrm>
            <a:off x="739775" y="2622176"/>
            <a:ext cx="7662864" cy="4235824"/>
          </a:xfrm>
        </p:spPr>
        <p:txBody>
          <a:bodyPr>
            <a:normAutofit fontScale="92500" lnSpcReduction="20000"/>
          </a:bodyPr>
          <a:lstStyle/>
          <a:p>
            <a:pPr marL="0" indent="0">
              <a:buNone/>
            </a:pPr>
            <a:r>
              <a:rPr lang="en-US" b="1" dirty="0" smtClean="0"/>
              <a:t>The coordination of all the other project management knowledge areas throughout a project’s life cycle.</a:t>
            </a:r>
          </a:p>
          <a:p>
            <a:pPr marL="0" indent="0">
              <a:buNone/>
            </a:pPr>
            <a:r>
              <a:rPr lang="en-US" dirty="0" smtClean="0"/>
              <a:t>According to PMBOK®, it involves six processes:</a:t>
            </a:r>
          </a:p>
          <a:p>
            <a:r>
              <a:rPr lang="en-US" dirty="0" smtClean="0"/>
              <a:t>Developing the project charter</a:t>
            </a:r>
          </a:p>
          <a:p>
            <a:r>
              <a:rPr lang="en-US" dirty="0" smtClean="0"/>
              <a:t>Developing the project management plan</a:t>
            </a:r>
          </a:p>
          <a:p>
            <a:r>
              <a:rPr lang="en-US" dirty="0" smtClean="0"/>
              <a:t>Directing and managing project work</a:t>
            </a:r>
          </a:p>
          <a:p>
            <a:r>
              <a:rPr lang="en-US" dirty="0" smtClean="0"/>
              <a:t>Monitoring and controlling project work</a:t>
            </a:r>
          </a:p>
          <a:p>
            <a:r>
              <a:rPr lang="en-US" dirty="0" smtClean="0"/>
              <a:t>Performing integrated  change control</a:t>
            </a:r>
          </a:p>
          <a:p>
            <a:r>
              <a:rPr lang="en-US" dirty="0" smtClean="0"/>
              <a:t>Closing the project of phase</a:t>
            </a:r>
            <a:endParaRPr lang="en-US" dirty="0"/>
          </a:p>
        </p:txBody>
      </p:sp>
    </p:spTree>
    <p:extLst>
      <p:ext uri="{BB962C8B-B14F-4D97-AF65-F5344CB8AC3E}">
        <p14:creationId xmlns:p14="http://schemas.microsoft.com/office/powerpoint/2010/main" val="963799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726328" y="2251486"/>
            <a:ext cx="7687946" cy="4028291"/>
          </a:xfrm>
        </p:spPr>
        <p:txBody>
          <a:bodyPr>
            <a:noAutofit/>
          </a:bodyPr>
          <a:lstStyle/>
          <a:p>
            <a:pPr marL="457200" lvl="0" indent="-457200" fontAlgn="base">
              <a:lnSpc>
                <a:spcPct val="120000"/>
              </a:lnSpc>
              <a:spcBef>
                <a:spcPts val="0"/>
              </a:spcBef>
              <a:buFont typeface="+mj-lt"/>
              <a:buAutoNum type="arabicPeriod" startAt="4"/>
            </a:pPr>
            <a:r>
              <a:rPr lang="en-US" sz="2000" b="1" dirty="0" smtClean="0"/>
              <a:t>Sections </a:t>
            </a:r>
            <a:r>
              <a:rPr lang="en-US" sz="2000" b="1" dirty="0"/>
              <a:t>describing the work to be performed</a:t>
            </a:r>
            <a:endParaRPr lang="en-US" sz="2000" dirty="0"/>
          </a:p>
          <a:p>
            <a:pPr marL="0" lvl="0" indent="0" fontAlgn="base">
              <a:lnSpc>
                <a:spcPct val="120000"/>
              </a:lnSpc>
              <a:spcBef>
                <a:spcPts val="0"/>
              </a:spcBef>
              <a:buNone/>
            </a:pPr>
            <a:r>
              <a:rPr lang="en-US" sz="2000" b="1" dirty="0"/>
              <a:t>Work </a:t>
            </a:r>
            <a:r>
              <a:rPr lang="en-US" sz="2000" b="1" dirty="0" smtClean="0"/>
              <a:t>breakdown </a:t>
            </a:r>
            <a:r>
              <a:rPr lang="en-US" sz="2000" b="1" dirty="0"/>
              <a:t>structure</a:t>
            </a:r>
            <a:r>
              <a:rPr lang="en-US" sz="2000" dirty="0"/>
              <a:t>: read chapter, make daily bank words, study for daily quizzes, </a:t>
            </a:r>
          </a:p>
          <a:p>
            <a:pPr marL="0" lvl="0" indent="0" fontAlgn="base">
              <a:lnSpc>
                <a:spcPct val="120000"/>
              </a:lnSpc>
              <a:spcBef>
                <a:spcPts val="0"/>
              </a:spcBef>
              <a:buNone/>
            </a:pPr>
            <a:r>
              <a:rPr lang="en-US" sz="2000" b="1" dirty="0"/>
              <a:t>Key deliverable:</a:t>
            </a:r>
            <a:r>
              <a:rPr lang="en-US" sz="2000" dirty="0"/>
              <a:t> Quizzes, presentation, exams and one paper</a:t>
            </a:r>
          </a:p>
          <a:p>
            <a:pPr marL="0" lvl="0" indent="0" fontAlgn="base">
              <a:lnSpc>
                <a:spcPct val="120000"/>
              </a:lnSpc>
              <a:spcBef>
                <a:spcPts val="0"/>
              </a:spcBef>
              <a:buNone/>
            </a:pPr>
            <a:r>
              <a:rPr lang="en-US" sz="2000" b="1" dirty="0"/>
              <a:t>Assumptions made:</a:t>
            </a:r>
            <a:r>
              <a:rPr lang="en-US" sz="2000" dirty="0"/>
              <a:t> Professor is nice but hard with grade, need to study a </a:t>
            </a:r>
            <a:r>
              <a:rPr lang="en-US" sz="2000" dirty="0" smtClean="0"/>
              <a:t>lot</a:t>
            </a:r>
          </a:p>
          <a:p>
            <a:pPr marL="0" lvl="0" indent="0" fontAlgn="base">
              <a:lnSpc>
                <a:spcPct val="120000"/>
              </a:lnSpc>
              <a:spcBef>
                <a:spcPts val="0"/>
              </a:spcBef>
              <a:buNone/>
            </a:pPr>
            <a:endParaRPr lang="en-US" sz="2000" dirty="0"/>
          </a:p>
          <a:p>
            <a:pPr marL="457200" lvl="0" indent="-457200" fontAlgn="base">
              <a:spcBef>
                <a:spcPts val="0"/>
              </a:spcBef>
              <a:buFont typeface="+mj-lt"/>
              <a:buAutoNum type="arabicPeriod" startAt="5"/>
            </a:pPr>
            <a:r>
              <a:rPr lang="en-US" sz="2000" b="1" dirty="0" smtClean="0"/>
              <a:t>Sections </a:t>
            </a:r>
            <a:r>
              <a:rPr lang="en-US" sz="2000" b="1" dirty="0"/>
              <a:t>describing the schedule </a:t>
            </a:r>
            <a:endParaRPr lang="en-US" sz="2000" dirty="0"/>
          </a:p>
          <a:p>
            <a:pPr marL="0" lvl="0" indent="0" fontAlgn="base">
              <a:lnSpc>
                <a:spcPct val="120000"/>
              </a:lnSpc>
              <a:spcBef>
                <a:spcPts val="0"/>
              </a:spcBef>
              <a:buNone/>
            </a:pPr>
            <a:r>
              <a:rPr lang="en-US" sz="2000" b="1" dirty="0"/>
              <a:t>Summary schedule:</a:t>
            </a:r>
            <a:r>
              <a:rPr lang="en-US" sz="2000" dirty="0"/>
              <a:t> Presentation chapter </a:t>
            </a:r>
            <a:r>
              <a:rPr lang="en-US" sz="2000" dirty="0" smtClean="0"/>
              <a:t>four </a:t>
            </a:r>
          </a:p>
          <a:p>
            <a:pPr marL="0" lvl="0" indent="0" fontAlgn="base">
              <a:lnSpc>
                <a:spcPct val="120000"/>
              </a:lnSpc>
              <a:spcBef>
                <a:spcPts val="0"/>
              </a:spcBef>
              <a:buNone/>
            </a:pPr>
            <a:r>
              <a:rPr lang="en-US" sz="2000" dirty="0" smtClean="0"/>
              <a:t>September </a:t>
            </a:r>
            <a:r>
              <a:rPr lang="en-US" sz="2000" dirty="0"/>
              <a:t>15</a:t>
            </a:r>
            <a:r>
              <a:rPr lang="en-US" sz="2000" dirty="0" smtClean="0"/>
              <a:t>, </a:t>
            </a:r>
            <a:r>
              <a:rPr lang="en-US" sz="2000" dirty="0"/>
              <a:t>midterm exam on October 13 </a:t>
            </a:r>
          </a:p>
          <a:p>
            <a:pPr marL="0" lvl="0" indent="0" fontAlgn="base">
              <a:lnSpc>
                <a:spcPct val="120000"/>
              </a:lnSpc>
              <a:spcBef>
                <a:spcPts val="0"/>
              </a:spcBef>
              <a:buNone/>
            </a:pPr>
            <a:r>
              <a:rPr lang="en-US" sz="2000" b="1" dirty="0"/>
              <a:t>Detailed schedule</a:t>
            </a:r>
            <a:r>
              <a:rPr lang="en-US" sz="2000" dirty="0"/>
              <a:t>: read one a day one week prior to the midterm </a:t>
            </a:r>
            <a:r>
              <a:rPr lang="en-US" sz="2000" dirty="0" smtClean="0"/>
              <a:t>exam</a:t>
            </a:r>
            <a:r>
              <a:rPr lang="en-US" sz="2000" dirty="0"/>
              <a:t> </a:t>
            </a:r>
            <a:endParaRPr lang="en-US" sz="2000" dirty="0" smtClean="0"/>
          </a:p>
          <a:p>
            <a:pPr marL="0" lvl="0" indent="0" fontAlgn="base">
              <a:lnSpc>
                <a:spcPct val="120000"/>
              </a:lnSpc>
              <a:spcBef>
                <a:spcPts val="0"/>
              </a:spcBef>
              <a:buNone/>
            </a:pPr>
            <a:endParaRPr lang="en-US" sz="2000" b="1" dirty="0"/>
          </a:p>
          <a:p>
            <a:pPr marL="0" lvl="0" indent="0" fontAlgn="base">
              <a:lnSpc>
                <a:spcPct val="120000"/>
              </a:lnSpc>
              <a:spcBef>
                <a:spcPts val="0"/>
              </a:spcBef>
              <a:buNone/>
            </a:pPr>
            <a:endParaRPr lang="en-US" sz="20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21395" y="4367606"/>
            <a:ext cx="1646841" cy="1341120"/>
          </a:xfrm>
          <a:prstGeom prst="rect">
            <a:avLst/>
          </a:prstGeom>
        </p:spPr>
      </p:pic>
    </p:spTree>
    <p:extLst>
      <p:ext uri="{BB962C8B-B14F-4D97-AF65-F5344CB8AC3E}">
        <p14:creationId xmlns:p14="http://schemas.microsoft.com/office/powerpoint/2010/main" val="1549441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endParaRPr lang="en-US" dirty="0"/>
          </a:p>
        </p:txBody>
      </p:sp>
      <p:sp>
        <p:nvSpPr>
          <p:cNvPr id="3" name="Content Placeholder 2"/>
          <p:cNvSpPr>
            <a:spLocks noGrp="1"/>
          </p:cNvSpPr>
          <p:nvPr>
            <p:ph idx="1"/>
          </p:nvPr>
        </p:nvSpPr>
        <p:spPr>
          <a:xfrm>
            <a:off x="739775" y="2770094"/>
            <a:ext cx="4746625" cy="3267169"/>
          </a:xfrm>
        </p:spPr>
        <p:txBody>
          <a:bodyPr/>
          <a:lstStyle/>
          <a:p>
            <a:pPr marL="457200" indent="-457200">
              <a:buFont typeface="+mj-lt"/>
              <a:buAutoNum type="arabicPeriod" startAt="6"/>
            </a:pPr>
            <a:r>
              <a:rPr lang="en-US" b="1" dirty="0" smtClean="0"/>
              <a:t>Sections </a:t>
            </a:r>
            <a:r>
              <a:rPr lang="en-US" b="1" dirty="0"/>
              <a:t>describing the budget</a:t>
            </a:r>
          </a:p>
          <a:p>
            <a:pPr marL="0" indent="0">
              <a:spcBef>
                <a:spcPts val="0"/>
              </a:spcBef>
              <a:buNone/>
            </a:pPr>
            <a:r>
              <a:rPr lang="en-US" b="1" dirty="0"/>
              <a:t>Summary budget: </a:t>
            </a:r>
            <a:r>
              <a:rPr lang="en-US" dirty="0"/>
              <a:t>$6,000 for the overall </a:t>
            </a:r>
            <a:r>
              <a:rPr lang="en-US" dirty="0" smtClean="0"/>
              <a:t>project</a:t>
            </a:r>
          </a:p>
          <a:p>
            <a:pPr marL="0" indent="0">
              <a:spcBef>
                <a:spcPts val="0"/>
              </a:spcBef>
              <a:buNone/>
            </a:pPr>
            <a:r>
              <a:rPr lang="en-US" b="1" dirty="0" smtClean="0"/>
              <a:t>Detailed </a:t>
            </a:r>
            <a:r>
              <a:rPr lang="en-US" b="1" dirty="0"/>
              <a:t>budget:</a:t>
            </a:r>
            <a:r>
              <a:rPr lang="en-US" dirty="0"/>
              <a:t> tuition + book + presentation spending, salary increase</a:t>
            </a:r>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09129" y="2770094"/>
            <a:ext cx="2526417" cy="252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4576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678180" y="2476500"/>
            <a:ext cx="6361126" cy="4274820"/>
          </a:xfrm>
        </p:spPr>
        <p:txBody>
          <a:bodyPr>
            <a:normAutofit/>
          </a:bodyPr>
          <a:lstStyle/>
          <a:p>
            <a:pPr marL="0" indent="0">
              <a:spcBef>
                <a:spcPts val="0"/>
              </a:spcBef>
              <a:buNone/>
            </a:pPr>
            <a:r>
              <a:rPr lang="en-US" b="1" dirty="0" smtClean="0"/>
              <a:t>Directing and Managing Project Work</a:t>
            </a:r>
            <a:endParaRPr lang="en-US" dirty="0"/>
          </a:p>
          <a:p>
            <a:pPr>
              <a:spcBef>
                <a:spcPts val="0"/>
              </a:spcBef>
            </a:pPr>
            <a:r>
              <a:rPr lang="en-US" dirty="0" smtClean="0"/>
              <a:t>PM </a:t>
            </a:r>
            <a:r>
              <a:rPr lang="en-US" dirty="0"/>
              <a:t>needs to be flexible and creative in dealing risk, communication stakeholder and team </a:t>
            </a:r>
            <a:r>
              <a:rPr lang="en-US" dirty="0" smtClean="0"/>
              <a:t>management</a:t>
            </a:r>
            <a:endParaRPr lang="en-US" dirty="0"/>
          </a:p>
          <a:p>
            <a:pPr marL="0" indent="0">
              <a:spcBef>
                <a:spcPts val="0"/>
              </a:spcBef>
              <a:buNone/>
            </a:pPr>
            <a:endParaRPr lang="en-US" b="1" dirty="0" smtClean="0"/>
          </a:p>
          <a:p>
            <a:pPr marL="0" indent="0">
              <a:spcBef>
                <a:spcPts val="0"/>
              </a:spcBef>
              <a:buNone/>
            </a:pPr>
            <a:r>
              <a:rPr lang="en-US" b="1" dirty="0" smtClean="0"/>
              <a:t>Coordinating </a:t>
            </a:r>
            <a:r>
              <a:rPr lang="en-US" b="1" dirty="0"/>
              <a:t>Planning and </a:t>
            </a:r>
            <a:r>
              <a:rPr lang="en-US" b="1" dirty="0" smtClean="0"/>
              <a:t>Execution</a:t>
            </a:r>
            <a:endParaRPr lang="en-US" dirty="0"/>
          </a:p>
          <a:p>
            <a:pPr>
              <a:spcBef>
                <a:spcPts val="0"/>
              </a:spcBef>
            </a:pPr>
            <a:r>
              <a:rPr lang="en-US" dirty="0" smtClean="0"/>
              <a:t>Project </a:t>
            </a:r>
            <a:r>
              <a:rPr lang="en-US" dirty="0"/>
              <a:t>planning and execution go hand in </a:t>
            </a:r>
            <a:r>
              <a:rPr lang="en-US" dirty="0" smtClean="0"/>
              <a:t>hand</a:t>
            </a:r>
            <a:endParaRPr lang="en-US" dirty="0"/>
          </a:p>
          <a:p>
            <a:pPr>
              <a:spcBef>
                <a:spcPts val="0"/>
              </a:spcBef>
            </a:pPr>
            <a:r>
              <a:rPr lang="en-US" dirty="0" smtClean="0"/>
              <a:t>A </a:t>
            </a:r>
            <a:r>
              <a:rPr lang="en-US" dirty="0"/>
              <a:t>good plan </a:t>
            </a:r>
            <a:r>
              <a:rPr lang="en-US" dirty="0" smtClean="0">
                <a:sym typeface="Wingdings" panose="05000000000000000000" pitchFamily="2" charset="2"/>
              </a:rPr>
              <a:t></a:t>
            </a:r>
            <a:r>
              <a:rPr lang="en-US" dirty="0"/>
              <a:t>good</a:t>
            </a:r>
            <a:r>
              <a:rPr lang="en-US" dirty="0" smtClean="0">
                <a:sym typeface="Wingdings" panose="05000000000000000000" pitchFamily="2" charset="2"/>
              </a:rPr>
              <a:t> </a:t>
            </a:r>
            <a:r>
              <a:rPr lang="en-US" dirty="0" smtClean="0"/>
              <a:t>work results</a:t>
            </a:r>
            <a:endParaRPr lang="en-US" dirty="0"/>
          </a:p>
          <a:p>
            <a:pPr>
              <a:spcBef>
                <a:spcPts val="0"/>
              </a:spcBef>
            </a:pPr>
            <a:r>
              <a:rPr lang="en-US" dirty="0" smtClean="0"/>
              <a:t>PM </a:t>
            </a:r>
            <a:r>
              <a:rPr lang="en-US" dirty="0"/>
              <a:t>collects inputs from his team members in each knowledge </a:t>
            </a:r>
            <a:r>
              <a:rPr lang="en-US" dirty="0" smtClean="0"/>
              <a:t>area</a:t>
            </a:r>
            <a:endParaRPr lang="en-US" dirty="0"/>
          </a:p>
          <a:p>
            <a:pPr marL="0" indent="0">
              <a:buNone/>
            </a:pP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039306" y="3363143"/>
            <a:ext cx="1874586" cy="1874586"/>
          </a:xfrm>
          <a:prstGeom prst="rect">
            <a:avLst/>
          </a:prstGeom>
        </p:spPr>
      </p:pic>
    </p:spTree>
    <p:extLst>
      <p:ext uri="{BB962C8B-B14F-4D97-AF65-F5344CB8AC3E}">
        <p14:creationId xmlns:p14="http://schemas.microsoft.com/office/powerpoint/2010/main" val="1586768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739774" y="2770094"/>
            <a:ext cx="7825105" cy="3920266"/>
          </a:xfrm>
        </p:spPr>
        <p:txBody>
          <a:bodyPr>
            <a:normAutofit/>
          </a:bodyPr>
          <a:lstStyle/>
          <a:p>
            <a:pPr marL="0" indent="0">
              <a:buNone/>
            </a:pPr>
            <a:r>
              <a:rPr lang="en-US" b="1" dirty="0"/>
              <a:t>Providing Strong Leadership and a Supportive </a:t>
            </a:r>
            <a:r>
              <a:rPr lang="en-US" b="1" dirty="0" smtClean="0"/>
              <a:t>Culture</a:t>
            </a:r>
            <a:endParaRPr lang="en-US" dirty="0"/>
          </a:p>
          <a:p>
            <a:pPr>
              <a:spcBef>
                <a:spcPts val="0"/>
              </a:spcBef>
            </a:pPr>
            <a:r>
              <a:rPr lang="en-US" dirty="0" smtClean="0"/>
              <a:t>create </a:t>
            </a:r>
            <a:r>
              <a:rPr lang="en-US" dirty="0"/>
              <a:t>and follow plan </a:t>
            </a:r>
            <a:r>
              <a:rPr lang="en-US" dirty="0" smtClean="0"/>
              <a:t>to motivate team</a:t>
            </a:r>
          </a:p>
          <a:p>
            <a:pPr>
              <a:spcBef>
                <a:spcPts val="0"/>
              </a:spcBef>
            </a:pPr>
            <a:r>
              <a:rPr lang="en-US" dirty="0"/>
              <a:t>supportive organizational </a:t>
            </a:r>
            <a:r>
              <a:rPr lang="en-US" dirty="0" smtClean="0"/>
              <a:t>culture          Good </a:t>
            </a:r>
            <a:r>
              <a:rPr lang="en-US" dirty="0"/>
              <a:t>project </a:t>
            </a:r>
            <a:r>
              <a:rPr lang="en-US" dirty="0" smtClean="0"/>
              <a:t>execution</a:t>
            </a:r>
            <a:endParaRPr lang="en-US" dirty="0"/>
          </a:p>
          <a:p>
            <a:pPr>
              <a:spcBef>
                <a:spcPts val="0"/>
              </a:spcBef>
            </a:pPr>
            <a:r>
              <a:rPr lang="en-US" dirty="0"/>
              <a:t>s</a:t>
            </a:r>
            <a:r>
              <a:rPr lang="en-US" dirty="0" smtClean="0"/>
              <a:t>imple </a:t>
            </a:r>
            <a:r>
              <a:rPr lang="en-US" dirty="0"/>
              <a:t>and good </a:t>
            </a:r>
            <a:r>
              <a:rPr lang="en-US" dirty="0" smtClean="0"/>
              <a:t>templates easy </a:t>
            </a:r>
            <a:r>
              <a:rPr lang="en-US" dirty="0"/>
              <a:t>to understand and follow </a:t>
            </a:r>
          </a:p>
          <a:p>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65220" y="4831012"/>
            <a:ext cx="1950720" cy="1691703"/>
          </a:xfrm>
          <a:prstGeom prst="rect">
            <a:avLst/>
          </a:prstGeom>
        </p:spPr>
      </p:pic>
      <p:sp>
        <p:nvSpPr>
          <p:cNvPr id="5" name="Right Arrow 4"/>
          <p:cNvSpPr/>
          <p:nvPr/>
        </p:nvSpPr>
        <p:spPr>
          <a:xfrm>
            <a:off x="5187696" y="3566922"/>
            <a:ext cx="489204" cy="28803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99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Pop Quiz</a:t>
            </a:r>
            <a:endParaRPr lang="en-US" b="1" dirty="0">
              <a:solidFill>
                <a:schemeClr val="accent3"/>
              </a:solidFill>
            </a:endParaRPr>
          </a:p>
        </p:txBody>
      </p:sp>
      <p:sp>
        <p:nvSpPr>
          <p:cNvPr id="3" name="Content Placeholder 2"/>
          <p:cNvSpPr>
            <a:spLocks noGrp="1"/>
          </p:cNvSpPr>
          <p:nvPr>
            <p:ph idx="1"/>
          </p:nvPr>
        </p:nvSpPr>
        <p:spPr>
          <a:xfrm>
            <a:off x="739774" y="2770094"/>
            <a:ext cx="8107045" cy="3364006"/>
          </a:xfrm>
        </p:spPr>
        <p:txBody>
          <a:bodyPr/>
          <a:lstStyle/>
          <a:p>
            <a:r>
              <a:rPr lang="en-US" b="1" dirty="0" smtClean="0"/>
              <a:t>Which </a:t>
            </a:r>
            <a:r>
              <a:rPr lang="en-US" b="1" dirty="0"/>
              <a:t>of the following processes is not part of project integration management?</a:t>
            </a:r>
          </a:p>
          <a:p>
            <a:pPr marL="457200" indent="-457200">
              <a:buFont typeface="+mj-lt"/>
              <a:buAutoNum type="alphaLcParenR"/>
            </a:pPr>
            <a:r>
              <a:rPr lang="en-US" dirty="0" smtClean="0"/>
              <a:t>developing </a:t>
            </a:r>
            <a:r>
              <a:rPr lang="en-US" dirty="0"/>
              <a:t>the project business case</a:t>
            </a:r>
          </a:p>
          <a:p>
            <a:pPr marL="457200" indent="-457200">
              <a:buFont typeface="+mj-lt"/>
              <a:buAutoNum type="alphaLcParenR"/>
            </a:pPr>
            <a:r>
              <a:rPr lang="en-US" dirty="0" smtClean="0"/>
              <a:t>developing </a:t>
            </a:r>
            <a:r>
              <a:rPr lang="en-US" dirty="0"/>
              <a:t>the project charter</a:t>
            </a:r>
          </a:p>
          <a:p>
            <a:pPr marL="457200" indent="-457200">
              <a:buFont typeface="+mj-lt"/>
              <a:buAutoNum type="alphaLcParenR"/>
            </a:pPr>
            <a:r>
              <a:rPr lang="en-US" dirty="0" smtClean="0"/>
              <a:t>developing </a:t>
            </a:r>
            <a:r>
              <a:rPr lang="en-US" dirty="0"/>
              <a:t>the project management plan</a:t>
            </a:r>
          </a:p>
          <a:p>
            <a:pPr marL="457200" indent="-457200">
              <a:buFont typeface="+mj-lt"/>
              <a:buAutoNum type="alphaLcParenR"/>
            </a:pPr>
            <a:r>
              <a:rPr lang="en-US" dirty="0" smtClean="0"/>
              <a:t>closing </a:t>
            </a:r>
            <a:r>
              <a:rPr lang="en-US" dirty="0"/>
              <a:t>the project or phase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729" y="3663313"/>
            <a:ext cx="3054471" cy="2287905"/>
          </a:xfrm>
          <a:prstGeom prst="rect">
            <a:avLst/>
          </a:prstGeom>
        </p:spPr>
      </p:pic>
      <p:sp>
        <p:nvSpPr>
          <p:cNvPr id="6" name="Rounded Rectangle 5"/>
          <p:cNvSpPr/>
          <p:nvPr/>
        </p:nvSpPr>
        <p:spPr>
          <a:xfrm>
            <a:off x="699433" y="3663313"/>
            <a:ext cx="4921438" cy="559063"/>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90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Pop Quiz</a:t>
            </a:r>
            <a:endParaRPr lang="en-US" b="1" dirty="0">
              <a:solidFill>
                <a:schemeClr val="accent3"/>
              </a:solidFill>
            </a:endParaRPr>
          </a:p>
        </p:txBody>
      </p:sp>
      <p:sp>
        <p:nvSpPr>
          <p:cNvPr id="3" name="Content Placeholder 2"/>
          <p:cNvSpPr>
            <a:spLocks noGrp="1"/>
          </p:cNvSpPr>
          <p:nvPr>
            <p:ph idx="1"/>
          </p:nvPr>
        </p:nvSpPr>
        <p:spPr/>
        <p:txBody>
          <a:bodyPr/>
          <a:lstStyle/>
          <a:p>
            <a:pPr marL="0" indent="0">
              <a:buNone/>
            </a:pPr>
            <a:r>
              <a:rPr lang="en-US" dirty="0" smtClean="0"/>
              <a:t>What </a:t>
            </a:r>
            <a:r>
              <a:rPr lang="en-US" dirty="0"/>
              <a:t>is the last step in the four-stage planning process for selecting IT projects?</a:t>
            </a:r>
          </a:p>
          <a:p>
            <a:pPr marL="457200" indent="-457200">
              <a:buFont typeface="+mj-lt"/>
              <a:buAutoNum type="alphaLcParenR"/>
            </a:pPr>
            <a:r>
              <a:rPr lang="en-US" dirty="0" smtClean="0"/>
              <a:t>IT </a:t>
            </a:r>
            <a:r>
              <a:rPr lang="en-US" dirty="0"/>
              <a:t>strategy planning</a:t>
            </a:r>
          </a:p>
          <a:p>
            <a:pPr marL="457200" indent="-457200">
              <a:buFont typeface="+mj-lt"/>
              <a:buAutoNum type="alphaLcParenR"/>
            </a:pPr>
            <a:r>
              <a:rPr lang="en-US" dirty="0" smtClean="0"/>
              <a:t>business </a:t>
            </a:r>
            <a:r>
              <a:rPr lang="en-US" dirty="0"/>
              <a:t>area analysis</a:t>
            </a:r>
          </a:p>
          <a:p>
            <a:pPr marL="457200" indent="-457200">
              <a:buFont typeface="+mj-lt"/>
              <a:buAutoNum type="alphaLcParenR"/>
            </a:pPr>
            <a:r>
              <a:rPr lang="en-US" dirty="0" smtClean="0"/>
              <a:t>mind </a:t>
            </a:r>
            <a:r>
              <a:rPr lang="en-US" dirty="0"/>
              <a:t>mapping</a:t>
            </a:r>
          </a:p>
          <a:p>
            <a:pPr marL="457200" indent="-457200">
              <a:buFont typeface="+mj-lt"/>
              <a:buAutoNum type="alphaLcParenR"/>
            </a:pPr>
            <a:r>
              <a:rPr lang="en-US" dirty="0"/>
              <a:t>resource allocation</a:t>
            </a:r>
          </a:p>
          <a:p>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087023" y="3517596"/>
            <a:ext cx="2171699" cy="2142550"/>
          </a:xfrm>
          <a:prstGeom prst="rect">
            <a:avLst/>
          </a:prstGeom>
        </p:spPr>
      </p:pic>
      <p:sp>
        <p:nvSpPr>
          <p:cNvPr id="6" name="Rounded Rectangle 5"/>
          <p:cNvSpPr/>
          <p:nvPr/>
        </p:nvSpPr>
        <p:spPr>
          <a:xfrm>
            <a:off x="739775" y="5380614"/>
            <a:ext cx="2985060" cy="559063"/>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30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Pop Quiz</a:t>
            </a:r>
            <a:endParaRPr lang="en-US" b="1" dirty="0">
              <a:solidFill>
                <a:schemeClr val="accent3"/>
              </a:solidFill>
            </a:endParaRPr>
          </a:p>
        </p:txBody>
      </p:sp>
      <p:sp>
        <p:nvSpPr>
          <p:cNvPr id="3" name="Content Placeholder 2"/>
          <p:cNvSpPr>
            <a:spLocks noGrp="1"/>
          </p:cNvSpPr>
          <p:nvPr>
            <p:ph idx="1"/>
          </p:nvPr>
        </p:nvSpPr>
        <p:spPr>
          <a:xfrm>
            <a:off x="739775" y="2770094"/>
            <a:ext cx="8030846" cy="3257326"/>
          </a:xfrm>
        </p:spPr>
        <p:txBody>
          <a:bodyPr>
            <a:normAutofit fontScale="85000" lnSpcReduction="10000"/>
          </a:bodyPr>
          <a:lstStyle/>
          <a:p>
            <a:pPr marL="0" indent="0">
              <a:buNone/>
            </a:pPr>
            <a:r>
              <a:rPr lang="en-US" dirty="0" smtClean="0"/>
              <a:t>Which </a:t>
            </a:r>
            <a:r>
              <a:rPr lang="en-US" dirty="0"/>
              <a:t>of the following is not a best practice for new product development projects?</a:t>
            </a:r>
          </a:p>
          <a:p>
            <a:pPr marL="457200" indent="-457200">
              <a:buFont typeface="+mj-lt"/>
              <a:buAutoNum type="alphaLcParenR"/>
            </a:pPr>
            <a:r>
              <a:rPr lang="en-US" dirty="0" smtClean="0"/>
              <a:t>aligning </a:t>
            </a:r>
            <a:r>
              <a:rPr lang="en-US" dirty="0"/>
              <a:t>projects and resources with business strategy</a:t>
            </a:r>
          </a:p>
          <a:p>
            <a:pPr marL="457200" indent="-457200">
              <a:buFont typeface="+mj-lt"/>
              <a:buAutoNum type="alphaLcParenR"/>
            </a:pPr>
            <a:r>
              <a:rPr lang="en-US" dirty="0"/>
              <a:t>selecting projects that will take less than two years to provide payback</a:t>
            </a:r>
          </a:p>
          <a:p>
            <a:pPr marL="457200" indent="-457200">
              <a:buFont typeface="+mj-lt"/>
              <a:buAutoNum type="alphaLcParenR"/>
            </a:pPr>
            <a:r>
              <a:rPr lang="en-US" dirty="0" smtClean="0"/>
              <a:t>focusing </a:t>
            </a:r>
            <a:r>
              <a:rPr lang="en-US" dirty="0"/>
              <a:t>on customer needs in identifying projects</a:t>
            </a:r>
          </a:p>
          <a:p>
            <a:pPr marL="457200" indent="-457200">
              <a:buFont typeface="+mj-lt"/>
              <a:buAutoNum type="alphaLcParenR"/>
            </a:pPr>
            <a:r>
              <a:rPr lang="en-US" dirty="0" smtClean="0"/>
              <a:t>assigning </a:t>
            </a:r>
            <a:r>
              <a:rPr lang="en-US" dirty="0"/>
              <a:t>project managers to lead projects</a:t>
            </a:r>
          </a:p>
          <a:p>
            <a:pPr marL="0" indent="0">
              <a:buNone/>
            </a:pPr>
            <a:r>
              <a:rPr lang="en-US" dirty="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620" y="4393395"/>
            <a:ext cx="1676400" cy="1873624"/>
          </a:xfrm>
          <a:prstGeom prst="rect">
            <a:avLst/>
          </a:prstGeom>
        </p:spPr>
      </p:pic>
      <p:sp>
        <p:nvSpPr>
          <p:cNvPr id="5" name="Rounded Rectangle 4"/>
          <p:cNvSpPr/>
          <p:nvPr/>
        </p:nvSpPr>
        <p:spPr>
          <a:xfrm>
            <a:off x="739774" y="3941778"/>
            <a:ext cx="7802245" cy="559063"/>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93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Pop Quiz</a:t>
            </a:r>
            <a:endParaRPr lang="en-US" b="1" dirty="0">
              <a:solidFill>
                <a:schemeClr val="accent3"/>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A </a:t>
            </a:r>
            <a:r>
              <a:rPr lang="en-US" dirty="0"/>
              <a:t>new government law requires an organization to report data in a new way. Which of </a:t>
            </a:r>
            <a:r>
              <a:rPr lang="en-US" dirty="0" smtClean="0"/>
              <a:t>the following </a:t>
            </a:r>
            <a:r>
              <a:rPr lang="en-US" dirty="0"/>
              <a:t>categories would include a new information system project to provide this data?</a:t>
            </a:r>
          </a:p>
          <a:p>
            <a:pPr marL="457200" indent="-457200">
              <a:buFont typeface="+mj-lt"/>
              <a:buAutoNum type="alphaLcParenR"/>
            </a:pPr>
            <a:r>
              <a:rPr lang="en-US" dirty="0" smtClean="0"/>
              <a:t>problem</a:t>
            </a:r>
            <a:endParaRPr lang="en-US" dirty="0"/>
          </a:p>
          <a:p>
            <a:pPr marL="457200" indent="-457200">
              <a:buFont typeface="+mj-lt"/>
              <a:buAutoNum type="alphaLcParenR"/>
            </a:pPr>
            <a:r>
              <a:rPr lang="en-US" dirty="0" smtClean="0"/>
              <a:t>opportunity</a:t>
            </a:r>
            <a:endParaRPr lang="en-US" dirty="0"/>
          </a:p>
          <a:p>
            <a:pPr marL="457200" indent="-457200">
              <a:buFont typeface="+mj-lt"/>
              <a:buAutoNum type="alphaLcParenR"/>
            </a:pPr>
            <a:r>
              <a:rPr lang="en-US" dirty="0"/>
              <a:t>directive</a:t>
            </a:r>
          </a:p>
          <a:p>
            <a:pPr marL="457200" indent="-457200">
              <a:buFont typeface="+mj-lt"/>
              <a:buAutoNum type="alphaLcParenR"/>
            </a:pPr>
            <a:r>
              <a:rPr lang="en-US" dirty="0" smtClean="0"/>
              <a:t>regulation</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75" y="3922713"/>
            <a:ext cx="2162175" cy="2114550"/>
          </a:xfrm>
          <a:prstGeom prst="rect">
            <a:avLst/>
          </a:prstGeom>
        </p:spPr>
      </p:pic>
      <p:sp>
        <p:nvSpPr>
          <p:cNvPr id="5" name="Rounded Rectangle 4"/>
          <p:cNvSpPr/>
          <p:nvPr/>
        </p:nvSpPr>
        <p:spPr>
          <a:xfrm>
            <a:off x="739775" y="4949171"/>
            <a:ext cx="1653802" cy="559063"/>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18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739774" y="2770094"/>
            <a:ext cx="7802245" cy="3546886"/>
          </a:xfrm>
        </p:spPr>
        <p:txBody>
          <a:bodyPr>
            <a:normAutofit/>
          </a:bodyPr>
          <a:lstStyle/>
          <a:p>
            <a:pPr marL="0" indent="0">
              <a:buNone/>
            </a:pPr>
            <a:r>
              <a:rPr lang="en-US" dirty="0" smtClean="0"/>
              <a:t>A </a:t>
            </a:r>
            <a:r>
              <a:rPr lang="en-US" dirty="0"/>
              <a:t>_____________ is a document that formally recognizes the existence of a project and </a:t>
            </a:r>
            <a:r>
              <a:rPr lang="en-US" dirty="0" smtClean="0"/>
              <a:t>provides direction </a:t>
            </a:r>
            <a:r>
              <a:rPr lang="en-US" dirty="0"/>
              <a:t>on the project’s objectives and management.</a:t>
            </a:r>
          </a:p>
          <a:p>
            <a:pPr marL="457200" indent="-457200">
              <a:buFont typeface="+mj-lt"/>
              <a:buAutoNum type="alphaLcParenR"/>
            </a:pPr>
            <a:r>
              <a:rPr lang="en-US" dirty="0"/>
              <a:t>project charter</a:t>
            </a:r>
          </a:p>
          <a:p>
            <a:pPr marL="457200" indent="-457200">
              <a:buFont typeface="+mj-lt"/>
              <a:buAutoNum type="alphaLcParenR"/>
            </a:pPr>
            <a:r>
              <a:rPr lang="en-US" dirty="0" smtClean="0"/>
              <a:t>contract</a:t>
            </a:r>
            <a:endParaRPr lang="en-US" dirty="0"/>
          </a:p>
          <a:p>
            <a:pPr marL="457200" indent="-457200">
              <a:buFont typeface="+mj-lt"/>
              <a:buAutoNum type="alphaLcParenR"/>
            </a:pPr>
            <a:r>
              <a:rPr lang="en-US" dirty="0" smtClean="0"/>
              <a:t>business </a:t>
            </a:r>
            <a:r>
              <a:rPr lang="en-US" dirty="0"/>
              <a:t>case</a:t>
            </a:r>
          </a:p>
          <a:p>
            <a:pPr marL="457200" indent="-457200">
              <a:buFont typeface="+mj-lt"/>
              <a:buAutoNum type="alphaLcParenR"/>
            </a:pPr>
            <a:r>
              <a:rPr lang="en-US" dirty="0" smtClean="0"/>
              <a:t>project </a:t>
            </a:r>
            <a:r>
              <a:rPr lang="en-US" dirty="0"/>
              <a:t>management plan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040" y="3782361"/>
            <a:ext cx="2419350" cy="2345072"/>
          </a:xfrm>
          <a:prstGeom prst="rect">
            <a:avLst/>
          </a:prstGeom>
        </p:spPr>
      </p:pic>
      <p:sp>
        <p:nvSpPr>
          <p:cNvPr id="6" name="Rounded Rectangle 5"/>
          <p:cNvSpPr/>
          <p:nvPr/>
        </p:nvSpPr>
        <p:spPr>
          <a:xfrm>
            <a:off x="699433" y="3995567"/>
            <a:ext cx="2433732" cy="559063"/>
          </a:xfrm>
          <a:prstGeom prst="round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72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3955" y="380657"/>
            <a:ext cx="2678639" cy="6362168"/>
          </a:xfrm>
          <a:prstGeom prst="rect">
            <a:avLst/>
          </a:prstGeom>
        </p:spPr>
      </p:pic>
      <p:sp>
        <p:nvSpPr>
          <p:cNvPr id="6" name="Oval 5"/>
          <p:cNvSpPr/>
          <p:nvPr/>
        </p:nvSpPr>
        <p:spPr>
          <a:xfrm>
            <a:off x="1316873" y="196645"/>
            <a:ext cx="2434856" cy="1337187"/>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STRONG LEADERSHIP</a:t>
            </a:r>
            <a:endParaRPr lang="en-US" b="1" dirty="0">
              <a:solidFill>
                <a:schemeClr val="tx1">
                  <a:lumMod val="95000"/>
                  <a:lumOff val="5000"/>
                </a:schemeClr>
              </a:solidFill>
            </a:endParaRPr>
          </a:p>
        </p:txBody>
      </p:sp>
      <p:sp>
        <p:nvSpPr>
          <p:cNvPr id="9" name="Rounded Rectangle 8"/>
          <p:cNvSpPr/>
          <p:nvPr/>
        </p:nvSpPr>
        <p:spPr>
          <a:xfrm>
            <a:off x="6294524" y="2558850"/>
            <a:ext cx="2553191" cy="100289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a:t>
            </a:r>
            <a:endParaRPr lang="en-US" dirty="0"/>
          </a:p>
        </p:txBody>
      </p:sp>
      <p:sp>
        <p:nvSpPr>
          <p:cNvPr id="10" name="Isosceles Triangle 9"/>
          <p:cNvSpPr/>
          <p:nvPr/>
        </p:nvSpPr>
        <p:spPr>
          <a:xfrm>
            <a:off x="301440" y="4195968"/>
            <a:ext cx="3022515" cy="134373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POLITICAL SKILLS</a:t>
            </a:r>
            <a:endParaRPr lang="en-US" dirty="0"/>
          </a:p>
        </p:txBody>
      </p:sp>
    </p:spTree>
    <p:extLst>
      <p:ext uri="{BB962C8B-B14F-4D97-AF65-F5344CB8AC3E}">
        <p14:creationId xmlns:p14="http://schemas.microsoft.com/office/powerpoint/2010/main" val="4198795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Activity</a:t>
            </a:r>
            <a:endParaRPr lang="en-US" b="1" dirty="0">
              <a:solidFill>
                <a:schemeClr val="accent3"/>
              </a:solidFill>
            </a:endParaRPr>
          </a:p>
        </p:txBody>
      </p:sp>
      <p:sp>
        <p:nvSpPr>
          <p:cNvPr id="3" name="Content Placeholder 2"/>
          <p:cNvSpPr>
            <a:spLocks noGrp="1"/>
          </p:cNvSpPr>
          <p:nvPr>
            <p:ph idx="1"/>
          </p:nvPr>
        </p:nvSpPr>
        <p:spPr/>
        <p:txBody>
          <a:bodyPr/>
          <a:lstStyle/>
          <a:p>
            <a:r>
              <a:rPr lang="en-US" b="1" dirty="0"/>
              <a:t>Big Picture </a:t>
            </a:r>
            <a:r>
              <a:rPr lang="en-US" b="1" dirty="0" smtClean="0"/>
              <a:t>Game</a:t>
            </a:r>
            <a:r>
              <a:rPr lang="en-US" dirty="0" smtClean="0"/>
              <a:t> </a:t>
            </a:r>
          </a:p>
          <a:p>
            <a:pPr marL="0" indent="0">
              <a:buNone/>
            </a:pPr>
            <a:r>
              <a:rPr lang="en-US" b="1" dirty="0" smtClean="0"/>
              <a:t>Objective</a:t>
            </a:r>
            <a:r>
              <a:rPr lang="en-US" b="1" dirty="0"/>
              <a:t>:</a:t>
            </a:r>
            <a:r>
              <a:rPr lang="en-US" dirty="0"/>
              <a:t> Participants are required to form a picture that is </a:t>
            </a:r>
            <a:r>
              <a:rPr lang="en-US" dirty="0" smtClean="0"/>
              <a:t>two </a:t>
            </a:r>
            <a:r>
              <a:rPr lang="en-US" dirty="0"/>
              <a:t>times bigger than the original picture given to them. </a:t>
            </a:r>
          </a:p>
          <a:p>
            <a:endParaRPr lang="en-US" dirty="0"/>
          </a:p>
          <a:p>
            <a:endParaRPr lang="en-US" dirty="0"/>
          </a:p>
        </p:txBody>
      </p:sp>
      <p:pic>
        <p:nvPicPr>
          <p:cNvPr id="5" name="Picture 4" descr="http://lasp.colorado.edu/~bagenal/MATH/Frog.jp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59680" y="4251960"/>
            <a:ext cx="3787140" cy="2468880"/>
          </a:xfrm>
          <a:prstGeom prst="rect">
            <a:avLst/>
          </a:prstGeom>
          <a:noFill/>
          <a:ln>
            <a:noFill/>
          </a:ln>
        </p:spPr>
      </p:pic>
      <p:pic>
        <p:nvPicPr>
          <p:cNvPr id="6" name="Picture 5" descr="http://lasp.colorado.edu/~bagenal/MATH/Circle.jpg"/>
          <p:cNvPicPr/>
          <p:nvPr/>
        </p:nvPicPr>
        <p:blipFill>
          <a:blip r:embed="rId3">
            <a:extLst>
              <a:ext uri="{28A0092B-C50C-407E-A947-70E740481C1C}">
                <a14:useLocalDpi xmlns:a14="http://schemas.microsoft.com/office/drawing/2010/main" val="0"/>
              </a:ext>
            </a:extLst>
          </a:blip>
          <a:srcRect/>
          <a:stretch>
            <a:fillRect/>
          </a:stretch>
        </p:blipFill>
        <p:spPr bwMode="auto">
          <a:xfrm>
            <a:off x="541020" y="4419600"/>
            <a:ext cx="3840480" cy="2301240"/>
          </a:xfrm>
          <a:prstGeom prst="rect">
            <a:avLst/>
          </a:prstGeom>
          <a:noFill/>
          <a:ln>
            <a:noFill/>
          </a:ln>
        </p:spPr>
      </p:pic>
    </p:spTree>
    <p:extLst>
      <p:ext uri="{BB962C8B-B14F-4D97-AF65-F5344CB8AC3E}">
        <p14:creationId xmlns:p14="http://schemas.microsoft.com/office/powerpoint/2010/main" val="2660704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576" y="2540598"/>
            <a:ext cx="5046848" cy="4030220"/>
          </a:xfrm>
          <a:prstGeom prst="rect">
            <a:avLst/>
          </a:prstGeom>
        </p:spPr>
      </p:pic>
      <p:sp>
        <p:nvSpPr>
          <p:cNvPr id="4" name="Title 1"/>
          <p:cNvSpPr>
            <a:spLocks noGrp="1"/>
          </p:cNvSpPr>
          <p:nvPr>
            <p:ph type="title"/>
          </p:nvPr>
        </p:nvSpPr>
        <p:spPr>
          <a:xfrm>
            <a:off x="457200" y="345141"/>
            <a:ext cx="8229600" cy="1143000"/>
          </a:xfrm>
        </p:spPr>
        <p:txBody>
          <a:bodyPr/>
          <a:lstStyle/>
          <a:p>
            <a:r>
              <a:rPr lang="en-US" b="1" dirty="0">
                <a:solidFill>
                  <a:schemeClr val="accent3"/>
                </a:solidFill>
              </a:rPr>
              <a:t>Project Integration Management Processes</a:t>
            </a:r>
          </a:p>
        </p:txBody>
      </p:sp>
    </p:spTree>
    <p:extLst>
      <p:ext uri="{BB962C8B-B14F-4D97-AF65-F5344CB8AC3E}">
        <p14:creationId xmlns:p14="http://schemas.microsoft.com/office/powerpoint/2010/main" val="2974134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sz="half" idx="1"/>
          </p:nvPr>
        </p:nvSpPr>
        <p:spPr/>
        <p:txBody>
          <a:bodyPr/>
          <a:lstStyle/>
          <a:p>
            <a:pPr>
              <a:buFont typeface="Wingdings" panose="05000000000000000000" pitchFamily="2" charset="2"/>
              <a:buChar char="Ø"/>
            </a:pPr>
            <a:r>
              <a:rPr lang="en-US" sz="2400" dirty="0"/>
              <a:t>Small Projects</a:t>
            </a:r>
          </a:p>
          <a:p>
            <a:pPr lvl="1"/>
            <a:r>
              <a:rPr lang="en-US" dirty="0"/>
              <a:t>Technical work</a:t>
            </a:r>
          </a:p>
          <a:p>
            <a:pPr lvl="1"/>
            <a:r>
              <a:rPr lang="en-US" dirty="0"/>
              <a:t>Mentoring</a:t>
            </a:r>
          </a:p>
          <a:p>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sz="2400" dirty="0"/>
              <a:t>Large Projects</a:t>
            </a:r>
          </a:p>
          <a:p>
            <a:pPr lvl="1"/>
            <a:r>
              <a:rPr lang="en-US" dirty="0"/>
              <a:t>No time for technical work</a:t>
            </a:r>
          </a:p>
          <a:p>
            <a:pPr lvl="1"/>
            <a:r>
              <a:rPr lang="en-US" dirty="0"/>
              <a:t>Lead the team</a:t>
            </a:r>
          </a:p>
          <a:p>
            <a:pPr lvl="1"/>
            <a:r>
              <a:rPr lang="en-US" dirty="0"/>
              <a:t>Communicate with key stake holders</a:t>
            </a:r>
          </a:p>
          <a:p>
            <a:pPr lvl="1"/>
            <a:r>
              <a:rPr lang="en-US" dirty="0"/>
              <a:t>Enough if he understands Business and application area</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503420"/>
            <a:ext cx="3355340" cy="2201942"/>
          </a:xfrm>
          <a:prstGeom prst="rect">
            <a:avLst/>
          </a:prstGeom>
        </p:spPr>
      </p:pic>
    </p:spTree>
    <p:extLst>
      <p:ext uri="{BB962C8B-B14F-4D97-AF65-F5344CB8AC3E}">
        <p14:creationId xmlns:p14="http://schemas.microsoft.com/office/powerpoint/2010/main" val="1800342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Project Integration Management Processes</a:t>
            </a:r>
          </a:p>
        </p:txBody>
      </p:sp>
      <p:sp>
        <p:nvSpPr>
          <p:cNvPr id="3" name="Content Placeholder 2"/>
          <p:cNvSpPr>
            <a:spLocks noGrp="1"/>
          </p:cNvSpPr>
          <p:nvPr>
            <p:ph idx="1"/>
          </p:nvPr>
        </p:nvSpPr>
        <p:spPr/>
        <p:txBody>
          <a:bodyPr>
            <a:normAutofit/>
          </a:bodyPr>
          <a:lstStyle/>
          <a:p>
            <a:r>
              <a:rPr lang="en-US" sz="2800" b="1" dirty="0" smtClean="0"/>
              <a:t>Project execution Tools</a:t>
            </a:r>
          </a:p>
          <a:p>
            <a:pPr marL="0" indent="0">
              <a:buNone/>
            </a:pPr>
            <a:r>
              <a:rPr lang="en-US" sz="2600" b="1" dirty="0" smtClean="0"/>
              <a:t>1. Expert </a:t>
            </a:r>
            <a:r>
              <a:rPr lang="en-US" sz="2600" b="1" dirty="0"/>
              <a:t>Judgment</a:t>
            </a:r>
          </a:p>
          <a:p>
            <a:pPr marL="0" indent="0">
              <a:buNone/>
            </a:pPr>
            <a:r>
              <a:rPr lang="en-US" sz="2600" b="1" dirty="0" smtClean="0"/>
              <a:t>2. Meetings</a:t>
            </a:r>
            <a:endParaRPr lang="en-US" sz="2600" b="1" dirty="0"/>
          </a:p>
          <a:p>
            <a:pPr marL="0" indent="0">
              <a:buNone/>
            </a:pPr>
            <a:r>
              <a:rPr lang="en-US" sz="2600" b="1" dirty="0" smtClean="0"/>
              <a:t>3. Project Management Tools</a:t>
            </a:r>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740" y="3106310"/>
            <a:ext cx="2743200" cy="2473569"/>
          </a:xfrm>
          <a:prstGeom prst="rect">
            <a:avLst/>
          </a:prstGeom>
        </p:spPr>
      </p:pic>
    </p:spTree>
    <p:extLst>
      <p:ext uri="{BB962C8B-B14F-4D97-AF65-F5344CB8AC3E}">
        <p14:creationId xmlns:p14="http://schemas.microsoft.com/office/powerpoint/2010/main" val="37079746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739775" y="2267712"/>
            <a:ext cx="7662864" cy="3769551"/>
          </a:xfrm>
        </p:spPr>
        <p:txBody>
          <a:bodyPr>
            <a:normAutofit/>
          </a:bodyPr>
          <a:lstStyle/>
          <a:p>
            <a:pPr marL="0" indent="0" algn="ctr">
              <a:buNone/>
            </a:pPr>
            <a:r>
              <a:rPr lang="en-US" sz="2600" b="1" dirty="0" smtClean="0"/>
              <a:t>Expert </a:t>
            </a:r>
            <a:r>
              <a:rPr lang="en-US" sz="2600" b="1" dirty="0"/>
              <a:t>Judgment</a:t>
            </a:r>
          </a:p>
          <a:p>
            <a:pPr marL="0" indent="0">
              <a:buNone/>
            </a:pPr>
            <a:endParaRPr lang="en-US" dirty="0"/>
          </a:p>
          <a:p>
            <a:endParaRPr lang="en-US" dirty="0"/>
          </a:p>
          <a:p>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615" y="2833274"/>
            <a:ext cx="5663184" cy="3921754"/>
          </a:xfrm>
          <a:prstGeom prst="rect">
            <a:avLst/>
          </a:prstGeom>
        </p:spPr>
      </p:pic>
    </p:spTree>
    <p:extLst>
      <p:ext uri="{BB962C8B-B14F-4D97-AF65-F5344CB8AC3E}">
        <p14:creationId xmlns:p14="http://schemas.microsoft.com/office/powerpoint/2010/main" val="244502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016" y="2138530"/>
            <a:ext cx="7037832" cy="733851"/>
          </a:xfrm>
        </p:spPr>
        <p:txBody>
          <a:bodyPr/>
          <a:lstStyle/>
          <a:p>
            <a:r>
              <a:rPr lang="en-US" sz="2600" b="1" dirty="0" smtClean="0">
                <a:solidFill>
                  <a:schemeClr val="tx2"/>
                </a:solidFill>
              </a:rPr>
              <a:t>Meetings</a:t>
            </a:r>
            <a:endParaRPr lang="en-US" sz="2600" b="1" dirty="0">
              <a:solidFill>
                <a:schemeClr val="tx2"/>
              </a:solidFill>
            </a:endParaRPr>
          </a:p>
        </p:txBody>
      </p:sp>
      <p:sp>
        <p:nvSpPr>
          <p:cNvPr id="4" name="Content Placeholder 3"/>
          <p:cNvSpPr>
            <a:spLocks noGrp="1"/>
          </p:cNvSpPr>
          <p:nvPr>
            <p:ph idx="1"/>
          </p:nvPr>
        </p:nvSpPr>
        <p:spPr/>
        <p:txBody>
          <a:bodyPr>
            <a:normAutofit fontScale="92500" lnSpcReduction="10000"/>
          </a:bodyPr>
          <a:lstStyle/>
          <a:p>
            <a:r>
              <a:rPr lang="en-US" dirty="0" smtClean="0"/>
              <a:t>Face to face meetings</a:t>
            </a:r>
          </a:p>
          <a:p>
            <a:r>
              <a:rPr lang="en-US" dirty="0" smtClean="0"/>
              <a:t>Online and over the phone meetings</a:t>
            </a:r>
          </a:p>
          <a:p>
            <a:r>
              <a:rPr lang="en-US" dirty="0" smtClean="0"/>
              <a:t>In Scrum …</a:t>
            </a:r>
          </a:p>
          <a:p>
            <a:pPr marL="0" indent="0">
              <a:buNone/>
            </a:pPr>
            <a:r>
              <a:rPr lang="en-US" dirty="0"/>
              <a:t>	</a:t>
            </a:r>
            <a:r>
              <a:rPr lang="en-US" sz="1900" dirty="0" smtClean="0"/>
              <a:t>1. Sprint planning</a:t>
            </a:r>
            <a:endParaRPr lang="en-US" sz="1900" dirty="0"/>
          </a:p>
          <a:p>
            <a:pPr marL="349250" lvl="1" indent="0">
              <a:buNone/>
            </a:pPr>
            <a:r>
              <a:rPr lang="en-US" sz="1900" dirty="0" smtClean="0"/>
              <a:t>	2. Stand </a:t>
            </a:r>
            <a:r>
              <a:rPr lang="en-US" sz="1900" dirty="0"/>
              <a:t>up meeting</a:t>
            </a:r>
          </a:p>
          <a:p>
            <a:pPr marL="349250" lvl="1" indent="0">
              <a:buNone/>
            </a:pPr>
            <a:r>
              <a:rPr lang="en-US" sz="1900" dirty="0" smtClean="0"/>
              <a:t>	3. Estimation</a:t>
            </a:r>
          </a:p>
          <a:p>
            <a:pPr marL="349250" lvl="1" indent="0">
              <a:buNone/>
            </a:pPr>
            <a:r>
              <a:rPr lang="en-US" sz="1900" dirty="0" smtClean="0"/>
              <a:t>	4. Sprint </a:t>
            </a:r>
            <a:r>
              <a:rPr lang="en-US" sz="1900" dirty="0"/>
              <a:t>Review</a:t>
            </a:r>
          </a:p>
          <a:p>
            <a:pPr marL="349250" lvl="1" indent="0">
              <a:buNone/>
            </a:pPr>
            <a:r>
              <a:rPr lang="en-US" sz="1900" dirty="0" smtClean="0"/>
              <a:t>	5. Retrospective</a:t>
            </a:r>
            <a:endParaRPr lang="en-US" sz="1900" dirty="0"/>
          </a:p>
          <a:p>
            <a:pPr marL="0" indent="0">
              <a:buNone/>
            </a:pPr>
            <a:endParaRPr lang="en-US" dirty="0"/>
          </a:p>
        </p:txBody>
      </p:sp>
      <p:sp>
        <p:nvSpPr>
          <p:cNvPr id="6" name="Title 1"/>
          <p:cNvSpPr txBox="1">
            <a:spLocks/>
          </p:cNvSpPr>
          <p:nvPr/>
        </p:nvSpPr>
        <p:spPr>
          <a:xfrm>
            <a:off x="609600" y="497541"/>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b="1" dirty="0" smtClean="0">
                <a:solidFill>
                  <a:schemeClr val="accent3"/>
                </a:solidFill>
              </a:rPr>
              <a:t>Project Integration Management Processes</a:t>
            </a:r>
            <a:endParaRPr lang="en-US" b="1" dirty="0">
              <a:solidFill>
                <a:schemeClr val="accent3"/>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762" y="2770094"/>
            <a:ext cx="3522726" cy="3358332"/>
          </a:xfrm>
          <a:prstGeom prst="rect">
            <a:avLst/>
          </a:prstGeom>
        </p:spPr>
      </p:pic>
    </p:spTree>
    <p:extLst>
      <p:ext uri="{BB962C8B-B14F-4D97-AF65-F5344CB8AC3E}">
        <p14:creationId xmlns:p14="http://schemas.microsoft.com/office/powerpoint/2010/main" val="2555322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647700" y="2491740"/>
            <a:ext cx="7754939" cy="3545523"/>
          </a:xfrm>
        </p:spPr>
        <p:txBody>
          <a:bodyPr>
            <a:normAutofit/>
          </a:bodyPr>
          <a:lstStyle/>
          <a:p>
            <a:pPr marL="0" indent="0">
              <a:buNone/>
            </a:pPr>
            <a:r>
              <a:rPr lang="en-US" sz="2400" b="1" dirty="0" smtClean="0"/>
              <a:t>Project Management</a:t>
            </a:r>
          </a:p>
          <a:p>
            <a:pPr>
              <a:spcBef>
                <a:spcPts val="0"/>
              </a:spcBef>
            </a:pPr>
            <a:r>
              <a:rPr lang="en-US" dirty="0" smtClean="0"/>
              <a:t>Keep </a:t>
            </a:r>
            <a:r>
              <a:rPr lang="en-US" dirty="0"/>
              <a:t>track of </a:t>
            </a:r>
            <a:r>
              <a:rPr lang="en-US" dirty="0" smtClean="0"/>
              <a:t>expenses </a:t>
            </a:r>
            <a:r>
              <a:rPr lang="en-US" dirty="0"/>
              <a:t>and milestones completed</a:t>
            </a:r>
          </a:p>
          <a:p>
            <a:pPr>
              <a:spcBef>
                <a:spcPts val="0"/>
              </a:spcBef>
            </a:pPr>
            <a:r>
              <a:rPr lang="en-US" dirty="0" smtClean="0"/>
              <a:t>Integrate the different </a:t>
            </a:r>
            <a:r>
              <a:rPr lang="en-US" dirty="0"/>
              <a:t>functional units</a:t>
            </a:r>
          </a:p>
          <a:p>
            <a:pPr>
              <a:spcBef>
                <a:spcPts val="0"/>
              </a:spcBef>
            </a:pPr>
            <a:r>
              <a:rPr lang="en-US" dirty="0"/>
              <a:t>Use of Analytics Software to analyze data and support decision making process</a:t>
            </a:r>
          </a:p>
          <a:p>
            <a:pPr>
              <a:spcBef>
                <a:spcPts val="0"/>
              </a:spcBef>
            </a:pPr>
            <a:r>
              <a:rPr lang="en-US" dirty="0"/>
              <a:t>Budgeted Cost </a:t>
            </a:r>
            <a:r>
              <a:rPr lang="en-US" dirty="0" smtClean="0"/>
              <a:t>of </a:t>
            </a:r>
            <a:r>
              <a:rPr lang="en-US" dirty="0"/>
              <a:t>Work vs Actual Cost </a:t>
            </a:r>
            <a:r>
              <a:rPr lang="en-US" dirty="0" smtClean="0"/>
              <a:t>of </a:t>
            </a:r>
            <a:r>
              <a:rPr lang="en-US" dirty="0"/>
              <a:t>Work line graphs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366" y="4663440"/>
            <a:ext cx="3251454" cy="1912620"/>
          </a:xfrm>
          <a:prstGeom prst="rect">
            <a:avLst/>
          </a:prstGeom>
        </p:spPr>
      </p:pic>
    </p:spTree>
    <p:extLst>
      <p:ext uri="{BB962C8B-B14F-4D97-AF65-F5344CB8AC3E}">
        <p14:creationId xmlns:p14="http://schemas.microsoft.com/office/powerpoint/2010/main" val="1759331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739774" y="2461260"/>
            <a:ext cx="7802245" cy="3817620"/>
          </a:xfrm>
        </p:spPr>
        <p:txBody>
          <a:bodyPr>
            <a:normAutofit fontScale="92500" lnSpcReduction="10000"/>
          </a:bodyPr>
          <a:lstStyle/>
          <a:p>
            <a:pPr marL="0" indent="0">
              <a:buNone/>
            </a:pPr>
            <a:r>
              <a:rPr lang="en-US" sz="3000" b="1" dirty="0" smtClean="0"/>
              <a:t>Monitoring and Controlling Project Work</a:t>
            </a:r>
          </a:p>
          <a:p>
            <a:pPr>
              <a:buFont typeface="Wingdings" panose="05000000000000000000" pitchFamily="2" charset="2"/>
              <a:buChar char="v"/>
            </a:pPr>
            <a:r>
              <a:rPr lang="en-US" dirty="0"/>
              <a:t>Handle changes</a:t>
            </a:r>
          </a:p>
          <a:p>
            <a:pPr>
              <a:buFont typeface="Wingdings" panose="05000000000000000000" pitchFamily="2" charset="2"/>
              <a:buChar char="v"/>
            </a:pPr>
            <a:r>
              <a:rPr lang="en-US" dirty="0"/>
              <a:t>Monitoring project health and make improvements when required</a:t>
            </a:r>
          </a:p>
          <a:p>
            <a:pPr>
              <a:buFont typeface="Wingdings" panose="05000000000000000000" pitchFamily="2" charset="2"/>
              <a:buChar char="v"/>
            </a:pPr>
            <a:r>
              <a:rPr lang="en-US" dirty="0"/>
              <a:t>Continuous Monitoring to take corrective and preventive actions</a:t>
            </a:r>
          </a:p>
          <a:p>
            <a:pPr>
              <a:buFont typeface="Wingdings" panose="05000000000000000000" pitchFamily="2" charset="2"/>
              <a:buChar char="v"/>
            </a:pPr>
            <a:r>
              <a:rPr lang="en-US" dirty="0" smtClean="0"/>
              <a:t>Key </a:t>
            </a:r>
            <a:r>
              <a:rPr lang="en-US" dirty="0"/>
              <a:t>deliverables and planned dates</a:t>
            </a:r>
          </a:p>
          <a:p>
            <a:pPr>
              <a:buFont typeface="Wingdings" panose="05000000000000000000" pitchFamily="2" charset="2"/>
              <a:buChar char="v"/>
            </a:pPr>
            <a:r>
              <a:rPr lang="en-US" dirty="0" smtClean="0"/>
              <a:t>Change </a:t>
            </a:r>
            <a:r>
              <a:rPr lang="en-US" dirty="0"/>
              <a:t>requests and Work performance reports</a:t>
            </a:r>
          </a:p>
          <a:p>
            <a:pPr>
              <a:buFont typeface="Wingdings" panose="05000000000000000000" pitchFamily="2" charset="2"/>
              <a:buChar char="v"/>
            </a:pPr>
            <a:r>
              <a:rPr lang="en-US" dirty="0"/>
              <a:t>Defect repair</a:t>
            </a:r>
          </a:p>
          <a:p>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121" y="4495800"/>
            <a:ext cx="2770822" cy="2308860"/>
          </a:xfrm>
          <a:prstGeom prst="rect">
            <a:avLst/>
          </a:prstGeom>
        </p:spPr>
      </p:pic>
    </p:spTree>
    <p:extLst>
      <p:ext uri="{BB962C8B-B14F-4D97-AF65-F5344CB8AC3E}">
        <p14:creationId xmlns:p14="http://schemas.microsoft.com/office/powerpoint/2010/main" val="2960838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a:xfrm>
            <a:off x="537527" y="2491740"/>
            <a:ext cx="8068946" cy="4061460"/>
          </a:xfrm>
        </p:spPr>
        <p:txBody>
          <a:bodyPr>
            <a:normAutofit/>
          </a:bodyPr>
          <a:lstStyle/>
          <a:p>
            <a:pPr marL="0" lvl="1" indent="0" fontAlgn="base">
              <a:buNone/>
            </a:pPr>
            <a:r>
              <a:rPr lang="en-US" sz="2800" b="1" dirty="0"/>
              <a:t>Performing </a:t>
            </a:r>
            <a:r>
              <a:rPr lang="en-US" sz="2800" b="1" dirty="0" smtClean="0"/>
              <a:t>Integrated </a:t>
            </a:r>
            <a:r>
              <a:rPr lang="en-US" sz="2800" b="1" dirty="0"/>
              <a:t>C</a:t>
            </a:r>
            <a:r>
              <a:rPr lang="en-US" sz="2800" b="1" dirty="0" smtClean="0"/>
              <a:t>hange Control </a:t>
            </a:r>
            <a:endParaRPr lang="en-US" dirty="0" smtClean="0"/>
          </a:p>
          <a:p>
            <a:pPr marL="349250" lvl="1" fontAlgn="base"/>
            <a:r>
              <a:rPr lang="en-US" dirty="0" smtClean="0"/>
              <a:t>Influencing </a:t>
            </a:r>
            <a:r>
              <a:rPr lang="en-US" dirty="0"/>
              <a:t>the factors that create changes to ensure that changes are beneficial</a:t>
            </a:r>
          </a:p>
          <a:p>
            <a:pPr marL="349250" lvl="1" fontAlgn="base"/>
            <a:r>
              <a:rPr lang="en-US" dirty="0"/>
              <a:t>Determining that a change has occurred</a:t>
            </a:r>
          </a:p>
          <a:p>
            <a:pPr marL="349250" lvl="1" fontAlgn="base"/>
            <a:r>
              <a:rPr lang="en-US" dirty="0"/>
              <a:t>Managing actual changes as they </a:t>
            </a:r>
            <a:r>
              <a:rPr lang="en-US" dirty="0" smtClean="0"/>
              <a:t>occur</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359" y="3653074"/>
            <a:ext cx="3059113" cy="2294335"/>
          </a:xfrm>
          <a:prstGeom prst="rect">
            <a:avLst/>
          </a:prstGeom>
        </p:spPr>
      </p:pic>
    </p:spTree>
    <p:extLst>
      <p:ext uri="{BB962C8B-B14F-4D97-AF65-F5344CB8AC3E}">
        <p14:creationId xmlns:p14="http://schemas.microsoft.com/office/powerpoint/2010/main" val="2752341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p:txBody>
          <a:bodyPr>
            <a:normAutofit/>
          </a:bodyPr>
          <a:lstStyle/>
          <a:p>
            <a:pPr marL="0" lvl="1" indent="0" fontAlgn="base">
              <a:buNone/>
            </a:pPr>
            <a:r>
              <a:rPr lang="en-US" sz="2400" b="1" dirty="0" smtClean="0"/>
              <a:t>Change </a:t>
            </a:r>
            <a:r>
              <a:rPr lang="en-US" sz="2400" b="1" dirty="0"/>
              <a:t>Control on IT </a:t>
            </a:r>
            <a:r>
              <a:rPr lang="en-US" sz="2400" b="1" dirty="0" smtClean="0"/>
              <a:t>Projects</a:t>
            </a:r>
          </a:p>
          <a:p>
            <a:pPr marL="349250" lvl="1" indent="-349250" fontAlgn="base">
              <a:buAutoNum type="arabicPeriod"/>
            </a:pPr>
            <a:endParaRPr lang="en-US" sz="2400" b="1" dirty="0"/>
          </a:p>
          <a:p>
            <a:pPr marL="0" lvl="1" indent="0" fontAlgn="base">
              <a:buNone/>
            </a:pPr>
            <a:r>
              <a:rPr lang="en-US" sz="2400" b="1" dirty="0" smtClean="0"/>
              <a:t>Change </a:t>
            </a:r>
            <a:r>
              <a:rPr lang="en-US" sz="2400" b="1" dirty="0"/>
              <a:t>Control System</a:t>
            </a:r>
          </a:p>
          <a:p>
            <a:pPr marL="349250" lvl="1" indent="-349250" fontAlgn="base">
              <a:buFont typeface="Wingdings" panose="05000000000000000000" pitchFamily="2" charset="2"/>
              <a:buChar char="v"/>
            </a:pPr>
            <a:r>
              <a:rPr lang="en-US" dirty="0"/>
              <a:t>Change </a:t>
            </a:r>
            <a:r>
              <a:rPr lang="en-US" dirty="0" smtClean="0"/>
              <a:t>Control Board </a:t>
            </a:r>
            <a:r>
              <a:rPr lang="en-US" dirty="0"/>
              <a:t>(CCB)</a:t>
            </a:r>
            <a:endParaRPr lang="en-US" sz="1200" dirty="0"/>
          </a:p>
          <a:p>
            <a:pPr marL="349250" lvl="1" indent="-349250" fontAlgn="base">
              <a:buFont typeface="Wingdings" panose="05000000000000000000" pitchFamily="2" charset="2"/>
              <a:buChar char="v"/>
            </a:pPr>
            <a:r>
              <a:rPr lang="en-US" dirty="0"/>
              <a:t>Configuration management</a:t>
            </a:r>
            <a:endParaRPr lang="en-US" sz="1200" dirty="0"/>
          </a:p>
          <a:p>
            <a:pPr marL="349250" lvl="1" indent="-349250" fontAlgn="base">
              <a:buFont typeface="Wingdings" panose="05000000000000000000" pitchFamily="2" charset="2"/>
              <a:buChar char="v"/>
            </a:pPr>
            <a:r>
              <a:rPr lang="en-US" dirty="0"/>
              <a:t>A process for communicating changes</a:t>
            </a:r>
            <a:endParaRPr lang="en-US" sz="1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960" y="2918460"/>
            <a:ext cx="3641624" cy="1914789"/>
          </a:xfrm>
          <a:prstGeom prst="rect">
            <a:avLst/>
          </a:prstGeom>
        </p:spPr>
      </p:pic>
    </p:spTree>
    <p:extLst>
      <p:ext uri="{BB962C8B-B14F-4D97-AF65-F5344CB8AC3E}">
        <p14:creationId xmlns:p14="http://schemas.microsoft.com/office/powerpoint/2010/main" val="1180870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Project Integration Management Processes</a:t>
            </a:r>
          </a:p>
        </p:txBody>
      </p:sp>
      <p:sp>
        <p:nvSpPr>
          <p:cNvPr id="3" name="Content Placeholder 2"/>
          <p:cNvSpPr>
            <a:spLocks noGrp="1"/>
          </p:cNvSpPr>
          <p:nvPr>
            <p:ph idx="1"/>
          </p:nvPr>
        </p:nvSpPr>
        <p:spPr/>
        <p:txBody>
          <a:bodyPr/>
          <a:lstStyle/>
          <a:p>
            <a:pPr marL="0" lvl="0" indent="0" fontAlgn="base">
              <a:buNone/>
            </a:pPr>
            <a:r>
              <a:rPr lang="en-US" sz="2800" b="1" dirty="0" smtClean="0"/>
              <a:t>Closing </a:t>
            </a:r>
            <a:r>
              <a:rPr lang="en-US" sz="2800" b="1" dirty="0"/>
              <a:t>the project or </a:t>
            </a:r>
            <a:r>
              <a:rPr lang="en-US" sz="2800" b="1" dirty="0" smtClean="0"/>
              <a:t>phase</a:t>
            </a:r>
          </a:p>
          <a:p>
            <a:pPr lvl="0" fontAlgn="base">
              <a:buFont typeface="Wingdings" panose="05000000000000000000" pitchFamily="2" charset="2"/>
              <a:buChar char="v"/>
            </a:pPr>
            <a:r>
              <a:rPr lang="en-US" dirty="0" smtClean="0"/>
              <a:t>Final </a:t>
            </a:r>
            <a:r>
              <a:rPr lang="en-US" dirty="0"/>
              <a:t>product, service, or result </a:t>
            </a:r>
            <a:r>
              <a:rPr lang="en-US" dirty="0" smtClean="0"/>
              <a:t>transition</a:t>
            </a:r>
          </a:p>
          <a:p>
            <a:pPr lvl="0" fontAlgn="base">
              <a:buFont typeface="Wingdings" panose="05000000000000000000" pitchFamily="2" charset="2"/>
              <a:buChar char="v"/>
            </a:pPr>
            <a:r>
              <a:rPr lang="en-US" dirty="0" smtClean="0"/>
              <a:t>Organizational </a:t>
            </a:r>
            <a:r>
              <a:rPr lang="en-US" dirty="0"/>
              <a:t>process asset updates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920" y="4589009"/>
            <a:ext cx="2880360" cy="21491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740" y="3390330"/>
            <a:ext cx="2385059" cy="3040950"/>
          </a:xfrm>
          <a:prstGeom prst="rect">
            <a:avLst/>
          </a:prstGeom>
        </p:spPr>
      </p:pic>
    </p:spTree>
    <p:extLst>
      <p:ext uri="{BB962C8B-B14F-4D97-AF65-F5344CB8AC3E}">
        <p14:creationId xmlns:p14="http://schemas.microsoft.com/office/powerpoint/2010/main" val="3803425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2751D"/>
                </a:solidFill>
              </a:rPr>
              <a:t>Strategic Planning and </a:t>
            </a:r>
            <a:br>
              <a:rPr lang="en-US" b="1" dirty="0" smtClean="0">
                <a:solidFill>
                  <a:srgbClr val="E2751D"/>
                </a:solidFill>
              </a:rPr>
            </a:br>
            <a:r>
              <a:rPr lang="en-US" b="1" dirty="0" smtClean="0">
                <a:solidFill>
                  <a:srgbClr val="E2751D"/>
                </a:solidFill>
              </a:rPr>
              <a:t>Project Selection</a:t>
            </a:r>
            <a:endParaRPr lang="en-US" b="1" dirty="0">
              <a:solidFill>
                <a:srgbClr val="E2751D"/>
              </a:solidFill>
            </a:endParaRPr>
          </a:p>
        </p:txBody>
      </p:sp>
      <p:sp>
        <p:nvSpPr>
          <p:cNvPr id="3" name="Content Placeholder 2"/>
          <p:cNvSpPr>
            <a:spLocks noGrp="1"/>
          </p:cNvSpPr>
          <p:nvPr>
            <p:ph idx="1"/>
          </p:nvPr>
        </p:nvSpPr>
        <p:spPr/>
        <p:txBody>
          <a:bodyPr/>
          <a:lstStyle/>
          <a:p>
            <a:r>
              <a:rPr lang="en-US" dirty="0" smtClean="0"/>
              <a:t>What is strategic planning?</a:t>
            </a:r>
          </a:p>
          <a:p>
            <a:pPr lvl="1"/>
            <a:r>
              <a:rPr lang="en-US" dirty="0"/>
              <a:t>S</a:t>
            </a:r>
            <a:r>
              <a:rPr lang="en-US" dirty="0" smtClean="0"/>
              <a:t>trategic </a:t>
            </a:r>
            <a:r>
              <a:rPr lang="en-US" dirty="0"/>
              <a:t>plan of the organization to determine what types of projects will provide the most </a:t>
            </a:r>
            <a:r>
              <a:rPr lang="en-US" dirty="0" smtClean="0"/>
              <a:t>value</a:t>
            </a:r>
          </a:p>
          <a:p>
            <a:pPr lvl="1"/>
            <a:r>
              <a:rPr lang="en-US" dirty="0"/>
              <a:t>Determining long-term objectives by analyzing the strengths and weaknesses of an organization, studying opportunities and threats in the business environment, predicting future trends, and projecting the need for new products and services</a:t>
            </a:r>
          </a:p>
        </p:txBody>
      </p:sp>
    </p:spTree>
    <p:extLst>
      <p:ext uri="{BB962C8B-B14F-4D97-AF65-F5344CB8AC3E}">
        <p14:creationId xmlns:p14="http://schemas.microsoft.com/office/powerpoint/2010/main" val="42540732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References</a:t>
            </a:r>
            <a:endParaRPr lang="en-US" b="1" dirty="0">
              <a:solidFill>
                <a:schemeClr val="accent3"/>
              </a:solidFill>
            </a:endParaRPr>
          </a:p>
        </p:txBody>
      </p:sp>
      <p:sp>
        <p:nvSpPr>
          <p:cNvPr id="3" name="Content Placeholder 2"/>
          <p:cNvSpPr>
            <a:spLocks noGrp="1"/>
          </p:cNvSpPr>
          <p:nvPr>
            <p:ph idx="1"/>
          </p:nvPr>
        </p:nvSpPr>
        <p:spPr/>
        <p:txBody>
          <a:bodyPr/>
          <a:lstStyle/>
          <a:p>
            <a:pPr fontAlgn="base"/>
            <a:r>
              <a:rPr lang="en-US" u="sng" dirty="0">
                <a:hlinkClick r:id="rId2"/>
              </a:rPr>
              <a:t>https://new.edu/resources/crafting-your-balanced-scorecard</a:t>
            </a:r>
            <a:endParaRPr lang="en-US" dirty="0"/>
          </a:p>
          <a:p>
            <a:pPr fontAlgn="base"/>
            <a:r>
              <a:rPr lang="en-US" u="sng" dirty="0">
                <a:hlinkClick r:id="rId3"/>
              </a:rPr>
              <a:t>http://www.financeformulas.net/Net_Present_Value.html</a:t>
            </a:r>
            <a:endParaRPr lang="en-US" dirty="0"/>
          </a:p>
          <a:p>
            <a:endParaRPr lang="en-US" dirty="0"/>
          </a:p>
        </p:txBody>
      </p:sp>
    </p:spTree>
    <p:extLst>
      <p:ext uri="{BB962C8B-B14F-4D97-AF65-F5344CB8AC3E}">
        <p14:creationId xmlns:p14="http://schemas.microsoft.com/office/powerpoint/2010/main" val="27835240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solidFill>
              </a:rPr>
              <a:t>Questions?</a:t>
            </a:r>
            <a:endParaRPr lang="en-US" b="1" dirty="0">
              <a:solidFill>
                <a:schemeClr val="accent3"/>
              </a:solidFill>
            </a:endParaRPr>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04015" y="2783541"/>
            <a:ext cx="3335971" cy="3138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703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82329757"/>
              </p:ext>
            </p:extLst>
          </p:nvPr>
        </p:nvGraphicFramePr>
        <p:xfrm>
          <a:off x="356076" y="641987"/>
          <a:ext cx="8431849" cy="4721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484307" y="4019535"/>
            <a:ext cx="330361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Because </a:t>
            </a:r>
            <a:r>
              <a:rPr lang="en-US" dirty="0"/>
              <a:t>project managers can provide valuable insight into the project selection </a:t>
            </a:r>
            <a:r>
              <a:rPr lang="en-US" dirty="0" smtClean="0"/>
              <a:t>process</a:t>
            </a:r>
            <a:endParaRPr lang="en-US" dirty="0"/>
          </a:p>
        </p:txBody>
      </p:sp>
      <p:sp>
        <p:nvSpPr>
          <p:cNvPr id="6" name="TextBox 5"/>
          <p:cNvSpPr txBox="1"/>
          <p:nvPr/>
        </p:nvSpPr>
        <p:spPr>
          <a:xfrm>
            <a:off x="356076" y="3825196"/>
            <a:ext cx="3537744" cy="2585323"/>
          </a:xfrm>
          <a:prstGeom prst="rect">
            <a:avLst/>
          </a:prstGeom>
          <a:noFill/>
        </p:spPr>
        <p:txBody>
          <a:bodyPr wrap="square" rtlCol="0">
            <a:spAutoFit/>
          </a:bodyPr>
          <a:lstStyle/>
          <a:p>
            <a:pPr marL="285750" indent="-285750">
              <a:buFont typeface="Arial"/>
              <a:buChar char="•"/>
            </a:pPr>
            <a:r>
              <a:rPr lang="en-US" dirty="0"/>
              <a:t>To help an organization do a better </a:t>
            </a:r>
            <a:r>
              <a:rPr lang="en-US" dirty="0" smtClean="0"/>
              <a:t>job</a:t>
            </a:r>
          </a:p>
          <a:p>
            <a:endParaRPr lang="en-US" dirty="0"/>
          </a:p>
          <a:p>
            <a:pPr marL="285750" indent="-285750">
              <a:buFont typeface="Arial"/>
              <a:buChar char="•"/>
            </a:pPr>
            <a:r>
              <a:rPr lang="en-US" dirty="0"/>
              <a:t>To ensure that members of the organization are working toward the same </a:t>
            </a:r>
            <a:r>
              <a:rPr lang="en-US" dirty="0" smtClean="0"/>
              <a:t>goals</a:t>
            </a:r>
          </a:p>
          <a:p>
            <a:endParaRPr lang="en-US" dirty="0"/>
          </a:p>
          <a:p>
            <a:pPr marL="285750" indent="-285750">
              <a:buFont typeface="Arial"/>
              <a:buChar char="•"/>
            </a:pPr>
            <a:r>
              <a:rPr lang="en-US" dirty="0"/>
              <a:t>To </a:t>
            </a:r>
            <a:r>
              <a:rPr lang="en-US" dirty="0" smtClean="0"/>
              <a:t>adjust </a:t>
            </a:r>
            <a:r>
              <a:rPr lang="en-US" dirty="0"/>
              <a:t>to a changing environment</a:t>
            </a:r>
          </a:p>
        </p:txBody>
      </p:sp>
      <p:sp>
        <p:nvSpPr>
          <p:cNvPr id="2" name="Title 1"/>
          <p:cNvSpPr>
            <a:spLocks noGrp="1"/>
          </p:cNvSpPr>
          <p:nvPr>
            <p:ph type="title"/>
          </p:nvPr>
        </p:nvSpPr>
        <p:spPr/>
        <p:txBody>
          <a:bodyPr/>
          <a:lstStyle/>
          <a:p>
            <a:r>
              <a:rPr lang="en-US" b="1" dirty="0">
                <a:solidFill>
                  <a:srgbClr val="E2751D"/>
                </a:solidFill>
              </a:rPr>
              <a:t>Strategic </a:t>
            </a:r>
            <a:r>
              <a:rPr lang="en-US" b="1" dirty="0" smtClean="0">
                <a:solidFill>
                  <a:srgbClr val="E2751D"/>
                </a:solidFill>
              </a:rPr>
              <a:t>Planning</a:t>
            </a:r>
            <a:endParaRPr lang="en-US" b="1" dirty="0"/>
          </a:p>
        </p:txBody>
      </p:sp>
    </p:spTree>
    <p:extLst>
      <p:ext uri="{BB962C8B-B14F-4D97-AF65-F5344CB8AC3E}">
        <p14:creationId xmlns:p14="http://schemas.microsoft.com/office/powerpoint/2010/main" val="91311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2751D"/>
                </a:solidFill>
              </a:rPr>
              <a:t>Strategic Planning [Continued]</a:t>
            </a:r>
            <a:endParaRPr lang="en-US" b="1" dirty="0">
              <a:solidFill>
                <a:srgbClr val="E2751D"/>
              </a:solidFill>
            </a:endParaRPr>
          </a:p>
        </p:txBody>
      </p:sp>
      <p:sp>
        <p:nvSpPr>
          <p:cNvPr id="3" name="Content Placeholder 2"/>
          <p:cNvSpPr>
            <a:spLocks noGrp="1"/>
          </p:cNvSpPr>
          <p:nvPr>
            <p:ph idx="1"/>
          </p:nvPr>
        </p:nvSpPr>
        <p:spPr>
          <a:xfrm>
            <a:off x="739775" y="2770094"/>
            <a:ext cx="7662864" cy="3663970"/>
          </a:xfrm>
        </p:spPr>
        <p:txBody>
          <a:bodyPr>
            <a:normAutofit fontScale="92500" lnSpcReduction="20000"/>
          </a:bodyPr>
          <a:lstStyle/>
          <a:p>
            <a:pPr marL="0" indent="0">
              <a:lnSpc>
                <a:spcPct val="110000"/>
              </a:lnSpc>
              <a:spcBef>
                <a:spcPts val="0"/>
              </a:spcBef>
              <a:buNone/>
            </a:pPr>
            <a:r>
              <a:rPr lang="en-US" dirty="0"/>
              <a:t>In short, strategic planning is a disciplined effort to produce fundamental decisions and actions that shape and guide</a:t>
            </a:r>
            <a:r>
              <a:rPr lang="en-US" dirty="0" smtClean="0"/>
              <a:t>:</a:t>
            </a:r>
          </a:p>
          <a:p>
            <a:pPr marL="0" indent="0">
              <a:lnSpc>
                <a:spcPct val="110000"/>
              </a:lnSpc>
              <a:spcBef>
                <a:spcPts val="0"/>
              </a:spcBef>
              <a:buNone/>
            </a:pPr>
            <a:endParaRPr lang="en-US" dirty="0"/>
          </a:p>
          <a:p>
            <a:pPr lvl="1">
              <a:lnSpc>
                <a:spcPct val="110000"/>
              </a:lnSpc>
              <a:spcBef>
                <a:spcPts val="0"/>
              </a:spcBef>
            </a:pPr>
            <a:r>
              <a:rPr lang="en-US" sz="2600" b="1" dirty="0"/>
              <a:t>What an organization </a:t>
            </a:r>
            <a:r>
              <a:rPr lang="en-US" sz="2600" b="1" dirty="0" smtClean="0"/>
              <a:t>is</a:t>
            </a:r>
            <a:endParaRPr lang="en-US" sz="2600" b="1" dirty="0"/>
          </a:p>
          <a:p>
            <a:pPr lvl="1">
              <a:lnSpc>
                <a:spcPct val="110000"/>
              </a:lnSpc>
              <a:spcBef>
                <a:spcPts val="0"/>
              </a:spcBef>
            </a:pPr>
            <a:r>
              <a:rPr lang="en-US" sz="2600" b="1" dirty="0"/>
              <a:t>What it </a:t>
            </a:r>
            <a:r>
              <a:rPr lang="en-US" sz="2600" b="1" dirty="0" smtClean="0"/>
              <a:t>does</a:t>
            </a:r>
            <a:endParaRPr lang="en-US" sz="2600" b="1" dirty="0"/>
          </a:p>
          <a:p>
            <a:pPr lvl="1">
              <a:lnSpc>
                <a:spcPct val="110000"/>
              </a:lnSpc>
              <a:spcBef>
                <a:spcPts val="0"/>
              </a:spcBef>
            </a:pPr>
            <a:r>
              <a:rPr lang="en-US" sz="2600" b="1" dirty="0"/>
              <a:t>Why it does it, with a focus on the </a:t>
            </a:r>
            <a:r>
              <a:rPr lang="en-US" sz="2600" b="1" dirty="0" smtClean="0"/>
              <a:t>future</a:t>
            </a:r>
            <a:endParaRPr lang="en-US" sz="2600" b="1" dirty="0"/>
          </a:p>
          <a:p>
            <a:pPr marL="0" indent="0">
              <a:lnSpc>
                <a:spcPct val="110000"/>
              </a:lnSpc>
              <a:spcBef>
                <a:spcPts val="0"/>
              </a:spcBef>
              <a:buNone/>
            </a:pPr>
            <a:endParaRPr lang="en-US" dirty="0" smtClean="0"/>
          </a:p>
          <a:p>
            <a:pPr marL="0" indent="0">
              <a:lnSpc>
                <a:spcPct val="110000"/>
              </a:lnSpc>
              <a:spcBef>
                <a:spcPts val="0"/>
              </a:spcBef>
              <a:buNone/>
            </a:pPr>
            <a:endParaRPr lang="en-US" dirty="0" smtClean="0"/>
          </a:p>
          <a:p>
            <a:pPr marL="0" indent="0">
              <a:lnSpc>
                <a:spcPct val="110000"/>
              </a:lnSpc>
              <a:spcBef>
                <a:spcPts val="0"/>
              </a:spcBef>
              <a:buNone/>
            </a:pPr>
            <a:r>
              <a:rPr lang="en-US" dirty="0" smtClean="0"/>
              <a:t>Strategic </a:t>
            </a:r>
            <a:r>
              <a:rPr lang="en-US" dirty="0"/>
              <a:t>planning involves determining long-term objectives by analyzing the strengths and weaknesses of an organization</a:t>
            </a:r>
            <a:r>
              <a:rPr lang="en-US" dirty="0" smtClean="0"/>
              <a:t>, studying </a:t>
            </a:r>
            <a:r>
              <a:rPr lang="en-US" dirty="0"/>
              <a:t>opportunities and threats in the business environment, predicting future trends, and projecting the need for new </a:t>
            </a:r>
            <a:r>
              <a:rPr lang="en-US" dirty="0" smtClean="0"/>
              <a:t>products </a:t>
            </a:r>
            <a:r>
              <a:rPr lang="en-US" dirty="0"/>
              <a:t>and services.</a:t>
            </a:r>
          </a:p>
        </p:txBody>
      </p:sp>
      <p:sp>
        <p:nvSpPr>
          <p:cNvPr id="5" name="Rectangle 4"/>
          <p:cNvSpPr/>
          <p:nvPr/>
        </p:nvSpPr>
        <p:spPr>
          <a:xfrm>
            <a:off x="990803" y="3503144"/>
            <a:ext cx="6335561" cy="12700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99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2751D"/>
                </a:solidFill>
              </a:rPr>
              <a:t>SWOT Analysis</a:t>
            </a:r>
            <a:endParaRPr lang="en-US" b="1" dirty="0">
              <a:solidFill>
                <a:srgbClr val="E2751D"/>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6475301"/>
              </p:ext>
            </p:extLst>
          </p:nvPr>
        </p:nvGraphicFramePr>
        <p:xfrm>
          <a:off x="598488" y="2770188"/>
          <a:ext cx="7947025" cy="3496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356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2751D"/>
                </a:solidFill>
              </a:rPr>
              <a:t>SWOT Analysis: Bald Guy</a:t>
            </a:r>
            <a:endParaRPr lang="en-US" b="1" dirty="0">
              <a:solidFill>
                <a:srgbClr val="E2751D"/>
              </a:solidFill>
            </a:endParaRPr>
          </a:p>
        </p:txBody>
      </p:sp>
      <p:sp>
        <p:nvSpPr>
          <p:cNvPr id="3" name="Content Placeholder 2"/>
          <p:cNvSpPr>
            <a:spLocks noGrp="1"/>
          </p:cNvSpPr>
          <p:nvPr>
            <p:ph idx="1"/>
          </p:nvPr>
        </p:nvSpPr>
        <p:spPr>
          <a:xfrm>
            <a:off x="739775" y="2770094"/>
            <a:ext cx="5883434" cy="3267169"/>
          </a:xfrm>
        </p:spPr>
        <p:txBody>
          <a:bodyPr/>
          <a:lstStyle/>
          <a:p>
            <a:pPr marL="0" indent="0">
              <a:buNone/>
            </a:pPr>
            <a:r>
              <a:rPr lang="en-US" b="1" u="sng" dirty="0" smtClean="0"/>
              <a:t>Strengths</a:t>
            </a:r>
          </a:p>
          <a:p>
            <a:pPr lvl="0"/>
            <a:r>
              <a:rPr lang="en-US" dirty="0"/>
              <a:t>You’re the first to know when it’s raining or snowing</a:t>
            </a:r>
          </a:p>
          <a:p>
            <a:endParaRPr lang="en-US" u="sng" dirty="0"/>
          </a:p>
        </p:txBody>
      </p:sp>
      <p:pic>
        <p:nvPicPr>
          <p:cNvPr id="5" name="Picture 4"/>
          <p:cNvPicPr>
            <a:picLocks noChangeAspect="1"/>
          </p:cNvPicPr>
          <p:nvPr/>
        </p:nvPicPr>
        <p:blipFill>
          <a:blip r:embed="rId2"/>
          <a:stretch>
            <a:fillRect/>
          </a:stretch>
        </p:blipFill>
        <p:spPr>
          <a:xfrm>
            <a:off x="6438900" y="3279206"/>
            <a:ext cx="2247900" cy="3267075"/>
          </a:xfrm>
          <a:prstGeom prst="rect">
            <a:avLst/>
          </a:prstGeom>
        </p:spPr>
      </p:pic>
    </p:spTree>
    <p:extLst>
      <p:ext uri="{BB962C8B-B14F-4D97-AF65-F5344CB8AC3E}">
        <p14:creationId xmlns:p14="http://schemas.microsoft.com/office/powerpoint/2010/main" val="188491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nesis">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Genesis">
      <a:majorFont>
        <a:latin typeface="Calisto MT"/>
        <a:ea typeface=""/>
        <a:cs typeface=""/>
        <a:font script="Jpan" typeface="ＭＳ 明朝"/>
      </a:majorFont>
      <a:minorFont>
        <a:latin typeface="Calisto MT"/>
        <a:ea typeface=""/>
        <a:cs typeface=""/>
        <a:font script="Jpan" typeface="ＭＳ 明朝"/>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839</TotalTime>
  <Words>1728</Words>
  <Application>Microsoft Office PowerPoint</Application>
  <PresentationFormat>On-screen Show (4:3)</PresentationFormat>
  <Paragraphs>333</Paragraphs>
  <Slides>51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Calisto MT</vt:lpstr>
      <vt:lpstr>Times New Roman</vt:lpstr>
      <vt:lpstr>Wingdings</vt:lpstr>
      <vt:lpstr>Genesis</vt:lpstr>
      <vt:lpstr>Project Integration Management</vt:lpstr>
      <vt:lpstr>Agenda</vt:lpstr>
      <vt:lpstr>What is Project Integration Management?</vt:lpstr>
      <vt:lpstr>Activity</vt:lpstr>
      <vt:lpstr>Strategic Planning and  Project Selection</vt:lpstr>
      <vt:lpstr>Strategic Planning</vt:lpstr>
      <vt:lpstr>Strategic Planning [Continued]</vt:lpstr>
      <vt:lpstr>SWOT Analysis</vt:lpstr>
      <vt:lpstr>SWOT Analysis: Bald Guy</vt:lpstr>
      <vt:lpstr>SWOT Analysis: Bald Guy [Continued]</vt:lpstr>
      <vt:lpstr>SWOT Analysis: Bald Guy [Continued]</vt:lpstr>
      <vt:lpstr>SWOT Analysis: Bald Guy [Continued]</vt:lpstr>
      <vt:lpstr>SWOT Analysis: Bald Guy [Continued]</vt:lpstr>
      <vt:lpstr>Planning Process  for IT Projects</vt:lpstr>
      <vt:lpstr>Methods For Selecting Projects</vt:lpstr>
      <vt:lpstr>Methods For Selecting Projects</vt:lpstr>
      <vt:lpstr>Methods For Selecting Projects</vt:lpstr>
      <vt:lpstr>Methods For Selecting Projects</vt:lpstr>
      <vt:lpstr>Methods For Selecting Projects</vt:lpstr>
      <vt:lpstr>Methods For Selecting Projects</vt:lpstr>
      <vt:lpstr>Methods For Selecting Projects</vt:lpstr>
      <vt:lpstr>Video Skydiving</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Pop Quiz</vt:lpstr>
      <vt:lpstr>Pop Quiz</vt:lpstr>
      <vt:lpstr>Pop Quiz</vt:lpstr>
      <vt:lpstr>Pop Quiz</vt:lpstr>
      <vt:lpstr>Project Integration Management Processes</vt:lpstr>
      <vt:lpstr>PowerPoint Presentation</vt:lpstr>
      <vt:lpstr>Project Integration Management Processes</vt:lpstr>
      <vt:lpstr>Project Integration Management Processes</vt:lpstr>
      <vt:lpstr>Project Integration Management Processes</vt:lpstr>
      <vt:lpstr>Project Integration Management Processes</vt:lpstr>
      <vt:lpstr>Meetings</vt:lpstr>
      <vt:lpstr>Project Integration Management Processes</vt:lpstr>
      <vt:lpstr>Project Integration Management Processes</vt:lpstr>
      <vt:lpstr>Project Integration Management Processes</vt:lpstr>
      <vt:lpstr>Project Integration Management Processes</vt:lpstr>
      <vt:lpstr>Project Integration Management Processes</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Integration Management</dc:title>
  <dc:creator>Emmanuel Munet</dc:creator>
  <cp:lastModifiedBy>Minh Nguyen</cp:lastModifiedBy>
  <cp:revision>69</cp:revision>
  <dcterms:created xsi:type="dcterms:W3CDTF">2014-09-14T23:31:43Z</dcterms:created>
  <dcterms:modified xsi:type="dcterms:W3CDTF">2015-06-18T10:14:38Z</dcterms:modified>
</cp:coreProperties>
</file>