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Wa</a:t>
            </a:r>
            <a:r>
              <a:rPr spc="-10" dirty="0"/>
              <a:t>l</a:t>
            </a:r>
            <a:r>
              <a:rPr dirty="0"/>
              <a:t>eed</a:t>
            </a:r>
            <a:r>
              <a:rPr spc="-55" dirty="0"/>
              <a:t> </a:t>
            </a:r>
            <a:r>
              <a:rPr spc="-5" dirty="0"/>
              <a:t>El</a:t>
            </a:r>
            <a:r>
              <a:rPr dirty="0"/>
              <a:t>-</a:t>
            </a:r>
            <a:r>
              <a:rPr spc="-5" dirty="0"/>
              <a:t>Na</a:t>
            </a:r>
            <a:r>
              <a:rPr spc="5" dirty="0"/>
              <a:t>g</a:t>
            </a:r>
            <a:r>
              <a:rPr dirty="0"/>
              <a:t>gar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75F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Wa</a:t>
            </a:r>
            <a:r>
              <a:rPr spc="-10" dirty="0"/>
              <a:t>l</a:t>
            </a:r>
            <a:r>
              <a:rPr dirty="0"/>
              <a:t>eed</a:t>
            </a:r>
            <a:r>
              <a:rPr spc="-55" dirty="0"/>
              <a:t> </a:t>
            </a:r>
            <a:r>
              <a:rPr spc="-5" dirty="0"/>
              <a:t>El</a:t>
            </a:r>
            <a:r>
              <a:rPr dirty="0"/>
              <a:t>-</a:t>
            </a:r>
            <a:r>
              <a:rPr spc="-5" dirty="0"/>
              <a:t>Na</a:t>
            </a:r>
            <a:r>
              <a:rPr spc="5" dirty="0"/>
              <a:t>g</a:t>
            </a:r>
            <a:r>
              <a:rPr dirty="0"/>
              <a:t>gar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75F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Wa</a:t>
            </a:r>
            <a:r>
              <a:rPr spc="-10" dirty="0"/>
              <a:t>l</a:t>
            </a:r>
            <a:r>
              <a:rPr dirty="0"/>
              <a:t>eed</a:t>
            </a:r>
            <a:r>
              <a:rPr spc="-55" dirty="0"/>
              <a:t> </a:t>
            </a:r>
            <a:r>
              <a:rPr spc="-5" dirty="0"/>
              <a:t>El</a:t>
            </a:r>
            <a:r>
              <a:rPr dirty="0"/>
              <a:t>-</a:t>
            </a:r>
            <a:r>
              <a:rPr spc="-5" dirty="0"/>
              <a:t>Na</a:t>
            </a:r>
            <a:r>
              <a:rPr spc="5" dirty="0"/>
              <a:t>g</a:t>
            </a:r>
            <a:r>
              <a:rPr dirty="0"/>
              <a:t>gar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75F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Wa</a:t>
            </a:r>
            <a:r>
              <a:rPr spc="-10" dirty="0"/>
              <a:t>l</a:t>
            </a:r>
            <a:r>
              <a:rPr dirty="0"/>
              <a:t>eed</a:t>
            </a:r>
            <a:r>
              <a:rPr spc="-55" dirty="0"/>
              <a:t> </a:t>
            </a:r>
            <a:r>
              <a:rPr spc="-5" dirty="0"/>
              <a:t>El</a:t>
            </a:r>
            <a:r>
              <a:rPr dirty="0"/>
              <a:t>-</a:t>
            </a:r>
            <a:r>
              <a:rPr spc="-5" dirty="0"/>
              <a:t>Na</a:t>
            </a:r>
            <a:r>
              <a:rPr spc="5" dirty="0"/>
              <a:t>g</a:t>
            </a:r>
            <a:r>
              <a:rPr dirty="0"/>
              <a:t>gar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Wa</a:t>
            </a:r>
            <a:r>
              <a:rPr spc="-10" dirty="0"/>
              <a:t>l</a:t>
            </a:r>
            <a:r>
              <a:rPr dirty="0"/>
              <a:t>eed</a:t>
            </a:r>
            <a:r>
              <a:rPr spc="-55" dirty="0"/>
              <a:t> </a:t>
            </a:r>
            <a:r>
              <a:rPr spc="-5" dirty="0"/>
              <a:t>El</a:t>
            </a:r>
            <a:r>
              <a:rPr dirty="0"/>
              <a:t>-</a:t>
            </a:r>
            <a:r>
              <a:rPr spc="-5" dirty="0"/>
              <a:t>Na</a:t>
            </a:r>
            <a:r>
              <a:rPr spc="5" dirty="0"/>
              <a:t>g</a:t>
            </a:r>
            <a:r>
              <a:rPr dirty="0"/>
              <a:t>gar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675"/>
          </a:xfrm>
          <a:custGeom>
            <a:avLst/>
            <a:gdLst/>
            <a:ahLst/>
            <a:cxnLst/>
            <a:rect l="l" t="t" r="r" b="b"/>
            <a:pathLst>
              <a:path w="9144000" h="320675">
                <a:moveTo>
                  <a:pt x="0" y="320675"/>
                </a:moveTo>
                <a:lnTo>
                  <a:pt x="9144000" y="320675"/>
                </a:lnTo>
                <a:lnTo>
                  <a:pt x="91440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415" y="406928"/>
            <a:ext cx="7783169" cy="147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75F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1590294"/>
            <a:ext cx="7462520" cy="463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56301" y="6310948"/>
            <a:ext cx="24180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50594" y="6310948"/>
            <a:ext cx="145796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Wa</a:t>
            </a:r>
            <a:r>
              <a:rPr spc="-10" dirty="0"/>
              <a:t>l</a:t>
            </a:r>
            <a:r>
              <a:rPr dirty="0"/>
              <a:t>eed</a:t>
            </a:r>
            <a:r>
              <a:rPr spc="-55" dirty="0"/>
              <a:t> </a:t>
            </a:r>
            <a:r>
              <a:rPr spc="-5" dirty="0"/>
              <a:t>El</a:t>
            </a:r>
            <a:r>
              <a:rPr dirty="0"/>
              <a:t>-</a:t>
            </a:r>
            <a:r>
              <a:rPr spc="-5" dirty="0"/>
              <a:t>Na</a:t>
            </a:r>
            <a:r>
              <a:rPr spc="5" dirty="0"/>
              <a:t>g</a:t>
            </a:r>
            <a:r>
              <a:rPr dirty="0"/>
              <a:t>gar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8309" y="6310948"/>
            <a:ext cx="2590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90B4A921-EC18-424F-8E65-ED5444B5961E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pic>
        <p:nvPicPr>
          <p:cNvPr id="3075" name="Picture 2" descr="https://cdn.evbuc.com/eventlogos/52084516/p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>
                <a:ea typeface="ＭＳ Ｐゴシック" panose="020B0600070205080204" pitchFamily="50" charset="-128"/>
              </a:rPr>
              <a:t>Instructor: NGUYEN ANH MINH, MSc, PMP</a:t>
            </a:r>
            <a:endParaRPr lang="ja-JP" altLang="en-US" b="1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0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105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4000" b="0" spc="-5" dirty="0">
                <a:latin typeface="Georgia"/>
                <a:cs typeface="Georgia"/>
              </a:rPr>
              <a:t>The</a:t>
            </a:r>
            <a:r>
              <a:rPr sz="4000" b="0" spc="-10" dirty="0">
                <a:latin typeface="Georgia"/>
                <a:cs typeface="Georgia"/>
              </a:rPr>
              <a:t> </a:t>
            </a:r>
            <a:r>
              <a:rPr sz="4000" b="0" spc="-5" dirty="0">
                <a:latin typeface="Georgia"/>
                <a:cs typeface="Georgia"/>
              </a:rPr>
              <a:t>T</a:t>
            </a:r>
            <a:r>
              <a:rPr sz="4000" b="0" spc="0" dirty="0">
                <a:latin typeface="Georgia"/>
                <a:cs typeface="Georgia"/>
              </a:rPr>
              <a:t>i</a:t>
            </a:r>
            <a:r>
              <a:rPr sz="4000" b="0" spc="-5" dirty="0">
                <a:latin typeface="Georgia"/>
                <a:cs typeface="Georgia"/>
              </a:rPr>
              <a:t>me </a:t>
            </a:r>
            <a:r>
              <a:rPr sz="4000" b="0" spc="0" dirty="0">
                <a:latin typeface="Georgia"/>
                <a:cs typeface="Georgia"/>
              </a:rPr>
              <a:t>V</a:t>
            </a:r>
            <a:r>
              <a:rPr sz="4000" b="0" spc="-5" dirty="0">
                <a:latin typeface="Georgia"/>
                <a:cs typeface="Georgia"/>
              </a:rPr>
              <a:t>al</a:t>
            </a:r>
            <a:r>
              <a:rPr sz="4000" b="0" dirty="0">
                <a:latin typeface="Georgia"/>
                <a:cs typeface="Georgia"/>
              </a:rPr>
              <a:t>u</a:t>
            </a:r>
            <a:r>
              <a:rPr sz="4000" b="0" spc="-5" dirty="0">
                <a:latin typeface="Georgia"/>
                <a:cs typeface="Georgia"/>
              </a:rPr>
              <a:t>e</a:t>
            </a:r>
            <a:r>
              <a:rPr sz="4000" b="0" spc="5" dirty="0">
                <a:latin typeface="Georgia"/>
                <a:cs typeface="Georgia"/>
              </a:rPr>
              <a:t> </a:t>
            </a:r>
            <a:r>
              <a:rPr sz="4000" b="0" spc="-10" dirty="0">
                <a:latin typeface="Georgia"/>
                <a:cs typeface="Georgia"/>
              </a:rPr>
              <a:t>o</a:t>
            </a:r>
            <a:r>
              <a:rPr sz="4000" b="0" spc="-5" dirty="0">
                <a:latin typeface="Georgia"/>
                <a:cs typeface="Georgia"/>
              </a:rPr>
              <a:t>f</a:t>
            </a:r>
            <a:r>
              <a:rPr sz="4000" b="0" spc="10" dirty="0">
                <a:latin typeface="Georgia"/>
                <a:cs typeface="Georgia"/>
              </a:rPr>
              <a:t> </a:t>
            </a:r>
            <a:r>
              <a:rPr sz="4000" b="0" spc="-10" dirty="0">
                <a:latin typeface="Georgia"/>
                <a:cs typeface="Georgia"/>
              </a:rPr>
              <a:t>M</a:t>
            </a:r>
            <a:r>
              <a:rPr sz="4000" b="0" spc="0" dirty="0">
                <a:latin typeface="Georgia"/>
                <a:cs typeface="Georgia"/>
              </a:rPr>
              <a:t>o</a:t>
            </a:r>
            <a:r>
              <a:rPr sz="4000" b="0" spc="-5" dirty="0">
                <a:latin typeface="Georgia"/>
                <a:cs typeface="Georgia"/>
              </a:rPr>
              <a:t>ney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>
                <a:solidFill>
                  <a:srgbClr val="EBDDC3"/>
                </a:solidFill>
              </a:rPr>
              <a:t>P</a:t>
            </a:r>
            <a:r>
              <a:rPr spc="-10" dirty="0">
                <a:solidFill>
                  <a:srgbClr val="EBDDC3"/>
                </a:solidFill>
              </a:rPr>
              <a:t>M</a:t>
            </a:r>
            <a:r>
              <a:rPr dirty="0">
                <a:solidFill>
                  <a:srgbClr val="EBDDC3"/>
                </a:solidFill>
              </a:rPr>
              <a:t>P</a:t>
            </a:r>
            <a:r>
              <a:rPr spc="-20" dirty="0">
                <a:solidFill>
                  <a:srgbClr val="EBDDC3"/>
                </a:solidFill>
              </a:rPr>
              <a:t> </a:t>
            </a:r>
            <a:r>
              <a:rPr dirty="0">
                <a:solidFill>
                  <a:srgbClr val="EBDDC3"/>
                </a:solidFill>
              </a:rPr>
              <a:t>In</a:t>
            </a:r>
            <a:r>
              <a:rPr spc="-10" dirty="0">
                <a:solidFill>
                  <a:srgbClr val="EBDDC3"/>
                </a:solidFill>
              </a:rPr>
              <a:t>t</a:t>
            </a:r>
            <a:r>
              <a:rPr dirty="0">
                <a:solidFill>
                  <a:srgbClr val="EBDDC3"/>
                </a:solidFill>
              </a:rPr>
              <a:t>egrat</a:t>
            </a:r>
            <a:r>
              <a:rPr spc="-10" dirty="0">
                <a:solidFill>
                  <a:srgbClr val="EBDDC3"/>
                </a:solidFill>
              </a:rPr>
              <a:t>i</a:t>
            </a:r>
            <a:r>
              <a:rPr spc="-5" dirty="0">
                <a:solidFill>
                  <a:srgbClr val="EBDDC3"/>
                </a:solidFill>
              </a:rPr>
              <a:t>o</a:t>
            </a:r>
            <a:r>
              <a:rPr dirty="0">
                <a:solidFill>
                  <a:srgbClr val="EBDDC3"/>
                </a:solidFill>
              </a:rPr>
              <a:t>n</a:t>
            </a:r>
            <a:r>
              <a:rPr spc="-20" dirty="0">
                <a:solidFill>
                  <a:srgbClr val="EBDDC3"/>
                </a:solidFill>
              </a:rPr>
              <a:t> </a:t>
            </a:r>
            <a:r>
              <a:rPr spc="-10" dirty="0">
                <a:solidFill>
                  <a:srgbClr val="EBDDC3"/>
                </a:solidFill>
              </a:rPr>
              <a:t>M</a:t>
            </a:r>
            <a:r>
              <a:rPr dirty="0">
                <a:solidFill>
                  <a:srgbClr val="EBDDC3"/>
                </a:solidFill>
              </a:rPr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>
                <a:solidFill>
                  <a:srgbClr val="EBDDC3"/>
                </a:solidFill>
              </a:rPr>
              <a:t>10</a:t>
            </a:fld>
            <a:endParaRPr dirty="0">
              <a:solidFill>
                <a:srgbClr val="EBDDC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516" y="1550670"/>
            <a:ext cx="7491730" cy="475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dolla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rece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ved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toda</a:t>
            </a:r>
            <a:r>
              <a:rPr sz="2600" dirty="0">
                <a:latin typeface="Georgia"/>
                <a:cs typeface="Georgia"/>
              </a:rPr>
              <a:t>y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wort</a:t>
            </a:r>
            <a:r>
              <a:rPr sz="2600" dirty="0">
                <a:latin typeface="Georgia"/>
                <a:cs typeface="Georgia"/>
              </a:rPr>
              <a:t>h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more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tha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endParaRPr sz="26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935"/>
              </a:spcBef>
            </a:pPr>
            <a:r>
              <a:rPr sz="2600" spc="-5" dirty="0">
                <a:latin typeface="Georgia"/>
                <a:cs typeface="Georgia"/>
              </a:rPr>
              <a:t>dolla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received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tomorrow</a:t>
            </a:r>
            <a:endParaRPr sz="2600">
              <a:latin typeface="Georgia"/>
              <a:cs typeface="Georgia"/>
            </a:endParaRPr>
          </a:p>
          <a:p>
            <a:pPr marL="756285" marR="160020" indent="-287020">
              <a:lnSpc>
                <a:spcPct val="130000"/>
              </a:lnSpc>
              <a:spcBef>
                <a:spcPts val="620"/>
              </a:spcBef>
              <a:tabLst>
                <a:tab pos="756285" algn="l"/>
              </a:tabLst>
            </a:pPr>
            <a:r>
              <a:rPr sz="1300" spc="-150" dirty="0">
                <a:latin typeface="Wingdings"/>
                <a:cs typeface="Wingdings"/>
              </a:rPr>
              <a:t></a:t>
            </a:r>
            <a:r>
              <a:rPr sz="1300" spc="-15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Georgia"/>
                <a:cs typeface="Georgia"/>
              </a:rPr>
              <a:t>This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caus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dolla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rece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ved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toda</a:t>
            </a:r>
            <a:r>
              <a:rPr sz="2600" dirty="0">
                <a:latin typeface="Georgia"/>
                <a:cs typeface="Georgia"/>
              </a:rPr>
              <a:t>y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ca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be </a:t>
            </a:r>
            <a:r>
              <a:rPr sz="2600" dirty="0">
                <a:latin typeface="Georgia"/>
                <a:cs typeface="Georgia"/>
              </a:rPr>
              <a:t>inve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te</a:t>
            </a:r>
            <a:r>
              <a:rPr sz="2600" dirty="0">
                <a:latin typeface="Georgia"/>
                <a:cs typeface="Georgia"/>
              </a:rPr>
              <a:t>d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o </a:t>
            </a:r>
            <a:r>
              <a:rPr sz="2600" spc="-5" dirty="0">
                <a:latin typeface="Georgia"/>
                <a:cs typeface="Georgia"/>
              </a:rPr>
              <a:t>ear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intere</a:t>
            </a:r>
            <a:r>
              <a:rPr sz="2600" spc="-5" dirty="0">
                <a:latin typeface="Georgia"/>
                <a:cs typeface="Georgia"/>
              </a:rPr>
              <a:t>st</a:t>
            </a:r>
            <a:endParaRPr sz="2600">
              <a:latin typeface="Georgia"/>
              <a:cs typeface="Georgia"/>
            </a:endParaRPr>
          </a:p>
          <a:p>
            <a:pPr marL="756285" marR="5080" indent="-287020">
              <a:lnSpc>
                <a:spcPct val="130000"/>
              </a:lnSpc>
              <a:spcBef>
                <a:spcPts val="625"/>
              </a:spcBef>
              <a:tabLst>
                <a:tab pos="756285" algn="l"/>
              </a:tabLst>
            </a:pPr>
            <a:r>
              <a:rPr sz="1300" spc="-145" dirty="0">
                <a:latin typeface="Wingdings"/>
                <a:cs typeface="Wingdings"/>
              </a:rPr>
              <a:t></a:t>
            </a:r>
            <a:r>
              <a:rPr sz="1300" spc="-145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mou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t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interest</a:t>
            </a:r>
            <a:r>
              <a:rPr sz="2600" spc="-5" dirty="0">
                <a:latin typeface="Georgia"/>
                <a:cs typeface="Georgia"/>
              </a:rPr>
              <a:t> earne</a:t>
            </a:r>
            <a:r>
              <a:rPr sz="2600" dirty="0">
                <a:latin typeface="Georgia"/>
                <a:cs typeface="Georgia"/>
              </a:rPr>
              <a:t>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depend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dirty="0">
                <a:latin typeface="Georgia"/>
                <a:cs typeface="Georgia"/>
              </a:rPr>
              <a:t>rate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 return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tha</a:t>
            </a:r>
            <a:r>
              <a:rPr sz="2600" dirty="0">
                <a:latin typeface="Georgia"/>
                <a:cs typeface="Georgia"/>
              </a:rPr>
              <a:t>t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an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earne</a:t>
            </a:r>
            <a:r>
              <a:rPr sz="2600" dirty="0">
                <a:latin typeface="Georgia"/>
                <a:cs typeface="Georgia"/>
              </a:rPr>
              <a:t>d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n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e inve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tment</a:t>
            </a:r>
            <a:endParaRPr sz="2600">
              <a:latin typeface="Georgia"/>
              <a:cs typeface="Georgia"/>
            </a:endParaRPr>
          </a:p>
          <a:p>
            <a:pPr marL="355600" marR="542925" indent="-342900">
              <a:lnSpc>
                <a:spcPct val="130000"/>
              </a:lnSpc>
              <a:spcBef>
                <a:spcPts val="625"/>
              </a:spcBef>
              <a:buFont typeface="Wingdings"/>
              <a:buChar char=""/>
              <a:tabLst>
                <a:tab pos="355600" algn="l"/>
              </a:tabLst>
            </a:pPr>
            <a:r>
              <a:rPr sz="2600" dirty="0">
                <a:latin typeface="Georgia"/>
                <a:cs typeface="Georgia"/>
              </a:rPr>
              <a:t>Time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value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 money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qu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nti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ies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dirty="0">
                <a:latin typeface="Georgia"/>
                <a:cs typeface="Georgia"/>
              </a:rPr>
              <a:t>e value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 </a:t>
            </a:r>
            <a:r>
              <a:rPr sz="2600" spc="-5" dirty="0">
                <a:latin typeface="Georgia"/>
                <a:cs typeface="Georgia"/>
              </a:rPr>
              <a:t>dolla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throu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h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time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652" rIns="0" bIns="0" rtlCol="0">
            <a:spAutoFit/>
          </a:bodyPr>
          <a:lstStyle/>
          <a:p>
            <a:pPr marL="212725">
              <a:lnSpc>
                <a:spcPct val="100000"/>
              </a:lnSpc>
            </a:pPr>
            <a:r>
              <a:rPr b="0" spc="-5" dirty="0">
                <a:latin typeface="Georgia"/>
                <a:cs typeface="Georgia"/>
              </a:rPr>
              <a:t>Exampl</a:t>
            </a:r>
            <a:r>
              <a:rPr b="0" dirty="0">
                <a:latin typeface="Georgia"/>
                <a:cs typeface="Georgia"/>
              </a:rPr>
              <a:t>e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o</a:t>
            </a:r>
            <a:r>
              <a:rPr b="0" dirty="0">
                <a:latin typeface="Georgia"/>
                <a:cs typeface="Georgia"/>
              </a:rPr>
              <a:t>f PV </a:t>
            </a:r>
            <a:r>
              <a:rPr b="0" spc="-5" dirty="0">
                <a:latin typeface="Georgia"/>
                <a:cs typeface="Georgia"/>
              </a:rPr>
              <a:t>Cal</a:t>
            </a:r>
            <a:r>
              <a:rPr b="0" spc="-10" dirty="0">
                <a:latin typeface="Georgia"/>
                <a:cs typeface="Georgia"/>
              </a:rPr>
              <a:t>c</a:t>
            </a:r>
            <a:r>
              <a:rPr b="0" spc="-5" dirty="0">
                <a:latin typeface="Georgia"/>
                <a:cs typeface="Georgia"/>
              </a:rPr>
              <a:t>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06626" y="2643251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973"/>
                </a:lnTo>
              </a:path>
            </a:pathLst>
          </a:custGeom>
          <a:ln w="25400">
            <a:solidFill>
              <a:srgbClr val="775F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8150" y="2852673"/>
            <a:ext cx="6475730" cy="0"/>
          </a:xfrm>
          <a:custGeom>
            <a:avLst/>
            <a:gdLst/>
            <a:ahLst/>
            <a:cxnLst/>
            <a:rect l="l" t="t" r="r" b="b"/>
            <a:pathLst>
              <a:path w="6475730">
                <a:moveTo>
                  <a:pt x="0" y="0"/>
                </a:moveTo>
                <a:lnTo>
                  <a:pt x="6475349" y="0"/>
                </a:lnTo>
              </a:path>
            </a:pathLst>
          </a:custGeom>
          <a:ln w="25400">
            <a:solidFill>
              <a:srgbClr val="775F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7655" y="2192273"/>
            <a:ext cx="2520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75F54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9410" y="3082925"/>
            <a:ext cx="7023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775F54"/>
                </a:solidFill>
                <a:latin typeface="Arial"/>
                <a:cs typeface="Arial"/>
              </a:rPr>
              <a:t>100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6026" y="2643251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973"/>
                </a:lnTo>
              </a:path>
            </a:pathLst>
          </a:custGeom>
          <a:ln w="25400">
            <a:solidFill>
              <a:srgbClr val="775F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9533" y="2192273"/>
            <a:ext cx="2520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75F54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6950" y="2643251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973"/>
                </a:lnTo>
              </a:path>
            </a:pathLst>
          </a:custGeom>
          <a:ln w="25400">
            <a:solidFill>
              <a:srgbClr val="775F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58461" y="3082925"/>
            <a:ext cx="7023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775F54"/>
                </a:solidFill>
                <a:latin typeface="Arial"/>
                <a:cs typeface="Arial"/>
              </a:rPr>
              <a:t>300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2109" y="2192273"/>
            <a:ext cx="2520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75F54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4138" y="3082925"/>
            <a:ext cx="7023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solidFill>
                  <a:srgbClr val="775F54"/>
                </a:solidFill>
                <a:latin typeface="Arial"/>
                <a:cs typeface="Arial"/>
              </a:rPr>
              <a:t>300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6276" y="2643251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973"/>
                </a:lnTo>
              </a:path>
            </a:pathLst>
          </a:custGeom>
          <a:ln w="25400">
            <a:solidFill>
              <a:srgbClr val="775F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58890" y="2192273"/>
            <a:ext cx="2520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75F54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9979" y="2498090"/>
            <a:ext cx="6350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775F54"/>
                </a:solidFill>
                <a:latin typeface="Arial"/>
                <a:cs typeface="Arial"/>
              </a:rPr>
              <a:t>10%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83626" y="2622550"/>
            <a:ext cx="0" cy="532130"/>
          </a:xfrm>
          <a:custGeom>
            <a:avLst/>
            <a:gdLst/>
            <a:ahLst/>
            <a:cxnLst/>
            <a:rect l="l" t="t" r="r" b="b"/>
            <a:pathLst>
              <a:path h="532130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25400">
            <a:solidFill>
              <a:srgbClr val="775F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83143" y="3082925"/>
            <a:ext cx="61214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75F54"/>
                </a:solidFill>
                <a:latin typeface="Arial"/>
                <a:cs typeface="Arial"/>
              </a:rPr>
              <a:t>-</a:t>
            </a:r>
            <a:r>
              <a:rPr sz="3200" b="1" spc="-10" dirty="0">
                <a:solidFill>
                  <a:srgbClr val="775F54"/>
                </a:solidFill>
                <a:latin typeface="Arial"/>
                <a:cs typeface="Arial"/>
              </a:rPr>
              <a:t>50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35543" y="2168525"/>
            <a:ext cx="2520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775F54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0626" y="3548126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17673" y="3721100"/>
            <a:ext cx="1012825" cy="76200"/>
          </a:xfrm>
          <a:custGeom>
            <a:avLst/>
            <a:gdLst/>
            <a:ahLst/>
            <a:cxnLst/>
            <a:rect l="l" t="t" r="r" b="b"/>
            <a:pathLst>
              <a:path w="1012825" h="76200">
                <a:moveTo>
                  <a:pt x="127126" y="0"/>
                </a:moveTo>
                <a:lnTo>
                  <a:pt x="0" y="38100"/>
                </a:lnTo>
                <a:lnTo>
                  <a:pt x="127126" y="76200"/>
                </a:lnTo>
                <a:lnTo>
                  <a:pt x="93175" y="50800"/>
                </a:lnTo>
                <a:lnTo>
                  <a:pt x="76200" y="50800"/>
                </a:lnTo>
                <a:lnTo>
                  <a:pt x="76200" y="25400"/>
                </a:lnTo>
                <a:lnTo>
                  <a:pt x="93175" y="25400"/>
                </a:lnTo>
                <a:lnTo>
                  <a:pt x="127126" y="0"/>
                </a:lnTo>
                <a:close/>
              </a:path>
              <a:path w="1012825" h="76200">
                <a:moveTo>
                  <a:pt x="76200" y="38100"/>
                </a:moveTo>
                <a:lnTo>
                  <a:pt x="76200" y="50800"/>
                </a:lnTo>
                <a:lnTo>
                  <a:pt x="93175" y="50800"/>
                </a:lnTo>
                <a:lnTo>
                  <a:pt x="76200" y="38100"/>
                </a:lnTo>
                <a:close/>
              </a:path>
              <a:path w="1012825" h="76200">
                <a:moveTo>
                  <a:pt x="1012825" y="25400"/>
                </a:moveTo>
                <a:lnTo>
                  <a:pt x="93175" y="25400"/>
                </a:lnTo>
                <a:lnTo>
                  <a:pt x="76200" y="38100"/>
                </a:lnTo>
                <a:lnTo>
                  <a:pt x="93175" y="50800"/>
                </a:lnTo>
                <a:lnTo>
                  <a:pt x="1012825" y="50800"/>
                </a:lnTo>
                <a:lnTo>
                  <a:pt x="1012825" y="25400"/>
                </a:lnTo>
                <a:close/>
              </a:path>
              <a:path w="1012825" h="76200">
                <a:moveTo>
                  <a:pt x="93175" y="25400"/>
                </a:moveTo>
                <a:lnTo>
                  <a:pt x="76200" y="25400"/>
                </a:lnTo>
                <a:lnTo>
                  <a:pt x="76200" y="38100"/>
                </a:lnTo>
                <a:lnTo>
                  <a:pt x="9317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30826" y="3548126"/>
            <a:ext cx="0" cy="735330"/>
          </a:xfrm>
          <a:custGeom>
            <a:avLst/>
            <a:gdLst/>
            <a:ahLst/>
            <a:cxnLst/>
            <a:rect l="l" t="t" r="r" b="b"/>
            <a:pathLst>
              <a:path h="735329">
                <a:moveTo>
                  <a:pt x="0" y="0"/>
                </a:moveTo>
                <a:lnTo>
                  <a:pt x="0" y="73494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07226" y="3548126"/>
            <a:ext cx="0" cy="1254125"/>
          </a:xfrm>
          <a:custGeom>
            <a:avLst/>
            <a:gdLst/>
            <a:ahLst/>
            <a:cxnLst/>
            <a:rect l="l" t="t" r="r" b="b"/>
            <a:pathLst>
              <a:path h="1254125">
                <a:moveTo>
                  <a:pt x="0" y="0"/>
                </a:moveTo>
                <a:lnTo>
                  <a:pt x="0" y="125399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3626" y="3548126"/>
            <a:ext cx="0" cy="1790700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7673" y="4236973"/>
            <a:ext cx="2613025" cy="76200"/>
          </a:xfrm>
          <a:custGeom>
            <a:avLst/>
            <a:gdLst/>
            <a:ahLst/>
            <a:cxnLst/>
            <a:rect l="l" t="t" r="r" b="b"/>
            <a:pathLst>
              <a:path w="2613025" h="76200">
                <a:moveTo>
                  <a:pt x="127126" y="0"/>
                </a:moveTo>
                <a:lnTo>
                  <a:pt x="0" y="38100"/>
                </a:lnTo>
                <a:lnTo>
                  <a:pt x="127126" y="76200"/>
                </a:lnTo>
                <a:lnTo>
                  <a:pt x="93175" y="50800"/>
                </a:lnTo>
                <a:lnTo>
                  <a:pt x="76200" y="50800"/>
                </a:lnTo>
                <a:lnTo>
                  <a:pt x="76200" y="25400"/>
                </a:lnTo>
                <a:lnTo>
                  <a:pt x="93175" y="25400"/>
                </a:lnTo>
                <a:lnTo>
                  <a:pt x="127126" y="0"/>
                </a:lnTo>
                <a:close/>
              </a:path>
              <a:path w="2613025" h="76200">
                <a:moveTo>
                  <a:pt x="76200" y="38100"/>
                </a:moveTo>
                <a:lnTo>
                  <a:pt x="76200" y="50800"/>
                </a:lnTo>
                <a:lnTo>
                  <a:pt x="93175" y="50800"/>
                </a:lnTo>
                <a:lnTo>
                  <a:pt x="76200" y="38100"/>
                </a:lnTo>
                <a:close/>
              </a:path>
              <a:path w="2613025" h="76200">
                <a:moveTo>
                  <a:pt x="2613025" y="25400"/>
                </a:moveTo>
                <a:lnTo>
                  <a:pt x="93175" y="25400"/>
                </a:lnTo>
                <a:lnTo>
                  <a:pt x="76200" y="38100"/>
                </a:lnTo>
                <a:lnTo>
                  <a:pt x="93175" y="50800"/>
                </a:lnTo>
                <a:lnTo>
                  <a:pt x="2613025" y="50800"/>
                </a:lnTo>
                <a:lnTo>
                  <a:pt x="2613025" y="25400"/>
                </a:lnTo>
                <a:close/>
              </a:path>
              <a:path w="2613025" h="76200">
                <a:moveTo>
                  <a:pt x="93175" y="25400"/>
                </a:moveTo>
                <a:lnTo>
                  <a:pt x="76200" y="25400"/>
                </a:lnTo>
                <a:lnTo>
                  <a:pt x="76200" y="38100"/>
                </a:lnTo>
                <a:lnTo>
                  <a:pt x="9317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7673" y="4770373"/>
            <a:ext cx="4289425" cy="76200"/>
          </a:xfrm>
          <a:custGeom>
            <a:avLst/>
            <a:gdLst/>
            <a:ahLst/>
            <a:cxnLst/>
            <a:rect l="l" t="t" r="r" b="b"/>
            <a:pathLst>
              <a:path w="4289425" h="76200">
                <a:moveTo>
                  <a:pt x="127126" y="0"/>
                </a:moveTo>
                <a:lnTo>
                  <a:pt x="0" y="38100"/>
                </a:lnTo>
                <a:lnTo>
                  <a:pt x="127126" y="76200"/>
                </a:lnTo>
                <a:lnTo>
                  <a:pt x="93175" y="50800"/>
                </a:lnTo>
                <a:lnTo>
                  <a:pt x="76200" y="50800"/>
                </a:lnTo>
                <a:lnTo>
                  <a:pt x="76200" y="25400"/>
                </a:lnTo>
                <a:lnTo>
                  <a:pt x="93175" y="25400"/>
                </a:lnTo>
                <a:lnTo>
                  <a:pt x="127126" y="0"/>
                </a:lnTo>
                <a:close/>
              </a:path>
              <a:path w="4289425" h="76200">
                <a:moveTo>
                  <a:pt x="76200" y="38100"/>
                </a:moveTo>
                <a:lnTo>
                  <a:pt x="76200" y="50800"/>
                </a:lnTo>
                <a:lnTo>
                  <a:pt x="93175" y="50800"/>
                </a:lnTo>
                <a:lnTo>
                  <a:pt x="76200" y="38100"/>
                </a:lnTo>
                <a:close/>
              </a:path>
              <a:path w="4289425" h="76200">
                <a:moveTo>
                  <a:pt x="4289425" y="25400"/>
                </a:moveTo>
                <a:lnTo>
                  <a:pt x="93175" y="25400"/>
                </a:lnTo>
                <a:lnTo>
                  <a:pt x="76200" y="38100"/>
                </a:lnTo>
                <a:lnTo>
                  <a:pt x="93175" y="50800"/>
                </a:lnTo>
                <a:lnTo>
                  <a:pt x="4289425" y="50800"/>
                </a:lnTo>
                <a:lnTo>
                  <a:pt x="4289425" y="25400"/>
                </a:lnTo>
                <a:close/>
              </a:path>
              <a:path w="4289425" h="76200">
                <a:moveTo>
                  <a:pt x="93175" y="25400"/>
                </a:moveTo>
                <a:lnTo>
                  <a:pt x="76200" y="25400"/>
                </a:lnTo>
                <a:lnTo>
                  <a:pt x="76200" y="38100"/>
                </a:lnTo>
                <a:lnTo>
                  <a:pt x="9317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7673" y="5303773"/>
            <a:ext cx="5965825" cy="76200"/>
          </a:xfrm>
          <a:custGeom>
            <a:avLst/>
            <a:gdLst/>
            <a:ahLst/>
            <a:cxnLst/>
            <a:rect l="l" t="t" r="r" b="b"/>
            <a:pathLst>
              <a:path w="5965825" h="76200">
                <a:moveTo>
                  <a:pt x="127126" y="0"/>
                </a:moveTo>
                <a:lnTo>
                  <a:pt x="0" y="38100"/>
                </a:lnTo>
                <a:lnTo>
                  <a:pt x="127126" y="76200"/>
                </a:lnTo>
                <a:lnTo>
                  <a:pt x="93175" y="50800"/>
                </a:lnTo>
                <a:lnTo>
                  <a:pt x="76200" y="50800"/>
                </a:lnTo>
                <a:lnTo>
                  <a:pt x="76200" y="25400"/>
                </a:lnTo>
                <a:lnTo>
                  <a:pt x="93175" y="25400"/>
                </a:lnTo>
                <a:lnTo>
                  <a:pt x="127126" y="0"/>
                </a:lnTo>
                <a:close/>
              </a:path>
              <a:path w="5965825" h="76200">
                <a:moveTo>
                  <a:pt x="76200" y="38100"/>
                </a:moveTo>
                <a:lnTo>
                  <a:pt x="76200" y="50800"/>
                </a:lnTo>
                <a:lnTo>
                  <a:pt x="93175" y="50800"/>
                </a:lnTo>
                <a:lnTo>
                  <a:pt x="76200" y="38100"/>
                </a:lnTo>
                <a:close/>
              </a:path>
              <a:path w="5965825" h="76200">
                <a:moveTo>
                  <a:pt x="5965825" y="25400"/>
                </a:moveTo>
                <a:lnTo>
                  <a:pt x="93175" y="25400"/>
                </a:lnTo>
                <a:lnTo>
                  <a:pt x="76200" y="38100"/>
                </a:lnTo>
                <a:lnTo>
                  <a:pt x="93175" y="50800"/>
                </a:lnTo>
                <a:lnTo>
                  <a:pt x="5965825" y="50800"/>
                </a:lnTo>
                <a:lnTo>
                  <a:pt x="5965825" y="25400"/>
                </a:lnTo>
                <a:close/>
              </a:path>
              <a:path w="5965825" h="76200">
                <a:moveTo>
                  <a:pt x="93175" y="25400"/>
                </a:moveTo>
                <a:lnTo>
                  <a:pt x="76200" y="25400"/>
                </a:lnTo>
                <a:lnTo>
                  <a:pt x="76200" y="38100"/>
                </a:lnTo>
                <a:lnTo>
                  <a:pt x="9317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5975" y="3540505"/>
            <a:ext cx="2423160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9</a:t>
            </a:r>
            <a:r>
              <a:rPr sz="3200" b="1" spc="-15" dirty="0">
                <a:latin typeface="Arial"/>
                <a:cs typeface="Arial"/>
              </a:rPr>
              <a:t>0</a:t>
            </a:r>
            <a:r>
              <a:rPr sz="3200" b="1" dirty="0">
                <a:latin typeface="Arial"/>
                <a:cs typeface="Arial"/>
              </a:rPr>
              <a:t>.</a:t>
            </a:r>
            <a:r>
              <a:rPr sz="3200" b="1" spc="-10" dirty="0">
                <a:latin typeface="Arial"/>
                <a:cs typeface="Arial"/>
              </a:rPr>
              <a:t>9</a:t>
            </a:r>
            <a:r>
              <a:rPr sz="3200" b="1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359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10" dirty="0">
                <a:latin typeface="Arial"/>
                <a:cs typeface="Arial"/>
              </a:rPr>
              <a:t>4</a:t>
            </a:r>
            <a:r>
              <a:rPr sz="3200" b="1" dirty="0">
                <a:latin typeface="Arial"/>
                <a:cs typeface="Arial"/>
              </a:rPr>
              <a:t>7.</a:t>
            </a:r>
            <a:r>
              <a:rPr sz="3200" b="1" spc="-15" dirty="0">
                <a:latin typeface="Arial"/>
                <a:cs typeface="Arial"/>
              </a:rPr>
              <a:t>9</a:t>
            </a:r>
            <a:r>
              <a:rPr sz="3200" b="1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359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10" dirty="0">
                <a:latin typeface="Arial"/>
                <a:cs typeface="Arial"/>
              </a:rPr>
              <a:t>2</a:t>
            </a:r>
            <a:r>
              <a:rPr sz="3200" b="1" dirty="0">
                <a:latin typeface="Arial"/>
                <a:cs typeface="Arial"/>
              </a:rPr>
              <a:t>5.</a:t>
            </a:r>
            <a:r>
              <a:rPr sz="3200" b="1" spc="-15" dirty="0">
                <a:latin typeface="Arial"/>
                <a:cs typeface="Arial"/>
              </a:rPr>
              <a:t>3</a:t>
            </a: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765"/>
              </a:lnSpc>
              <a:spcBef>
                <a:spcPts val="360"/>
              </a:spcBef>
            </a:pPr>
            <a:r>
              <a:rPr sz="3200" b="1" u="heavy" spc="-15" dirty="0">
                <a:latin typeface="Arial"/>
                <a:cs typeface="Arial"/>
              </a:rPr>
              <a:t> </a:t>
            </a:r>
            <a:r>
              <a:rPr sz="3200" b="1" u="heavy" dirty="0">
                <a:latin typeface="Arial"/>
                <a:cs typeface="Arial"/>
              </a:rPr>
              <a:t>-3</a:t>
            </a:r>
            <a:r>
              <a:rPr sz="3200" b="1" u="heavy" spc="-10" dirty="0">
                <a:latin typeface="Arial"/>
                <a:cs typeface="Arial"/>
              </a:rPr>
              <a:t>4</a:t>
            </a:r>
            <a:r>
              <a:rPr sz="3200" b="1" u="heavy" dirty="0">
                <a:latin typeface="Arial"/>
                <a:cs typeface="Arial"/>
              </a:rPr>
              <a:t>.15</a:t>
            </a:r>
            <a:endParaRPr sz="3200">
              <a:latin typeface="Arial"/>
              <a:cs typeface="Arial"/>
            </a:endParaRPr>
          </a:p>
          <a:p>
            <a:pPr marL="52069">
              <a:lnSpc>
                <a:spcPts val="3765"/>
              </a:lnSpc>
              <a:tabLst>
                <a:tab pos="1515745" algn="l"/>
              </a:tabLst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08	= PV</a:t>
            </a:r>
            <a:endParaRPr sz="3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5662" y="6051550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836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5662" y="6102350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>
                <a:moveTo>
                  <a:pt x="0" y="0"/>
                </a:moveTo>
                <a:lnTo>
                  <a:pt x="1231836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>
                <a:solidFill>
                  <a:srgbClr val="775F54"/>
                </a:solidFill>
              </a:rPr>
              <a:t>P</a:t>
            </a:r>
            <a:r>
              <a:rPr spc="-10" dirty="0">
                <a:solidFill>
                  <a:srgbClr val="775F54"/>
                </a:solidFill>
              </a:rPr>
              <a:t>M</a:t>
            </a:r>
            <a:r>
              <a:rPr dirty="0">
                <a:solidFill>
                  <a:srgbClr val="775F54"/>
                </a:solidFill>
              </a:rPr>
              <a:t>P</a:t>
            </a:r>
            <a:r>
              <a:rPr spc="-20" dirty="0">
                <a:solidFill>
                  <a:srgbClr val="775F54"/>
                </a:solidFill>
              </a:rPr>
              <a:t> </a:t>
            </a:r>
            <a:r>
              <a:rPr dirty="0">
                <a:solidFill>
                  <a:srgbClr val="775F54"/>
                </a:solidFill>
              </a:rPr>
              <a:t>In</a:t>
            </a:r>
            <a:r>
              <a:rPr spc="-10" dirty="0">
                <a:solidFill>
                  <a:srgbClr val="775F54"/>
                </a:solidFill>
              </a:rPr>
              <a:t>t</a:t>
            </a:r>
            <a:r>
              <a:rPr dirty="0">
                <a:solidFill>
                  <a:srgbClr val="775F54"/>
                </a:solidFill>
              </a:rPr>
              <a:t>egrat</a:t>
            </a:r>
            <a:r>
              <a:rPr spc="-10" dirty="0">
                <a:solidFill>
                  <a:srgbClr val="775F54"/>
                </a:solidFill>
              </a:rPr>
              <a:t>i</a:t>
            </a:r>
            <a:r>
              <a:rPr spc="-5" dirty="0">
                <a:solidFill>
                  <a:srgbClr val="775F54"/>
                </a:solidFill>
              </a:rPr>
              <a:t>o</a:t>
            </a:r>
            <a:r>
              <a:rPr dirty="0">
                <a:solidFill>
                  <a:srgbClr val="775F54"/>
                </a:solidFill>
              </a:rPr>
              <a:t>n</a:t>
            </a:r>
            <a:r>
              <a:rPr spc="-20" dirty="0">
                <a:solidFill>
                  <a:srgbClr val="775F54"/>
                </a:solidFill>
              </a:rPr>
              <a:t> </a:t>
            </a:r>
            <a:r>
              <a:rPr spc="-10" dirty="0">
                <a:solidFill>
                  <a:srgbClr val="775F54"/>
                </a:solidFill>
              </a:rPr>
              <a:t>M</a:t>
            </a:r>
            <a:r>
              <a:rPr dirty="0">
                <a:solidFill>
                  <a:srgbClr val="775F54"/>
                </a:solidFill>
              </a:rPr>
              <a:t>anagement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081009" y="6310948"/>
            <a:ext cx="2108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-5" dirty="0">
                <a:solidFill>
                  <a:srgbClr val="775F54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37029"/>
            <a:ext cx="7750175" cy="438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775F54"/>
              </a:buClr>
              <a:buSzPct val="58333"/>
              <a:buFont typeface="Wingdings"/>
              <a:buChar char=""/>
              <a:tabLst>
                <a:tab pos="333375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es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 d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velo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ing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 d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um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nt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tha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10" dirty="0">
                <a:latin typeface="Georgia"/>
                <a:cs typeface="Georgia"/>
              </a:rPr>
              <a:t>form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lly </a:t>
            </a:r>
            <a:r>
              <a:rPr sz="2400" dirty="0">
                <a:latin typeface="Georgia"/>
                <a:cs typeface="Georgia"/>
              </a:rPr>
              <a:t>authori</a:t>
            </a:r>
            <a:r>
              <a:rPr sz="2400" spc="5" dirty="0">
                <a:latin typeface="Georgia"/>
                <a:cs typeface="Georgia"/>
              </a:rPr>
              <a:t>z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projec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phas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do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umentin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init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al </a:t>
            </a:r>
            <a:r>
              <a:rPr sz="2400" spc="-5" dirty="0">
                <a:latin typeface="Georgia"/>
                <a:cs typeface="Georgia"/>
              </a:rPr>
              <a:t>re</a:t>
            </a:r>
            <a:r>
              <a:rPr sz="2400" dirty="0">
                <a:latin typeface="Georgia"/>
                <a:cs typeface="Georgia"/>
              </a:rPr>
              <a:t>q</a:t>
            </a:r>
            <a:r>
              <a:rPr sz="2400" spc="-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irem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ts</a:t>
            </a:r>
            <a:endParaRPr sz="24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60416"/>
              <a:buFont typeface="Wingdings"/>
              <a:buChar char=""/>
              <a:tabLst>
                <a:tab pos="333375" algn="l"/>
              </a:tabLst>
            </a:pPr>
            <a:r>
              <a:rPr sz="2400" dirty="0">
                <a:latin typeface="Georgia"/>
                <a:cs typeface="Georgia"/>
              </a:rPr>
              <a:t>Issued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an</a:t>
            </a:r>
            <a:r>
              <a:rPr sz="2400" dirty="0">
                <a:latin typeface="Georgia"/>
                <a:cs typeface="Georgia"/>
              </a:rPr>
              <a:t> init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at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sponsor.</a:t>
            </a:r>
            <a:endParaRPr sz="24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58333"/>
              <a:buFont typeface="Wingdings"/>
              <a:buChar char=""/>
              <a:tabLst>
                <a:tab pos="333375" algn="l"/>
              </a:tabLst>
            </a:pP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ojec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 r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sul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 th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followin</a:t>
            </a:r>
            <a:r>
              <a:rPr sz="2400" spc="10" dirty="0">
                <a:latin typeface="Georgia"/>
                <a:cs typeface="Georgia"/>
              </a:rPr>
              <a:t>g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15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spc="-5" dirty="0">
                <a:latin typeface="Georgia"/>
                <a:cs typeface="Georgia"/>
              </a:rPr>
              <a:t>Mark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demand</a:t>
            </a:r>
            <a:endParaRPr sz="21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dirty="0">
                <a:latin typeface="Georgia"/>
                <a:cs typeface="Georgia"/>
              </a:rPr>
              <a:t>Bu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dirty="0">
                <a:latin typeface="Georgia"/>
                <a:cs typeface="Georgia"/>
              </a:rPr>
              <a:t>iness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ee</a:t>
            </a:r>
            <a:r>
              <a:rPr sz="2100" dirty="0">
                <a:latin typeface="Georgia"/>
                <a:cs typeface="Georgia"/>
              </a:rPr>
              <a:t>d</a:t>
            </a:r>
            <a:endParaRPr sz="21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spc="-5" dirty="0">
                <a:latin typeface="Georgia"/>
                <a:cs typeface="Georgia"/>
              </a:rPr>
              <a:t>Cu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tome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q</a:t>
            </a:r>
            <a:r>
              <a:rPr sz="2100" dirty="0">
                <a:latin typeface="Georgia"/>
                <a:cs typeface="Georgia"/>
              </a:rPr>
              <a:t>u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st</a:t>
            </a:r>
            <a:endParaRPr sz="21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dirty="0">
                <a:latin typeface="Georgia"/>
                <a:cs typeface="Georgia"/>
              </a:rPr>
              <a:t>Te</a:t>
            </a:r>
            <a:r>
              <a:rPr sz="2100" spc="-5" dirty="0">
                <a:latin typeface="Georgia"/>
                <a:cs typeface="Georgia"/>
              </a:rPr>
              <a:t>chnol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5" dirty="0">
                <a:latin typeface="Georgia"/>
                <a:cs typeface="Georgia"/>
              </a:rPr>
              <a:t>gi</a:t>
            </a:r>
            <a:r>
              <a:rPr sz="2100" spc="-10" dirty="0">
                <a:latin typeface="Georgia"/>
                <a:cs typeface="Georgia"/>
              </a:rPr>
              <a:t>c</a:t>
            </a:r>
            <a:r>
              <a:rPr sz="2100" dirty="0">
                <a:latin typeface="Georgia"/>
                <a:cs typeface="Georgia"/>
              </a:rPr>
              <a:t>al</a:t>
            </a:r>
            <a:r>
              <a:rPr sz="2100" spc="3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advan</a:t>
            </a:r>
            <a:r>
              <a:rPr sz="2100" spc="-15" dirty="0">
                <a:latin typeface="Georgia"/>
                <a:cs typeface="Georgia"/>
              </a:rPr>
              <a:t>c</a:t>
            </a:r>
            <a:r>
              <a:rPr sz="2100" dirty="0">
                <a:latin typeface="Georgia"/>
                <a:cs typeface="Georgia"/>
              </a:rPr>
              <a:t>e</a:t>
            </a:r>
            <a:endParaRPr sz="21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dirty="0">
                <a:latin typeface="Georgia"/>
                <a:cs typeface="Georgia"/>
              </a:rPr>
              <a:t>L</a:t>
            </a:r>
            <a:r>
              <a:rPr sz="2100" spc="1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ga</a:t>
            </a:r>
            <a:r>
              <a:rPr sz="2100" dirty="0">
                <a:latin typeface="Georgia"/>
                <a:cs typeface="Georgia"/>
              </a:rPr>
              <a:t>l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q</a:t>
            </a:r>
            <a:r>
              <a:rPr sz="2100" dirty="0">
                <a:latin typeface="Georgia"/>
                <a:cs typeface="Georgia"/>
              </a:rPr>
              <a:t>uir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m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nt</a:t>
            </a:r>
            <a:endParaRPr sz="21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dirty="0">
                <a:latin typeface="Georgia"/>
                <a:cs typeface="Georgia"/>
              </a:rPr>
              <a:t>So</a:t>
            </a:r>
            <a:r>
              <a:rPr sz="2100" spc="-10" dirty="0">
                <a:latin typeface="Georgia"/>
                <a:cs typeface="Georgia"/>
              </a:rPr>
              <a:t>c</a:t>
            </a:r>
            <a:r>
              <a:rPr sz="2100" dirty="0">
                <a:latin typeface="Georgia"/>
                <a:cs typeface="Georgia"/>
              </a:rPr>
              <a:t>ial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5" dirty="0">
                <a:latin typeface="Georgia"/>
                <a:cs typeface="Georgia"/>
              </a:rPr>
              <a:t>ee</a:t>
            </a:r>
            <a:r>
              <a:rPr sz="2100" dirty="0">
                <a:latin typeface="Georgia"/>
                <a:cs typeface="Georgia"/>
              </a:rPr>
              <a:t>d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71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4.1 Develop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Project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Charter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196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dirty="0"/>
              <a:t>Proj</a:t>
            </a:r>
            <a:r>
              <a:rPr spc="5"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35" dirty="0"/>
              <a:t> </a:t>
            </a:r>
            <a:r>
              <a:rPr spc="-5" dirty="0"/>
              <a:t>S</a:t>
            </a:r>
            <a:r>
              <a:rPr spc="10" dirty="0"/>
              <a:t>t</a:t>
            </a:r>
            <a:r>
              <a:rPr dirty="0"/>
              <a:t>a</a:t>
            </a:r>
            <a:r>
              <a:rPr spc="5" dirty="0"/>
              <a:t>t</a:t>
            </a:r>
            <a:r>
              <a:rPr spc="-5" dirty="0"/>
              <a:t>eme</a:t>
            </a:r>
            <a:r>
              <a:rPr spc="5" dirty="0"/>
              <a:t>n</a:t>
            </a:r>
            <a:r>
              <a:rPr dirty="0"/>
              <a:t>t </a:t>
            </a:r>
            <a:r>
              <a:rPr spc="-15" dirty="0"/>
              <a:t>o</a:t>
            </a:r>
            <a:r>
              <a:rPr dirty="0"/>
              <a:t>f</a:t>
            </a:r>
            <a:r>
              <a:rPr spc="-50" dirty="0"/>
              <a:t> </a:t>
            </a:r>
            <a:r>
              <a:rPr dirty="0"/>
              <a:t>Work</a:t>
            </a:r>
          </a:p>
          <a:p>
            <a:pPr marL="652780" lvl="1" indent="-273050">
              <a:lnSpc>
                <a:spcPct val="100000"/>
              </a:lnSpc>
              <a:spcBef>
                <a:spcPts val="61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Bu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ine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need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Pro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u</a:t>
            </a:r>
            <a:r>
              <a:rPr sz="2600" spc="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op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sc</a:t>
            </a:r>
            <a:r>
              <a:rPr sz="2600" dirty="0">
                <a:latin typeface="Georgia"/>
                <a:cs typeface="Georgia"/>
              </a:rPr>
              <a:t>ri</a:t>
            </a:r>
            <a:r>
              <a:rPr sz="2600" spc="5" dirty="0">
                <a:latin typeface="Georgia"/>
                <a:cs typeface="Georgia"/>
              </a:rPr>
              <a:t>p</a:t>
            </a:r>
            <a:r>
              <a:rPr sz="2600" spc="-5" dirty="0">
                <a:latin typeface="Georgia"/>
                <a:cs typeface="Georgia"/>
              </a:rPr>
              <a:t>ti</a:t>
            </a:r>
            <a:r>
              <a:rPr sz="2600" spc="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St</a:t>
            </a:r>
            <a:r>
              <a:rPr sz="2600" spc="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ate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ic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Plan</a:t>
            </a:r>
            <a:endParaRPr sz="26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dirty="0"/>
              <a:t>Busine</a:t>
            </a:r>
            <a:r>
              <a:rPr spc="5" dirty="0"/>
              <a:t>s</a:t>
            </a:r>
            <a:r>
              <a:rPr dirty="0"/>
              <a:t>s</a:t>
            </a:r>
            <a:r>
              <a:rPr spc="-50" dirty="0"/>
              <a:t> </a:t>
            </a:r>
            <a:r>
              <a:rPr spc="-5" dirty="0"/>
              <a:t>Case</a:t>
            </a: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pc="-5" dirty="0"/>
              <a:t>Contra</a:t>
            </a:r>
            <a:r>
              <a:rPr spc="10" dirty="0"/>
              <a:t>c</a:t>
            </a:r>
            <a:r>
              <a:rPr dirty="0"/>
              <a:t>t</a:t>
            </a: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pc="-5" dirty="0"/>
              <a:t>En</a:t>
            </a:r>
            <a:r>
              <a:rPr spc="5" dirty="0"/>
              <a:t>t</a:t>
            </a:r>
            <a:r>
              <a:rPr spc="-5" dirty="0"/>
              <a:t>erpri</a:t>
            </a:r>
            <a:r>
              <a:rPr spc="10" dirty="0"/>
              <a:t>s</a:t>
            </a:r>
            <a:r>
              <a:rPr dirty="0"/>
              <a:t>e</a:t>
            </a:r>
            <a:r>
              <a:rPr spc="-25" dirty="0"/>
              <a:t> </a:t>
            </a:r>
            <a:r>
              <a:rPr spc="-5" dirty="0"/>
              <a:t>Environme</a:t>
            </a:r>
            <a:r>
              <a:rPr spc="15" dirty="0"/>
              <a:t>n</a:t>
            </a:r>
            <a:r>
              <a:rPr dirty="0"/>
              <a:t>t</a:t>
            </a:r>
            <a:r>
              <a:rPr spc="-20" dirty="0"/>
              <a:t> </a:t>
            </a:r>
            <a:r>
              <a:rPr spc="-5" dirty="0"/>
              <a:t>Fa</a:t>
            </a:r>
            <a:r>
              <a:rPr spc="5" dirty="0"/>
              <a:t>c</a:t>
            </a:r>
            <a:r>
              <a:rPr spc="-5" dirty="0"/>
              <a:t>tors</a:t>
            </a: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pc="-5" dirty="0"/>
              <a:t>Organizatio</a:t>
            </a:r>
            <a:r>
              <a:rPr dirty="0"/>
              <a:t>n</a:t>
            </a:r>
            <a:r>
              <a:rPr spc="-15" dirty="0"/>
              <a:t> </a:t>
            </a:r>
            <a:r>
              <a:rPr dirty="0"/>
              <a:t>Proce</a:t>
            </a:r>
            <a:r>
              <a:rPr spc="5" dirty="0"/>
              <a:t>s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Ass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71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4.1 Develop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Project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Charte</a:t>
            </a:r>
            <a:r>
              <a:rPr b="0" dirty="0">
                <a:latin typeface="Georgia"/>
                <a:cs typeface="Georgia"/>
              </a:rPr>
              <a:t>r</a:t>
            </a:r>
            <a:r>
              <a:rPr b="0" spc="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In</a:t>
            </a:r>
            <a:r>
              <a:rPr b="0" spc="10" dirty="0">
                <a:latin typeface="Georgia"/>
                <a:cs typeface="Georgia"/>
              </a:rPr>
              <a:t>p</a:t>
            </a:r>
            <a:r>
              <a:rPr b="0" spc="-5" dirty="0">
                <a:latin typeface="Georgia"/>
                <a:cs typeface="Georgia"/>
              </a:rPr>
              <a:t>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38592"/>
            <a:ext cx="7176134" cy="456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ts val="326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Exper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Judg</a:t>
            </a:r>
            <a:r>
              <a:rPr sz="2900" spc="-15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ent</a:t>
            </a:r>
            <a:endParaRPr sz="29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59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spc="-5" dirty="0">
                <a:latin typeface="Georgia"/>
                <a:cs typeface="Georgia"/>
              </a:rPr>
              <a:t>Othe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unit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withi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 th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organization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53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spc="-5" dirty="0">
                <a:latin typeface="Georgia"/>
                <a:cs typeface="Georgia"/>
              </a:rPr>
              <a:t>Consultants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53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spc="-5" dirty="0">
                <a:latin typeface="Georgia"/>
                <a:cs typeface="Georgia"/>
              </a:rPr>
              <a:t>Stakeholders</a:t>
            </a:r>
            <a:r>
              <a:rPr sz="2600" dirty="0">
                <a:latin typeface="Georgia"/>
                <a:cs typeface="Georgia"/>
              </a:rPr>
              <a:t>,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lud</a:t>
            </a:r>
            <a:r>
              <a:rPr sz="2600" spc="10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ng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stome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sponsor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54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Professional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d </a:t>
            </a:r>
            <a:r>
              <a:rPr sz="2600" spc="-5" dirty="0">
                <a:latin typeface="Georgia"/>
                <a:cs typeface="Georgia"/>
              </a:rPr>
              <a:t>technica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associations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53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Ind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str</a:t>
            </a:r>
            <a:r>
              <a:rPr sz="2600" dirty="0">
                <a:latin typeface="Georgia"/>
                <a:cs typeface="Georgia"/>
              </a:rPr>
              <a:t>y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gro</a:t>
            </a:r>
            <a:r>
              <a:rPr sz="2600" spc="5" dirty="0">
                <a:latin typeface="Georgia"/>
                <a:cs typeface="Georgia"/>
              </a:rPr>
              <a:t>u</a:t>
            </a:r>
            <a:r>
              <a:rPr sz="2600" spc="-5" dirty="0">
                <a:latin typeface="Georgia"/>
                <a:cs typeface="Georgia"/>
              </a:rPr>
              <a:t>ps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53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Su</a:t>
            </a:r>
            <a:r>
              <a:rPr sz="2600" spc="5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ject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matter</a:t>
            </a:r>
            <a:r>
              <a:rPr sz="2600" spc="-5" dirty="0">
                <a:latin typeface="Georgia"/>
                <a:cs typeface="Georgia"/>
              </a:rPr>
              <a:t> exper</a:t>
            </a:r>
            <a:r>
              <a:rPr sz="2600" spc="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s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53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Pro</a:t>
            </a:r>
            <a:r>
              <a:rPr sz="2600" spc="-10" dirty="0">
                <a:latin typeface="Georgia"/>
                <a:cs typeface="Georgia"/>
              </a:rPr>
              <a:t>j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Ma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agement </a:t>
            </a:r>
            <a:r>
              <a:rPr sz="2600" spc="-5" dirty="0">
                <a:latin typeface="Georgia"/>
                <a:cs typeface="Georgia"/>
              </a:rPr>
              <a:t>Off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</a:t>
            </a:r>
            <a:r>
              <a:rPr sz="2600" spc="-10" dirty="0">
                <a:latin typeface="Georgia"/>
                <a:cs typeface="Georgia"/>
              </a:rPr>
              <a:t>P</a:t>
            </a:r>
            <a:r>
              <a:rPr sz="2600" spc="-5" dirty="0">
                <a:latin typeface="Georgia"/>
                <a:cs typeface="Georgia"/>
              </a:rPr>
              <a:t>MO)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013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3000" spc="-5" dirty="0"/>
              <a:t>4.</a:t>
            </a:r>
            <a:r>
              <a:rPr sz="3000" dirty="0"/>
              <a:t>1 Develop</a:t>
            </a:r>
            <a:r>
              <a:rPr sz="3000" spc="10" dirty="0"/>
              <a:t> </a:t>
            </a:r>
            <a:r>
              <a:rPr sz="3000" spc="-5" dirty="0"/>
              <a:t>Proje</a:t>
            </a:r>
            <a:r>
              <a:rPr sz="3000" spc="10" dirty="0"/>
              <a:t>c</a:t>
            </a:r>
            <a:r>
              <a:rPr sz="3000" dirty="0"/>
              <a:t>t</a:t>
            </a:r>
            <a:r>
              <a:rPr sz="3000" spc="-5" dirty="0"/>
              <a:t> Charte</a:t>
            </a:r>
            <a:r>
              <a:rPr sz="3000" dirty="0"/>
              <a:t>r</a:t>
            </a:r>
            <a:r>
              <a:rPr sz="3000" spc="10" dirty="0"/>
              <a:t> </a:t>
            </a:r>
            <a:r>
              <a:rPr sz="3000" spc="-5" dirty="0"/>
              <a:t>Tool</a:t>
            </a:r>
            <a:r>
              <a:rPr sz="3000" dirty="0"/>
              <a:t>s</a:t>
            </a:r>
            <a:r>
              <a:rPr sz="3000" spc="10" dirty="0"/>
              <a:t> </a:t>
            </a:r>
            <a:r>
              <a:rPr sz="3000" dirty="0"/>
              <a:t>&amp;</a:t>
            </a:r>
            <a:endParaRPr sz="3000"/>
          </a:p>
          <a:p>
            <a:pPr marL="172720">
              <a:lnSpc>
                <a:spcPts val="3379"/>
              </a:lnSpc>
            </a:pPr>
            <a:r>
              <a:rPr sz="3000" spc="-5" dirty="0"/>
              <a:t>Te</a:t>
            </a:r>
            <a:r>
              <a:rPr sz="3000" spc="5" dirty="0"/>
              <a:t>c</a:t>
            </a:r>
            <a:r>
              <a:rPr sz="3000" spc="-5" dirty="0"/>
              <a:t>hniques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dirty="0"/>
              <a:t>Proj</a:t>
            </a:r>
            <a:r>
              <a:rPr spc="5"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35" dirty="0"/>
              <a:t> </a:t>
            </a:r>
            <a:r>
              <a:rPr spc="-5" dirty="0"/>
              <a:t>Char</a:t>
            </a:r>
            <a:r>
              <a:rPr spc="10" dirty="0"/>
              <a:t>t</a:t>
            </a:r>
            <a:r>
              <a:rPr spc="-5" dirty="0"/>
              <a:t>er</a:t>
            </a:r>
          </a:p>
          <a:p>
            <a:pPr marL="652780" lvl="1" indent="-273050">
              <a:lnSpc>
                <a:spcPct val="100000"/>
              </a:lnSpc>
              <a:spcBef>
                <a:spcPts val="315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spc="-5" dirty="0">
                <a:latin typeface="Georgia"/>
                <a:cs typeface="Georgia"/>
              </a:rPr>
              <a:t>Proj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t </a:t>
            </a:r>
            <a:r>
              <a:rPr sz="2500" spc="-10" dirty="0">
                <a:latin typeface="Georgia"/>
                <a:cs typeface="Georgia"/>
              </a:rPr>
              <a:t>pur</a:t>
            </a:r>
            <a:r>
              <a:rPr sz="2500" dirty="0">
                <a:latin typeface="Georgia"/>
                <a:cs typeface="Georgia"/>
              </a:rPr>
              <a:t>p</a:t>
            </a:r>
            <a:r>
              <a:rPr sz="2500" spc="-10" dirty="0">
                <a:latin typeface="Georgia"/>
                <a:cs typeface="Georgia"/>
              </a:rPr>
              <a:t>os</a:t>
            </a:r>
            <a:r>
              <a:rPr sz="2500" spc="-5" dirty="0">
                <a:latin typeface="Georgia"/>
                <a:cs typeface="Georgia"/>
              </a:rPr>
              <a:t>e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r</a:t>
            </a:r>
            <a:r>
              <a:rPr sz="2500" dirty="0">
                <a:latin typeface="Georgia"/>
                <a:cs typeface="Georgia"/>
              </a:rPr>
              <a:t> j</a:t>
            </a:r>
            <a:r>
              <a:rPr sz="2500" spc="-10" dirty="0">
                <a:latin typeface="Georgia"/>
                <a:cs typeface="Georgia"/>
              </a:rPr>
              <a:t>u</a:t>
            </a:r>
            <a:r>
              <a:rPr sz="2500" dirty="0">
                <a:latin typeface="Georgia"/>
                <a:cs typeface="Georgia"/>
              </a:rPr>
              <a:t>s</a:t>
            </a:r>
            <a:r>
              <a:rPr sz="2500" spc="-10" dirty="0">
                <a:latin typeface="Georgia"/>
                <a:cs typeface="Georgia"/>
              </a:rPr>
              <a:t>tification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spc="-10" dirty="0">
                <a:latin typeface="Georgia"/>
                <a:cs typeface="Georgia"/>
              </a:rPr>
              <a:t>M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as</a:t>
            </a:r>
            <a:r>
              <a:rPr sz="2500" spc="-10" dirty="0">
                <a:latin typeface="Georgia"/>
                <a:cs typeface="Georgia"/>
              </a:rPr>
              <a:t>ur</a:t>
            </a:r>
            <a:r>
              <a:rPr sz="2500" dirty="0">
                <a:latin typeface="Georgia"/>
                <a:cs typeface="Georgia"/>
              </a:rPr>
              <a:t>a</a:t>
            </a:r>
            <a:r>
              <a:rPr sz="2500" spc="-10" dirty="0">
                <a:latin typeface="Georgia"/>
                <a:cs typeface="Georgia"/>
              </a:rPr>
              <a:t>bl</a:t>
            </a:r>
            <a:r>
              <a:rPr sz="2500" spc="-5" dirty="0">
                <a:latin typeface="Georgia"/>
                <a:cs typeface="Georgia"/>
              </a:rPr>
              <a:t>e Proj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Obj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ctiv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igh-L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vel</a:t>
            </a:r>
            <a:r>
              <a:rPr sz="2500" spc="-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requir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ments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igh-L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vel</a:t>
            </a:r>
            <a:r>
              <a:rPr sz="2500" spc="-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Proj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scrip</a:t>
            </a:r>
            <a:r>
              <a:rPr sz="2500" dirty="0">
                <a:latin typeface="Georgia"/>
                <a:cs typeface="Georgia"/>
              </a:rPr>
              <a:t>t</a:t>
            </a:r>
            <a:r>
              <a:rPr sz="2500" spc="-5" dirty="0">
                <a:latin typeface="Georgia"/>
                <a:cs typeface="Georgia"/>
              </a:rPr>
              <a:t>ion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dirty="0">
                <a:latin typeface="Georgia"/>
                <a:cs typeface="Georgia"/>
              </a:rPr>
              <a:t>H</a:t>
            </a:r>
            <a:r>
              <a:rPr sz="2500" spc="-5" dirty="0">
                <a:latin typeface="Georgia"/>
                <a:cs typeface="Georgia"/>
              </a:rPr>
              <a:t>igh-L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vel</a:t>
            </a:r>
            <a:r>
              <a:rPr sz="2500" spc="-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Risks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spc="-5" dirty="0">
                <a:latin typeface="Georgia"/>
                <a:cs typeface="Georgia"/>
              </a:rPr>
              <a:t>S</a:t>
            </a:r>
            <a:r>
              <a:rPr sz="2500" dirty="0">
                <a:latin typeface="Georgia"/>
                <a:cs typeface="Georgia"/>
              </a:rPr>
              <a:t>u</a:t>
            </a:r>
            <a:r>
              <a:rPr sz="2500" spc="-5" dirty="0">
                <a:latin typeface="Georgia"/>
                <a:cs typeface="Georgia"/>
              </a:rPr>
              <a:t>mmary mil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st</a:t>
            </a:r>
            <a:r>
              <a:rPr sz="2500" spc="-5" dirty="0">
                <a:latin typeface="Georgia"/>
                <a:cs typeface="Georgia"/>
              </a:rPr>
              <a:t>one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Sch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du</a:t>
            </a:r>
            <a:r>
              <a:rPr sz="2500" dirty="0">
                <a:latin typeface="Georgia"/>
                <a:cs typeface="Georgia"/>
              </a:rPr>
              <a:t>l</a:t>
            </a:r>
            <a:r>
              <a:rPr sz="2500" spc="-5" dirty="0">
                <a:latin typeface="Georgia"/>
                <a:cs typeface="Georgia"/>
              </a:rPr>
              <a:t>e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spc="-5" dirty="0">
                <a:latin typeface="Georgia"/>
                <a:cs typeface="Georgia"/>
              </a:rPr>
              <a:t>S</a:t>
            </a:r>
            <a:r>
              <a:rPr sz="2500" dirty="0">
                <a:latin typeface="Georgia"/>
                <a:cs typeface="Georgia"/>
              </a:rPr>
              <a:t>u</a:t>
            </a:r>
            <a:r>
              <a:rPr sz="2500" spc="-5" dirty="0">
                <a:latin typeface="Georgia"/>
                <a:cs typeface="Georgia"/>
              </a:rPr>
              <a:t>mmary Bu</a:t>
            </a:r>
            <a:r>
              <a:rPr sz="2500" spc="-10" dirty="0">
                <a:latin typeface="Georgia"/>
                <a:cs typeface="Georgia"/>
              </a:rPr>
              <a:t>dg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t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spc="-5" dirty="0">
                <a:latin typeface="Georgia"/>
                <a:cs typeface="Georgia"/>
              </a:rPr>
              <a:t>Proj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t Ap</a:t>
            </a:r>
            <a:r>
              <a:rPr sz="2500" dirty="0">
                <a:latin typeface="Georgia"/>
                <a:cs typeface="Georgia"/>
              </a:rPr>
              <a:t>p</a:t>
            </a:r>
            <a:r>
              <a:rPr sz="2500" spc="-5" dirty="0">
                <a:latin typeface="Georgia"/>
                <a:cs typeface="Georgia"/>
              </a:rPr>
              <a:t>roval</a:t>
            </a:r>
            <a:r>
              <a:rPr sz="2500" spc="-1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R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quirements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dirty="0">
                <a:latin typeface="Georgia"/>
                <a:cs typeface="Georgia"/>
              </a:rPr>
              <a:t>A</a:t>
            </a:r>
            <a:r>
              <a:rPr sz="2500" spc="-10" dirty="0">
                <a:latin typeface="Georgia"/>
                <a:cs typeface="Georgia"/>
              </a:rPr>
              <a:t>s</a:t>
            </a:r>
            <a:r>
              <a:rPr sz="2500" spc="-5" dirty="0">
                <a:latin typeface="Georgia"/>
                <a:cs typeface="Georgia"/>
              </a:rPr>
              <a:t>sign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spc="-20" dirty="0">
                <a:latin typeface="Georgia"/>
                <a:cs typeface="Georgia"/>
              </a:rPr>
              <a:t> </a:t>
            </a:r>
            <a:r>
              <a:rPr sz="2500" spc="-5" dirty="0">
                <a:latin typeface="Georgia"/>
                <a:cs typeface="Georgia"/>
              </a:rPr>
              <a:t>Proj</a:t>
            </a:r>
            <a:r>
              <a:rPr sz="2500" spc="0" dirty="0">
                <a:latin typeface="Georgia"/>
                <a:cs typeface="Georgia"/>
              </a:rPr>
              <a:t>e</a:t>
            </a:r>
            <a:r>
              <a:rPr sz="2500" spc="-10" dirty="0">
                <a:latin typeface="Georgia"/>
                <a:cs typeface="Georgia"/>
              </a:rPr>
              <a:t>c</a:t>
            </a:r>
            <a:r>
              <a:rPr sz="2500" spc="-5" dirty="0">
                <a:latin typeface="Georgia"/>
                <a:cs typeface="Georgia"/>
              </a:rPr>
              <a:t>t</a:t>
            </a:r>
            <a:r>
              <a:rPr sz="2500" spc="5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M</a:t>
            </a:r>
            <a:r>
              <a:rPr sz="2500" dirty="0">
                <a:latin typeface="Georgia"/>
                <a:cs typeface="Georgia"/>
              </a:rPr>
              <a:t>a</a:t>
            </a:r>
            <a:r>
              <a:rPr sz="2500" spc="-5" dirty="0">
                <a:latin typeface="Georgia"/>
                <a:cs typeface="Georgia"/>
              </a:rPr>
              <a:t>n</a:t>
            </a:r>
            <a:r>
              <a:rPr sz="2500" dirty="0">
                <a:latin typeface="Georgia"/>
                <a:cs typeface="Georgia"/>
              </a:rPr>
              <a:t>a</a:t>
            </a:r>
            <a:r>
              <a:rPr sz="2500" spc="-10" dirty="0">
                <a:latin typeface="Georgia"/>
                <a:cs typeface="Georgia"/>
              </a:rPr>
              <a:t>g</a:t>
            </a:r>
            <a:r>
              <a:rPr sz="2500" dirty="0">
                <a:latin typeface="Georgia"/>
                <a:cs typeface="Georgia"/>
              </a:rPr>
              <a:t>e</a:t>
            </a:r>
            <a:r>
              <a:rPr sz="2500" spc="-5" dirty="0">
                <a:latin typeface="Georgia"/>
                <a:cs typeface="Georgia"/>
              </a:rPr>
              <a:t>r</a:t>
            </a:r>
            <a:endParaRPr sz="25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500" spc="-5" dirty="0">
                <a:latin typeface="Georgia"/>
                <a:cs typeface="Georgia"/>
              </a:rPr>
              <a:t>Name a</a:t>
            </a:r>
            <a:r>
              <a:rPr sz="2500" dirty="0">
                <a:latin typeface="Georgia"/>
                <a:cs typeface="Georgia"/>
              </a:rPr>
              <a:t>n</a:t>
            </a:r>
            <a:r>
              <a:rPr sz="2500" spc="-5" dirty="0">
                <a:latin typeface="Georgia"/>
                <a:cs typeface="Georgia"/>
              </a:rPr>
              <a:t>d</a:t>
            </a:r>
            <a:r>
              <a:rPr sz="2500" dirty="0">
                <a:latin typeface="Georgia"/>
                <a:cs typeface="Georgia"/>
              </a:rPr>
              <a:t> A</a:t>
            </a:r>
            <a:r>
              <a:rPr sz="2500" spc="-10" dirty="0">
                <a:latin typeface="Georgia"/>
                <a:cs typeface="Georgia"/>
              </a:rPr>
              <a:t>u</a:t>
            </a:r>
            <a:r>
              <a:rPr sz="2500" dirty="0">
                <a:latin typeface="Georgia"/>
                <a:cs typeface="Georgia"/>
              </a:rPr>
              <a:t>t</a:t>
            </a:r>
            <a:r>
              <a:rPr sz="2500" spc="-10" dirty="0">
                <a:latin typeface="Georgia"/>
                <a:cs typeface="Georgia"/>
              </a:rPr>
              <a:t>horit</a:t>
            </a:r>
            <a:r>
              <a:rPr sz="2500" spc="-5" dirty="0">
                <a:latin typeface="Georgia"/>
                <a:cs typeface="Georgia"/>
              </a:rPr>
              <a:t>y </a:t>
            </a:r>
            <a:r>
              <a:rPr sz="2500" spc="-10" dirty="0">
                <a:latin typeface="Georgia"/>
                <a:cs typeface="Georgia"/>
              </a:rPr>
              <a:t>o</a:t>
            </a:r>
            <a:r>
              <a:rPr sz="2500" spc="-5" dirty="0">
                <a:latin typeface="Georgia"/>
                <a:cs typeface="Georgia"/>
              </a:rPr>
              <a:t>f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10" dirty="0">
                <a:latin typeface="Georgia"/>
                <a:cs typeface="Georgia"/>
              </a:rPr>
              <a:t>th</a:t>
            </a:r>
            <a:r>
              <a:rPr sz="2500" spc="-5" dirty="0">
                <a:latin typeface="Georgia"/>
                <a:cs typeface="Georgia"/>
              </a:rPr>
              <a:t>e S</a:t>
            </a:r>
            <a:r>
              <a:rPr sz="2500" dirty="0">
                <a:latin typeface="Georgia"/>
                <a:cs typeface="Georgia"/>
              </a:rPr>
              <a:t>p</a:t>
            </a:r>
            <a:r>
              <a:rPr sz="2500" spc="-10" dirty="0">
                <a:latin typeface="Georgia"/>
                <a:cs typeface="Georgia"/>
              </a:rPr>
              <a:t>on</a:t>
            </a:r>
            <a:r>
              <a:rPr sz="2500" dirty="0">
                <a:latin typeface="Georgia"/>
                <a:cs typeface="Georgia"/>
              </a:rPr>
              <a:t>s</a:t>
            </a:r>
            <a:r>
              <a:rPr sz="2500" spc="-10" dirty="0">
                <a:latin typeface="Georgia"/>
                <a:cs typeface="Georgia"/>
              </a:rPr>
              <a:t>or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3400" spc="-10" dirty="0"/>
              <a:t>4.</a:t>
            </a:r>
            <a:r>
              <a:rPr sz="3400" spc="-5" dirty="0"/>
              <a:t>1</a:t>
            </a:r>
            <a:r>
              <a:rPr sz="3400" spc="-15" dirty="0"/>
              <a:t> </a:t>
            </a:r>
            <a:r>
              <a:rPr sz="3400" spc="-5" dirty="0"/>
              <a:t>Develop</a:t>
            </a:r>
            <a:r>
              <a:rPr sz="3400" spc="45" dirty="0"/>
              <a:t> </a:t>
            </a:r>
            <a:r>
              <a:rPr sz="3400" spc="-10" dirty="0"/>
              <a:t>Projec</a:t>
            </a:r>
            <a:r>
              <a:rPr sz="3400" spc="-5" dirty="0"/>
              <a:t>t</a:t>
            </a:r>
            <a:r>
              <a:rPr sz="3400" spc="35" dirty="0"/>
              <a:t> </a:t>
            </a:r>
            <a:r>
              <a:rPr sz="3400" spc="-10" dirty="0"/>
              <a:t>Charter</a:t>
            </a:r>
            <a:endParaRPr sz="3400"/>
          </a:p>
          <a:p>
            <a:pPr marL="172720">
              <a:lnSpc>
                <a:spcPct val="100000"/>
              </a:lnSpc>
            </a:pPr>
            <a:r>
              <a:rPr sz="3400" spc="-5" dirty="0"/>
              <a:t>Outp</a:t>
            </a:r>
            <a:r>
              <a:rPr sz="3400" dirty="0"/>
              <a:t>u</a:t>
            </a:r>
            <a:r>
              <a:rPr sz="3400" spc="-10" dirty="0"/>
              <a:t>ts</a:t>
            </a:r>
            <a:endParaRPr sz="3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641" y="760476"/>
            <a:ext cx="4149725" cy="264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155" algn="l"/>
              </a:tabLst>
            </a:pPr>
            <a:r>
              <a:rPr sz="2400" spc="-5" dirty="0">
                <a:latin typeface="Verdana"/>
                <a:cs typeface="Verdana"/>
              </a:rPr>
              <a:t>Q</a:t>
            </a:r>
            <a:r>
              <a:rPr sz="2400" dirty="0">
                <a:latin typeface="Verdana"/>
                <a:cs typeface="Verdana"/>
              </a:rPr>
              <a:t>:	</a:t>
            </a:r>
            <a:r>
              <a:rPr sz="2400" spc="-5" dirty="0">
                <a:latin typeface="Verdana"/>
                <a:cs typeface="Verdana"/>
              </a:rPr>
              <a:t>Integ</a:t>
            </a:r>
            <a:r>
              <a:rPr sz="2400" spc="-4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ation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 </a:t>
            </a:r>
            <a:r>
              <a:rPr sz="2400" spc="5" dirty="0">
                <a:latin typeface="Verdana"/>
                <a:cs typeface="Verdana"/>
              </a:rPr>
              <a:t>d</a:t>
            </a:r>
            <a:r>
              <a:rPr sz="2400" spc="-5" dirty="0">
                <a:latin typeface="Verdana"/>
                <a:cs typeface="Verdana"/>
              </a:rPr>
              <a:t>one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by: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10"/>
              </a:spcBef>
              <a:buAutoNum type="alphaUcPeriod"/>
              <a:tabLst>
                <a:tab pos="470534" algn="l"/>
              </a:tabLst>
            </a:pPr>
            <a:r>
              <a:rPr sz="2400" spc="-5" dirty="0">
                <a:solidFill>
                  <a:srgbClr val="775F54"/>
                </a:solidFill>
                <a:latin typeface="Verdana"/>
                <a:cs typeface="Verdana"/>
              </a:rPr>
              <a:t>Proje</a:t>
            </a:r>
            <a:r>
              <a:rPr sz="2400" spc="-15" dirty="0">
                <a:solidFill>
                  <a:srgbClr val="775F54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775F54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775F54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775F54"/>
                </a:solidFill>
                <a:latin typeface="Verdana"/>
                <a:cs typeface="Verdana"/>
              </a:rPr>
              <a:t>Mana</a:t>
            </a:r>
            <a:r>
              <a:rPr sz="2400" dirty="0">
                <a:solidFill>
                  <a:srgbClr val="775F54"/>
                </a:solidFill>
                <a:latin typeface="Verdana"/>
                <a:cs typeface="Verdana"/>
              </a:rPr>
              <a:t>g</a:t>
            </a:r>
            <a:r>
              <a:rPr sz="2400" spc="-5" dirty="0">
                <a:solidFill>
                  <a:srgbClr val="775F54"/>
                </a:solidFill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lphaUcPeriod"/>
              <a:tabLst>
                <a:tab pos="470534" algn="l"/>
              </a:tabLst>
            </a:pPr>
            <a:r>
              <a:rPr sz="2400" spc="-260" dirty="0">
                <a:solidFill>
                  <a:srgbClr val="775F54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775F54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775F54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775F54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AutoNum type="alphaUcPeriod"/>
              <a:tabLst>
                <a:tab pos="470534" algn="l"/>
              </a:tabLst>
            </a:pPr>
            <a:r>
              <a:rPr sz="2400" spc="-5" dirty="0">
                <a:solidFill>
                  <a:srgbClr val="775F54"/>
                </a:solidFill>
                <a:latin typeface="Verdana"/>
                <a:cs typeface="Verdana"/>
              </a:rPr>
              <a:t>Senior Mana</a:t>
            </a:r>
            <a:r>
              <a:rPr sz="2400" dirty="0">
                <a:solidFill>
                  <a:srgbClr val="775F54"/>
                </a:solidFill>
                <a:latin typeface="Verdana"/>
                <a:cs typeface="Verdana"/>
              </a:rPr>
              <a:t>g</a:t>
            </a:r>
            <a:r>
              <a:rPr sz="2400" spc="-5" dirty="0">
                <a:solidFill>
                  <a:srgbClr val="775F54"/>
                </a:solidFill>
                <a:latin typeface="Verdana"/>
                <a:cs typeface="Verdana"/>
              </a:rPr>
              <a:t>ement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695"/>
              </a:spcBef>
              <a:buAutoNum type="alphaUcPeriod"/>
              <a:tabLst>
                <a:tab pos="470534" algn="l"/>
              </a:tabLst>
            </a:pPr>
            <a:r>
              <a:rPr sz="2400" spc="-5" dirty="0">
                <a:solidFill>
                  <a:srgbClr val="775F54"/>
                </a:solidFill>
                <a:latin typeface="Verdana"/>
                <a:cs typeface="Verdana"/>
              </a:rPr>
              <a:t>Cl</a:t>
            </a:r>
            <a:r>
              <a:rPr sz="2400" spc="5" dirty="0">
                <a:solidFill>
                  <a:srgbClr val="775F54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775F54"/>
                </a:solidFill>
                <a:latin typeface="Verdana"/>
                <a:cs typeface="Verdana"/>
              </a:rPr>
              <a:t>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68317" y="4853051"/>
            <a:ext cx="146050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swer</a:t>
            </a:r>
            <a:r>
              <a:rPr sz="2400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34490"/>
            <a:ext cx="7346950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proce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 </a:t>
            </a:r>
            <a:r>
              <a:rPr sz="2900" spc="-5" dirty="0">
                <a:latin typeface="Georgia"/>
                <a:cs typeface="Georgia"/>
              </a:rPr>
              <a:t>documen</a:t>
            </a:r>
            <a:r>
              <a:rPr sz="2900" spc="1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ing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ac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ions nece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ary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o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defi</a:t>
            </a:r>
            <a:r>
              <a:rPr sz="2900" spc="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prepare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egra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 </a:t>
            </a:r>
            <a:r>
              <a:rPr sz="2900" spc="-5" dirty="0">
                <a:latin typeface="Georgia"/>
                <a:cs typeface="Georgia"/>
              </a:rPr>
              <a:t>coordina</a:t>
            </a:r>
            <a:r>
              <a:rPr sz="2900" spc="1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all</a:t>
            </a:r>
            <a:r>
              <a:rPr sz="2900" spc="-5" dirty="0">
                <a:latin typeface="Georgia"/>
                <a:cs typeface="Georgia"/>
              </a:rPr>
              <a:t> su</a:t>
            </a:r>
            <a:r>
              <a:rPr sz="2900" spc="5" dirty="0">
                <a:latin typeface="Georgia"/>
                <a:cs typeface="Georgia"/>
              </a:rPr>
              <a:t>b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diar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plans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03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pc="-5" dirty="0"/>
              <a:t>4.</a:t>
            </a:r>
            <a:r>
              <a:rPr spc="5" dirty="0"/>
              <a:t>2</a:t>
            </a:r>
            <a:r>
              <a:rPr spc="-20" dirty="0"/>
              <a:t> </a:t>
            </a:r>
            <a:r>
              <a:rPr dirty="0"/>
              <a:t>Deve</a:t>
            </a:r>
            <a:r>
              <a:rPr spc="10" dirty="0"/>
              <a:t>l</a:t>
            </a:r>
            <a:r>
              <a:rPr dirty="0"/>
              <a:t>op</a:t>
            </a:r>
            <a:r>
              <a:rPr spc="-40" dirty="0"/>
              <a:t> </a:t>
            </a:r>
            <a:r>
              <a:rPr spc="-5" dirty="0"/>
              <a:t>Proje</a:t>
            </a:r>
            <a:r>
              <a:rPr spc="5" dirty="0"/>
              <a:t>c</a:t>
            </a:r>
            <a:r>
              <a:rPr dirty="0"/>
              <a:t>t </a:t>
            </a:r>
            <a:r>
              <a:rPr spc="-10" dirty="0"/>
              <a:t>M</a:t>
            </a:r>
            <a:r>
              <a:rPr dirty="0"/>
              <a:t>anagement</a:t>
            </a:r>
          </a:p>
          <a:p>
            <a:pPr marL="172720">
              <a:lnSpc>
                <a:spcPct val="100000"/>
              </a:lnSpc>
            </a:pPr>
            <a:r>
              <a:rPr spc="-5" dirty="0"/>
              <a:t>Plan</a:t>
            </a:r>
          </a:p>
        </p:txBody>
      </p:sp>
      <p:sp>
        <p:nvSpPr>
          <p:cNvPr id="4" name="object 4"/>
          <p:cNvSpPr/>
          <p:nvPr/>
        </p:nvSpPr>
        <p:spPr>
          <a:xfrm>
            <a:off x="254000" y="3087751"/>
            <a:ext cx="8509000" cy="218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1969515"/>
            <a:ext cx="5905500" cy="337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Georgia"/>
                <a:cs typeface="Georgia"/>
              </a:rPr>
              <a:t>Project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Charter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Output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Fro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Planning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Proces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es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Enterpris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Envir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nmental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Factors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Organi</a:t>
            </a:r>
            <a:r>
              <a:rPr sz="2900" spc="-10" dirty="0">
                <a:latin typeface="Georgia"/>
                <a:cs typeface="Georgia"/>
              </a:rPr>
              <a:t>z</a:t>
            </a:r>
            <a:r>
              <a:rPr sz="2900" dirty="0">
                <a:latin typeface="Georgia"/>
                <a:cs typeface="Georgia"/>
              </a:rPr>
              <a:t>ational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Process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Asse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75665"/>
            <a:ext cx="797814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4.</a:t>
            </a:r>
            <a:r>
              <a:rPr spc="5" dirty="0"/>
              <a:t>2</a:t>
            </a:r>
            <a:r>
              <a:rPr spc="-25" dirty="0"/>
              <a:t> </a:t>
            </a:r>
            <a:r>
              <a:rPr dirty="0"/>
              <a:t>Develop</a:t>
            </a:r>
            <a:r>
              <a:rPr spc="-40" dirty="0"/>
              <a:t> </a:t>
            </a:r>
            <a:r>
              <a:rPr spc="-5" dirty="0"/>
              <a:t>Projec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Ma</a:t>
            </a:r>
            <a:r>
              <a:rPr spc="-15" dirty="0"/>
              <a:t>n</a:t>
            </a:r>
            <a:r>
              <a:rPr dirty="0"/>
              <a:t>ageme</a:t>
            </a:r>
            <a:r>
              <a:rPr spc="-15" dirty="0"/>
              <a:t>n</a:t>
            </a:r>
            <a:r>
              <a:rPr dirty="0"/>
              <a:t>t </a:t>
            </a:r>
            <a:r>
              <a:rPr spc="-5" dirty="0"/>
              <a:t>Plan</a:t>
            </a:r>
          </a:p>
          <a:p>
            <a:pPr marL="12700">
              <a:lnSpc>
                <a:spcPct val="100000"/>
              </a:lnSpc>
            </a:pPr>
            <a:r>
              <a:rPr dirty="0"/>
              <a:t>Inputs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641" y="1720469"/>
            <a:ext cx="7713980" cy="440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Ex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-5" dirty="0">
                <a:latin typeface="Georgia"/>
                <a:cs typeface="Georgia"/>
              </a:rPr>
              <a:t>er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</a:t>
            </a:r>
            <a:r>
              <a:rPr sz="2900" spc="-15" dirty="0">
                <a:latin typeface="Georgia"/>
                <a:cs typeface="Georgia"/>
              </a:rPr>
              <a:t>d</a:t>
            </a:r>
            <a:r>
              <a:rPr sz="2900" spc="-5" dirty="0">
                <a:latin typeface="Georgia"/>
                <a:cs typeface="Georgia"/>
              </a:rPr>
              <a:t>gme</a:t>
            </a:r>
            <a:r>
              <a:rPr sz="2900" spc="-10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1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ilor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proce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o meet</a:t>
            </a:r>
            <a:r>
              <a:rPr sz="2600" spc="-5" dirty="0">
                <a:latin typeface="Georgia"/>
                <a:cs typeface="Georgia"/>
              </a:rPr>
              <a:t> th</a:t>
            </a:r>
            <a:r>
              <a:rPr sz="2600" dirty="0">
                <a:latin typeface="Georgia"/>
                <a:cs typeface="Georgia"/>
              </a:rPr>
              <a:t>e project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needs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dirty="0">
                <a:latin typeface="Georgia"/>
                <a:cs typeface="Georgia"/>
              </a:rPr>
              <a:t>Develop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hnica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 m</a:t>
            </a:r>
            <a:r>
              <a:rPr sz="2600" spc="-15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nagement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detail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o </a:t>
            </a:r>
            <a:r>
              <a:rPr sz="2600" spc="-5" dirty="0">
                <a:latin typeface="Georgia"/>
                <a:cs typeface="Georgia"/>
              </a:rPr>
              <a:t>be</a:t>
            </a:r>
            <a:endParaRPr sz="2600">
              <a:latin typeface="Georgia"/>
              <a:cs typeface="Georgia"/>
            </a:endParaRPr>
          </a:p>
          <a:p>
            <a:pPr marL="652780">
              <a:lnSpc>
                <a:spcPct val="100000"/>
              </a:lnSpc>
            </a:pPr>
            <a:r>
              <a:rPr sz="2600" dirty="0">
                <a:latin typeface="Georgia"/>
                <a:cs typeface="Georgia"/>
              </a:rPr>
              <a:t>includ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d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pro</a:t>
            </a:r>
            <a:r>
              <a:rPr sz="2600" spc="-10" dirty="0">
                <a:latin typeface="Georgia"/>
                <a:cs typeface="Georgia"/>
              </a:rPr>
              <a:t>j</a:t>
            </a:r>
            <a:r>
              <a:rPr sz="2600" spc="-5" dirty="0">
                <a:latin typeface="Georgia"/>
                <a:cs typeface="Georgia"/>
              </a:rPr>
              <a:t>ec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15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gemen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pl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652780" marR="30353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dirty="0">
                <a:latin typeface="Georgia"/>
                <a:cs typeface="Georgia"/>
              </a:rPr>
              <a:t>De</a:t>
            </a:r>
            <a:r>
              <a:rPr sz="2600" spc="-5" dirty="0">
                <a:latin typeface="Georgia"/>
                <a:cs typeface="Georgia"/>
              </a:rPr>
              <a:t>termin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resources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skil</a:t>
            </a:r>
            <a:r>
              <a:rPr sz="2600" dirty="0">
                <a:latin typeface="Georgia"/>
                <a:cs typeface="Georgia"/>
              </a:rPr>
              <a:t>l </a:t>
            </a:r>
            <a:r>
              <a:rPr sz="2600" spc="-5" dirty="0">
                <a:latin typeface="Georgia"/>
                <a:cs typeface="Georgia"/>
              </a:rPr>
              <a:t>level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needed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 per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5" dirty="0">
                <a:latin typeface="Georgia"/>
                <a:cs typeface="Georgia"/>
              </a:rPr>
              <a:t>or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projec</a:t>
            </a:r>
            <a:r>
              <a:rPr sz="2600" dirty="0">
                <a:latin typeface="Georgia"/>
                <a:cs typeface="Georgia"/>
              </a:rPr>
              <a:t>t </a:t>
            </a:r>
            <a:r>
              <a:rPr sz="2600" spc="-5" dirty="0">
                <a:latin typeface="Georgia"/>
                <a:cs typeface="Georgia"/>
              </a:rPr>
              <a:t>work</a:t>
            </a:r>
            <a:endParaRPr sz="2600">
              <a:latin typeface="Georgia"/>
              <a:cs typeface="Georgia"/>
            </a:endParaRPr>
          </a:p>
          <a:p>
            <a:pPr marL="652780" marR="13335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dirty="0">
                <a:latin typeface="Georgia"/>
                <a:cs typeface="Georgia"/>
              </a:rPr>
              <a:t>De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ne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leve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uratio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agement</a:t>
            </a:r>
            <a:r>
              <a:rPr sz="2600" spc="-5" dirty="0">
                <a:latin typeface="Georgia"/>
                <a:cs typeface="Georgia"/>
              </a:rPr>
              <a:t> to </a:t>
            </a:r>
            <a:r>
              <a:rPr sz="2600" dirty="0">
                <a:latin typeface="Georgia"/>
                <a:cs typeface="Georgia"/>
              </a:rPr>
              <a:t>apply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n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project</a:t>
            </a:r>
            <a:endParaRPr sz="2600">
              <a:latin typeface="Georgia"/>
              <a:cs typeface="Georgia"/>
            </a:endParaRPr>
          </a:p>
          <a:p>
            <a:pPr marL="652780" marR="542925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2780" algn="l"/>
              </a:tabLst>
            </a:pPr>
            <a:r>
              <a:rPr sz="2600" dirty="0">
                <a:latin typeface="Georgia"/>
                <a:cs typeface="Georgia"/>
              </a:rPr>
              <a:t>De</a:t>
            </a:r>
            <a:r>
              <a:rPr sz="2600" spc="-5" dirty="0">
                <a:latin typeface="Georgia"/>
                <a:cs typeface="Georgia"/>
              </a:rPr>
              <a:t>termin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whi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h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projec</a:t>
            </a:r>
            <a:r>
              <a:rPr sz="2600" dirty="0">
                <a:latin typeface="Georgia"/>
                <a:cs typeface="Georgia"/>
              </a:rPr>
              <a:t>t </a:t>
            </a:r>
            <a:r>
              <a:rPr sz="2600" spc="-5" dirty="0">
                <a:latin typeface="Georgia"/>
                <a:cs typeface="Georgia"/>
              </a:rPr>
              <a:t>do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ument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wil</a:t>
            </a:r>
            <a:r>
              <a:rPr sz="2600" dirty="0">
                <a:latin typeface="Georgia"/>
                <a:cs typeface="Georgia"/>
              </a:rPr>
              <a:t>l </a:t>
            </a:r>
            <a:r>
              <a:rPr sz="2600" spc="-5" dirty="0">
                <a:latin typeface="Georgia"/>
                <a:cs typeface="Georgia"/>
              </a:rPr>
              <a:t>be su</a:t>
            </a:r>
            <a:r>
              <a:rPr sz="2600" spc="5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ject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o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forma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-5" dirty="0">
                <a:latin typeface="Georgia"/>
                <a:cs typeface="Georgia"/>
              </a:rPr>
              <a:t> chang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contro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proc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4215" y="562864"/>
            <a:ext cx="797750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4.</a:t>
            </a:r>
            <a:r>
              <a:rPr dirty="0"/>
              <a:t>2</a:t>
            </a:r>
            <a:r>
              <a:rPr spc="-20" dirty="0"/>
              <a:t> </a:t>
            </a:r>
            <a:r>
              <a:rPr dirty="0"/>
              <a:t>Devel</a:t>
            </a:r>
            <a:r>
              <a:rPr spc="5" dirty="0"/>
              <a:t>o</a:t>
            </a:r>
            <a:r>
              <a:rPr dirty="0"/>
              <a:t>p</a:t>
            </a:r>
            <a:r>
              <a:rPr spc="-40" dirty="0"/>
              <a:t> </a:t>
            </a: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spc="-5" dirty="0"/>
              <a:t>Ma</a:t>
            </a:r>
            <a:r>
              <a:rPr spc="-15" dirty="0"/>
              <a:t>n</a:t>
            </a:r>
            <a:r>
              <a:rPr dirty="0"/>
              <a:t>agement</a:t>
            </a:r>
            <a:r>
              <a:rPr spc="-10" dirty="0"/>
              <a:t> </a:t>
            </a:r>
            <a:r>
              <a:rPr spc="-5" dirty="0"/>
              <a:t>Plan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Tool</a:t>
            </a:r>
            <a:r>
              <a:rPr dirty="0"/>
              <a:t>s</a:t>
            </a:r>
            <a:r>
              <a:rPr spc="-25" dirty="0"/>
              <a:t> </a:t>
            </a:r>
            <a:r>
              <a:rPr spc="5" dirty="0"/>
              <a:t>&amp;</a:t>
            </a:r>
            <a:r>
              <a:rPr dirty="0"/>
              <a:t> </a:t>
            </a:r>
            <a:r>
              <a:rPr spc="-5" dirty="0"/>
              <a:t>Tech</a:t>
            </a:r>
            <a:r>
              <a:rPr spc="-10" dirty="0"/>
              <a:t>n</a:t>
            </a:r>
            <a:r>
              <a:rPr dirty="0"/>
              <a:t>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7393AECD-2602-4F7D-A581-343BC1B8E3F8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ja-JP" sz="5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50" charset="-128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>
              <a:ea typeface="ＭＳ Ｐゴシック" panose="020B0600070205080204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06968" y="2667000"/>
            <a:ext cx="955793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Integration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958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773"/>
            <a:ext cx="7838440" cy="421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Georgia"/>
                <a:cs typeface="Georgia"/>
              </a:rPr>
              <a:t>Project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Managemen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endParaRPr sz="2900">
              <a:latin typeface="Georgia"/>
              <a:cs typeface="Georgia"/>
            </a:endParaRPr>
          </a:p>
          <a:p>
            <a:pPr marL="652780" marR="1765935" lvl="1" indent="-273050">
              <a:lnSpc>
                <a:spcPct val="150000"/>
              </a:lnSpc>
              <a:spcBef>
                <a:spcPts val="80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spc="-10" dirty="0">
                <a:latin typeface="Verdana"/>
                <a:cs typeface="Verdana"/>
              </a:rPr>
              <a:t>Th</a:t>
            </a:r>
            <a:r>
              <a:rPr sz="2100" spc="-5" dirty="0">
                <a:latin typeface="Verdana"/>
                <a:cs typeface="Verdana"/>
              </a:rPr>
              <a:t>e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manag</a:t>
            </a:r>
            <a:r>
              <a:rPr sz="2100" spc="-15" dirty="0">
                <a:latin typeface="Verdana"/>
                <a:cs typeface="Verdana"/>
              </a:rPr>
              <a:t>e</a:t>
            </a:r>
            <a:r>
              <a:rPr sz="2100" spc="-5" dirty="0">
                <a:latin typeface="Verdana"/>
                <a:cs typeface="Verdana"/>
              </a:rPr>
              <a:t>m</a:t>
            </a:r>
            <a:r>
              <a:rPr sz="2100" spc="-15" dirty="0">
                <a:latin typeface="Verdana"/>
                <a:cs typeface="Verdana"/>
              </a:rPr>
              <a:t>e</a:t>
            </a:r>
            <a:r>
              <a:rPr sz="2100" spc="-5" dirty="0">
                <a:latin typeface="Verdana"/>
                <a:cs typeface="Verdana"/>
              </a:rPr>
              <a:t>nt proc</a:t>
            </a:r>
            <a:r>
              <a:rPr sz="2100" spc="-15" dirty="0">
                <a:latin typeface="Verdana"/>
                <a:cs typeface="Verdana"/>
              </a:rPr>
              <a:t>e</a:t>
            </a:r>
            <a:r>
              <a:rPr sz="2100" spc="-5" dirty="0">
                <a:latin typeface="Verdana"/>
                <a:cs typeface="Verdana"/>
              </a:rPr>
              <a:t>ss</a:t>
            </a:r>
            <a:r>
              <a:rPr sz="2100" spc="-15" dirty="0">
                <a:latin typeface="Verdana"/>
                <a:cs typeface="Verdana"/>
              </a:rPr>
              <a:t>e</a:t>
            </a:r>
            <a:r>
              <a:rPr sz="2100" dirty="0">
                <a:latin typeface="Verdana"/>
                <a:cs typeface="Verdana"/>
              </a:rPr>
              <a:t>s</a:t>
            </a:r>
            <a:r>
              <a:rPr sz="2100" spc="3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and le</a:t>
            </a:r>
            <a:r>
              <a:rPr sz="2100" spc="-15" dirty="0">
                <a:latin typeface="Verdana"/>
                <a:cs typeface="Verdana"/>
              </a:rPr>
              <a:t>v</a:t>
            </a:r>
            <a:r>
              <a:rPr sz="2100" dirty="0">
                <a:latin typeface="Verdana"/>
                <a:cs typeface="Verdana"/>
              </a:rPr>
              <a:t>el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 implementation.</a:t>
            </a:r>
            <a:endParaRPr sz="2100">
              <a:latin typeface="Verdana"/>
              <a:cs typeface="Verdana"/>
            </a:endParaRPr>
          </a:p>
          <a:p>
            <a:pPr marL="652780" lvl="1" indent="-273050">
              <a:lnSpc>
                <a:spcPct val="100000"/>
              </a:lnSpc>
              <a:spcBef>
                <a:spcPts val="186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spc="-229" dirty="0">
                <a:latin typeface="Verdana"/>
                <a:cs typeface="Verdana"/>
              </a:rPr>
              <a:t>T</a:t>
            </a:r>
            <a:r>
              <a:rPr sz="2100" dirty="0">
                <a:latin typeface="Verdana"/>
                <a:cs typeface="Verdana"/>
              </a:rPr>
              <a:t>ools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&amp;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techniques.</a:t>
            </a:r>
            <a:endParaRPr sz="2100">
              <a:latin typeface="Verdana"/>
              <a:cs typeface="Verdana"/>
            </a:endParaRPr>
          </a:p>
          <a:p>
            <a:pPr marL="652780" marR="5080" lvl="1" indent="-273050">
              <a:lnSpc>
                <a:spcPct val="150000"/>
              </a:lnSpc>
              <a:spcBef>
                <a:spcPts val="60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dirty="0">
                <a:latin typeface="Verdana"/>
                <a:cs typeface="Verdana"/>
              </a:rPr>
              <a:t>How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th</a:t>
            </a:r>
            <a:r>
              <a:rPr sz="2100" spc="-5" dirty="0">
                <a:latin typeface="Verdana"/>
                <a:cs typeface="Verdana"/>
              </a:rPr>
              <a:t>e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wor</a:t>
            </a:r>
            <a:r>
              <a:rPr sz="2100" dirty="0">
                <a:latin typeface="Verdana"/>
                <a:cs typeface="Verdana"/>
              </a:rPr>
              <a:t>k </a:t>
            </a:r>
            <a:r>
              <a:rPr sz="2100" spc="-5" dirty="0">
                <a:latin typeface="Verdana"/>
                <a:cs typeface="Verdana"/>
              </a:rPr>
              <a:t>wil</a:t>
            </a:r>
            <a:r>
              <a:rPr sz="2100" dirty="0">
                <a:latin typeface="Verdana"/>
                <a:cs typeface="Verdana"/>
              </a:rPr>
              <a:t>l</a:t>
            </a:r>
            <a:r>
              <a:rPr sz="2100" spc="-10" dirty="0">
                <a:latin typeface="Verdana"/>
                <a:cs typeface="Verdana"/>
              </a:rPr>
              <a:t> b</a:t>
            </a:r>
            <a:r>
              <a:rPr sz="2100" spc="-5" dirty="0">
                <a:latin typeface="Verdana"/>
                <a:cs typeface="Verdana"/>
              </a:rPr>
              <a:t>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e</a:t>
            </a:r>
            <a:r>
              <a:rPr sz="2100" spc="-30" dirty="0">
                <a:latin typeface="Verdana"/>
                <a:cs typeface="Verdana"/>
              </a:rPr>
              <a:t>x</a:t>
            </a:r>
            <a:r>
              <a:rPr sz="2100" spc="-5" dirty="0">
                <a:latin typeface="Verdana"/>
                <a:cs typeface="Verdana"/>
              </a:rPr>
              <a:t>ecute</a:t>
            </a:r>
            <a:r>
              <a:rPr sz="2100" spc="-15" dirty="0">
                <a:latin typeface="Verdana"/>
                <a:cs typeface="Verdana"/>
              </a:rPr>
              <a:t>d</a:t>
            </a:r>
            <a:r>
              <a:rPr sz="2100" spc="-5" dirty="0">
                <a:latin typeface="Verdana"/>
                <a:cs typeface="Verdana"/>
              </a:rPr>
              <a:t>,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15" dirty="0">
                <a:latin typeface="Verdana"/>
                <a:cs typeface="Verdana"/>
              </a:rPr>
              <a:t>m</a:t>
            </a:r>
            <a:r>
              <a:rPr sz="2100" spc="-5" dirty="0">
                <a:latin typeface="Verdana"/>
                <a:cs typeface="Verdana"/>
              </a:rPr>
              <a:t>onitored, </a:t>
            </a:r>
            <a:r>
              <a:rPr sz="2100" spc="-10" dirty="0">
                <a:latin typeface="Verdana"/>
                <a:cs typeface="Verdana"/>
              </a:rPr>
              <a:t>c</a:t>
            </a:r>
            <a:r>
              <a:rPr sz="2100" dirty="0">
                <a:latin typeface="Verdana"/>
                <a:cs typeface="Verdana"/>
              </a:rPr>
              <a:t>ontrolled </a:t>
            </a:r>
            <a:r>
              <a:rPr sz="2100" spc="-5" dirty="0">
                <a:latin typeface="Verdana"/>
                <a:cs typeface="Verdana"/>
              </a:rPr>
              <a:t>and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clo</a:t>
            </a:r>
            <a:r>
              <a:rPr sz="2100" spc="-10" dirty="0">
                <a:latin typeface="Verdana"/>
                <a:cs typeface="Verdana"/>
              </a:rPr>
              <a:t>s</a:t>
            </a:r>
            <a:r>
              <a:rPr sz="2100" spc="-5" dirty="0">
                <a:latin typeface="Verdana"/>
                <a:cs typeface="Verdana"/>
              </a:rPr>
              <a:t>ed.</a:t>
            </a:r>
            <a:endParaRPr sz="2100">
              <a:latin typeface="Verdana"/>
              <a:cs typeface="Verdana"/>
            </a:endParaRPr>
          </a:p>
          <a:p>
            <a:pPr marL="652780" lvl="1" indent="-273050">
              <a:lnSpc>
                <a:spcPct val="100000"/>
              </a:lnSpc>
              <a:spcBef>
                <a:spcPts val="186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spc="-5" dirty="0">
                <a:latin typeface="Verdana"/>
                <a:cs typeface="Verdana"/>
              </a:rPr>
              <a:t>Co</a:t>
            </a:r>
            <a:r>
              <a:rPr sz="2100" spc="-10" dirty="0">
                <a:latin typeface="Verdana"/>
                <a:cs typeface="Verdana"/>
              </a:rPr>
              <a:t>m</a:t>
            </a:r>
            <a:r>
              <a:rPr sz="2100" dirty="0">
                <a:latin typeface="Verdana"/>
                <a:cs typeface="Verdana"/>
              </a:rPr>
              <a:t>munication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requirements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am</a:t>
            </a:r>
            <a:r>
              <a:rPr sz="2100" spc="-15" dirty="0">
                <a:latin typeface="Verdana"/>
                <a:cs typeface="Verdana"/>
              </a:rPr>
              <a:t>o</a:t>
            </a:r>
            <a:r>
              <a:rPr sz="2100" spc="-5" dirty="0">
                <a:latin typeface="Verdana"/>
                <a:cs typeface="Verdana"/>
              </a:rPr>
              <a:t>ng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sta</a:t>
            </a:r>
            <a:r>
              <a:rPr sz="2100" spc="-30" dirty="0">
                <a:latin typeface="Verdana"/>
                <a:cs typeface="Verdana"/>
              </a:rPr>
              <a:t>k</a:t>
            </a:r>
            <a:r>
              <a:rPr sz="2100" spc="-5" dirty="0">
                <a:latin typeface="Verdana"/>
                <a:cs typeface="Verdana"/>
              </a:rPr>
              <a:t>ehold</a:t>
            </a:r>
            <a:r>
              <a:rPr sz="2100" spc="-15" dirty="0">
                <a:latin typeface="Verdana"/>
                <a:cs typeface="Verdana"/>
              </a:rPr>
              <a:t>e</a:t>
            </a:r>
            <a:r>
              <a:rPr sz="2100" spc="-5" dirty="0">
                <a:latin typeface="Verdana"/>
                <a:cs typeface="Verdana"/>
              </a:rPr>
              <a:t>rs.</a:t>
            </a:r>
            <a:endParaRPr sz="2100">
              <a:latin typeface="Verdana"/>
              <a:cs typeface="Verdana"/>
            </a:endParaRPr>
          </a:p>
          <a:p>
            <a:pPr marL="652780" lvl="1" indent="-273050">
              <a:lnSpc>
                <a:spcPct val="100000"/>
              </a:lnSpc>
              <a:spcBef>
                <a:spcPts val="1860"/>
              </a:spcBef>
              <a:buClr>
                <a:srgbClr val="775F54"/>
              </a:buClr>
              <a:buSzPct val="69047"/>
              <a:buFont typeface="Wingdings"/>
              <a:buChar char=""/>
              <a:tabLst>
                <a:tab pos="653415" algn="l"/>
              </a:tabLst>
            </a:pPr>
            <a:r>
              <a:rPr sz="2100" spc="-80" dirty="0">
                <a:latin typeface="Verdana"/>
                <a:cs typeface="Verdana"/>
              </a:rPr>
              <a:t>K</a:t>
            </a:r>
            <a:r>
              <a:rPr sz="2100" dirty="0">
                <a:latin typeface="Verdana"/>
                <a:cs typeface="Verdana"/>
              </a:rPr>
              <a:t>ey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</a:t>
            </a:r>
            <a:r>
              <a:rPr sz="2100" spc="-10" dirty="0">
                <a:latin typeface="Verdana"/>
                <a:cs typeface="Verdana"/>
              </a:rPr>
              <a:t>a</a:t>
            </a:r>
            <a:r>
              <a:rPr sz="2100" dirty="0">
                <a:latin typeface="Verdana"/>
                <a:cs typeface="Verdana"/>
              </a:rPr>
              <a:t>nag</a:t>
            </a:r>
            <a:r>
              <a:rPr sz="2100" spc="-10" dirty="0">
                <a:latin typeface="Verdana"/>
                <a:cs typeface="Verdana"/>
              </a:rPr>
              <a:t>e</a:t>
            </a:r>
            <a:r>
              <a:rPr sz="2100" dirty="0">
                <a:latin typeface="Verdana"/>
                <a:cs typeface="Verdana"/>
              </a:rPr>
              <a:t>m</a:t>
            </a:r>
            <a:r>
              <a:rPr sz="2100" spc="-10" dirty="0">
                <a:latin typeface="Verdana"/>
                <a:cs typeface="Verdana"/>
              </a:rPr>
              <a:t>e</a:t>
            </a:r>
            <a:r>
              <a:rPr sz="2100" dirty="0">
                <a:latin typeface="Verdana"/>
                <a:cs typeface="Verdana"/>
              </a:rPr>
              <a:t>nt</a:t>
            </a:r>
            <a:r>
              <a:rPr sz="2100" spc="-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revie</a:t>
            </a:r>
            <a:r>
              <a:rPr sz="2100" spc="-15" dirty="0">
                <a:latin typeface="Verdana"/>
                <a:cs typeface="Verdana"/>
              </a:rPr>
              <a:t>w</a:t>
            </a:r>
            <a:r>
              <a:rPr sz="2100" dirty="0">
                <a:latin typeface="Verdana"/>
                <a:cs typeface="Verdana"/>
              </a:rPr>
              <a:t>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143" y="411998"/>
            <a:ext cx="692721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799"/>
              </a:lnSpc>
            </a:pPr>
            <a:r>
              <a:rPr spc="-5" dirty="0"/>
              <a:t>4.</a:t>
            </a:r>
            <a:r>
              <a:rPr dirty="0"/>
              <a:t>2</a:t>
            </a:r>
            <a:r>
              <a:rPr spc="-20" dirty="0"/>
              <a:t> </a:t>
            </a:r>
            <a:r>
              <a:rPr dirty="0"/>
              <a:t>Devel</a:t>
            </a:r>
            <a:r>
              <a:rPr spc="5" dirty="0"/>
              <a:t>o</a:t>
            </a:r>
            <a:r>
              <a:rPr dirty="0"/>
              <a:t>p</a:t>
            </a:r>
            <a:r>
              <a:rPr spc="-40" dirty="0"/>
              <a:t> </a:t>
            </a: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spc="-5" dirty="0"/>
              <a:t>Ma</a:t>
            </a:r>
            <a:r>
              <a:rPr spc="-15" dirty="0"/>
              <a:t>n</a:t>
            </a:r>
            <a:r>
              <a:rPr dirty="0"/>
              <a:t>agement </a:t>
            </a:r>
            <a:r>
              <a:rPr spc="-5" dirty="0"/>
              <a:t>Pla</a:t>
            </a:r>
            <a:r>
              <a:rPr dirty="0"/>
              <a:t>n Outputs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70380"/>
            <a:ext cx="8129905" cy="493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3340" indent="-320040">
              <a:lnSpc>
                <a:spcPct val="100000"/>
              </a:lnSpc>
              <a:buClr>
                <a:srgbClr val="775F54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 perform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ng</a:t>
            </a:r>
            <a:r>
              <a:rPr sz="2400" spc="-5" dirty="0">
                <a:latin typeface="Georgia"/>
                <a:cs typeface="Georgia"/>
              </a:rPr>
              <a:t> 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wor</a:t>
            </a:r>
            <a:r>
              <a:rPr sz="2400" spc="-5" dirty="0">
                <a:latin typeface="Georgia"/>
                <a:cs typeface="Georgia"/>
              </a:rPr>
              <a:t>k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de</a:t>
            </a:r>
            <a:r>
              <a:rPr sz="2400" dirty="0">
                <a:latin typeface="Georgia"/>
                <a:cs typeface="Georgia"/>
              </a:rPr>
              <a:t>fined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pro</a:t>
            </a:r>
            <a:r>
              <a:rPr sz="2400" spc="-10" dirty="0">
                <a:latin typeface="Georgia"/>
                <a:cs typeface="Georgia"/>
              </a:rPr>
              <a:t>j</a:t>
            </a:r>
            <a:r>
              <a:rPr sz="2400" spc="-5" dirty="0">
                <a:latin typeface="Georgia"/>
                <a:cs typeface="Georgia"/>
              </a:rPr>
              <a:t>ect </a:t>
            </a:r>
            <a:r>
              <a:rPr sz="2400" dirty="0">
                <a:latin typeface="Georgia"/>
                <a:cs typeface="Georgia"/>
              </a:rPr>
              <a:t>management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pla</a:t>
            </a:r>
            <a:r>
              <a:rPr sz="2400" dirty="0">
                <a:latin typeface="Georgia"/>
                <a:cs typeface="Georgia"/>
              </a:rPr>
              <a:t>n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achieve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pro</a:t>
            </a:r>
            <a:r>
              <a:rPr sz="2400" spc="-10" dirty="0">
                <a:latin typeface="Georgia"/>
                <a:cs typeface="Georgia"/>
              </a:rPr>
              <a:t>j</a:t>
            </a:r>
            <a:r>
              <a:rPr sz="2400" spc="-5" dirty="0">
                <a:latin typeface="Georgia"/>
                <a:cs typeface="Georgia"/>
              </a:rPr>
              <a:t>ect'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object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ves.</a:t>
            </a:r>
            <a:endParaRPr sz="24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75F54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latin typeface="Georgia"/>
                <a:cs typeface="Georgia"/>
              </a:rPr>
              <a:t>It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includes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bu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not</a:t>
            </a:r>
            <a:r>
              <a:rPr sz="2400" spc="-5" dirty="0">
                <a:latin typeface="Georgia"/>
                <a:cs typeface="Georgia"/>
              </a:rPr>
              <a:t> limit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to:</a:t>
            </a:r>
            <a:endParaRPr sz="24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15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dirty="0">
                <a:latin typeface="Georgia"/>
                <a:cs typeface="Georgia"/>
              </a:rPr>
              <a:t>Activiti</a:t>
            </a:r>
            <a:r>
              <a:rPr sz="2000" spc="-10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s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accomplish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</a:t>
            </a:r>
            <a:r>
              <a:rPr sz="2000" spc="-10" dirty="0">
                <a:latin typeface="Georgia"/>
                <a:cs typeface="Georgia"/>
              </a:rPr>
              <a:t>q</a:t>
            </a:r>
            <a:r>
              <a:rPr sz="2000" spc="-5" dirty="0">
                <a:latin typeface="Georgia"/>
                <a:cs typeface="Georgia"/>
              </a:rPr>
              <a:t>uiremen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ea</a:t>
            </a:r>
            <a:r>
              <a:rPr sz="2000" dirty="0">
                <a:latin typeface="Georgia"/>
                <a:cs typeface="Georgia"/>
              </a:rPr>
              <a:t>te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oj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dirty="0">
                <a:latin typeface="Georgia"/>
                <a:cs typeface="Georgia"/>
              </a:rPr>
              <a:t>iverabl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dirty="0">
                <a:latin typeface="Georgia"/>
                <a:cs typeface="Georgia"/>
              </a:rPr>
              <a:t>S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af</a:t>
            </a:r>
            <a:r>
              <a:rPr sz="2000" spc="-10" dirty="0">
                <a:latin typeface="Georgia"/>
                <a:cs typeface="Georgia"/>
              </a:rPr>
              <a:t>f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trai</a:t>
            </a:r>
            <a:r>
              <a:rPr sz="2000" dirty="0">
                <a:latin typeface="Georgia"/>
                <a:cs typeface="Georgia"/>
              </a:rPr>
              <a:t>n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&amp; manage</a:t>
            </a:r>
            <a:r>
              <a:rPr sz="2000" spc="-5" dirty="0">
                <a:latin typeface="Georgia"/>
                <a:cs typeface="Georgia"/>
              </a:rPr>
              <a:t> th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am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memb</a:t>
            </a:r>
            <a:r>
              <a:rPr sz="2000" spc="-5" dirty="0">
                <a:latin typeface="Georgia"/>
                <a:cs typeface="Georgia"/>
              </a:rPr>
              <a:t>er</a:t>
            </a:r>
            <a:r>
              <a:rPr sz="2000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assigned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oj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ct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Esta</a:t>
            </a:r>
            <a:r>
              <a:rPr sz="2000" spc="5" dirty="0">
                <a:latin typeface="Georgia"/>
                <a:cs typeface="Georgia"/>
              </a:rPr>
              <a:t>b</a:t>
            </a:r>
            <a:r>
              <a:rPr sz="2000" spc="-5" dirty="0">
                <a:latin typeface="Georgia"/>
                <a:cs typeface="Georgia"/>
              </a:rPr>
              <a:t>lis</a:t>
            </a:r>
            <a:r>
              <a:rPr sz="2000" dirty="0">
                <a:latin typeface="Georgia"/>
                <a:cs typeface="Georgia"/>
              </a:rPr>
              <a:t>h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manage</a:t>
            </a:r>
            <a:r>
              <a:rPr sz="2000" spc="-5" dirty="0">
                <a:latin typeface="Georgia"/>
                <a:cs typeface="Georgia"/>
              </a:rPr>
              <a:t> 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oj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communica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ion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chann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ls</a:t>
            </a:r>
            <a:endParaRPr sz="2000">
              <a:latin typeface="Georgia"/>
              <a:cs typeface="Georgia"/>
            </a:endParaRPr>
          </a:p>
          <a:p>
            <a:pPr marL="652780" marR="50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Ge</a:t>
            </a:r>
            <a:r>
              <a:rPr sz="200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erat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oj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dirty="0">
                <a:latin typeface="Georgia"/>
                <a:cs typeface="Georgia"/>
              </a:rPr>
              <a:t>t </a:t>
            </a:r>
            <a:r>
              <a:rPr sz="2000" spc="-5" dirty="0">
                <a:latin typeface="Georgia"/>
                <a:cs typeface="Georgia"/>
              </a:rPr>
              <a:t>data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uc</a:t>
            </a:r>
            <a:r>
              <a:rPr sz="2000" dirty="0">
                <a:latin typeface="Georgia"/>
                <a:cs typeface="Georgia"/>
              </a:rPr>
              <a:t>h as </a:t>
            </a:r>
            <a:r>
              <a:rPr sz="2000" spc="-5" dirty="0">
                <a:latin typeface="Georgia"/>
                <a:cs typeface="Georgia"/>
              </a:rPr>
              <a:t>cost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schedu</a:t>
            </a:r>
            <a:r>
              <a:rPr sz="2000" dirty="0">
                <a:latin typeface="Georgia"/>
                <a:cs typeface="Georgia"/>
              </a:rPr>
              <a:t>l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chni</a:t>
            </a:r>
            <a:r>
              <a:rPr sz="2000" dirty="0">
                <a:latin typeface="Georgia"/>
                <a:cs typeface="Georgia"/>
              </a:rPr>
              <a:t>cal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q</a:t>
            </a:r>
            <a:r>
              <a:rPr sz="2000" spc="-5" dirty="0">
                <a:latin typeface="Georgia"/>
                <a:cs typeface="Georgia"/>
              </a:rPr>
              <a:t>uality p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ogress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dirty="0">
                <a:latin typeface="Georgia"/>
                <a:cs typeface="Georgia"/>
              </a:rPr>
              <a:t>Issue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chang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</a:t>
            </a:r>
            <a:r>
              <a:rPr sz="2000" spc="-10" dirty="0">
                <a:latin typeface="Georgia"/>
                <a:cs typeface="Georgia"/>
              </a:rPr>
              <a:t>q</a:t>
            </a:r>
            <a:r>
              <a:rPr sz="2000" spc="-5" dirty="0">
                <a:latin typeface="Georgia"/>
                <a:cs typeface="Georgia"/>
              </a:rPr>
              <a:t>ues</a:t>
            </a:r>
            <a:r>
              <a:rPr sz="2000" dirty="0">
                <a:latin typeface="Georgia"/>
                <a:cs typeface="Georgia"/>
              </a:rPr>
              <a:t>ts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Manag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ri</a:t>
            </a:r>
            <a:r>
              <a:rPr sz="2000" spc="-10" dirty="0">
                <a:latin typeface="Georgia"/>
                <a:cs typeface="Georgia"/>
              </a:rPr>
              <a:t>sk</a:t>
            </a:r>
            <a:r>
              <a:rPr sz="2000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Manag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sel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spc="-5" dirty="0">
                <a:latin typeface="Georgia"/>
                <a:cs typeface="Georgia"/>
              </a:rPr>
              <a:t>er</a:t>
            </a:r>
            <a:r>
              <a:rPr sz="2000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</a:t>
            </a:r>
            <a:r>
              <a:rPr sz="2000" spc="-10" dirty="0">
                <a:latin typeface="Georgia"/>
                <a:cs typeface="Georgia"/>
              </a:rPr>
              <a:t>p</a:t>
            </a:r>
            <a:r>
              <a:rPr sz="2000" spc="-5" dirty="0">
                <a:latin typeface="Georgia"/>
                <a:cs typeface="Georgia"/>
              </a:rPr>
              <a:t>pliers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Coll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docume</a:t>
            </a:r>
            <a:r>
              <a:rPr sz="2000" spc="5" dirty="0">
                <a:latin typeface="Georgia"/>
                <a:cs typeface="Georgia"/>
              </a:rPr>
              <a:t>n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sson</a:t>
            </a:r>
            <a:r>
              <a:rPr sz="2000" dirty="0">
                <a:latin typeface="Georgia"/>
                <a:cs typeface="Georgia"/>
              </a:rPr>
              <a:t>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dirty="0">
                <a:latin typeface="Georgia"/>
                <a:cs typeface="Georgia"/>
              </a:rPr>
              <a:t>ea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dirty="0">
                <a:latin typeface="Georgia"/>
                <a:cs typeface="Georgia"/>
              </a:rPr>
              <a:t>n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d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869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4.3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Direc</a:t>
            </a:r>
            <a:r>
              <a:rPr b="0" dirty="0">
                <a:latin typeface="Georgia"/>
                <a:cs typeface="Georgia"/>
              </a:rPr>
              <a:t>t a</a:t>
            </a:r>
            <a:r>
              <a:rPr b="0" spc="5" dirty="0">
                <a:latin typeface="Georgia"/>
                <a:cs typeface="Georgia"/>
              </a:rPr>
              <a:t>n</a:t>
            </a:r>
            <a:r>
              <a:rPr b="0" dirty="0">
                <a:latin typeface="Georgia"/>
                <a:cs typeface="Georgia"/>
              </a:rPr>
              <a:t>d </a:t>
            </a:r>
            <a:r>
              <a:rPr b="0" spc="-5" dirty="0">
                <a:latin typeface="Georgia"/>
                <a:cs typeface="Georgia"/>
              </a:rPr>
              <a:t>Man</a:t>
            </a:r>
            <a:r>
              <a:rPr b="0" spc="15" dirty="0">
                <a:latin typeface="Georgia"/>
                <a:cs typeface="Georgia"/>
              </a:rPr>
              <a:t>a</a:t>
            </a:r>
            <a:r>
              <a:rPr b="0" spc="-5" dirty="0">
                <a:latin typeface="Georgia"/>
                <a:cs typeface="Georgia"/>
              </a:rPr>
              <a:t>g</a:t>
            </a:r>
            <a:r>
              <a:rPr b="0" dirty="0">
                <a:latin typeface="Georgia"/>
                <a:cs typeface="Georgia"/>
              </a:rPr>
              <a:t>e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Project</a:t>
            </a:r>
            <a:r>
              <a:rPr b="0" spc="-5" dirty="0">
                <a:latin typeface="Georgia"/>
                <a:cs typeface="Georgia"/>
              </a:rPr>
              <a:t> Execution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721614"/>
            <a:ext cx="7374890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4.3</a:t>
            </a:r>
            <a:r>
              <a:rPr sz="3200" spc="-2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Dire</a:t>
            </a:r>
            <a:r>
              <a:rPr sz="3200" spc="-10" dirty="0">
                <a:solidFill>
                  <a:srgbClr val="775F54"/>
                </a:solidFill>
                <a:latin typeface="Georgia"/>
                <a:cs typeface="Georgia"/>
              </a:rPr>
              <a:t>c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t </a:t>
            </a:r>
            <a:r>
              <a:rPr sz="3200" spc="10" dirty="0">
                <a:solidFill>
                  <a:srgbClr val="775F54"/>
                </a:solidFill>
                <a:latin typeface="Georgia"/>
                <a:cs typeface="Georgia"/>
              </a:rPr>
              <a:t>a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nd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 Man</a:t>
            </a:r>
            <a:r>
              <a:rPr sz="3200" spc="10" dirty="0">
                <a:solidFill>
                  <a:srgbClr val="775F54"/>
                </a:solidFill>
                <a:latin typeface="Georgia"/>
                <a:cs typeface="Georgia"/>
              </a:rPr>
              <a:t>a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g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e</a:t>
            </a:r>
            <a:r>
              <a:rPr sz="3200" spc="-4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Project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Execution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Inputs,</a:t>
            </a:r>
            <a:r>
              <a:rPr sz="3200" spc="-5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Too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l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s </a:t>
            </a:r>
            <a:r>
              <a:rPr sz="3200" spc="5" dirty="0">
                <a:solidFill>
                  <a:srgbClr val="775F54"/>
                </a:solidFill>
                <a:latin typeface="Georgia"/>
                <a:cs typeface="Georgia"/>
              </a:rPr>
              <a:t>&amp;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 Tec</a:t>
            </a:r>
            <a:r>
              <a:rPr sz="3200" spc="-20" dirty="0">
                <a:solidFill>
                  <a:srgbClr val="775F54"/>
                </a:solidFill>
                <a:latin typeface="Georgia"/>
                <a:cs typeface="Georgia"/>
              </a:rPr>
              <a:t>h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ni</a:t>
            </a:r>
            <a:r>
              <a:rPr sz="3200" spc="-10" dirty="0">
                <a:solidFill>
                  <a:srgbClr val="775F54"/>
                </a:solidFill>
                <a:latin typeface="Georgia"/>
                <a:cs typeface="Georgia"/>
              </a:rPr>
              <a:t>q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ue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s and</a:t>
            </a:r>
            <a:r>
              <a:rPr sz="3200" spc="-2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Out</a:t>
            </a:r>
            <a:r>
              <a:rPr sz="3200" spc="5" dirty="0">
                <a:solidFill>
                  <a:srgbClr val="775F54"/>
                </a:solidFill>
                <a:latin typeface="Georgia"/>
                <a:cs typeface="Georgia"/>
              </a:rPr>
              <a:t>p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uts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150" y="2063623"/>
            <a:ext cx="8343900" cy="2344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381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pc="-5" dirty="0"/>
              <a:t>4.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Direct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M</a:t>
            </a:r>
            <a:r>
              <a:rPr dirty="0"/>
              <a:t>an</a:t>
            </a:r>
            <a:r>
              <a:rPr spc="-10" dirty="0"/>
              <a:t>a</a:t>
            </a:r>
            <a:r>
              <a:rPr dirty="0"/>
              <a:t>ge </a:t>
            </a:r>
            <a:r>
              <a:rPr spc="-5" dirty="0"/>
              <a:t>Project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1179829"/>
            <a:ext cx="6022975" cy="385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775F54"/>
                </a:solidFill>
                <a:latin typeface="Georgia"/>
                <a:cs typeface="Georgia"/>
              </a:rPr>
              <a:t>Exe</a:t>
            </a:r>
            <a:r>
              <a:rPr sz="3200" b="1" spc="10" dirty="0">
                <a:solidFill>
                  <a:srgbClr val="775F54"/>
                </a:solidFill>
                <a:latin typeface="Georgia"/>
                <a:cs typeface="Georgia"/>
              </a:rPr>
              <a:t>c</a:t>
            </a:r>
            <a:r>
              <a:rPr sz="3200" b="1" dirty="0">
                <a:solidFill>
                  <a:srgbClr val="775F54"/>
                </a:solidFill>
                <a:latin typeface="Georgia"/>
                <a:cs typeface="Georgia"/>
              </a:rPr>
              <a:t>ution</a:t>
            </a:r>
            <a:r>
              <a:rPr sz="3200" b="1" spc="-3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775F54"/>
                </a:solidFill>
                <a:latin typeface="Georgia"/>
                <a:cs typeface="Georgia"/>
              </a:rPr>
              <a:t>Inputs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4450">
              <a:latin typeface="Times New Roman"/>
              <a:cs typeface="Times New Roman"/>
            </a:endParaRPr>
          </a:p>
          <a:p>
            <a:pPr marL="448309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448945" algn="l"/>
              </a:tabLst>
            </a:pPr>
            <a:r>
              <a:rPr sz="2900" dirty="0">
                <a:latin typeface="Georgia"/>
                <a:cs typeface="Georgia"/>
              </a:rPr>
              <a:t>Project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</a:t>
            </a:r>
            <a:r>
              <a:rPr sz="2900" spc="-10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ageme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endParaRPr sz="2900">
              <a:latin typeface="Georgia"/>
              <a:cs typeface="Georgia"/>
            </a:endParaRPr>
          </a:p>
          <a:p>
            <a:pPr marL="448309" indent="-320040">
              <a:lnSpc>
                <a:spcPct val="100000"/>
              </a:lnSpc>
              <a:spcBef>
                <a:spcPts val="244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448945" algn="l"/>
              </a:tabLst>
            </a:pPr>
            <a:r>
              <a:rPr sz="2900" dirty="0">
                <a:latin typeface="Georgia"/>
                <a:cs typeface="Georgia"/>
              </a:rPr>
              <a:t>Ap</a:t>
            </a:r>
            <a:r>
              <a:rPr sz="2900" spc="-15" dirty="0">
                <a:latin typeface="Georgia"/>
                <a:cs typeface="Georgia"/>
              </a:rPr>
              <a:t>p</a:t>
            </a:r>
            <a:r>
              <a:rPr sz="2900" dirty="0">
                <a:latin typeface="Georgia"/>
                <a:cs typeface="Georgia"/>
              </a:rPr>
              <a:t>ro</a:t>
            </a:r>
            <a:r>
              <a:rPr sz="2900" spc="-15" dirty="0">
                <a:latin typeface="Georgia"/>
                <a:cs typeface="Georgia"/>
              </a:rPr>
              <a:t>v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 </a:t>
            </a:r>
            <a:r>
              <a:rPr sz="2900" spc="-5" dirty="0">
                <a:latin typeface="Georgia"/>
                <a:cs typeface="Georgia"/>
              </a:rPr>
              <a:t>Chang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Requests</a:t>
            </a:r>
            <a:endParaRPr sz="2900">
              <a:latin typeface="Georgia"/>
              <a:cs typeface="Georgia"/>
            </a:endParaRPr>
          </a:p>
          <a:p>
            <a:pPr marL="448309" indent="-320040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448945" algn="l"/>
              </a:tabLst>
            </a:pPr>
            <a:r>
              <a:rPr sz="2900" spc="-5" dirty="0">
                <a:latin typeface="Georgia"/>
                <a:cs typeface="Georgia"/>
              </a:rPr>
              <a:t>Enterpr</a:t>
            </a:r>
            <a:r>
              <a:rPr sz="2900" dirty="0">
                <a:latin typeface="Georgia"/>
                <a:cs typeface="Georgia"/>
              </a:rPr>
              <a:t>ise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Envi</a:t>
            </a:r>
            <a:r>
              <a:rPr sz="2900" spc="-10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on</a:t>
            </a:r>
            <a:r>
              <a:rPr sz="2900" spc="-1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enta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Factors</a:t>
            </a:r>
            <a:endParaRPr sz="2900">
              <a:latin typeface="Georgia"/>
              <a:cs typeface="Georgia"/>
            </a:endParaRPr>
          </a:p>
          <a:p>
            <a:pPr marL="448309" indent="-320040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448945" algn="l"/>
              </a:tabLst>
            </a:pPr>
            <a:r>
              <a:rPr sz="2900" spc="-5" dirty="0">
                <a:latin typeface="Georgia"/>
                <a:cs typeface="Georgia"/>
              </a:rPr>
              <a:t>Organi</a:t>
            </a:r>
            <a:r>
              <a:rPr sz="2900" spc="-10" dirty="0">
                <a:latin typeface="Georgia"/>
                <a:cs typeface="Georgia"/>
              </a:rPr>
              <a:t>z</a:t>
            </a:r>
            <a:r>
              <a:rPr sz="2900" dirty="0">
                <a:latin typeface="Georgia"/>
                <a:cs typeface="Georgia"/>
              </a:rPr>
              <a:t>ational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Process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Asse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2561716"/>
            <a:ext cx="7054850" cy="142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Exper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Judg</a:t>
            </a:r>
            <a:r>
              <a:rPr sz="2900" spc="-15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ent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Georgia"/>
                <a:cs typeface="Georgia"/>
              </a:rPr>
              <a:t>Project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management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Infor</a:t>
            </a:r>
            <a:r>
              <a:rPr sz="2900" spc="-15" dirty="0">
                <a:latin typeface="Georgia"/>
                <a:cs typeface="Georgia"/>
              </a:rPr>
              <a:t>m</a:t>
            </a:r>
            <a:r>
              <a:rPr sz="2900" dirty="0">
                <a:latin typeface="Georgia"/>
                <a:cs typeface="Georgia"/>
              </a:rPr>
              <a:t>ation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Sys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em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pc="-5" dirty="0"/>
              <a:t>4.</a:t>
            </a:r>
            <a:r>
              <a:rPr dirty="0"/>
              <a:t>3</a:t>
            </a:r>
            <a:r>
              <a:rPr spc="-15" dirty="0"/>
              <a:t> </a:t>
            </a:r>
            <a:r>
              <a:rPr dirty="0"/>
              <a:t>Direct and</a:t>
            </a:r>
            <a:r>
              <a:rPr spc="-5" dirty="0"/>
              <a:t> Ma</a:t>
            </a:r>
            <a:r>
              <a:rPr spc="-10" dirty="0"/>
              <a:t>n</a:t>
            </a:r>
            <a:r>
              <a:rPr dirty="0"/>
              <a:t>age </a:t>
            </a:r>
            <a:r>
              <a:rPr spc="-5" dirty="0"/>
              <a:t>Project Exe</a:t>
            </a:r>
            <a:r>
              <a:rPr spc="10" dirty="0"/>
              <a:t>c</a:t>
            </a:r>
            <a:r>
              <a:rPr dirty="0"/>
              <a:t>ution</a:t>
            </a:r>
            <a:r>
              <a:rPr spc="-30" dirty="0"/>
              <a:t> </a:t>
            </a:r>
            <a:r>
              <a:rPr spc="-5" dirty="0"/>
              <a:t>Too</a:t>
            </a:r>
            <a:r>
              <a:rPr spc="5" dirty="0"/>
              <a:t>l</a:t>
            </a:r>
            <a:r>
              <a:rPr dirty="0"/>
              <a:t>s</a:t>
            </a:r>
            <a:r>
              <a:rPr spc="-25" dirty="0"/>
              <a:t> </a:t>
            </a:r>
            <a:r>
              <a:rPr dirty="0"/>
              <a:t>and</a:t>
            </a:r>
            <a:r>
              <a:rPr spc="-5" dirty="0"/>
              <a:t> Techniques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333"/>
              <a:buFont typeface="Wingdings"/>
              <a:buChar char=""/>
              <a:tabLst>
                <a:tab pos="333375" algn="l"/>
              </a:tabLst>
            </a:pPr>
            <a:r>
              <a:rPr sz="2400" dirty="0"/>
              <a:t>D</a:t>
            </a:r>
            <a:r>
              <a:rPr sz="2400" spc="5" dirty="0"/>
              <a:t>e</a:t>
            </a:r>
            <a:r>
              <a:rPr sz="2400" spc="-10" dirty="0"/>
              <a:t>liver</a:t>
            </a:r>
            <a:r>
              <a:rPr sz="2400" spc="0" dirty="0"/>
              <a:t>a</a:t>
            </a:r>
            <a:r>
              <a:rPr sz="2400" spc="-5" dirty="0"/>
              <a:t>bl</a:t>
            </a:r>
            <a:r>
              <a:rPr sz="2400" dirty="0"/>
              <a:t>es</a:t>
            </a:r>
            <a:endParaRPr sz="2400"/>
          </a:p>
          <a:p>
            <a:pPr marL="332740" indent="-320040">
              <a:lnSpc>
                <a:spcPct val="100000"/>
              </a:lnSpc>
              <a:spcBef>
                <a:spcPts val="409"/>
              </a:spcBef>
              <a:buClr>
                <a:srgbClr val="775F54"/>
              </a:buClr>
              <a:buSzPct val="58333"/>
              <a:buFont typeface="Wingdings"/>
              <a:buChar char=""/>
              <a:tabLst>
                <a:tab pos="333375" algn="l"/>
              </a:tabLst>
            </a:pPr>
            <a:r>
              <a:rPr sz="2400" dirty="0"/>
              <a:t>Work</a:t>
            </a:r>
            <a:r>
              <a:rPr sz="2400" spc="-5" dirty="0"/>
              <a:t> </a:t>
            </a:r>
            <a:r>
              <a:rPr sz="2400" dirty="0"/>
              <a:t>Performance</a:t>
            </a:r>
            <a:r>
              <a:rPr sz="2400" spc="-10" dirty="0"/>
              <a:t> </a:t>
            </a:r>
            <a:r>
              <a:rPr sz="2400" dirty="0"/>
              <a:t>Informati</a:t>
            </a:r>
            <a:r>
              <a:rPr sz="2400" spc="-5" dirty="0"/>
              <a:t>o</a:t>
            </a:r>
            <a:r>
              <a:rPr sz="2400" dirty="0"/>
              <a:t>n</a:t>
            </a:r>
            <a:endParaRPr sz="2400"/>
          </a:p>
          <a:p>
            <a:pPr marL="652780" lvl="1" indent="-273050">
              <a:lnSpc>
                <a:spcPct val="100000"/>
              </a:lnSpc>
              <a:spcBef>
                <a:spcPts val="375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dirty="0">
                <a:latin typeface="Georgia"/>
                <a:cs typeface="Georgia"/>
              </a:rPr>
              <a:t>De</a:t>
            </a:r>
            <a:r>
              <a:rPr sz="2000" spc="5" dirty="0">
                <a:latin typeface="Georgia"/>
                <a:cs typeface="Georgia"/>
              </a:rPr>
              <a:t>l</a:t>
            </a:r>
            <a:r>
              <a:rPr sz="2000" dirty="0">
                <a:latin typeface="Georgia"/>
                <a:cs typeface="Georgia"/>
              </a:rPr>
              <a:t>iv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rable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sta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us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6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dirty="0">
                <a:latin typeface="Georgia"/>
                <a:cs typeface="Georgia"/>
              </a:rPr>
              <a:t>S</a:t>
            </a:r>
            <a:r>
              <a:rPr sz="2000" spc="-5" dirty="0">
                <a:latin typeface="Georgia"/>
                <a:cs typeface="Georgia"/>
              </a:rPr>
              <a:t>ch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5" dirty="0">
                <a:latin typeface="Georgia"/>
                <a:cs typeface="Georgia"/>
              </a:rPr>
              <a:t>d</a:t>
            </a:r>
            <a:r>
              <a:rPr sz="2000" dirty="0">
                <a:latin typeface="Georgia"/>
                <a:cs typeface="Georgia"/>
              </a:rPr>
              <a:t>u</a:t>
            </a:r>
            <a:r>
              <a:rPr sz="2000" spc="-5" dirty="0">
                <a:latin typeface="Georgia"/>
                <a:cs typeface="Georgia"/>
              </a:rPr>
              <a:t>l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Progress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6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Cos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Inc</a:t>
            </a:r>
            <a:r>
              <a:rPr sz="2000" spc="-5" dirty="0">
                <a:latin typeface="Georgia"/>
                <a:cs typeface="Georgia"/>
              </a:rPr>
              <a:t>ur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ed</a:t>
            </a:r>
            <a:endParaRPr sz="20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Clr>
                <a:srgbClr val="775F54"/>
              </a:buClr>
              <a:buSzPct val="60416"/>
              <a:buFont typeface="Wingdings"/>
              <a:buChar char=""/>
              <a:tabLst>
                <a:tab pos="333375" algn="l"/>
              </a:tabLst>
            </a:pPr>
            <a:r>
              <a:rPr sz="2400" spc="-5" dirty="0"/>
              <a:t>C</a:t>
            </a:r>
            <a:r>
              <a:rPr sz="2400" spc="-10" dirty="0"/>
              <a:t>h</a:t>
            </a:r>
            <a:r>
              <a:rPr sz="2400" dirty="0"/>
              <a:t>ange</a:t>
            </a:r>
            <a:r>
              <a:rPr sz="2400" spc="-10" dirty="0"/>
              <a:t> </a:t>
            </a:r>
            <a:r>
              <a:rPr sz="2400" dirty="0"/>
              <a:t>Reque</a:t>
            </a:r>
            <a:r>
              <a:rPr sz="2400" spc="-5" dirty="0"/>
              <a:t>sts</a:t>
            </a:r>
            <a:endParaRPr sz="2400"/>
          </a:p>
          <a:p>
            <a:pPr marL="652780" lvl="1" indent="-273050">
              <a:lnSpc>
                <a:spcPct val="100000"/>
              </a:lnSpc>
              <a:spcBef>
                <a:spcPts val="375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Cor</a:t>
            </a:r>
            <a:r>
              <a:rPr sz="2000" spc="-10" dirty="0">
                <a:latin typeface="Georgia"/>
                <a:cs typeface="Georgia"/>
              </a:rPr>
              <a:t>r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c</a:t>
            </a:r>
            <a:r>
              <a:rPr sz="2000" spc="-5" dirty="0">
                <a:latin typeface="Georgia"/>
                <a:cs typeface="Georgia"/>
              </a:rPr>
              <a:t>ti</a:t>
            </a:r>
            <a:r>
              <a:rPr sz="2000" spc="5" dirty="0">
                <a:latin typeface="Georgia"/>
                <a:cs typeface="Georgia"/>
              </a:rPr>
              <a:t>v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ac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ion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59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dirty="0">
                <a:latin typeface="Georgia"/>
                <a:cs typeface="Georgia"/>
              </a:rPr>
              <a:t>Prev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n</a:t>
            </a:r>
            <a:r>
              <a:rPr sz="2000" spc="-5" dirty="0">
                <a:latin typeface="Georgia"/>
                <a:cs typeface="Georgia"/>
              </a:rPr>
              <a:t>ti</a:t>
            </a:r>
            <a:r>
              <a:rPr sz="2000" spc="5" dirty="0">
                <a:latin typeface="Georgia"/>
                <a:cs typeface="Georgia"/>
              </a:rPr>
              <a:t>v</a:t>
            </a:r>
            <a:r>
              <a:rPr sz="2000" dirty="0">
                <a:latin typeface="Georgia"/>
                <a:cs typeface="Georgia"/>
              </a:rPr>
              <a:t>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action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6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dirty="0">
                <a:latin typeface="Georgia"/>
                <a:cs typeface="Georgia"/>
              </a:rPr>
              <a:t>Defe</a:t>
            </a:r>
            <a:r>
              <a:rPr sz="2000" spc="-5" dirty="0">
                <a:latin typeface="Georgia"/>
                <a:cs typeface="Georgia"/>
              </a:rPr>
              <a:t>c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repair</a:t>
            </a:r>
            <a:endParaRPr sz="20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360"/>
              </a:spcBef>
              <a:buClr>
                <a:srgbClr val="775F54"/>
              </a:buClr>
              <a:buSzPct val="70000"/>
              <a:buFont typeface="Wingdings"/>
              <a:buChar char=""/>
              <a:tabLst>
                <a:tab pos="653415" algn="l"/>
              </a:tabLst>
            </a:pPr>
            <a:r>
              <a:rPr sz="2000" spc="-5" dirty="0">
                <a:latin typeface="Georgia"/>
                <a:cs typeface="Georgia"/>
              </a:rPr>
              <a:t>Upda</a:t>
            </a:r>
            <a:r>
              <a:rPr sz="2000" dirty="0">
                <a:latin typeface="Georgia"/>
                <a:cs typeface="Georgia"/>
              </a:rPr>
              <a:t>t</a:t>
            </a:r>
            <a:r>
              <a:rPr sz="2000" spc="-5" dirty="0">
                <a:latin typeface="Georgia"/>
                <a:cs typeface="Georgia"/>
              </a:rPr>
              <a:t>es</a:t>
            </a:r>
            <a:endParaRPr sz="20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400"/>
              </a:spcBef>
              <a:buClr>
                <a:srgbClr val="775F54"/>
              </a:buClr>
              <a:buSzPct val="58333"/>
              <a:buFont typeface="Wingdings"/>
              <a:buChar char=""/>
              <a:tabLst>
                <a:tab pos="333375" algn="l"/>
              </a:tabLst>
            </a:pPr>
            <a:r>
              <a:rPr sz="2400" spc="-5" dirty="0"/>
              <a:t>Pr</a:t>
            </a:r>
            <a:r>
              <a:rPr sz="2400" dirty="0"/>
              <a:t>oject</a:t>
            </a:r>
            <a:r>
              <a:rPr sz="2400" spc="-15" dirty="0"/>
              <a:t> </a:t>
            </a:r>
            <a:r>
              <a:rPr sz="2400" spc="-5" dirty="0"/>
              <a:t>Man</a:t>
            </a:r>
            <a:r>
              <a:rPr sz="2400" spc="5" dirty="0"/>
              <a:t>a</a:t>
            </a:r>
            <a:r>
              <a:rPr sz="2400" spc="-5" dirty="0"/>
              <a:t>g</a:t>
            </a:r>
            <a:r>
              <a:rPr sz="2400" spc="5" dirty="0"/>
              <a:t>e</a:t>
            </a:r>
            <a:r>
              <a:rPr sz="2400" dirty="0"/>
              <a:t>ment</a:t>
            </a:r>
            <a:r>
              <a:rPr sz="2400" spc="-20" dirty="0"/>
              <a:t> </a:t>
            </a:r>
            <a:r>
              <a:rPr sz="2400" spc="-5" dirty="0"/>
              <a:t>Plan Up</a:t>
            </a:r>
            <a:r>
              <a:rPr sz="2400" dirty="0"/>
              <a:t>dat</a:t>
            </a:r>
            <a:r>
              <a:rPr sz="2400" spc="5" dirty="0"/>
              <a:t>e</a:t>
            </a:r>
            <a:r>
              <a:rPr sz="2400" dirty="0"/>
              <a:t>s</a:t>
            </a:r>
            <a:endParaRPr sz="2400"/>
          </a:p>
          <a:p>
            <a:pPr marL="332740" indent="-320040">
              <a:lnSpc>
                <a:spcPct val="100000"/>
              </a:lnSpc>
              <a:spcBef>
                <a:spcPts val="405"/>
              </a:spcBef>
              <a:buClr>
                <a:srgbClr val="775F54"/>
              </a:buClr>
              <a:buSzPct val="58333"/>
              <a:buFont typeface="Wingdings"/>
              <a:buChar char=""/>
              <a:tabLst>
                <a:tab pos="333375" algn="l"/>
              </a:tabLst>
            </a:pPr>
            <a:r>
              <a:rPr sz="2400" spc="-5" dirty="0"/>
              <a:t>Pr</a:t>
            </a:r>
            <a:r>
              <a:rPr sz="2400" dirty="0"/>
              <a:t>oject</a:t>
            </a:r>
            <a:r>
              <a:rPr sz="2400" spc="-15" dirty="0"/>
              <a:t> </a:t>
            </a:r>
            <a:r>
              <a:rPr sz="2400" dirty="0"/>
              <a:t>D</a:t>
            </a:r>
            <a:r>
              <a:rPr sz="2400" spc="5" dirty="0"/>
              <a:t>o</a:t>
            </a:r>
            <a:r>
              <a:rPr sz="2400" spc="-5" dirty="0"/>
              <a:t>c</a:t>
            </a:r>
            <a:r>
              <a:rPr sz="2400" dirty="0"/>
              <a:t>ument</a:t>
            </a:r>
            <a:r>
              <a:rPr sz="2400" spc="-20" dirty="0"/>
              <a:t> </a:t>
            </a:r>
            <a:r>
              <a:rPr sz="2400" spc="-5" dirty="0"/>
              <a:t>Upd</a:t>
            </a:r>
            <a:r>
              <a:rPr sz="2400" spc="5" dirty="0"/>
              <a:t>a</a:t>
            </a:r>
            <a:r>
              <a:rPr sz="2400" spc="-5" dirty="0"/>
              <a:t>tes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03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pc="-5" dirty="0"/>
              <a:t>4.</a:t>
            </a:r>
            <a:r>
              <a:rPr dirty="0"/>
              <a:t>3</a:t>
            </a:r>
            <a:r>
              <a:rPr spc="-10" dirty="0"/>
              <a:t> </a:t>
            </a:r>
            <a:r>
              <a:rPr dirty="0"/>
              <a:t>Dire</a:t>
            </a:r>
            <a:r>
              <a:rPr spc="5" dirty="0"/>
              <a:t>c</a:t>
            </a:r>
            <a:r>
              <a:rPr dirty="0"/>
              <a:t>t a</a:t>
            </a:r>
            <a:r>
              <a:rPr spc="-15" dirty="0"/>
              <a:t>n</a:t>
            </a:r>
            <a:r>
              <a:rPr dirty="0"/>
              <a:t>d </a:t>
            </a:r>
            <a:r>
              <a:rPr spc="-5" dirty="0"/>
              <a:t>Manag</a:t>
            </a:r>
            <a:r>
              <a:rPr dirty="0"/>
              <a:t>e</a:t>
            </a:r>
            <a:r>
              <a:rPr spc="15" dirty="0"/>
              <a:t> </a:t>
            </a:r>
            <a:r>
              <a:rPr spc="-5" dirty="0"/>
              <a:t>Proje</a:t>
            </a:r>
            <a:r>
              <a:rPr spc="10" dirty="0"/>
              <a:t>c</a:t>
            </a:r>
            <a:r>
              <a:rPr dirty="0"/>
              <a:t>t</a:t>
            </a:r>
          </a:p>
          <a:p>
            <a:pPr marL="172720">
              <a:lnSpc>
                <a:spcPct val="100000"/>
              </a:lnSpc>
            </a:pPr>
            <a:r>
              <a:rPr spc="-5" dirty="0"/>
              <a:t>E</a:t>
            </a:r>
            <a:r>
              <a:rPr spc="5" dirty="0"/>
              <a:t>x</a:t>
            </a:r>
            <a:r>
              <a:rPr dirty="0"/>
              <a:t>e</a:t>
            </a:r>
            <a:r>
              <a:rPr spc="5" dirty="0"/>
              <a:t>c</a:t>
            </a:r>
            <a:r>
              <a:rPr dirty="0"/>
              <a:t>ution</a:t>
            </a:r>
            <a:r>
              <a:rPr spc="-20" dirty="0"/>
              <a:t> </a:t>
            </a:r>
            <a:r>
              <a:rPr dirty="0"/>
              <a:t>Ou</a:t>
            </a:r>
            <a:r>
              <a:rPr spc="5" dirty="0"/>
              <a:t>t</a:t>
            </a:r>
            <a:r>
              <a:rPr dirty="0"/>
              <a:t>p</a:t>
            </a:r>
            <a:r>
              <a:rPr spc="10" dirty="0"/>
              <a:t>u</a:t>
            </a:r>
            <a:r>
              <a:rPr spc="-5" dirty="0"/>
              <a:t>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34490"/>
            <a:ext cx="7694930" cy="176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proce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 </a:t>
            </a:r>
            <a:r>
              <a:rPr sz="2900" spc="-5" dirty="0">
                <a:latin typeface="Georgia"/>
                <a:cs typeface="Georgia"/>
              </a:rPr>
              <a:t>tra</a:t>
            </a:r>
            <a:r>
              <a:rPr sz="2900" spc="10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ki</a:t>
            </a:r>
            <a:r>
              <a:rPr sz="2900" spc="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reviewi</a:t>
            </a:r>
            <a:r>
              <a:rPr sz="2900" spc="-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 regulating</a:t>
            </a:r>
            <a:r>
              <a:rPr sz="2900" spc="-5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progres</a:t>
            </a:r>
            <a:r>
              <a:rPr sz="2900" dirty="0">
                <a:latin typeface="Georgia"/>
                <a:cs typeface="Georgia"/>
              </a:rPr>
              <a:t>s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o meet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 </a:t>
            </a:r>
            <a:r>
              <a:rPr sz="2900" spc="-5" dirty="0">
                <a:latin typeface="Georgia"/>
                <a:cs typeface="Georgia"/>
              </a:rPr>
              <a:t>performa</a:t>
            </a:r>
            <a:r>
              <a:rPr sz="2900" spc="10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ob</a:t>
            </a:r>
            <a:r>
              <a:rPr sz="2900" spc="5" dirty="0">
                <a:latin typeface="Georgia"/>
                <a:cs typeface="Georgia"/>
              </a:rPr>
              <a:t>j</a:t>
            </a:r>
            <a:r>
              <a:rPr sz="2900" spc="-5" dirty="0">
                <a:latin typeface="Georgia"/>
                <a:cs typeface="Georgia"/>
              </a:rPr>
              <a:t>ec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ives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de</a:t>
            </a:r>
            <a:r>
              <a:rPr sz="2900" spc="5" dirty="0">
                <a:latin typeface="Georgia"/>
                <a:cs typeface="Georgia"/>
              </a:rPr>
              <a:t>f</a:t>
            </a:r>
            <a:r>
              <a:rPr sz="2900" dirty="0">
                <a:latin typeface="Georgia"/>
                <a:cs typeface="Georgia"/>
              </a:rPr>
              <a:t>ined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proje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 manag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ment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plan.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71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4.4 </a:t>
            </a:r>
            <a:r>
              <a:rPr b="0" spc="5" dirty="0">
                <a:latin typeface="Georgia"/>
                <a:cs typeface="Georgia"/>
              </a:rPr>
              <a:t>M</a:t>
            </a:r>
            <a:r>
              <a:rPr b="0" spc="-5" dirty="0">
                <a:latin typeface="Georgia"/>
                <a:cs typeface="Georgia"/>
              </a:rPr>
              <a:t>onit</a:t>
            </a:r>
            <a:r>
              <a:rPr b="0" spc="5" dirty="0">
                <a:latin typeface="Georgia"/>
                <a:cs typeface="Georgia"/>
              </a:rPr>
              <a:t>o</a:t>
            </a:r>
            <a:r>
              <a:rPr b="0" dirty="0">
                <a:latin typeface="Georgia"/>
                <a:cs typeface="Georgia"/>
              </a:rPr>
              <a:t>r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10" dirty="0">
                <a:latin typeface="Georgia"/>
                <a:cs typeface="Georgia"/>
              </a:rPr>
              <a:t>n</a:t>
            </a:r>
            <a:r>
              <a:rPr b="0" dirty="0">
                <a:latin typeface="Georgia"/>
                <a:cs typeface="Georgia"/>
              </a:rPr>
              <a:t>d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Contro</a:t>
            </a:r>
            <a:r>
              <a:rPr b="0" dirty="0">
                <a:latin typeface="Georgia"/>
                <a:cs typeface="Georgia"/>
              </a:rPr>
              <a:t>l Project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Work</a:t>
            </a:r>
          </a:p>
        </p:txBody>
      </p:sp>
      <p:sp>
        <p:nvSpPr>
          <p:cNvPr id="4" name="object 4"/>
          <p:cNvSpPr/>
          <p:nvPr/>
        </p:nvSpPr>
        <p:spPr>
          <a:xfrm>
            <a:off x="519112" y="3759200"/>
            <a:ext cx="7708900" cy="179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941195"/>
            <a:ext cx="5913755" cy="337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Proj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ment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rformance</a:t>
            </a:r>
            <a:r>
              <a:rPr sz="2900" spc="-6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Repor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En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erpris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Environmenta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Fac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ors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Organiza</a:t>
            </a:r>
            <a:r>
              <a:rPr sz="2900" spc="1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ional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Proc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45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4000" b="0" spc="-5" dirty="0">
                <a:latin typeface="Georgia"/>
                <a:cs typeface="Georgia"/>
              </a:rPr>
              <a:t>4.4 </a:t>
            </a:r>
            <a:r>
              <a:rPr sz="4000" b="0" spc="-10" dirty="0">
                <a:latin typeface="Georgia"/>
                <a:cs typeface="Georgia"/>
              </a:rPr>
              <a:t>Mo</a:t>
            </a:r>
            <a:r>
              <a:rPr sz="4000" b="0" dirty="0">
                <a:latin typeface="Georgia"/>
                <a:cs typeface="Georgia"/>
              </a:rPr>
              <a:t>n</a:t>
            </a:r>
            <a:r>
              <a:rPr sz="4000" b="0" spc="-5" dirty="0">
                <a:latin typeface="Georgia"/>
                <a:cs typeface="Georgia"/>
              </a:rPr>
              <a:t>it</a:t>
            </a:r>
            <a:r>
              <a:rPr sz="4000" b="0" spc="0" dirty="0">
                <a:latin typeface="Georgia"/>
                <a:cs typeface="Georgia"/>
              </a:rPr>
              <a:t>o</a:t>
            </a:r>
            <a:r>
              <a:rPr sz="4000" b="0" spc="-5" dirty="0">
                <a:latin typeface="Georgia"/>
                <a:cs typeface="Georgia"/>
              </a:rPr>
              <a:t>r</a:t>
            </a:r>
            <a:r>
              <a:rPr sz="4000" b="0" dirty="0">
                <a:latin typeface="Georgia"/>
                <a:cs typeface="Georgia"/>
              </a:rPr>
              <a:t> </a:t>
            </a:r>
            <a:r>
              <a:rPr sz="4000" b="0" spc="-5" dirty="0">
                <a:latin typeface="Georgia"/>
                <a:cs typeface="Georgia"/>
              </a:rPr>
              <a:t>and </a:t>
            </a:r>
            <a:r>
              <a:rPr sz="4000" b="0" spc="-10" dirty="0">
                <a:latin typeface="Georgia"/>
                <a:cs typeface="Georgia"/>
              </a:rPr>
              <a:t>C</a:t>
            </a:r>
            <a:r>
              <a:rPr sz="4000" b="0" spc="0" dirty="0">
                <a:latin typeface="Georgia"/>
                <a:cs typeface="Georgia"/>
              </a:rPr>
              <a:t>o</a:t>
            </a:r>
            <a:r>
              <a:rPr sz="4000" b="0" spc="-5" dirty="0">
                <a:latin typeface="Georgia"/>
                <a:cs typeface="Georgia"/>
              </a:rPr>
              <a:t>ntrol</a:t>
            </a:r>
            <a:r>
              <a:rPr sz="4000" b="0" spc="5" dirty="0">
                <a:latin typeface="Georgia"/>
                <a:cs typeface="Georgia"/>
              </a:rPr>
              <a:t> </a:t>
            </a:r>
            <a:r>
              <a:rPr sz="4000" b="0" spc="-5" dirty="0">
                <a:latin typeface="Georgia"/>
                <a:cs typeface="Georgia"/>
              </a:rPr>
              <a:t>Project</a:t>
            </a:r>
            <a:endParaRPr sz="4000">
              <a:latin typeface="Georgia"/>
              <a:cs typeface="Georgia"/>
            </a:endParaRPr>
          </a:p>
          <a:p>
            <a:pPr marL="172720">
              <a:lnSpc>
                <a:spcPct val="100000"/>
              </a:lnSpc>
            </a:pPr>
            <a:r>
              <a:rPr sz="4000" b="0" spc="-5" dirty="0">
                <a:latin typeface="Georgia"/>
                <a:cs typeface="Georgia"/>
              </a:rPr>
              <a:t>Inp</a:t>
            </a:r>
            <a:r>
              <a:rPr sz="4000" b="0" spc="0" dirty="0">
                <a:latin typeface="Georgia"/>
                <a:cs typeface="Georgia"/>
              </a:rPr>
              <a:t>u</a:t>
            </a:r>
            <a:r>
              <a:rPr sz="4000" b="0" spc="-10" dirty="0">
                <a:latin typeface="Georgia"/>
                <a:cs typeface="Georgia"/>
              </a:rPr>
              <a:t>ts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0357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4.4 </a:t>
            </a:r>
            <a:r>
              <a:rPr b="0" spc="-5" dirty="0">
                <a:latin typeface="Georgia"/>
                <a:cs typeface="Georgia"/>
              </a:rPr>
              <a:t>Monito</a:t>
            </a:r>
            <a:r>
              <a:rPr b="0" dirty="0">
                <a:latin typeface="Georgia"/>
                <a:cs typeface="Georgia"/>
              </a:rPr>
              <a:t>r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and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Cont</a:t>
            </a:r>
            <a:r>
              <a:rPr b="0" spc="-15" dirty="0">
                <a:latin typeface="Georgia"/>
                <a:cs typeface="Georgia"/>
              </a:rPr>
              <a:t>r</a:t>
            </a:r>
            <a:r>
              <a:rPr b="0" spc="-5" dirty="0">
                <a:latin typeface="Georgia"/>
                <a:cs typeface="Georgia"/>
              </a:rPr>
              <a:t>o</a:t>
            </a:r>
            <a:r>
              <a:rPr b="0" dirty="0">
                <a:latin typeface="Georgia"/>
                <a:cs typeface="Georgia"/>
              </a:rPr>
              <a:t>l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Proje</a:t>
            </a:r>
            <a:r>
              <a:rPr b="0" spc="-20" dirty="0">
                <a:latin typeface="Georgia"/>
                <a:cs typeface="Georgia"/>
              </a:rPr>
              <a:t>c</a:t>
            </a:r>
            <a:r>
              <a:rPr b="0" dirty="0">
                <a:latin typeface="Georgia"/>
                <a:cs typeface="Georgia"/>
              </a:rPr>
              <a:t>t </a:t>
            </a:r>
            <a:r>
              <a:rPr b="0" spc="-15" dirty="0">
                <a:latin typeface="Georgia"/>
                <a:cs typeface="Georgia"/>
              </a:rPr>
              <a:t>T</a:t>
            </a:r>
            <a:r>
              <a:rPr b="0" spc="-5" dirty="0">
                <a:latin typeface="Georgia"/>
                <a:cs typeface="Georgia"/>
              </a:rPr>
              <a:t>ool</a:t>
            </a:r>
            <a:r>
              <a:rPr b="0" dirty="0">
                <a:latin typeface="Georgia"/>
                <a:cs typeface="Georgia"/>
              </a:rPr>
              <a:t>s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spc="5" dirty="0">
                <a:latin typeface="Georgia"/>
                <a:cs typeface="Georgia"/>
              </a:rPr>
              <a:t>&amp;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0791" y="1368805"/>
            <a:ext cx="3176270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Tec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h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niques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Exper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Judg</a:t>
            </a:r>
            <a:r>
              <a:rPr sz="2900" spc="-15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ent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315465"/>
            <a:ext cx="7793990" cy="450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Chang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Reque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ts</a:t>
            </a:r>
            <a:endParaRPr sz="29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1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spc="-5" dirty="0">
                <a:latin typeface="Georgia"/>
                <a:cs typeface="Georgia"/>
              </a:rPr>
              <a:t>Corre</a:t>
            </a:r>
            <a:r>
              <a:rPr sz="2600" spc="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ti</a:t>
            </a:r>
            <a:r>
              <a:rPr sz="2600" spc="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acti</a:t>
            </a:r>
            <a:r>
              <a:rPr sz="2600" spc="-5" dirty="0">
                <a:latin typeface="Georgia"/>
                <a:cs typeface="Georgia"/>
              </a:rPr>
              <a:t>on</a:t>
            </a:r>
            <a:endParaRPr sz="2600">
              <a:latin typeface="Georgia"/>
              <a:cs typeface="Georgia"/>
            </a:endParaRPr>
          </a:p>
          <a:p>
            <a:pPr marL="927100" marR="368300" lvl="2" indent="-228600">
              <a:lnSpc>
                <a:spcPct val="100000"/>
              </a:lnSpc>
              <a:spcBef>
                <a:spcPts val="505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latin typeface="Georgia"/>
                <a:cs typeface="Georgia"/>
              </a:rPr>
              <a:t>Wo</a:t>
            </a:r>
            <a:r>
              <a:rPr sz="2300" spc="5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k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5" dirty="0">
                <a:latin typeface="Georgia"/>
                <a:cs typeface="Georgia"/>
              </a:rPr>
              <a:t>b</a:t>
            </a:r>
            <a:r>
              <a:rPr sz="2300" dirty="0">
                <a:latin typeface="Georgia"/>
                <a:cs typeface="Georgia"/>
              </a:rPr>
              <a:t>ring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x</a:t>
            </a:r>
            <a:r>
              <a:rPr sz="2300" spc="-5" dirty="0">
                <a:latin typeface="Georgia"/>
                <a:cs typeface="Georgia"/>
              </a:rPr>
              <a:t>p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cte</a:t>
            </a:r>
            <a:r>
              <a:rPr sz="2300" dirty="0">
                <a:latin typeface="Georgia"/>
                <a:cs typeface="Georgia"/>
              </a:rPr>
              <a:t>d 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spc="-5" dirty="0">
                <a:latin typeface="Georgia"/>
                <a:cs typeface="Georgia"/>
              </a:rPr>
              <a:t>tur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p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rform</a:t>
            </a:r>
            <a:r>
              <a:rPr sz="2300" spc="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nce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in </a:t>
            </a:r>
            <a:r>
              <a:rPr sz="2300" spc="-5" dirty="0">
                <a:latin typeface="Georgia"/>
                <a:cs typeface="Georgia"/>
              </a:rPr>
              <a:t>line </a:t>
            </a:r>
            <a:r>
              <a:rPr sz="2300" spc="5" dirty="0">
                <a:latin typeface="Georgia"/>
                <a:cs typeface="Georgia"/>
              </a:rPr>
              <a:t>w</a:t>
            </a:r>
            <a:r>
              <a:rPr sz="2300" dirty="0">
                <a:latin typeface="Georgia"/>
                <a:cs typeface="Georgia"/>
              </a:rPr>
              <a:t>ith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p</a:t>
            </a:r>
            <a:r>
              <a:rPr sz="2300" dirty="0">
                <a:latin typeface="Georgia"/>
                <a:cs typeface="Georgia"/>
              </a:rPr>
              <a:t>lans.</a:t>
            </a:r>
            <a:endParaRPr sz="23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Pre</a:t>
            </a:r>
            <a:r>
              <a:rPr sz="2600" spc="5" dirty="0">
                <a:latin typeface="Georgia"/>
                <a:cs typeface="Georgia"/>
              </a:rPr>
              <a:t>v</a:t>
            </a:r>
            <a:r>
              <a:rPr sz="2600" spc="-5" dirty="0">
                <a:latin typeface="Georgia"/>
                <a:cs typeface="Georgia"/>
              </a:rPr>
              <a:t>ent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ve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act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on</a:t>
            </a:r>
            <a:endParaRPr sz="26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latin typeface="Georgia"/>
                <a:cs typeface="Georgia"/>
              </a:rPr>
              <a:t>Acti</a:t>
            </a:r>
            <a:r>
              <a:rPr sz="2300" spc="-10" dirty="0">
                <a:latin typeface="Georgia"/>
                <a:cs typeface="Georgia"/>
              </a:rPr>
              <a:t>v</a:t>
            </a:r>
            <a:r>
              <a:rPr sz="2300" dirty="0">
                <a:latin typeface="Georgia"/>
                <a:cs typeface="Georgia"/>
              </a:rPr>
              <a:t>i</a:t>
            </a:r>
            <a:r>
              <a:rPr sz="2300" spc="-10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y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hat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ca</a:t>
            </a:r>
            <a:r>
              <a:rPr sz="2300" dirty="0">
                <a:latin typeface="Georgia"/>
                <a:cs typeface="Georgia"/>
              </a:rPr>
              <a:t>n </a:t>
            </a:r>
            <a:r>
              <a:rPr sz="2300" spc="5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educ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th</a:t>
            </a:r>
            <a:r>
              <a:rPr sz="2300" dirty="0">
                <a:latin typeface="Georgia"/>
                <a:cs typeface="Georgia"/>
              </a:rPr>
              <a:t>e </a:t>
            </a:r>
            <a:r>
              <a:rPr sz="2300" spc="-5" dirty="0">
                <a:latin typeface="Georgia"/>
                <a:cs typeface="Georgia"/>
              </a:rPr>
              <a:t>p</a:t>
            </a:r>
            <a:r>
              <a:rPr sz="2300" spc="5" dirty="0">
                <a:latin typeface="Georgia"/>
                <a:cs typeface="Georgia"/>
              </a:rPr>
              <a:t>r</a:t>
            </a:r>
            <a:r>
              <a:rPr sz="2300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b</a:t>
            </a:r>
            <a:r>
              <a:rPr sz="2300" spc="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bilit</a:t>
            </a:r>
            <a:r>
              <a:rPr sz="2300" dirty="0">
                <a:latin typeface="Georgia"/>
                <a:cs typeface="Georgia"/>
              </a:rPr>
              <a:t>y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of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nega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spc="-10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ve</a:t>
            </a:r>
            <a:endParaRPr sz="23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2300" spc="-5" dirty="0">
                <a:latin typeface="Georgia"/>
                <a:cs typeface="Georgia"/>
              </a:rPr>
              <a:t>c</a:t>
            </a:r>
            <a:r>
              <a:rPr sz="2300" spc="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nsequenc</a:t>
            </a:r>
            <a:r>
              <a:rPr sz="2300" spc="-5" dirty="0">
                <a:latin typeface="Georgia"/>
                <a:cs typeface="Georgia"/>
              </a:rPr>
              <a:t>es.</a:t>
            </a:r>
            <a:endParaRPr sz="23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58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Repair</a:t>
            </a:r>
            <a:endParaRPr sz="2600">
              <a:latin typeface="Georgia"/>
              <a:cs typeface="Georgia"/>
            </a:endParaRPr>
          </a:p>
          <a:p>
            <a:pPr marL="927100" marR="5080" lvl="2" indent="-228600">
              <a:lnSpc>
                <a:spcPct val="100000"/>
              </a:lnSpc>
              <a:spcBef>
                <a:spcPts val="515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latin typeface="Georgia"/>
                <a:cs typeface="Georgia"/>
              </a:rPr>
              <a:t>Ident</a:t>
            </a:r>
            <a:r>
              <a:rPr sz="2300" spc="-15" dirty="0">
                <a:latin typeface="Georgia"/>
                <a:cs typeface="Georgia"/>
              </a:rPr>
              <a:t>i</a:t>
            </a:r>
            <a:r>
              <a:rPr sz="2300" spc="-5" dirty="0">
                <a:latin typeface="Georgia"/>
                <a:cs typeface="Georgia"/>
              </a:rPr>
              <a:t>f</a:t>
            </a:r>
            <a:r>
              <a:rPr sz="2300" spc="-10" dirty="0">
                <a:latin typeface="Georgia"/>
                <a:cs typeface="Georgia"/>
              </a:rPr>
              <a:t>i</a:t>
            </a:r>
            <a:r>
              <a:rPr sz="2300" spc="-5" dirty="0">
                <a:latin typeface="Georgia"/>
                <a:cs typeface="Georgia"/>
              </a:rPr>
              <a:t>catio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of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defec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1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in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pr</a:t>
            </a:r>
            <a:r>
              <a:rPr sz="2300" spc="10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ject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com</a:t>
            </a:r>
            <a:r>
              <a:rPr sz="2300" spc="5" dirty="0">
                <a:latin typeface="Georgia"/>
                <a:cs typeface="Georgia"/>
              </a:rPr>
              <a:t>p</a:t>
            </a:r>
            <a:r>
              <a:rPr sz="2300" dirty="0">
                <a:latin typeface="Georgia"/>
                <a:cs typeface="Georgia"/>
              </a:rPr>
              <a:t>onent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wit</a:t>
            </a:r>
            <a:r>
              <a:rPr sz="2300" dirty="0">
                <a:latin typeface="Georgia"/>
                <a:cs typeface="Georgia"/>
              </a:rPr>
              <a:t>h a r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c</a:t>
            </a:r>
            <a:r>
              <a:rPr sz="2300" spc="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mmend</a:t>
            </a:r>
            <a:r>
              <a:rPr sz="2300" spc="5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tio</a:t>
            </a:r>
            <a:r>
              <a:rPr sz="2300" dirty="0">
                <a:latin typeface="Georgia"/>
                <a:cs typeface="Georgia"/>
              </a:rPr>
              <a:t>n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o either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r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p</a:t>
            </a:r>
            <a:r>
              <a:rPr sz="2300" spc="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ir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th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-1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defec</a:t>
            </a:r>
            <a:r>
              <a:rPr sz="2300" dirty="0">
                <a:latin typeface="Georgia"/>
                <a:cs typeface="Georgia"/>
              </a:rPr>
              <a:t>t</a:t>
            </a:r>
            <a:r>
              <a:rPr sz="2300" spc="25" dirty="0">
                <a:latin typeface="Georgia"/>
                <a:cs typeface="Georgia"/>
              </a:rPr>
              <a:t> </a:t>
            </a:r>
            <a:r>
              <a:rPr sz="2300" spc="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r </a:t>
            </a:r>
            <a:r>
              <a:rPr sz="2300" spc="-5" dirty="0">
                <a:latin typeface="Georgia"/>
                <a:cs typeface="Georgia"/>
              </a:rPr>
              <a:t>c</a:t>
            </a:r>
            <a:r>
              <a:rPr sz="2300" spc="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mp</a:t>
            </a:r>
            <a:r>
              <a:rPr sz="2300" spc="-5" dirty="0">
                <a:latin typeface="Georgia"/>
                <a:cs typeface="Georgia"/>
              </a:rPr>
              <a:t>let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l</a:t>
            </a:r>
            <a:r>
              <a:rPr sz="2300" dirty="0">
                <a:latin typeface="Georgia"/>
                <a:cs typeface="Georgia"/>
              </a:rPr>
              <a:t>y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r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p</a:t>
            </a:r>
            <a:r>
              <a:rPr sz="2300" dirty="0">
                <a:latin typeface="Georgia"/>
                <a:cs typeface="Georgia"/>
              </a:rPr>
              <a:t>lace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th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com</a:t>
            </a:r>
            <a:r>
              <a:rPr sz="2300" spc="10" dirty="0">
                <a:latin typeface="Georgia"/>
                <a:cs typeface="Georgia"/>
              </a:rPr>
              <a:t>p</a:t>
            </a:r>
            <a:r>
              <a:rPr sz="2300" spc="5" dirty="0">
                <a:latin typeface="Georgia"/>
                <a:cs typeface="Georgia"/>
              </a:rPr>
              <a:t>o</a:t>
            </a:r>
            <a:r>
              <a:rPr sz="2300" dirty="0">
                <a:latin typeface="Georgia"/>
                <a:cs typeface="Georgia"/>
              </a:rPr>
              <a:t>nent.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31392"/>
            <a:ext cx="791972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4.4 </a:t>
            </a:r>
            <a:r>
              <a:rPr b="0" spc="5" dirty="0">
                <a:latin typeface="Georgia"/>
                <a:cs typeface="Georgia"/>
              </a:rPr>
              <a:t>M</a:t>
            </a:r>
            <a:r>
              <a:rPr b="0" spc="-5" dirty="0">
                <a:latin typeface="Georgia"/>
                <a:cs typeface="Georgia"/>
              </a:rPr>
              <a:t>onit</a:t>
            </a:r>
            <a:r>
              <a:rPr b="0" spc="5" dirty="0">
                <a:latin typeface="Georgia"/>
                <a:cs typeface="Georgia"/>
              </a:rPr>
              <a:t>o</a:t>
            </a:r>
            <a:r>
              <a:rPr b="0" dirty="0">
                <a:latin typeface="Georgia"/>
                <a:cs typeface="Georgia"/>
              </a:rPr>
              <a:t>r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10" dirty="0">
                <a:latin typeface="Georgia"/>
                <a:cs typeface="Georgia"/>
              </a:rPr>
              <a:t>n</a:t>
            </a:r>
            <a:r>
              <a:rPr b="0" dirty="0">
                <a:latin typeface="Georgia"/>
                <a:cs typeface="Georgia"/>
              </a:rPr>
              <a:t>d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Contro</a:t>
            </a:r>
            <a:r>
              <a:rPr b="0" dirty="0">
                <a:latin typeface="Georgia"/>
                <a:cs typeface="Georgia"/>
              </a:rPr>
              <a:t>l Project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O</a:t>
            </a:r>
            <a:r>
              <a:rPr b="0" spc="10" dirty="0">
                <a:latin typeface="Georgia"/>
                <a:cs typeface="Georgia"/>
              </a:rPr>
              <a:t>u</a:t>
            </a:r>
            <a:r>
              <a:rPr b="0" spc="-5" dirty="0">
                <a:latin typeface="Georgia"/>
                <a:cs typeface="Georgia"/>
              </a:rPr>
              <a:t>t</a:t>
            </a:r>
            <a:r>
              <a:rPr b="0" spc="5" dirty="0">
                <a:latin typeface="Georgia"/>
                <a:cs typeface="Georgia"/>
              </a:rPr>
              <a:t>p</a:t>
            </a:r>
            <a:r>
              <a:rPr b="0" spc="-5" dirty="0">
                <a:latin typeface="Georgia"/>
                <a:cs typeface="Georgia"/>
              </a:rPr>
              <a:t>ut</a:t>
            </a:r>
            <a:r>
              <a:rPr b="0" dirty="0">
                <a:latin typeface="Georgia"/>
                <a:cs typeface="Georgia"/>
              </a:rPr>
              <a:t>s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(1)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43634"/>
            <a:ext cx="705675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900" dirty="0">
                <a:latin typeface="Verdana"/>
                <a:cs typeface="Verdana"/>
              </a:rPr>
              <a:t>Its </a:t>
            </a:r>
            <a:r>
              <a:rPr sz="2900" spc="-5" dirty="0">
                <a:latin typeface="Verdana"/>
                <a:cs typeface="Verdana"/>
              </a:rPr>
              <a:t>bes</a:t>
            </a:r>
            <a:r>
              <a:rPr sz="2900" dirty="0">
                <a:latin typeface="Verdana"/>
                <a:cs typeface="Verdana"/>
              </a:rPr>
              <a:t>t </a:t>
            </a:r>
            <a:r>
              <a:rPr sz="2900" spc="-5" dirty="0">
                <a:latin typeface="Verdana"/>
                <a:cs typeface="Verdana"/>
              </a:rPr>
              <a:t>describe</a:t>
            </a:r>
            <a:r>
              <a:rPr sz="2900" dirty="0">
                <a:latin typeface="Verdana"/>
                <a:cs typeface="Verdana"/>
              </a:rPr>
              <a:t>d</a:t>
            </a:r>
            <a:r>
              <a:rPr sz="2900" spc="2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as</a:t>
            </a:r>
            <a:r>
              <a:rPr sz="2900" spc="5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puttin</a:t>
            </a:r>
            <a:r>
              <a:rPr sz="2900" dirty="0">
                <a:latin typeface="Verdana"/>
                <a:cs typeface="Verdana"/>
              </a:rPr>
              <a:t>g</a:t>
            </a:r>
            <a:r>
              <a:rPr sz="2900" spc="1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all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other m</a:t>
            </a:r>
            <a:r>
              <a:rPr sz="2900" spc="-10" dirty="0">
                <a:latin typeface="Verdana"/>
                <a:cs typeface="Verdana"/>
              </a:rPr>
              <a:t>a</a:t>
            </a:r>
            <a:r>
              <a:rPr sz="2900" dirty="0">
                <a:latin typeface="Verdana"/>
                <a:cs typeface="Verdana"/>
              </a:rPr>
              <a:t>nage</a:t>
            </a:r>
            <a:r>
              <a:rPr sz="2900" spc="-5" dirty="0">
                <a:latin typeface="Verdana"/>
                <a:cs typeface="Verdana"/>
              </a:rPr>
              <a:t>m</a:t>
            </a:r>
            <a:r>
              <a:rPr sz="2900" dirty="0">
                <a:latin typeface="Verdana"/>
                <a:cs typeface="Verdana"/>
              </a:rPr>
              <a:t>ent</a:t>
            </a:r>
            <a:r>
              <a:rPr sz="2900" spc="-2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processe</a:t>
            </a:r>
            <a:r>
              <a:rPr sz="2900" dirty="0">
                <a:latin typeface="Verdana"/>
                <a:cs typeface="Verdana"/>
              </a:rPr>
              <a:t>s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of </a:t>
            </a:r>
            <a:r>
              <a:rPr sz="2900" spc="-5" dirty="0">
                <a:latin typeface="Verdana"/>
                <a:cs typeface="Verdana"/>
              </a:rPr>
              <a:t>th</a:t>
            </a:r>
            <a:r>
              <a:rPr sz="2900" dirty="0">
                <a:latin typeface="Verdana"/>
                <a:cs typeface="Verdana"/>
              </a:rPr>
              <a:t>e </a:t>
            </a:r>
            <a:r>
              <a:rPr sz="2900" spc="-5" dirty="0">
                <a:latin typeface="Verdana"/>
                <a:cs typeface="Verdana"/>
              </a:rPr>
              <a:t>project int</a:t>
            </a:r>
            <a:r>
              <a:rPr sz="2900" dirty="0">
                <a:latin typeface="Verdana"/>
                <a:cs typeface="Verdana"/>
              </a:rPr>
              <a:t>o</a:t>
            </a:r>
            <a:r>
              <a:rPr sz="2900" spc="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a cohesi</a:t>
            </a:r>
            <a:r>
              <a:rPr sz="2900" spc="-30" dirty="0">
                <a:latin typeface="Verdana"/>
                <a:cs typeface="Verdana"/>
              </a:rPr>
              <a:t>v</a:t>
            </a:r>
            <a:r>
              <a:rPr sz="2900" dirty="0">
                <a:latin typeface="Verdana"/>
                <a:cs typeface="Verdana"/>
              </a:rPr>
              <a:t>e </a:t>
            </a:r>
            <a:r>
              <a:rPr sz="2900" spc="-5" dirty="0">
                <a:latin typeface="Verdana"/>
                <a:cs typeface="Verdana"/>
              </a:rPr>
              <a:t>whole.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889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3400" spc="-5" dirty="0">
                <a:latin typeface="Verdana"/>
                <a:cs typeface="Verdana"/>
              </a:rPr>
              <a:t>Inte</a:t>
            </a:r>
            <a:r>
              <a:rPr sz="3400" spc="0" dirty="0">
                <a:latin typeface="Verdana"/>
                <a:cs typeface="Verdana"/>
              </a:rPr>
              <a:t>g</a:t>
            </a:r>
            <a:r>
              <a:rPr sz="3400" spc="-5" dirty="0">
                <a:latin typeface="Verdana"/>
                <a:cs typeface="Verdana"/>
              </a:rPr>
              <a:t>ra</a:t>
            </a:r>
            <a:r>
              <a:rPr sz="3400" dirty="0">
                <a:latin typeface="Verdana"/>
                <a:cs typeface="Verdana"/>
              </a:rPr>
              <a:t>t</a:t>
            </a:r>
            <a:r>
              <a:rPr sz="3400" spc="-5" dirty="0">
                <a:latin typeface="Verdana"/>
                <a:cs typeface="Verdana"/>
              </a:rPr>
              <a:t>ion</a:t>
            </a:r>
            <a:r>
              <a:rPr sz="3400" spc="15" dirty="0">
                <a:latin typeface="Verdana"/>
                <a:cs typeface="Verdana"/>
              </a:rPr>
              <a:t> </a:t>
            </a:r>
            <a:r>
              <a:rPr sz="3400" spc="-5" dirty="0">
                <a:latin typeface="Verdana"/>
                <a:cs typeface="Verdana"/>
              </a:rPr>
              <a:t>… </a:t>
            </a:r>
            <a:r>
              <a:rPr sz="3400" spc="0" dirty="0">
                <a:latin typeface="Verdana"/>
                <a:cs typeface="Verdana"/>
              </a:rPr>
              <a:t>i</a:t>
            </a:r>
            <a:r>
              <a:rPr sz="3400" spc="-5" dirty="0">
                <a:latin typeface="Verdana"/>
                <a:cs typeface="Verdana"/>
              </a:rPr>
              <a:t>s What?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3095688"/>
            <a:ext cx="3079750" cy="3020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2025269"/>
            <a:ext cx="5995035" cy="142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Proj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ment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Proj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Document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9241" y="731392"/>
            <a:ext cx="796417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4.4 </a:t>
            </a:r>
            <a:r>
              <a:rPr b="0" spc="-5" dirty="0">
                <a:latin typeface="Georgia"/>
                <a:cs typeface="Georgia"/>
              </a:rPr>
              <a:t>Monito</a:t>
            </a:r>
            <a:r>
              <a:rPr b="0" dirty="0">
                <a:latin typeface="Georgia"/>
                <a:cs typeface="Georgia"/>
              </a:rPr>
              <a:t>r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and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Contro</a:t>
            </a:r>
            <a:r>
              <a:rPr b="0" dirty="0">
                <a:latin typeface="Georgia"/>
                <a:cs typeface="Georgia"/>
              </a:rPr>
              <a:t>l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Project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Out</a:t>
            </a:r>
            <a:r>
              <a:rPr b="0" spc="5" dirty="0">
                <a:latin typeface="Georgia"/>
                <a:cs typeface="Georgia"/>
              </a:rPr>
              <a:t>p</a:t>
            </a:r>
            <a:r>
              <a:rPr b="0" spc="-5" dirty="0">
                <a:latin typeface="Georgia"/>
                <a:cs typeface="Georgia"/>
              </a:rPr>
              <a:t>ut</a:t>
            </a:r>
            <a:r>
              <a:rPr b="0" dirty="0">
                <a:latin typeface="Georgia"/>
                <a:cs typeface="Georgia"/>
              </a:rPr>
              <a:t>s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(2)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991" y="1182497"/>
            <a:ext cx="7912100" cy="429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240029" indent="-320040">
              <a:lnSpc>
                <a:spcPct val="130000"/>
              </a:lnSpc>
              <a:buClr>
                <a:srgbClr val="775F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dirty="0">
                <a:latin typeface="Georgia"/>
                <a:cs typeface="Georgia"/>
              </a:rPr>
              <a:t>The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proc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rev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ew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ng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all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h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nge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requests</a:t>
            </a:r>
            <a:r>
              <a:rPr sz="2600" spc="-5" dirty="0">
                <a:latin typeface="Georgia"/>
                <a:cs typeface="Georgia"/>
              </a:rPr>
              <a:t>, </a:t>
            </a:r>
            <a:r>
              <a:rPr sz="2600" dirty="0">
                <a:latin typeface="Georgia"/>
                <a:cs typeface="Georgia"/>
              </a:rPr>
              <a:t>approving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change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&amp;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naging</a:t>
            </a:r>
            <a:r>
              <a:rPr sz="2600" spc="-5" dirty="0">
                <a:latin typeface="Georgia"/>
                <a:cs typeface="Georgia"/>
              </a:rPr>
              <a:t> ch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nges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o </a:t>
            </a:r>
            <a:r>
              <a:rPr sz="2600" spc="-5" dirty="0">
                <a:latin typeface="Georgia"/>
                <a:cs typeface="Georgia"/>
              </a:rPr>
              <a:t>the del</a:t>
            </a:r>
            <a:r>
              <a:rPr sz="2600" spc="10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verable</a:t>
            </a:r>
            <a:r>
              <a:rPr sz="2600" spc="-5" dirty="0">
                <a:latin typeface="Georgia"/>
                <a:cs typeface="Georgia"/>
              </a:rPr>
              <a:t>s,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organizationa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-5" dirty="0">
                <a:latin typeface="Georgia"/>
                <a:cs typeface="Georgia"/>
              </a:rPr>
              <a:t> proc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assets</a:t>
            </a:r>
            <a:r>
              <a:rPr sz="2600" spc="-5" dirty="0">
                <a:latin typeface="Georgia"/>
                <a:cs typeface="Georgia"/>
              </a:rPr>
              <a:t>,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project do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ument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&amp;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projec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agement</a:t>
            </a:r>
            <a:r>
              <a:rPr sz="2600" spc="-5" dirty="0">
                <a:latin typeface="Georgia"/>
                <a:cs typeface="Georgia"/>
              </a:rPr>
              <a:t> plan.</a:t>
            </a:r>
            <a:endParaRPr sz="2600">
              <a:latin typeface="Georgia"/>
              <a:cs typeface="Georgia"/>
            </a:endParaRPr>
          </a:p>
          <a:p>
            <a:pPr marL="332740" marR="780415" indent="-320040">
              <a:lnSpc>
                <a:spcPct val="130000"/>
              </a:lnSpc>
              <a:spcBef>
                <a:spcPts val="695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spc="-5" dirty="0">
                <a:latin typeface="Georgia"/>
                <a:cs typeface="Georgia"/>
              </a:rPr>
              <a:t>Ch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nge</a:t>
            </a:r>
            <a:r>
              <a:rPr sz="2600" spc="-5" dirty="0">
                <a:latin typeface="Georgia"/>
                <a:cs typeface="Georgia"/>
              </a:rPr>
              <a:t> Contro</a:t>
            </a:r>
            <a:r>
              <a:rPr sz="2600" dirty="0">
                <a:latin typeface="Georgia"/>
                <a:cs typeface="Georgia"/>
              </a:rPr>
              <a:t>l Bo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rd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(</a:t>
            </a:r>
            <a:r>
              <a:rPr sz="2600" spc="-10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CB</a:t>
            </a:r>
            <a:r>
              <a:rPr sz="2600" dirty="0">
                <a:latin typeface="Georgia"/>
                <a:cs typeface="Georgia"/>
              </a:rPr>
              <a:t>)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responsi</a:t>
            </a:r>
            <a:r>
              <a:rPr sz="2600" spc="-5" dirty="0">
                <a:latin typeface="Georgia"/>
                <a:cs typeface="Georgia"/>
              </a:rPr>
              <a:t>bl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for </a:t>
            </a:r>
            <a:r>
              <a:rPr sz="2600" dirty="0">
                <a:latin typeface="Georgia"/>
                <a:cs typeface="Georgia"/>
              </a:rPr>
              <a:t>approving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rejec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ing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chang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requests</a:t>
            </a:r>
            <a:endParaRPr sz="2600">
              <a:latin typeface="Georgia"/>
              <a:cs typeface="Georgia"/>
            </a:endParaRPr>
          </a:p>
          <a:p>
            <a:pPr marL="332740" marR="5080" indent="-320040">
              <a:lnSpc>
                <a:spcPct val="130000"/>
              </a:lnSpc>
              <a:spcBef>
                <a:spcPts val="695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dirty="0">
                <a:latin typeface="Georgia"/>
                <a:cs typeface="Georgia"/>
              </a:rPr>
              <a:t>Roles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 responsibil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ti</a:t>
            </a:r>
            <a:r>
              <a:rPr sz="2600" dirty="0">
                <a:latin typeface="Georgia"/>
                <a:cs typeface="Georgia"/>
              </a:rPr>
              <a:t>es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 </a:t>
            </a:r>
            <a:r>
              <a:rPr sz="2600" spc="-5" dirty="0">
                <a:latin typeface="Georgia"/>
                <a:cs typeface="Georgia"/>
              </a:rPr>
              <a:t>CC</a:t>
            </a:r>
            <a:r>
              <a:rPr sz="2600" dirty="0">
                <a:latin typeface="Georgia"/>
                <a:cs typeface="Georgia"/>
              </a:rPr>
              <a:t>B are </a:t>
            </a:r>
            <a:r>
              <a:rPr sz="2600" spc="-5" dirty="0">
                <a:latin typeface="Georgia"/>
                <a:cs typeface="Georgia"/>
              </a:rPr>
              <a:t>de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ined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with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n </a:t>
            </a:r>
            <a:r>
              <a:rPr sz="2600" spc="-5" dirty="0">
                <a:latin typeface="Georgia"/>
                <a:cs typeface="Georgia"/>
              </a:rPr>
              <a:t>con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uratio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contro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 </a:t>
            </a:r>
            <a:r>
              <a:rPr sz="2600" spc="-5" dirty="0">
                <a:latin typeface="Georgia"/>
                <a:cs typeface="Georgia"/>
              </a:rPr>
              <a:t>cha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contro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proc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ure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81009" y="6310948"/>
            <a:ext cx="2349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5" dirty="0">
                <a:solidFill>
                  <a:srgbClr val="7B5F1E"/>
                </a:solidFill>
                <a:latin typeface="Georgia"/>
                <a:cs typeface="Georgia"/>
              </a:rPr>
              <a:t>30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869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4.5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Perfo</a:t>
            </a:r>
            <a:r>
              <a:rPr b="0" spc="-15" dirty="0">
                <a:latin typeface="Georgia"/>
                <a:cs typeface="Georgia"/>
              </a:rPr>
              <a:t>r</a:t>
            </a:r>
            <a:r>
              <a:rPr b="0" spc="5" dirty="0">
                <a:latin typeface="Georgia"/>
                <a:cs typeface="Georgia"/>
              </a:rPr>
              <a:t>m</a:t>
            </a:r>
            <a:r>
              <a:rPr b="0" dirty="0">
                <a:latin typeface="Georgia"/>
                <a:cs typeface="Georgia"/>
              </a:rPr>
              <a:t> Integrated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</a:t>
            </a:r>
            <a:r>
              <a:rPr b="0" spc="-15" dirty="0">
                <a:latin typeface="Georgia"/>
                <a:cs typeface="Georgia"/>
              </a:rPr>
              <a:t>h</a:t>
            </a:r>
            <a:r>
              <a:rPr b="0" dirty="0">
                <a:latin typeface="Georgia"/>
                <a:cs typeface="Georgia"/>
              </a:rPr>
              <a:t>ange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Cont</a:t>
            </a:r>
            <a:r>
              <a:rPr b="0" spc="-15" dirty="0">
                <a:latin typeface="Georgia"/>
                <a:cs typeface="Georgia"/>
              </a:rPr>
              <a:t>r</a:t>
            </a:r>
            <a:r>
              <a:rPr b="0" spc="-5" dirty="0">
                <a:latin typeface="Georgia"/>
                <a:cs typeface="Georgia"/>
              </a:rPr>
              <a:t>ol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117" y="505840"/>
            <a:ext cx="717550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4.5</a:t>
            </a:r>
            <a:r>
              <a:rPr sz="3200" spc="-2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Perfo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r</a:t>
            </a:r>
            <a:r>
              <a:rPr sz="3200" spc="5" dirty="0">
                <a:solidFill>
                  <a:srgbClr val="775F54"/>
                </a:solidFill>
                <a:latin typeface="Georgia"/>
                <a:cs typeface="Georgia"/>
              </a:rPr>
              <a:t>m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 Integrated</a:t>
            </a:r>
            <a:r>
              <a:rPr sz="3200" spc="-4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C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h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ange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Cont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r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ol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Inp</a:t>
            </a:r>
            <a:r>
              <a:rPr sz="3200" spc="5" dirty="0">
                <a:solidFill>
                  <a:srgbClr val="775F54"/>
                </a:solidFill>
                <a:latin typeface="Georgia"/>
                <a:cs typeface="Georgia"/>
              </a:rPr>
              <a:t>u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ts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,</a:t>
            </a:r>
            <a:r>
              <a:rPr sz="3200" spc="-4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Tool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s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&amp;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Techni</a:t>
            </a:r>
            <a:r>
              <a:rPr sz="3200" spc="-25" dirty="0">
                <a:solidFill>
                  <a:srgbClr val="775F54"/>
                </a:solidFill>
                <a:latin typeface="Georgia"/>
                <a:cs typeface="Georgia"/>
              </a:rPr>
              <a:t>q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ue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s and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O</a:t>
            </a:r>
            <a:r>
              <a:rPr sz="3200" spc="5" dirty="0">
                <a:solidFill>
                  <a:srgbClr val="775F54"/>
                </a:solidFill>
                <a:latin typeface="Georgia"/>
                <a:cs typeface="Georgia"/>
              </a:rPr>
              <a:t>u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tp</a:t>
            </a:r>
            <a:r>
              <a:rPr sz="3200" spc="5" dirty="0">
                <a:solidFill>
                  <a:srgbClr val="775F54"/>
                </a:solidFill>
                <a:latin typeface="Georgia"/>
                <a:cs typeface="Georgia"/>
              </a:rPr>
              <a:t>u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ts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554223"/>
            <a:ext cx="8500999" cy="231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4403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dirty="0"/>
              <a:t>Proj</a:t>
            </a:r>
            <a:r>
              <a:rPr spc="5"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35" dirty="0"/>
              <a:t> </a:t>
            </a:r>
            <a:r>
              <a:rPr spc="-5" dirty="0"/>
              <a:t>Manag</a:t>
            </a:r>
            <a:r>
              <a:rPr spc="5" dirty="0"/>
              <a:t>e</a:t>
            </a:r>
            <a:r>
              <a:rPr dirty="0"/>
              <a:t>ment</a:t>
            </a:r>
            <a:r>
              <a:rPr spc="-35" dirty="0"/>
              <a:t> </a:t>
            </a:r>
            <a:r>
              <a:rPr dirty="0"/>
              <a:t>Plan</a:t>
            </a:r>
          </a:p>
          <a:p>
            <a:pPr marL="332740" indent="-320040">
              <a:lnSpc>
                <a:spcPct val="100000"/>
              </a:lnSpc>
              <a:spcBef>
                <a:spcPts val="2450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dirty="0"/>
              <a:t>Work</a:t>
            </a:r>
            <a:r>
              <a:rPr spc="-30" dirty="0"/>
              <a:t> </a:t>
            </a:r>
            <a:r>
              <a:rPr dirty="0"/>
              <a:t>P</a:t>
            </a:r>
            <a:r>
              <a:rPr spc="5" dirty="0"/>
              <a:t>e</a:t>
            </a:r>
            <a:r>
              <a:rPr dirty="0"/>
              <a:t>rformance</a:t>
            </a:r>
            <a:r>
              <a:rPr spc="-50" dirty="0"/>
              <a:t> </a:t>
            </a:r>
            <a:r>
              <a:rPr dirty="0"/>
              <a:t>Information</a:t>
            </a:r>
          </a:p>
          <a:p>
            <a:pPr marL="332740" indent="-320040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pc="-5" dirty="0"/>
              <a:t>Chang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Reque</a:t>
            </a:r>
            <a:r>
              <a:rPr spc="5" dirty="0"/>
              <a:t>s</a:t>
            </a:r>
            <a:r>
              <a:rPr spc="-5" dirty="0"/>
              <a:t>ts</a:t>
            </a:r>
          </a:p>
          <a:p>
            <a:pPr marL="332740" indent="-320040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pc="-5" dirty="0"/>
              <a:t>En</a:t>
            </a:r>
            <a:r>
              <a:rPr spc="5" dirty="0"/>
              <a:t>t</a:t>
            </a:r>
            <a:r>
              <a:rPr spc="-5" dirty="0"/>
              <a:t>erpri</a:t>
            </a:r>
            <a:r>
              <a:rPr spc="10" dirty="0"/>
              <a:t>s</a:t>
            </a:r>
            <a:r>
              <a:rPr dirty="0"/>
              <a:t>e</a:t>
            </a:r>
            <a:r>
              <a:rPr spc="-25" dirty="0"/>
              <a:t> </a:t>
            </a:r>
            <a:r>
              <a:rPr spc="-5" dirty="0"/>
              <a:t>Environme</a:t>
            </a:r>
            <a:r>
              <a:rPr spc="15" dirty="0"/>
              <a:t>n</a:t>
            </a:r>
            <a:r>
              <a:rPr spc="-5" dirty="0"/>
              <a:t>t</a:t>
            </a:r>
            <a:r>
              <a:rPr spc="5" dirty="0"/>
              <a:t>a</a:t>
            </a:r>
            <a:r>
              <a:rPr dirty="0"/>
              <a:t>l</a:t>
            </a:r>
            <a:r>
              <a:rPr spc="-45" dirty="0"/>
              <a:t> </a:t>
            </a:r>
            <a:r>
              <a:rPr spc="-5" dirty="0"/>
              <a:t>Fa</a:t>
            </a:r>
            <a:r>
              <a:rPr spc="5" dirty="0"/>
              <a:t>c</a:t>
            </a:r>
            <a:r>
              <a:rPr spc="-5" dirty="0"/>
              <a:t>tors</a:t>
            </a:r>
          </a:p>
          <a:p>
            <a:pPr marL="332740" indent="-320040">
              <a:lnSpc>
                <a:spcPct val="100000"/>
              </a:lnSpc>
              <a:spcBef>
                <a:spcPts val="244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pc="-5" dirty="0"/>
              <a:t>Organiza</a:t>
            </a:r>
            <a:r>
              <a:rPr spc="15" dirty="0"/>
              <a:t>t</a:t>
            </a:r>
            <a:r>
              <a:rPr dirty="0"/>
              <a:t>ional</a:t>
            </a:r>
            <a:r>
              <a:rPr spc="-30" dirty="0"/>
              <a:t> </a:t>
            </a:r>
            <a:r>
              <a:rPr dirty="0"/>
              <a:t>Proc</a:t>
            </a:r>
            <a:r>
              <a:rPr spc="5" dirty="0"/>
              <a:t>e</a:t>
            </a:r>
            <a:r>
              <a:rPr spc="-5" dirty="0"/>
              <a:t>s</a:t>
            </a:r>
            <a:r>
              <a:rPr dirty="0"/>
              <a:t>s</a:t>
            </a:r>
            <a:r>
              <a:rPr spc="-40" dirty="0"/>
              <a:t> </a:t>
            </a:r>
            <a:r>
              <a:rPr dirty="0"/>
              <a:t>As</a:t>
            </a:r>
            <a:r>
              <a:rPr spc="10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275" y="977646"/>
            <a:ext cx="768477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Perf</a:t>
            </a:r>
            <a:r>
              <a:rPr b="0" spc="5" dirty="0">
                <a:latin typeface="Georgia"/>
                <a:cs typeface="Georgia"/>
              </a:rPr>
              <a:t>o</a:t>
            </a:r>
            <a:r>
              <a:rPr b="0" dirty="0">
                <a:latin typeface="Georgia"/>
                <a:cs typeface="Georgia"/>
              </a:rPr>
              <a:t>rm Integr</a:t>
            </a:r>
            <a:r>
              <a:rPr b="0" spc="-5" dirty="0">
                <a:latin typeface="Georgia"/>
                <a:cs typeface="Georgia"/>
              </a:rPr>
              <a:t>ate</a:t>
            </a:r>
            <a:r>
              <a:rPr b="0" dirty="0">
                <a:latin typeface="Georgia"/>
                <a:cs typeface="Georgia"/>
              </a:rPr>
              <a:t>d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Chan</a:t>
            </a:r>
            <a:r>
              <a:rPr b="0" spc="5" dirty="0">
                <a:latin typeface="Georgia"/>
                <a:cs typeface="Georgia"/>
              </a:rPr>
              <a:t>g</a:t>
            </a:r>
            <a:r>
              <a:rPr b="0" dirty="0">
                <a:latin typeface="Georgia"/>
                <a:cs typeface="Georgia"/>
              </a:rPr>
              <a:t>e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Contro</a:t>
            </a:r>
            <a:r>
              <a:rPr b="0" dirty="0">
                <a:latin typeface="Georgia"/>
                <a:cs typeface="Georgia"/>
              </a:rPr>
              <a:t>l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In</a:t>
            </a:r>
            <a:r>
              <a:rPr b="0" spc="10" dirty="0">
                <a:latin typeface="Georgia"/>
                <a:cs typeface="Georgia"/>
              </a:rPr>
              <a:t>p</a:t>
            </a:r>
            <a:r>
              <a:rPr b="0" spc="-5" dirty="0">
                <a:latin typeface="Georgia"/>
                <a:cs typeface="Georgia"/>
              </a:rPr>
              <a:t>uts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743" y="360807"/>
            <a:ext cx="7861934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Perform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Integrated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</a:t>
            </a:r>
            <a:r>
              <a:rPr b="0" spc="-10" dirty="0">
                <a:latin typeface="Georgia"/>
                <a:cs typeface="Georgia"/>
              </a:rPr>
              <a:t>h</a:t>
            </a:r>
            <a:r>
              <a:rPr b="0" dirty="0">
                <a:latin typeface="Georgia"/>
                <a:cs typeface="Georgia"/>
              </a:rPr>
              <a:t>ange</a:t>
            </a:r>
            <a:r>
              <a:rPr b="0" spc="-5" dirty="0">
                <a:latin typeface="Georgia"/>
                <a:cs typeface="Georgia"/>
              </a:rPr>
              <a:t> </a:t>
            </a:r>
            <a:r>
              <a:rPr b="0" spc="-15" dirty="0">
                <a:latin typeface="Georgia"/>
                <a:cs typeface="Georgia"/>
              </a:rPr>
              <a:t>C</a:t>
            </a:r>
            <a:r>
              <a:rPr b="0" spc="-5" dirty="0">
                <a:latin typeface="Georgia"/>
                <a:cs typeface="Georgia"/>
              </a:rPr>
              <a:t>ontro</a:t>
            </a:r>
            <a:r>
              <a:rPr b="0" dirty="0">
                <a:latin typeface="Georgia"/>
                <a:cs typeface="Georgia"/>
              </a:rPr>
              <a:t>l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Tools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&amp;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7743" y="1092580"/>
            <a:ext cx="4509770" cy="293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Tec</a:t>
            </a:r>
            <a:r>
              <a:rPr sz="3200" spc="-20" dirty="0">
                <a:solidFill>
                  <a:srgbClr val="775F54"/>
                </a:solidFill>
                <a:latin typeface="Georgia"/>
                <a:cs typeface="Georgia"/>
              </a:rPr>
              <a:t>h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ni</a:t>
            </a:r>
            <a:r>
              <a:rPr sz="3200" spc="-10" dirty="0">
                <a:solidFill>
                  <a:srgbClr val="775F54"/>
                </a:solidFill>
                <a:latin typeface="Georgia"/>
                <a:cs typeface="Georgia"/>
              </a:rPr>
              <a:t>q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ues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68935" indent="-320040">
              <a:lnSpc>
                <a:spcPct val="100000"/>
              </a:lnSpc>
              <a:spcBef>
                <a:spcPts val="259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69570" algn="l"/>
              </a:tabLst>
            </a:pPr>
            <a:r>
              <a:rPr sz="2900" spc="-5" dirty="0">
                <a:latin typeface="Georgia"/>
                <a:cs typeface="Georgia"/>
              </a:rPr>
              <a:t>Exper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Judg</a:t>
            </a:r>
            <a:r>
              <a:rPr sz="2900" spc="-15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ent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775F54"/>
              </a:buClr>
              <a:buFont typeface="Wingdings"/>
              <a:buChar char=""/>
            </a:pPr>
            <a:endParaRPr sz="2900">
              <a:latin typeface="Times New Roman"/>
              <a:cs typeface="Times New Roman"/>
            </a:endParaRPr>
          </a:p>
          <a:p>
            <a:pPr marL="368935" indent="-320040">
              <a:lnSpc>
                <a:spcPct val="100000"/>
              </a:lnSpc>
              <a:spcBef>
                <a:spcPts val="2580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69570" algn="l"/>
              </a:tabLst>
            </a:pPr>
            <a:r>
              <a:rPr sz="2900" spc="-5" dirty="0">
                <a:latin typeface="Georgia"/>
                <a:cs typeface="Georgia"/>
              </a:rPr>
              <a:t>Chan</a:t>
            </a:r>
            <a:r>
              <a:rPr sz="2900" spc="-1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ntrol</a:t>
            </a:r>
            <a:r>
              <a:rPr sz="2900" spc="-10" dirty="0">
                <a:latin typeface="Georgia"/>
                <a:cs typeface="Georgia"/>
              </a:rPr>
              <a:t> M</a:t>
            </a:r>
            <a:r>
              <a:rPr sz="2900" spc="-5" dirty="0">
                <a:latin typeface="Georgia"/>
                <a:cs typeface="Georgia"/>
              </a:rPr>
              <a:t>eetings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319" y="2486786"/>
            <a:ext cx="5988050" cy="283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Chang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Requests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atus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Updates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Wingdings"/>
              <a:buChar char=""/>
            </a:pP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580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Georgia"/>
                <a:cs typeface="Georgia"/>
              </a:rPr>
              <a:t>Project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Managemen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Updates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Wingdings"/>
              <a:buChar char=""/>
            </a:pP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580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Georgia"/>
                <a:cs typeface="Georgia"/>
              </a:rPr>
              <a:t>Project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Docu</a:t>
            </a:r>
            <a:r>
              <a:rPr sz="2900" spc="-15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Updates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543" y="1120902"/>
            <a:ext cx="79546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Perform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Integrated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C</a:t>
            </a:r>
            <a:r>
              <a:rPr b="0" spc="-10" dirty="0">
                <a:latin typeface="Georgia"/>
                <a:cs typeface="Georgia"/>
              </a:rPr>
              <a:t>h</a:t>
            </a:r>
            <a:r>
              <a:rPr b="0" dirty="0">
                <a:latin typeface="Georgia"/>
                <a:cs typeface="Georgia"/>
              </a:rPr>
              <a:t>ange</a:t>
            </a:r>
            <a:r>
              <a:rPr b="0" spc="-5" dirty="0">
                <a:latin typeface="Georgia"/>
                <a:cs typeface="Georgia"/>
              </a:rPr>
              <a:t> </a:t>
            </a:r>
            <a:r>
              <a:rPr b="0" spc="-15" dirty="0">
                <a:latin typeface="Georgia"/>
                <a:cs typeface="Georgia"/>
              </a:rPr>
              <a:t>C</a:t>
            </a:r>
            <a:r>
              <a:rPr b="0" spc="-5" dirty="0">
                <a:latin typeface="Georgia"/>
                <a:cs typeface="Georgia"/>
              </a:rPr>
              <a:t>ontro</a:t>
            </a:r>
            <a:r>
              <a:rPr b="0" dirty="0">
                <a:latin typeface="Georgia"/>
                <a:cs typeface="Georgia"/>
              </a:rPr>
              <a:t>l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5" dirty="0">
                <a:latin typeface="Georgia"/>
                <a:cs typeface="Georgia"/>
              </a:rPr>
              <a:t>O</a:t>
            </a:r>
            <a:r>
              <a:rPr b="0" spc="5" dirty="0">
                <a:latin typeface="Georgia"/>
                <a:cs typeface="Georgia"/>
              </a:rPr>
              <a:t>u</a:t>
            </a:r>
            <a:r>
              <a:rPr b="0" spc="-5" dirty="0">
                <a:latin typeface="Georgia"/>
                <a:cs typeface="Georgia"/>
              </a:rPr>
              <a:t>tp</a:t>
            </a:r>
            <a:r>
              <a:rPr b="0" spc="5" dirty="0">
                <a:latin typeface="Georgia"/>
                <a:cs typeface="Georgia"/>
              </a:rPr>
              <a:t>u</a:t>
            </a:r>
            <a:r>
              <a:rPr b="0" spc="-5" dirty="0">
                <a:latin typeface="Georgia"/>
                <a:cs typeface="Georgia"/>
              </a:rPr>
              <a:t>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553717"/>
            <a:ext cx="7808595" cy="198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5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proce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 </a:t>
            </a:r>
            <a:r>
              <a:rPr sz="2900" spc="-5" dirty="0">
                <a:latin typeface="Georgia"/>
                <a:cs typeface="Georgia"/>
              </a:rPr>
              <a:t>finalizin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al ac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ivi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ies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acro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all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proje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 management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proce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group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 t</a:t>
            </a:r>
            <a:r>
              <a:rPr sz="2900" dirty="0">
                <a:latin typeface="Georgia"/>
                <a:cs typeface="Georgia"/>
              </a:rPr>
              <a:t>o </a:t>
            </a:r>
            <a:r>
              <a:rPr sz="2900" spc="-5" dirty="0">
                <a:latin typeface="Georgia"/>
                <a:cs typeface="Georgia"/>
              </a:rPr>
              <a:t>formall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clos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proje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 </a:t>
            </a:r>
            <a:r>
              <a:rPr sz="2900" spc="-1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 </a:t>
            </a:r>
            <a:r>
              <a:rPr sz="2900" spc="-5" dirty="0">
                <a:latin typeface="Georgia"/>
                <a:cs typeface="Georgia"/>
              </a:rPr>
              <a:t>pha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e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71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4.6 </a:t>
            </a:r>
            <a:r>
              <a:rPr b="0" spc="-5" dirty="0">
                <a:latin typeface="Georgia"/>
                <a:cs typeface="Georgia"/>
              </a:rPr>
              <a:t>Clos</a:t>
            </a:r>
            <a:r>
              <a:rPr b="0" dirty="0">
                <a:latin typeface="Georgia"/>
                <a:cs typeface="Georgia"/>
              </a:rPr>
              <a:t>e Pro</a:t>
            </a:r>
            <a:r>
              <a:rPr b="0" spc="5" dirty="0">
                <a:latin typeface="Georgia"/>
                <a:cs typeface="Georgia"/>
              </a:rPr>
              <a:t>j</a:t>
            </a:r>
            <a:r>
              <a:rPr b="0" spc="-5" dirty="0">
                <a:latin typeface="Georgia"/>
                <a:cs typeface="Georgia"/>
              </a:rPr>
              <a:t>ec</a:t>
            </a:r>
            <a:r>
              <a:rPr b="0" dirty="0">
                <a:latin typeface="Georgia"/>
                <a:cs typeface="Georgia"/>
              </a:rPr>
              <a:t>t </a:t>
            </a:r>
            <a:r>
              <a:rPr b="0" spc="-5" dirty="0">
                <a:latin typeface="Georgia"/>
                <a:cs typeface="Georgia"/>
              </a:rPr>
              <a:t>o</a:t>
            </a:r>
            <a:r>
              <a:rPr b="0" dirty="0">
                <a:latin typeface="Georgia"/>
                <a:cs typeface="Georgia"/>
              </a:rPr>
              <a:t>r Phase</a:t>
            </a:r>
          </a:p>
        </p:txBody>
      </p:sp>
      <p:sp>
        <p:nvSpPr>
          <p:cNvPr id="4" name="object 4"/>
          <p:cNvSpPr/>
          <p:nvPr/>
        </p:nvSpPr>
        <p:spPr>
          <a:xfrm>
            <a:off x="601662" y="3702050"/>
            <a:ext cx="8024749" cy="1741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166" y="1834769"/>
            <a:ext cx="5203190" cy="239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Georgia"/>
                <a:cs typeface="Georgia"/>
              </a:rPr>
              <a:t>Project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management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Georgia"/>
                <a:cs typeface="Georgia"/>
              </a:rPr>
              <a:t>Accepted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Deliverables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Or</a:t>
            </a:r>
            <a:r>
              <a:rPr sz="2900" spc="-10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aniz</a:t>
            </a:r>
            <a:r>
              <a:rPr sz="2900" spc="-10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tiona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Process</a:t>
            </a:r>
            <a:r>
              <a:rPr sz="2900" spc="-5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Assets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71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pc="-5" dirty="0"/>
              <a:t>Cl</a:t>
            </a:r>
            <a:r>
              <a:rPr spc="10" dirty="0"/>
              <a:t>o</a:t>
            </a:r>
            <a:r>
              <a:rPr dirty="0"/>
              <a:t>se</a:t>
            </a:r>
            <a:r>
              <a:rPr spc="-40" dirty="0"/>
              <a:t> </a:t>
            </a:r>
            <a:r>
              <a:rPr spc="-5" dirty="0"/>
              <a:t>Proj</a:t>
            </a:r>
            <a:r>
              <a:rPr spc="10"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or </a:t>
            </a:r>
            <a:r>
              <a:rPr spc="-5" dirty="0"/>
              <a:t>Phas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Inputs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05" rIns="0" bIns="0" rtlCol="0">
            <a:spAutoFit/>
          </a:bodyPr>
          <a:lstStyle/>
          <a:p>
            <a:pPr marL="93345">
              <a:lnSpc>
                <a:spcPct val="100000"/>
              </a:lnSpc>
            </a:pPr>
            <a:r>
              <a:rPr spc="-5" dirty="0"/>
              <a:t>Clos</a:t>
            </a:r>
            <a:r>
              <a:rPr dirty="0"/>
              <a:t>e</a:t>
            </a:r>
            <a:r>
              <a:rPr spc="-35" dirty="0"/>
              <a:t> </a:t>
            </a: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5" dirty="0"/>
              <a:t>P</a:t>
            </a:r>
            <a:r>
              <a:rPr spc="-15" dirty="0"/>
              <a:t>h</a:t>
            </a:r>
            <a:r>
              <a:rPr dirty="0"/>
              <a:t>ase</a:t>
            </a:r>
            <a:r>
              <a:rPr spc="-15" dirty="0"/>
              <a:t> </a:t>
            </a:r>
            <a:r>
              <a:rPr spc="-5" dirty="0"/>
              <a:t>Tool</a:t>
            </a:r>
            <a:r>
              <a:rPr dirty="0"/>
              <a:t>s</a:t>
            </a:r>
            <a:r>
              <a:rPr spc="-15" dirty="0"/>
              <a:t> </a:t>
            </a:r>
            <a:r>
              <a:rPr spc="5" dirty="0"/>
              <a:t>&amp;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98853"/>
            <a:ext cx="3176270" cy="142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ct val="100000"/>
              </a:lnSpc>
            </a:pPr>
            <a:r>
              <a:rPr sz="3200" b="1" spc="-5" dirty="0">
                <a:solidFill>
                  <a:srgbClr val="775F54"/>
                </a:solidFill>
                <a:latin typeface="Georgia"/>
                <a:cs typeface="Georgia"/>
              </a:rPr>
              <a:t>Te</a:t>
            </a:r>
            <a:r>
              <a:rPr sz="3200" b="1" spc="5" dirty="0">
                <a:solidFill>
                  <a:srgbClr val="775F54"/>
                </a:solidFill>
                <a:latin typeface="Georgia"/>
                <a:cs typeface="Georgia"/>
              </a:rPr>
              <a:t>c</a:t>
            </a:r>
            <a:r>
              <a:rPr sz="3200" b="1" dirty="0">
                <a:solidFill>
                  <a:srgbClr val="775F54"/>
                </a:solidFill>
                <a:latin typeface="Georgia"/>
                <a:cs typeface="Georgia"/>
              </a:rPr>
              <a:t>hn</a:t>
            </a:r>
            <a:r>
              <a:rPr sz="3200" b="1" spc="-20" dirty="0">
                <a:solidFill>
                  <a:srgbClr val="775F54"/>
                </a:solidFill>
                <a:latin typeface="Georgia"/>
                <a:cs typeface="Georgia"/>
              </a:rPr>
              <a:t>i</a:t>
            </a:r>
            <a:r>
              <a:rPr sz="3200" b="1" spc="-5" dirty="0">
                <a:solidFill>
                  <a:srgbClr val="775F54"/>
                </a:solidFill>
                <a:latin typeface="Georgia"/>
                <a:cs typeface="Georgia"/>
              </a:rPr>
              <a:t>ques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Georgia"/>
                <a:cs typeface="Georgia"/>
              </a:rPr>
              <a:t>Exper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Judg</a:t>
            </a:r>
            <a:r>
              <a:rPr sz="2900" spc="-15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ent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941195"/>
            <a:ext cx="7382509" cy="404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Fin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Produ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ervice,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 Resu</a:t>
            </a:r>
            <a:r>
              <a:rPr sz="2900" spc="-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Tra</a:t>
            </a:r>
            <a:r>
              <a:rPr sz="2900" spc="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on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775F54"/>
              </a:buClr>
              <a:buFont typeface="Wingdings"/>
              <a:buChar char=""/>
            </a:pPr>
            <a:endParaRPr sz="3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Organiza</a:t>
            </a:r>
            <a:r>
              <a:rPr sz="2900" spc="1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ional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Proc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775F54"/>
              </a:buClr>
              <a:buFont typeface="Wingdings"/>
              <a:buChar char=""/>
            </a:pPr>
            <a:endParaRPr sz="33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Project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le</a:t>
            </a:r>
            <a:endParaRPr sz="26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75F54"/>
              </a:buClr>
              <a:buFont typeface="Wingdings"/>
              <a:buChar char=""/>
            </a:pPr>
            <a:endParaRPr sz="32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Proje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r </a:t>
            </a:r>
            <a:r>
              <a:rPr sz="2600" spc="-5" dirty="0">
                <a:latin typeface="Georgia"/>
                <a:cs typeface="Georgia"/>
              </a:rPr>
              <a:t>pha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los</a:t>
            </a:r>
            <a:r>
              <a:rPr sz="2600" spc="10" dirty="0">
                <a:latin typeface="Georgia"/>
                <a:cs typeface="Georgia"/>
              </a:rPr>
              <a:t>u</a:t>
            </a:r>
            <a:r>
              <a:rPr sz="2600" dirty="0">
                <a:latin typeface="Georgia"/>
                <a:cs typeface="Georgia"/>
              </a:rPr>
              <a:t>re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</a:t>
            </a:r>
            <a:r>
              <a:rPr sz="2600" spc="5" dirty="0">
                <a:latin typeface="Georgia"/>
                <a:cs typeface="Georgia"/>
              </a:rPr>
              <a:t>oc</a:t>
            </a:r>
            <a:r>
              <a:rPr sz="2600" spc="-5" dirty="0">
                <a:latin typeface="Georgia"/>
                <a:cs typeface="Georgia"/>
              </a:rPr>
              <a:t>um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nts</a:t>
            </a:r>
            <a:endParaRPr sz="26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Clr>
                <a:srgbClr val="775F54"/>
              </a:buClr>
              <a:buFont typeface="Wingdings"/>
              <a:buChar char=""/>
            </a:pPr>
            <a:endParaRPr sz="3200">
              <a:latin typeface="Times New Roman"/>
              <a:cs typeface="Times New Roman"/>
            </a:endParaRPr>
          </a:p>
          <a:p>
            <a:pPr marL="652780" lvl="1" indent="-273050">
              <a:lnSpc>
                <a:spcPct val="100000"/>
              </a:lnSpc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H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st</a:t>
            </a:r>
            <a:r>
              <a:rPr sz="2600" spc="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ri</a:t>
            </a:r>
            <a:r>
              <a:rPr sz="2600" spc="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al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5" dirty="0">
                <a:latin typeface="Georgia"/>
                <a:cs typeface="Georgia"/>
              </a:rPr>
              <a:t>ormat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on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71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pc="-5" dirty="0"/>
              <a:t>Cl</a:t>
            </a:r>
            <a:r>
              <a:rPr spc="10" dirty="0"/>
              <a:t>o</a:t>
            </a:r>
            <a:r>
              <a:rPr dirty="0"/>
              <a:t>se</a:t>
            </a:r>
            <a:r>
              <a:rPr spc="-40" dirty="0"/>
              <a:t> </a:t>
            </a:r>
            <a:r>
              <a:rPr spc="-5" dirty="0"/>
              <a:t>Proj</a:t>
            </a:r>
            <a:r>
              <a:rPr spc="10"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or </a:t>
            </a:r>
            <a:r>
              <a:rPr spc="-5" dirty="0"/>
              <a:t>Phas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Out</a:t>
            </a:r>
            <a:r>
              <a:rPr spc="5" dirty="0"/>
              <a:t>p</a:t>
            </a:r>
            <a:r>
              <a:rPr dirty="0"/>
              <a:t>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977646"/>
            <a:ext cx="7715884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Project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Integra</a:t>
            </a:r>
            <a:r>
              <a:rPr b="0" spc="-5" dirty="0">
                <a:latin typeface="Georgia"/>
                <a:cs typeface="Georgia"/>
              </a:rPr>
              <a:t>t</a:t>
            </a:r>
            <a:r>
              <a:rPr b="0" dirty="0">
                <a:latin typeface="Georgia"/>
                <a:cs typeface="Georgia"/>
              </a:rPr>
              <a:t>ion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ma</a:t>
            </a:r>
            <a:r>
              <a:rPr b="0" spc="10" dirty="0">
                <a:latin typeface="Georgia"/>
                <a:cs typeface="Georgia"/>
              </a:rPr>
              <a:t>n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5" dirty="0">
                <a:latin typeface="Georgia"/>
                <a:cs typeface="Georgia"/>
              </a:rPr>
              <a:t>g</a:t>
            </a:r>
            <a:r>
              <a:rPr b="0" spc="-5" dirty="0">
                <a:latin typeface="Georgia"/>
                <a:cs typeface="Georgia"/>
              </a:rPr>
              <a:t>eme</a:t>
            </a:r>
            <a:r>
              <a:rPr b="0" spc="5" dirty="0">
                <a:latin typeface="Georgia"/>
                <a:cs typeface="Georgia"/>
              </a:rPr>
              <a:t>n</a:t>
            </a:r>
            <a:r>
              <a:rPr b="0" dirty="0">
                <a:latin typeface="Georgia"/>
                <a:cs typeface="Georgia"/>
              </a:rPr>
              <a:t>t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Processes</a:t>
            </a:r>
          </a:p>
        </p:txBody>
      </p:sp>
      <p:sp>
        <p:nvSpPr>
          <p:cNvPr id="3" name="object 3"/>
          <p:cNvSpPr/>
          <p:nvPr/>
        </p:nvSpPr>
        <p:spPr>
          <a:xfrm>
            <a:off x="754062" y="1719262"/>
            <a:ext cx="8158099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25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4000" b="0" spc="-5" dirty="0">
                <a:latin typeface="Georgia"/>
                <a:cs typeface="Georgia"/>
              </a:rPr>
              <a:t>Project </a:t>
            </a:r>
            <a:r>
              <a:rPr sz="4000" b="0" spc="-10" dirty="0">
                <a:latin typeface="Georgia"/>
                <a:cs typeface="Georgia"/>
              </a:rPr>
              <a:t>Selec</a:t>
            </a:r>
            <a:r>
              <a:rPr sz="4000" b="0" spc="-5" dirty="0">
                <a:latin typeface="Georgia"/>
                <a:cs typeface="Georgia"/>
              </a:rPr>
              <a:t>ti</a:t>
            </a:r>
            <a:r>
              <a:rPr sz="4000" b="0" spc="0" dirty="0">
                <a:latin typeface="Georgia"/>
                <a:cs typeface="Georgia"/>
              </a:rPr>
              <a:t>o</a:t>
            </a:r>
            <a:r>
              <a:rPr sz="4000" b="0" spc="-5" dirty="0">
                <a:latin typeface="Georgia"/>
                <a:cs typeface="Georgia"/>
              </a:rPr>
              <a:t>n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4403" rIns="0" bIns="0" rtlCol="0">
            <a:spAutoFit/>
          </a:bodyPr>
          <a:lstStyle/>
          <a:p>
            <a:pPr marL="520065" indent="-507365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520700" algn="l"/>
              </a:tabLst>
            </a:pPr>
            <a:r>
              <a:rPr spc="-5" dirty="0"/>
              <a:t>Cos</a:t>
            </a:r>
            <a:r>
              <a:rPr spc="5" dirty="0"/>
              <a:t>t</a:t>
            </a:r>
            <a:r>
              <a:rPr dirty="0"/>
              <a:t>/Benefit</a:t>
            </a:r>
            <a:r>
              <a:rPr spc="-50" dirty="0"/>
              <a:t> </a:t>
            </a:r>
            <a:r>
              <a:rPr dirty="0"/>
              <a:t>Analysis</a:t>
            </a:r>
          </a:p>
          <a:p>
            <a:pPr marL="520065" indent="-507365">
              <a:lnSpc>
                <a:spcPct val="100000"/>
              </a:lnSpc>
              <a:spcBef>
                <a:spcPts val="2450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520700" algn="l"/>
              </a:tabLst>
            </a:pPr>
            <a:r>
              <a:rPr spc="-5" dirty="0"/>
              <a:t>Cas</a:t>
            </a:r>
            <a:r>
              <a:rPr dirty="0"/>
              <a:t>h</a:t>
            </a:r>
            <a:r>
              <a:rPr spc="-20" dirty="0"/>
              <a:t> </a:t>
            </a:r>
            <a:r>
              <a:rPr spc="-5" dirty="0"/>
              <a:t>Flo</a:t>
            </a:r>
            <a:r>
              <a:rPr dirty="0"/>
              <a:t>w </a:t>
            </a:r>
            <a:r>
              <a:rPr spc="-15" dirty="0"/>
              <a:t>A</a:t>
            </a:r>
            <a:r>
              <a:rPr dirty="0"/>
              <a:t>naly</a:t>
            </a:r>
            <a:r>
              <a:rPr spc="5" dirty="0"/>
              <a:t>s</a:t>
            </a:r>
            <a:r>
              <a:rPr dirty="0"/>
              <a:t>is</a:t>
            </a:r>
          </a:p>
          <a:p>
            <a:pPr marL="520065" indent="-507365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520700" algn="l"/>
              </a:tabLst>
            </a:pPr>
            <a:r>
              <a:rPr spc="-5" dirty="0"/>
              <a:t>S</a:t>
            </a:r>
            <a:r>
              <a:rPr spc="5" dirty="0"/>
              <a:t>c</a:t>
            </a:r>
            <a:r>
              <a:rPr spc="-5" dirty="0"/>
              <a:t>orin</a:t>
            </a:r>
            <a:r>
              <a:rPr dirty="0"/>
              <a:t>g</a:t>
            </a:r>
            <a:r>
              <a:rPr spc="-25" dirty="0"/>
              <a:t> </a:t>
            </a:r>
            <a:r>
              <a:rPr spc="-5" dirty="0"/>
              <a:t>Models</a:t>
            </a:r>
          </a:p>
          <a:p>
            <a:pPr marL="520065" indent="-507365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520700" algn="l"/>
              </a:tabLst>
            </a:pPr>
            <a:r>
              <a:rPr dirty="0"/>
              <a:t>P</a:t>
            </a:r>
            <a:r>
              <a:rPr spc="5" dirty="0"/>
              <a:t>a</a:t>
            </a:r>
            <a:r>
              <a:rPr spc="-5" dirty="0"/>
              <a:t>y</a:t>
            </a:r>
            <a:r>
              <a:rPr spc="5" dirty="0"/>
              <a:t>b</a:t>
            </a:r>
            <a:r>
              <a:rPr dirty="0"/>
              <a:t>ack Period</a:t>
            </a:r>
          </a:p>
          <a:p>
            <a:pPr marL="520065" indent="-507365">
              <a:lnSpc>
                <a:spcPct val="100000"/>
              </a:lnSpc>
              <a:spcBef>
                <a:spcPts val="244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520700" algn="l"/>
              </a:tabLst>
            </a:pPr>
            <a:r>
              <a:rPr spc="-5" dirty="0"/>
              <a:t>N</a:t>
            </a:r>
            <a:r>
              <a:rPr spc="5" dirty="0"/>
              <a:t>e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Pr</a:t>
            </a:r>
            <a:r>
              <a:rPr spc="5" dirty="0"/>
              <a:t>e</a:t>
            </a:r>
            <a:r>
              <a:rPr spc="-5" dirty="0"/>
              <a:t>s</a:t>
            </a:r>
            <a:r>
              <a:rPr spc="5" dirty="0"/>
              <a:t>e</a:t>
            </a:r>
            <a:r>
              <a:rPr dirty="0"/>
              <a:t>nt</a:t>
            </a:r>
            <a:r>
              <a:rPr spc="-45" dirty="0"/>
              <a:t> </a:t>
            </a:r>
            <a:r>
              <a:rPr dirty="0"/>
              <a:t>Value</a:t>
            </a:r>
          </a:p>
          <a:p>
            <a:pPr marL="520065" indent="-507365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520700" algn="l"/>
              </a:tabLst>
            </a:pPr>
            <a:r>
              <a:rPr dirty="0"/>
              <a:t>Int</a:t>
            </a:r>
            <a:r>
              <a:rPr spc="5" dirty="0"/>
              <a:t>e</a:t>
            </a:r>
            <a:r>
              <a:rPr dirty="0"/>
              <a:t>rnal</a:t>
            </a:r>
            <a:r>
              <a:rPr spc="-45" dirty="0"/>
              <a:t> </a:t>
            </a:r>
            <a:r>
              <a:rPr dirty="0"/>
              <a:t>Ra</a:t>
            </a:r>
            <a:r>
              <a:rPr spc="10" dirty="0"/>
              <a:t>t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o</a:t>
            </a:r>
            <a:r>
              <a:rPr dirty="0"/>
              <a:t>f Re</a:t>
            </a:r>
            <a:r>
              <a:rPr spc="5" dirty="0"/>
              <a:t>t</a:t>
            </a:r>
            <a:r>
              <a:rPr spc="-5" dirty="0"/>
              <a:t>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858" rIns="0" bIns="0" rtlCol="0">
            <a:spAutoFit/>
          </a:bodyPr>
          <a:lstStyle/>
          <a:p>
            <a:pPr marL="133350">
              <a:lnSpc>
                <a:spcPct val="100000"/>
              </a:lnSpc>
            </a:pPr>
            <a:r>
              <a:rPr sz="4000" b="0" spc="-10" dirty="0">
                <a:latin typeface="Georgia"/>
                <a:cs typeface="Georgia"/>
              </a:rPr>
              <a:t>Scorin</a:t>
            </a:r>
            <a:r>
              <a:rPr sz="4000" b="0" spc="-5" dirty="0">
                <a:latin typeface="Georgia"/>
                <a:cs typeface="Georgia"/>
              </a:rPr>
              <a:t>g</a:t>
            </a:r>
            <a:r>
              <a:rPr sz="4000" b="0" spc="5" dirty="0">
                <a:latin typeface="Georgia"/>
                <a:cs typeface="Georgia"/>
              </a:rPr>
              <a:t> </a:t>
            </a:r>
            <a:r>
              <a:rPr sz="4000" b="0" spc="-10" dirty="0">
                <a:latin typeface="Georgia"/>
                <a:cs typeface="Georgia"/>
              </a:rPr>
              <a:t>Models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1200" y="1836801"/>
            <a:ext cx="82042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257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4000" b="0" spc="-5" dirty="0">
                <a:latin typeface="Georgia"/>
                <a:cs typeface="Georgia"/>
              </a:rPr>
              <a:t>Payback</a:t>
            </a:r>
            <a:r>
              <a:rPr sz="4000" b="0" spc="-10" dirty="0">
                <a:latin typeface="Georgia"/>
                <a:cs typeface="Georgia"/>
              </a:rPr>
              <a:t> </a:t>
            </a:r>
            <a:r>
              <a:rPr sz="4000" b="0" spc="-5" dirty="0">
                <a:latin typeface="Georgia"/>
                <a:cs typeface="Georgia"/>
              </a:rPr>
              <a:t>Per</a:t>
            </a:r>
            <a:r>
              <a:rPr sz="4000" b="0" dirty="0">
                <a:latin typeface="Georgia"/>
                <a:cs typeface="Georgia"/>
              </a:rPr>
              <a:t>i</a:t>
            </a:r>
            <a:r>
              <a:rPr sz="4000" b="0" spc="-10" dirty="0">
                <a:latin typeface="Georgia"/>
                <a:cs typeface="Georgia"/>
              </a:rPr>
              <a:t>od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t</a:t>
            </a:r>
            <a:r>
              <a:rPr dirty="0"/>
              <a:t>egrat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M</a:t>
            </a:r>
            <a:r>
              <a:rPr dirty="0"/>
              <a:t>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4661" y="6310948"/>
            <a:ext cx="1517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z="1400" dirty="0">
                <a:solidFill>
                  <a:srgbClr val="7B5F1E"/>
                </a:solidFill>
                <a:latin typeface="Georgia"/>
                <a:cs typeface="Georgia"/>
              </a:rPr>
              <a:t>7</a:t>
            </a:fld>
            <a:endParaRPr sz="14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1958975"/>
          <a:ext cx="5747638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608"/>
                <a:gridCol w="2163318"/>
                <a:gridCol w="2140712"/>
              </a:tblGrid>
              <a:tr h="518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Year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Projec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 A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Projec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 B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 spc="-5" dirty="0">
                          <a:latin typeface="Georgia"/>
                          <a:cs typeface="Georgia"/>
                        </a:rPr>
                        <a:t>-</a:t>
                      </a:r>
                      <a:r>
                        <a:rPr sz="2800" dirty="0">
                          <a:latin typeface="Georgia"/>
                          <a:cs typeface="Georgia"/>
                        </a:rPr>
                        <a:t>1,000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800" spc="-5" dirty="0">
                          <a:latin typeface="Georgia"/>
                          <a:cs typeface="Georgia"/>
                        </a:rPr>
                        <a:t>-</a:t>
                      </a:r>
                      <a:r>
                        <a:rPr sz="2800" dirty="0">
                          <a:latin typeface="Georgia"/>
                          <a:cs typeface="Georgia"/>
                        </a:rPr>
                        <a:t>1,000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1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spc="-5" dirty="0">
                          <a:latin typeface="Georgia"/>
                          <a:cs typeface="Georgia"/>
                        </a:rPr>
                        <a:t>500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100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2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400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300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3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300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400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4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100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latin typeface="Georgia"/>
                          <a:cs typeface="Georgia"/>
                        </a:rPr>
                        <a:t>600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868487"/>
            <a:ext cx="66675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1189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2600" b="0" dirty="0">
                <a:solidFill>
                  <a:srgbClr val="000000"/>
                </a:solidFill>
                <a:latin typeface="Arial"/>
                <a:cs typeface="Arial"/>
              </a:rPr>
              <a:t>Proje</a:t>
            </a:r>
            <a:r>
              <a:rPr sz="2600" b="0" spc="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6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600" b="0" spc="-1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b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>
                <a:solidFill>
                  <a:srgbClr val="EBDDC3"/>
                </a:solidFill>
              </a:rPr>
              <a:t>P</a:t>
            </a:r>
            <a:r>
              <a:rPr spc="-10" dirty="0">
                <a:solidFill>
                  <a:srgbClr val="EBDDC3"/>
                </a:solidFill>
              </a:rPr>
              <a:t>M</a:t>
            </a:r>
            <a:r>
              <a:rPr dirty="0">
                <a:solidFill>
                  <a:srgbClr val="EBDDC3"/>
                </a:solidFill>
              </a:rPr>
              <a:t>P</a:t>
            </a:r>
            <a:r>
              <a:rPr spc="-20" dirty="0">
                <a:solidFill>
                  <a:srgbClr val="EBDDC3"/>
                </a:solidFill>
              </a:rPr>
              <a:t> </a:t>
            </a:r>
            <a:r>
              <a:rPr dirty="0">
                <a:solidFill>
                  <a:srgbClr val="EBDDC3"/>
                </a:solidFill>
              </a:rPr>
              <a:t>In</a:t>
            </a:r>
            <a:r>
              <a:rPr spc="-10" dirty="0">
                <a:solidFill>
                  <a:srgbClr val="EBDDC3"/>
                </a:solidFill>
              </a:rPr>
              <a:t>t</a:t>
            </a:r>
            <a:r>
              <a:rPr dirty="0">
                <a:solidFill>
                  <a:srgbClr val="EBDDC3"/>
                </a:solidFill>
              </a:rPr>
              <a:t>egrat</a:t>
            </a:r>
            <a:r>
              <a:rPr spc="-10" dirty="0">
                <a:solidFill>
                  <a:srgbClr val="EBDDC3"/>
                </a:solidFill>
              </a:rPr>
              <a:t>i</a:t>
            </a:r>
            <a:r>
              <a:rPr spc="-5" dirty="0">
                <a:solidFill>
                  <a:srgbClr val="EBDDC3"/>
                </a:solidFill>
              </a:rPr>
              <a:t>o</a:t>
            </a:r>
            <a:r>
              <a:rPr dirty="0">
                <a:solidFill>
                  <a:srgbClr val="EBDDC3"/>
                </a:solidFill>
              </a:rPr>
              <a:t>n</a:t>
            </a:r>
            <a:r>
              <a:rPr spc="-20" dirty="0">
                <a:solidFill>
                  <a:srgbClr val="EBDDC3"/>
                </a:solidFill>
              </a:rPr>
              <a:t> </a:t>
            </a:r>
            <a:r>
              <a:rPr spc="-10" dirty="0">
                <a:solidFill>
                  <a:srgbClr val="EBDDC3"/>
                </a:solidFill>
              </a:rPr>
              <a:t>M</a:t>
            </a:r>
            <a:r>
              <a:rPr dirty="0">
                <a:solidFill>
                  <a:srgbClr val="EBDDC3"/>
                </a:solidFill>
              </a:rPr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>
                <a:solidFill>
                  <a:srgbClr val="EBDDC3"/>
                </a:solidFill>
              </a:rPr>
              <a:t>8</a:t>
            </a:fld>
            <a:endParaRPr dirty="0">
              <a:solidFill>
                <a:srgbClr val="EBDD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8250" y="1905000"/>
            <a:ext cx="66675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7061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2600" b="0" dirty="0">
                <a:solidFill>
                  <a:srgbClr val="000000"/>
                </a:solidFill>
                <a:latin typeface="Arial"/>
                <a:cs typeface="Arial"/>
              </a:rPr>
              <a:t>Proje</a:t>
            </a:r>
            <a:r>
              <a:rPr sz="2600" b="0" spc="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6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6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b="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>
                <a:solidFill>
                  <a:srgbClr val="EBDDC3"/>
                </a:solidFill>
              </a:rPr>
              <a:t>P</a:t>
            </a:r>
            <a:r>
              <a:rPr spc="-10" dirty="0">
                <a:solidFill>
                  <a:srgbClr val="EBDDC3"/>
                </a:solidFill>
              </a:rPr>
              <a:t>M</a:t>
            </a:r>
            <a:r>
              <a:rPr dirty="0">
                <a:solidFill>
                  <a:srgbClr val="EBDDC3"/>
                </a:solidFill>
              </a:rPr>
              <a:t>P</a:t>
            </a:r>
            <a:r>
              <a:rPr spc="-20" dirty="0">
                <a:solidFill>
                  <a:srgbClr val="EBDDC3"/>
                </a:solidFill>
              </a:rPr>
              <a:t> </a:t>
            </a:r>
            <a:r>
              <a:rPr dirty="0">
                <a:solidFill>
                  <a:srgbClr val="EBDDC3"/>
                </a:solidFill>
              </a:rPr>
              <a:t>In</a:t>
            </a:r>
            <a:r>
              <a:rPr spc="-10" dirty="0">
                <a:solidFill>
                  <a:srgbClr val="EBDDC3"/>
                </a:solidFill>
              </a:rPr>
              <a:t>t</a:t>
            </a:r>
            <a:r>
              <a:rPr dirty="0">
                <a:solidFill>
                  <a:srgbClr val="EBDDC3"/>
                </a:solidFill>
              </a:rPr>
              <a:t>egrat</a:t>
            </a:r>
            <a:r>
              <a:rPr spc="-10" dirty="0">
                <a:solidFill>
                  <a:srgbClr val="EBDDC3"/>
                </a:solidFill>
              </a:rPr>
              <a:t>i</a:t>
            </a:r>
            <a:r>
              <a:rPr spc="-5" dirty="0">
                <a:solidFill>
                  <a:srgbClr val="EBDDC3"/>
                </a:solidFill>
              </a:rPr>
              <a:t>o</a:t>
            </a:r>
            <a:r>
              <a:rPr dirty="0">
                <a:solidFill>
                  <a:srgbClr val="EBDDC3"/>
                </a:solidFill>
              </a:rPr>
              <a:t>n</a:t>
            </a:r>
            <a:r>
              <a:rPr spc="-20" dirty="0">
                <a:solidFill>
                  <a:srgbClr val="EBDDC3"/>
                </a:solidFill>
              </a:rPr>
              <a:t> </a:t>
            </a:r>
            <a:r>
              <a:rPr spc="-10" dirty="0">
                <a:solidFill>
                  <a:srgbClr val="EBDDC3"/>
                </a:solidFill>
              </a:rPr>
              <a:t>M</a:t>
            </a:r>
            <a:r>
              <a:rPr dirty="0">
                <a:solidFill>
                  <a:srgbClr val="EBDDC3"/>
                </a:solidFill>
              </a:rPr>
              <a:t>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>
                <a:solidFill>
                  <a:srgbClr val="EBDDC3"/>
                </a:solidFill>
              </a:rPr>
              <a:t>9</a:t>
            </a:fld>
            <a:endParaRPr dirty="0">
              <a:solidFill>
                <a:srgbClr val="EBDD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1073</Words>
  <Application>Microsoft Office PowerPoint</Application>
  <PresentationFormat>On-screen Show (4:3)</PresentationFormat>
  <Paragraphs>322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Calibri</vt:lpstr>
      <vt:lpstr>DejaVu Sans</vt:lpstr>
      <vt:lpstr>Georgia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Integration … is What?</vt:lpstr>
      <vt:lpstr>Project Integration management Processes</vt:lpstr>
      <vt:lpstr>Project Selection</vt:lpstr>
      <vt:lpstr>Scoring Models</vt:lpstr>
      <vt:lpstr>Payback Period</vt:lpstr>
      <vt:lpstr>Project A</vt:lpstr>
      <vt:lpstr>Project B</vt:lpstr>
      <vt:lpstr>The Time Value of Money</vt:lpstr>
      <vt:lpstr>Example of PV Calculation</vt:lpstr>
      <vt:lpstr>4.1 Develop Project Charter</vt:lpstr>
      <vt:lpstr>4.1 Develop Project Charter Inputs</vt:lpstr>
      <vt:lpstr>4.1 Develop Project Charter Tools &amp; Techniques</vt:lpstr>
      <vt:lpstr>4.1 Develop Project Charter Outputs</vt:lpstr>
      <vt:lpstr>PowerPoint Presentation</vt:lpstr>
      <vt:lpstr>4.2 Develop Project Management Plan</vt:lpstr>
      <vt:lpstr>4.2 Develop Project Management Plan Inputs</vt:lpstr>
      <vt:lpstr>4.2 Develop Project Management Plan Tools &amp; Techniques</vt:lpstr>
      <vt:lpstr>4.2 Develop Project Management Plan Outputs</vt:lpstr>
      <vt:lpstr>4.3 Direct and Manage Project Execution</vt:lpstr>
      <vt:lpstr>PowerPoint Presentation</vt:lpstr>
      <vt:lpstr>4.3 Direct and Manage Project</vt:lpstr>
      <vt:lpstr>4.3 Direct and Manage Project Execution Tools and Techniques</vt:lpstr>
      <vt:lpstr>4.3 Direct and Manage Project Execution Outputs</vt:lpstr>
      <vt:lpstr>4.4 Monitor and Control Project Work</vt:lpstr>
      <vt:lpstr>4.4 Monitor and Control Project Inputs</vt:lpstr>
      <vt:lpstr>4.4 Monitor and Control Project Tools &amp;</vt:lpstr>
      <vt:lpstr>4.4 Monitor and Control Project Outputs (1)</vt:lpstr>
      <vt:lpstr>4.4 Monitor and Control Project Outputs (2)</vt:lpstr>
      <vt:lpstr>4.5 Perform Integrated Change Control</vt:lpstr>
      <vt:lpstr>PowerPoint Presentation</vt:lpstr>
      <vt:lpstr>Perform Integrated Change Control Inputs</vt:lpstr>
      <vt:lpstr>Perform Integrated Change Control Tools &amp;</vt:lpstr>
      <vt:lpstr>Perform Integrated Change Control Outputs</vt:lpstr>
      <vt:lpstr>4.6 Close Project or Phase</vt:lpstr>
      <vt:lpstr>Close Project or Phase Inputs</vt:lpstr>
      <vt:lpstr>Close Project or Phase Tools &amp;</vt:lpstr>
      <vt:lpstr>Close Project or Phase Outputs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Housing &amp; Urban Development</dc:title>
  <dc:creator>BA&amp;H USER</dc:creator>
  <cp:lastModifiedBy>Minh Nguyen</cp:lastModifiedBy>
  <cp:revision>2</cp:revision>
  <dcterms:created xsi:type="dcterms:W3CDTF">2015-06-18T11:01:06Z</dcterms:created>
  <dcterms:modified xsi:type="dcterms:W3CDTF">2015-06-18T10:06:48Z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2015-06-18T00:00:00Z</vt:filetime>
  </property>
</Properties>
</file>