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Hum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Resour</a:t>
            </a:r>
            <a:r>
              <a:rPr spc="-10" dirty="0"/>
              <a:t>c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M</a:t>
            </a:r>
            <a:r>
              <a:rPr dirty="0"/>
              <a:t>anageme</a:t>
            </a:r>
            <a:r>
              <a:rPr spc="-15" dirty="0"/>
              <a:t>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h</a:t>
            </a:r>
            <a:r>
              <a:rPr spc="-10" dirty="0"/>
              <a:t>t</a:t>
            </a:r>
            <a:r>
              <a:rPr spc="-5" dirty="0"/>
              <a:t>tp</a:t>
            </a:r>
            <a:r>
              <a:rPr spc="5" dirty="0"/>
              <a:t>s</a:t>
            </a:r>
            <a:r>
              <a:rPr dirty="0"/>
              <a:t>://ww</a:t>
            </a:r>
            <a:r>
              <a:rPr spc="-10" dirty="0"/>
              <a:t>w</a:t>
            </a:r>
            <a:r>
              <a:rPr dirty="0"/>
              <a:t>.</a:t>
            </a:r>
            <a:r>
              <a:rPr spc="-5" dirty="0"/>
              <a:t>fac</a:t>
            </a:r>
            <a:r>
              <a:rPr dirty="0"/>
              <a:t>eboo</a:t>
            </a:r>
            <a:r>
              <a:rPr spc="-10" dirty="0"/>
              <a:t>k</a:t>
            </a:r>
            <a:r>
              <a:rPr dirty="0"/>
              <a:t>.</a:t>
            </a:r>
            <a:r>
              <a:rPr spc="-5" dirty="0"/>
              <a:t>c</a:t>
            </a:r>
            <a:r>
              <a:rPr spc="-15" dirty="0"/>
              <a:t>o</a:t>
            </a:r>
            <a:r>
              <a:rPr dirty="0"/>
              <a:t>m/wa</a:t>
            </a:r>
            <a:r>
              <a:rPr spc="-10" dirty="0"/>
              <a:t>l</a:t>
            </a:r>
            <a:r>
              <a:rPr dirty="0"/>
              <a:t>e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-10" dirty="0"/>
              <a:t>.</a:t>
            </a:r>
            <a:r>
              <a:rPr dirty="0"/>
              <a:t>n</a:t>
            </a:r>
            <a:r>
              <a:rPr spc="-15" dirty="0"/>
              <a:t>a</a:t>
            </a:r>
            <a:r>
              <a:rPr dirty="0"/>
              <a:t>g</a:t>
            </a:r>
            <a:r>
              <a:rPr spc="-10" dirty="0"/>
              <a:t>g</a:t>
            </a:r>
            <a:r>
              <a:rPr spc="-15" dirty="0"/>
              <a:t>a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Hum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Resour</a:t>
            </a:r>
            <a:r>
              <a:rPr spc="-10" dirty="0"/>
              <a:t>c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M</a:t>
            </a:r>
            <a:r>
              <a:rPr dirty="0"/>
              <a:t>anageme</a:t>
            </a:r>
            <a:r>
              <a:rPr spc="-15" dirty="0"/>
              <a:t>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h</a:t>
            </a:r>
            <a:r>
              <a:rPr spc="-10" dirty="0"/>
              <a:t>t</a:t>
            </a:r>
            <a:r>
              <a:rPr spc="-5" dirty="0"/>
              <a:t>tp</a:t>
            </a:r>
            <a:r>
              <a:rPr spc="5" dirty="0"/>
              <a:t>s</a:t>
            </a:r>
            <a:r>
              <a:rPr dirty="0"/>
              <a:t>://ww</a:t>
            </a:r>
            <a:r>
              <a:rPr spc="-10" dirty="0"/>
              <a:t>w</a:t>
            </a:r>
            <a:r>
              <a:rPr dirty="0"/>
              <a:t>.</a:t>
            </a:r>
            <a:r>
              <a:rPr spc="-5" dirty="0"/>
              <a:t>fac</a:t>
            </a:r>
            <a:r>
              <a:rPr dirty="0"/>
              <a:t>eboo</a:t>
            </a:r>
            <a:r>
              <a:rPr spc="-10" dirty="0"/>
              <a:t>k</a:t>
            </a:r>
            <a:r>
              <a:rPr dirty="0"/>
              <a:t>.</a:t>
            </a:r>
            <a:r>
              <a:rPr spc="-5" dirty="0"/>
              <a:t>c</a:t>
            </a:r>
            <a:r>
              <a:rPr spc="-15" dirty="0"/>
              <a:t>o</a:t>
            </a:r>
            <a:r>
              <a:rPr dirty="0"/>
              <a:t>m/wa</a:t>
            </a:r>
            <a:r>
              <a:rPr spc="-10" dirty="0"/>
              <a:t>l</a:t>
            </a:r>
            <a:r>
              <a:rPr dirty="0"/>
              <a:t>e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-10" dirty="0"/>
              <a:t>.</a:t>
            </a:r>
            <a:r>
              <a:rPr dirty="0"/>
              <a:t>n</a:t>
            </a:r>
            <a:r>
              <a:rPr spc="-15" dirty="0"/>
              <a:t>a</a:t>
            </a:r>
            <a:r>
              <a:rPr dirty="0"/>
              <a:t>g</a:t>
            </a:r>
            <a:r>
              <a:rPr spc="-10" dirty="0"/>
              <a:t>g</a:t>
            </a:r>
            <a:r>
              <a:rPr spc="-15" dirty="0"/>
              <a:t>a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Hum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Resour</a:t>
            </a:r>
            <a:r>
              <a:rPr spc="-10" dirty="0"/>
              <a:t>c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M</a:t>
            </a:r>
            <a:r>
              <a:rPr dirty="0"/>
              <a:t>anageme</a:t>
            </a:r>
            <a:r>
              <a:rPr spc="-15" dirty="0"/>
              <a:t>n</a:t>
            </a:r>
            <a:r>
              <a:rPr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h</a:t>
            </a:r>
            <a:r>
              <a:rPr spc="-10" dirty="0"/>
              <a:t>t</a:t>
            </a:r>
            <a:r>
              <a:rPr spc="-5" dirty="0"/>
              <a:t>tp</a:t>
            </a:r>
            <a:r>
              <a:rPr spc="5" dirty="0"/>
              <a:t>s</a:t>
            </a:r>
            <a:r>
              <a:rPr dirty="0"/>
              <a:t>://ww</a:t>
            </a:r>
            <a:r>
              <a:rPr spc="-10" dirty="0"/>
              <a:t>w</a:t>
            </a:r>
            <a:r>
              <a:rPr dirty="0"/>
              <a:t>.</a:t>
            </a:r>
            <a:r>
              <a:rPr spc="-5" dirty="0"/>
              <a:t>fac</a:t>
            </a:r>
            <a:r>
              <a:rPr dirty="0"/>
              <a:t>eboo</a:t>
            </a:r>
            <a:r>
              <a:rPr spc="-10" dirty="0"/>
              <a:t>k</a:t>
            </a:r>
            <a:r>
              <a:rPr dirty="0"/>
              <a:t>.</a:t>
            </a:r>
            <a:r>
              <a:rPr spc="-5" dirty="0"/>
              <a:t>c</a:t>
            </a:r>
            <a:r>
              <a:rPr spc="-15" dirty="0"/>
              <a:t>o</a:t>
            </a:r>
            <a:r>
              <a:rPr dirty="0"/>
              <a:t>m/wa</a:t>
            </a:r>
            <a:r>
              <a:rPr spc="-10" dirty="0"/>
              <a:t>l</a:t>
            </a:r>
            <a:r>
              <a:rPr dirty="0"/>
              <a:t>e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-10" dirty="0"/>
              <a:t>.</a:t>
            </a:r>
            <a:r>
              <a:rPr dirty="0"/>
              <a:t>n</a:t>
            </a:r>
            <a:r>
              <a:rPr spc="-15" dirty="0"/>
              <a:t>a</a:t>
            </a:r>
            <a:r>
              <a:rPr dirty="0"/>
              <a:t>g</a:t>
            </a:r>
            <a:r>
              <a:rPr spc="-10" dirty="0"/>
              <a:t>g</a:t>
            </a:r>
            <a:r>
              <a:rPr spc="-15" dirty="0"/>
              <a:t>a</a:t>
            </a:r>
            <a:r>
              <a:rPr dirty="0"/>
              <a:t>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Hum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Resour</a:t>
            </a:r>
            <a:r>
              <a:rPr spc="-10" dirty="0"/>
              <a:t>c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M</a:t>
            </a:r>
            <a:r>
              <a:rPr dirty="0"/>
              <a:t>anageme</a:t>
            </a:r>
            <a:r>
              <a:rPr spc="-15" dirty="0"/>
              <a:t>n</a:t>
            </a:r>
            <a:r>
              <a:rPr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h</a:t>
            </a:r>
            <a:r>
              <a:rPr spc="-10" dirty="0"/>
              <a:t>t</a:t>
            </a:r>
            <a:r>
              <a:rPr spc="-5" dirty="0"/>
              <a:t>tp</a:t>
            </a:r>
            <a:r>
              <a:rPr spc="5" dirty="0"/>
              <a:t>s</a:t>
            </a:r>
            <a:r>
              <a:rPr dirty="0"/>
              <a:t>://ww</a:t>
            </a:r>
            <a:r>
              <a:rPr spc="-10" dirty="0"/>
              <a:t>w</a:t>
            </a:r>
            <a:r>
              <a:rPr dirty="0"/>
              <a:t>.</a:t>
            </a:r>
            <a:r>
              <a:rPr spc="-5" dirty="0"/>
              <a:t>fac</a:t>
            </a:r>
            <a:r>
              <a:rPr dirty="0"/>
              <a:t>eboo</a:t>
            </a:r>
            <a:r>
              <a:rPr spc="-10" dirty="0"/>
              <a:t>k</a:t>
            </a:r>
            <a:r>
              <a:rPr dirty="0"/>
              <a:t>.</a:t>
            </a:r>
            <a:r>
              <a:rPr spc="-5" dirty="0"/>
              <a:t>c</a:t>
            </a:r>
            <a:r>
              <a:rPr spc="-15" dirty="0"/>
              <a:t>o</a:t>
            </a:r>
            <a:r>
              <a:rPr dirty="0"/>
              <a:t>m/wa</a:t>
            </a:r>
            <a:r>
              <a:rPr spc="-10" dirty="0"/>
              <a:t>l</a:t>
            </a:r>
            <a:r>
              <a:rPr dirty="0"/>
              <a:t>e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-10" dirty="0"/>
              <a:t>.</a:t>
            </a:r>
            <a:r>
              <a:rPr dirty="0"/>
              <a:t>n</a:t>
            </a:r>
            <a:r>
              <a:rPr spc="-15" dirty="0"/>
              <a:t>a</a:t>
            </a:r>
            <a:r>
              <a:rPr dirty="0"/>
              <a:t>g</a:t>
            </a:r>
            <a:r>
              <a:rPr spc="-10" dirty="0"/>
              <a:t>g</a:t>
            </a:r>
            <a:r>
              <a:rPr spc="-15" dirty="0"/>
              <a:t>a</a:t>
            </a:r>
            <a:r>
              <a:rPr dirty="0"/>
              <a:t>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675"/>
          </a:xfrm>
          <a:custGeom>
            <a:avLst/>
            <a:gdLst/>
            <a:ahLst/>
            <a:cxnLst/>
            <a:rect l="l" t="t" r="r" b="b"/>
            <a:pathLst>
              <a:path w="9144000" h="320675">
                <a:moveTo>
                  <a:pt x="0" y="320675"/>
                </a:moveTo>
                <a:lnTo>
                  <a:pt x="9144000" y="320675"/>
                </a:lnTo>
                <a:lnTo>
                  <a:pt x="91440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780" y="790194"/>
            <a:ext cx="8092439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880" y="1383284"/>
            <a:ext cx="8016239" cy="454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9644" y="6311252"/>
            <a:ext cx="300164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spc="-5" dirty="0"/>
              <a:t>P</a:t>
            </a:r>
            <a:r>
              <a:rPr spc="-10" dirty="0"/>
              <a:t>M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- </a:t>
            </a:r>
            <a:r>
              <a:rPr spc="-5" dirty="0"/>
              <a:t>Hum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Resour</a:t>
            </a:r>
            <a:r>
              <a:rPr spc="-10" dirty="0"/>
              <a:t>c</a:t>
            </a:r>
            <a:r>
              <a:rPr dirty="0"/>
              <a:t>e</a:t>
            </a:r>
            <a:r>
              <a:rPr spc="-35" dirty="0"/>
              <a:t> </a:t>
            </a:r>
            <a:r>
              <a:rPr spc="-10" dirty="0"/>
              <a:t>M</a:t>
            </a:r>
            <a:r>
              <a:rPr dirty="0"/>
              <a:t>anageme</a:t>
            </a:r>
            <a:r>
              <a:rPr spc="-15" dirty="0"/>
              <a:t>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7930" y="6311252"/>
            <a:ext cx="339217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5"/>
              </a:lnSpc>
            </a:pPr>
            <a:r>
              <a:rPr dirty="0"/>
              <a:t>h</a:t>
            </a:r>
            <a:r>
              <a:rPr spc="-10" dirty="0"/>
              <a:t>t</a:t>
            </a:r>
            <a:r>
              <a:rPr spc="-5" dirty="0"/>
              <a:t>tp</a:t>
            </a:r>
            <a:r>
              <a:rPr spc="5" dirty="0"/>
              <a:t>s</a:t>
            </a:r>
            <a:r>
              <a:rPr dirty="0"/>
              <a:t>://ww</a:t>
            </a:r>
            <a:r>
              <a:rPr spc="-10" dirty="0"/>
              <a:t>w</a:t>
            </a:r>
            <a:r>
              <a:rPr dirty="0"/>
              <a:t>.</a:t>
            </a:r>
            <a:r>
              <a:rPr spc="-5" dirty="0"/>
              <a:t>fac</a:t>
            </a:r>
            <a:r>
              <a:rPr dirty="0"/>
              <a:t>eboo</a:t>
            </a:r>
            <a:r>
              <a:rPr spc="-10" dirty="0"/>
              <a:t>k</a:t>
            </a:r>
            <a:r>
              <a:rPr dirty="0"/>
              <a:t>.</a:t>
            </a:r>
            <a:r>
              <a:rPr spc="-5" dirty="0"/>
              <a:t>c</a:t>
            </a:r>
            <a:r>
              <a:rPr spc="-15" dirty="0"/>
              <a:t>o</a:t>
            </a:r>
            <a:r>
              <a:rPr dirty="0"/>
              <a:t>m/wa</a:t>
            </a:r>
            <a:r>
              <a:rPr spc="-10" dirty="0"/>
              <a:t>l</a:t>
            </a:r>
            <a:r>
              <a:rPr dirty="0"/>
              <a:t>e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-10" dirty="0"/>
              <a:t>.</a:t>
            </a:r>
            <a:r>
              <a:rPr dirty="0"/>
              <a:t>n</a:t>
            </a:r>
            <a:r>
              <a:rPr spc="-15" dirty="0"/>
              <a:t>a</a:t>
            </a:r>
            <a:r>
              <a:rPr dirty="0"/>
              <a:t>g</a:t>
            </a:r>
            <a:r>
              <a:rPr spc="-10" dirty="0"/>
              <a:t>g</a:t>
            </a:r>
            <a:r>
              <a:rPr spc="-15" dirty="0"/>
              <a:t>a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8309" y="6311252"/>
            <a:ext cx="25780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F1E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90B4A921-EC18-424F-8E65-ED5444B5961E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pic>
        <p:nvPicPr>
          <p:cNvPr id="3075" name="Picture 2" descr="https://cdn.evbuc.com/eventlogos/52084516/p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>
                <a:ea typeface="ＭＳ Ｐゴシック" panose="020B0600070205080204" pitchFamily="50" charset="-128"/>
              </a:rPr>
              <a:t>Instructor: NGUYEN ANH MINH, MSc, PMP</a:t>
            </a:r>
            <a:endParaRPr lang="ja-JP" altLang="en-US" b="1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2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1084" y="1604645"/>
            <a:ext cx="460756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50" spc="5" dirty="0">
                <a:solidFill>
                  <a:srgbClr val="775F54"/>
                </a:solidFill>
                <a:latin typeface="Georgia"/>
                <a:cs typeface="Georgia"/>
              </a:rPr>
              <a:t>B</a:t>
            </a:r>
            <a:r>
              <a:rPr sz="2850" dirty="0">
                <a:solidFill>
                  <a:srgbClr val="775F54"/>
                </a:solidFill>
                <a:latin typeface="Georgia"/>
                <a:cs typeface="Georgia"/>
              </a:rPr>
              <a:t>.	</a:t>
            </a:r>
            <a:r>
              <a:rPr sz="2600" dirty="0">
                <a:latin typeface="Georgia"/>
                <a:cs typeface="Georgia"/>
              </a:rPr>
              <a:t>Project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Organizatio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 Ch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rts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776985"/>
            <a:ext cx="789876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Plan</a:t>
            </a:r>
            <a:r>
              <a:rPr sz="4000" spc="5" dirty="0"/>
              <a:t> </a:t>
            </a:r>
            <a:r>
              <a:rPr sz="4000" spc="-5" dirty="0"/>
              <a:t>HR</a:t>
            </a:r>
            <a:r>
              <a:rPr sz="4000" spc="5" dirty="0"/>
              <a:t> </a:t>
            </a:r>
            <a:r>
              <a:rPr sz="4000" spc="-10" dirty="0"/>
              <a:t>Ma</a:t>
            </a:r>
            <a:r>
              <a:rPr sz="4000" spc="0" dirty="0"/>
              <a:t>n</a:t>
            </a:r>
            <a:r>
              <a:rPr sz="4000" spc="-5" dirty="0"/>
              <a:t>a</a:t>
            </a:r>
            <a:r>
              <a:rPr sz="4000" dirty="0"/>
              <a:t>g</a:t>
            </a:r>
            <a:r>
              <a:rPr sz="4000" spc="-10" dirty="0"/>
              <a:t>emen</a:t>
            </a:r>
            <a:r>
              <a:rPr sz="4000" spc="0" dirty="0"/>
              <a:t>t</a:t>
            </a:r>
            <a:r>
              <a:rPr sz="4000" spc="-5" dirty="0"/>
              <a:t>:</a:t>
            </a:r>
            <a:r>
              <a:rPr sz="4000" dirty="0"/>
              <a:t> </a:t>
            </a:r>
            <a:r>
              <a:rPr sz="4000" spc="-10" dirty="0"/>
              <a:t>O</a:t>
            </a:r>
            <a:r>
              <a:rPr sz="4000" spc="5" dirty="0"/>
              <a:t>u</a:t>
            </a:r>
            <a:r>
              <a:rPr sz="4000" spc="-10" dirty="0"/>
              <a:t>tpu</a:t>
            </a:r>
            <a:r>
              <a:rPr sz="4000" dirty="0"/>
              <a:t>t</a:t>
            </a:r>
            <a:r>
              <a:rPr sz="4000" spc="-5" dirty="0"/>
              <a:t>s</a:t>
            </a:r>
            <a:r>
              <a:rPr sz="4000" spc="-15" dirty="0"/>
              <a:t> </a:t>
            </a:r>
            <a:r>
              <a:rPr sz="4000" spc="-5" dirty="0"/>
              <a:t>(2)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547749" y="2209761"/>
            <a:ext cx="6529324" cy="3869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67790"/>
            <a:ext cx="6854190" cy="4723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75F54"/>
              </a:buClr>
              <a:buSzPct val="110344"/>
              <a:buAutoNum type="alphaUcPeriod" startAt="3"/>
              <a:tabLst>
                <a:tab pos="528320" algn="l"/>
              </a:tabLst>
            </a:pP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affi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Managemen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Plan:</a:t>
            </a:r>
            <a:endParaRPr sz="2900">
              <a:latin typeface="Georgia"/>
              <a:cs typeface="Georgia"/>
            </a:endParaRPr>
          </a:p>
          <a:p>
            <a:pPr marL="652780" marR="5080" lvl="1" indent="-273050">
              <a:lnSpc>
                <a:spcPct val="100000"/>
              </a:lnSpc>
              <a:spcBef>
                <a:spcPts val="55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spc="5" dirty="0">
                <a:latin typeface="Georgia"/>
                <a:cs typeface="Georgia"/>
              </a:rPr>
              <a:t>D</a:t>
            </a:r>
            <a:r>
              <a:rPr sz="2600" spc="-5" dirty="0">
                <a:latin typeface="Georgia"/>
                <a:cs typeface="Georgia"/>
              </a:rPr>
              <a:t>es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ribes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entranc</a:t>
            </a:r>
            <a:r>
              <a:rPr sz="2600" dirty="0">
                <a:latin typeface="Georgia"/>
                <a:cs typeface="Georgia"/>
              </a:rPr>
              <a:t>e and release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cr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ter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a human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resourc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into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project.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Inclu</a:t>
            </a:r>
            <a:r>
              <a:rPr sz="2600" spc="-5" dirty="0">
                <a:latin typeface="Georgia"/>
                <a:cs typeface="Georgia"/>
              </a:rPr>
              <a:t>de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500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5" dirty="0">
                <a:latin typeface="Georgia"/>
                <a:cs typeface="Georgia"/>
              </a:rPr>
              <a:t>Staf</a:t>
            </a:r>
            <a:r>
              <a:rPr sz="2300" dirty="0">
                <a:latin typeface="Georgia"/>
                <a:cs typeface="Georgia"/>
              </a:rPr>
              <a:t>f Acq</a:t>
            </a:r>
            <a:r>
              <a:rPr sz="2300" spc="-10" dirty="0">
                <a:latin typeface="Georgia"/>
                <a:cs typeface="Georgia"/>
              </a:rPr>
              <a:t>u</a:t>
            </a:r>
            <a:r>
              <a:rPr sz="2300" dirty="0">
                <a:latin typeface="Georgia"/>
                <a:cs typeface="Georgia"/>
              </a:rPr>
              <a:t>isi</a:t>
            </a:r>
            <a:r>
              <a:rPr sz="2300" spc="-10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ion</a:t>
            </a:r>
            <a:endParaRPr sz="23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500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latin typeface="Georgia"/>
                <a:cs typeface="Georgia"/>
              </a:rPr>
              <a:t>Res</a:t>
            </a:r>
            <a:r>
              <a:rPr sz="2300" spc="5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urc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Calendars</a:t>
            </a:r>
            <a:endParaRPr sz="23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5" dirty="0">
                <a:latin typeface="Georgia"/>
                <a:cs typeface="Georgia"/>
              </a:rPr>
              <a:t>Staf</a:t>
            </a:r>
            <a:r>
              <a:rPr sz="2300" dirty="0">
                <a:latin typeface="Georgia"/>
                <a:cs typeface="Georgia"/>
              </a:rPr>
              <a:t>f R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spc="-5" dirty="0">
                <a:latin typeface="Georgia"/>
                <a:cs typeface="Georgia"/>
              </a:rPr>
              <a:t>le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5" dirty="0">
                <a:latin typeface="Georgia"/>
                <a:cs typeface="Georgia"/>
              </a:rPr>
              <a:t>s</a:t>
            </a:r>
            <a:r>
              <a:rPr sz="2300" dirty="0">
                <a:latin typeface="Georgia"/>
                <a:cs typeface="Georgia"/>
              </a:rPr>
              <a:t>e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Plan</a:t>
            </a:r>
            <a:endParaRPr sz="23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490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latin typeface="Georgia"/>
                <a:cs typeface="Georgia"/>
              </a:rPr>
              <a:t>Trai</a:t>
            </a:r>
            <a:r>
              <a:rPr sz="2300" spc="-10" dirty="0">
                <a:latin typeface="Georgia"/>
                <a:cs typeface="Georgia"/>
              </a:rPr>
              <a:t>n</a:t>
            </a:r>
            <a:r>
              <a:rPr sz="2300" dirty="0">
                <a:latin typeface="Georgia"/>
                <a:cs typeface="Georgia"/>
              </a:rPr>
              <a:t>i</a:t>
            </a:r>
            <a:r>
              <a:rPr sz="2300" spc="-10" dirty="0">
                <a:latin typeface="Georgia"/>
                <a:cs typeface="Georgia"/>
              </a:rPr>
              <a:t>n</a:t>
            </a:r>
            <a:r>
              <a:rPr sz="2300" dirty="0">
                <a:latin typeface="Georgia"/>
                <a:cs typeface="Georgia"/>
              </a:rPr>
              <a:t>g </a:t>
            </a:r>
            <a:r>
              <a:rPr sz="2300" spc="-5" dirty="0">
                <a:latin typeface="Georgia"/>
                <a:cs typeface="Georgia"/>
              </a:rPr>
              <a:t>Needs</a:t>
            </a:r>
            <a:endParaRPr sz="23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500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latin typeface="Georgia"/>
                <a:cs typeface="Georgia"/>
              </a:rPr>
              <a:t>Reco</a:t>
            </a:r>
            <a:r>
              <a:rPr sz="2300" spc="-5" dirty="0">
                <a:latin typeface="Georgia"/>
                <a:cs typeface="Georgia"/>
              </a:rPr>
              <a:t>gni</a:t>
            </a:r>
            <a:r>
              <a:rPr sz="2300" spc="-10" dirty="0">
                <a:latin typeface="Georgia"/>
                <a:cs typeface="Georgia"/>
              </a:rPr>
              <a:t>t</a:t>
            </a:r>
            <a:r>
              <a:rPr sz="2300" dirty="0">
                <a:latin typeface="Georgia"/>
                <a:cs typeface="Georgia"/>
              </a:rPr>
              <a:t>ion a</a:t>
            </a:r>
            <a:r>
              <a:rPr sz="2300" spc="-10" dirty="0">
                <a:latin typeface="Georgia"/>
                <a:cs typeface="Georgia"/>
              </a:rPr>
              <a:t>n</a:t>
            </a:r>
            <a:r>
              <a:rPr sz="2300" dirty="0">
                <a:latin typeface="Georgia"/>
                <a:cs typeface="Georgia"/>
              </a:rPr>
              <a:t>d </a:t>
            </a:r>
            <a:r>
              <a:rPr sz="2300" spc="5" dirty="0">
                <a:latin typeface="Georgia"/>
                <a:cs typeface="Georgia"/>
              </a:rPr>
              <a:t>r</a:t>
            </a:r>
            <a:r>
              <a:rPr sz="2300" spc="-5" dirty="0">
                <a:latin typeface="Georgia"/>
                <a:cs typeface="Georgia"/>
              </a:rPr>
              <a:t>e</a:t>
            </a:r>
            <a:r>
              <a:rPr sz="2300" spc="5" dirty="0">
                <a:latin typeface="Georgia"/>
                <a:cs typeface="Georgia"/>
              </a:rPr>
              <a:t>w</a:t>
            </a:r>
            <a:r>
              <a:rPr sz="2300" dirty="0">
                <a:latin typeface="Georgia"/>
                <a:cs typeface="Georgia"/>
              </a:rPr>
              <a:t>arding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s</a:t>
            </a:r>
            <a:r>
              <a:rPr sz="2300" dirty="0">
                <a:latin typeface="Georgia"/>
                <a:cs typeface="Georgia"/>
              </a:rPr>
              <a:t>y</a:t>
            </a:r>
            <a:r>
              <a:rPr sz="2300" spc="-5" dirty="0">
                <a:latin typeface="Georgia"/>
                <a:cs typeface="Georgia"/>
              </a:rPr>
              <a:t>stem</a:t>
            </a:r>
            <a:endParaRPr sz="23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5" dirty="0">
                <a:latin typeface="Georgia"/>
                <a:cs typeface="Georgia"/>
              </a:rPr>
              <a:t>Com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5" dirty="0">
                <a:latin typeface="Georgia"/>
                <a:cs typeface="Georgia"/>
              </a:rPr>
              <a:t>lian</a:t>
            </a:r>
            <a:r>
              <a:rPr sz="2300" spc="-10" dirty="0">
                <a:latin typeface="Georgia"/>
                <a:cs typeface="Georgia"/>
              </a:rPr>
              <a:t>c</a:t>
            </a:r>
            <a:r>
              <a:rPr sz="2300" dirty="0">
                <a:latin typeface="Georgia"/>
                <a:cs typeface="Georgia"/>
              </a:rPr>
              <a:t>e</a:t>
            </a:r>
            <a:endParaRPr sz="2300">
              <a:latin typeface="Georgia"/>
              <a:cs typeface="Georgia"/>
            </a:endParaRPr>
          </a:p>
          <a:p>
            <a:pPr marL="927100" lvl="2" indent="-228600">
              <a:lnSpc>
                <a:spcPct val="100000"/>
              </a:lnSpc>
              <a:spcBef>
                <a:spcPts val="490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dirty="0">
                <a:latin typeface="Georgia"/>
                <a:cs typeface="Georgia"/>
              </a:rPr>
              <a:t>Safety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1009" y="6311252"/>
            <a:ext cx="2108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-5" dirty="0">
                <a:solidFill>
                  <a:srgbClr val="7B5F1E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700785"/>
            <a:ext cx="78943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Plan</a:t>
            </a:r>
            <a:r>
              <a:rPr sz="4000" spc="5" dirty="0"/>
              <a:t> </a:t>
            </a:r>
            <a:r>
              <a:rPr sz="4000" spc="-5" dirty="0"/>
              <a:t>HR</a:t>
            </a:r>
            <a:r>
              <a:rPr sz="4000" dirty="0"/>
              <a:t> </a:t>
            </a:r>
            <a:r>
              <a:rPr sz="4000" spc="0" dirty="0"/>
              <a:t>M</a:t>
            </a:r>
            <a:r>
              <a:rPr sz="4000" spc="-5" dirty="0"/>
              <a:t>an</a:t>
            </a:r>
            <a:r>
              <a:rPr sz="4000" dirty="0"/>
              <a:t>a</a:t>
            </a:r>
            <a:r>
              <a:rPr sz="4000" spc="-10" dirty="0"/>
              <a:t>g</a:t>
            </a:r>
            <a:r>
              <a:rPr sz="4000" dirty="0"/>
              <a:t>e</a:t>
            </a:r>
            <a:r>
              <a:rPr sz="4000" spc="-5" dirty="0"/>
              <a:t>ment:</a:t>
            </a:r>
            <a:r>
              <a:rPr sz="4000" spc="5" dirty="0"/>
              <a:t> </a:t>
            </a:r>
            <a:r>
              <a:rPr sz="4000" spc="-10" dirty="0"/>
              <a:t>O</a:t>
            </a:r>
            <a:r>
              <a:rPr sz="4000" spc="0" dirty="0"/>
              <a:t>u</a:t>
            </a:r>
            <a:r>
              <a:rPr sz="4000" spc="-10" dirty="0"/>
              <a:t>tpu</a:t>
            </a:r>
            <a:r>
              <a:rPr sz="4000" dirty="0"/>
              <a:t>t</a:t>
            </a:r>
            <a:r>
              <a:rPr sz="4000" spc="-5" dirty="0"/>
              <a:t>s</a:t>
            </a:r>
            <a:r>
              <a:rPr sz="4000" spc="-20" dirty="0"/>
              <a:t> </a:t>
            </a:r>
            <a:r>
              <a:rPr sz="4000" spc="-5" dirty="0"/>
              <a:t>(3)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2514600"/>
            <a:ext cx="1828800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371600"/>
            <a:ext cx="60960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0438" rIns="0" bIns="0" rtlCol="0">
            <a:spAutoFit/>
          </a:bodyPr>
          <a:lstStyle/>
          <a:p>
            <a:pPr marL="609600" marR="53975" indent="-320040">
              <a:lnSpc>
                <a:spcPct val="120000"/>
              </a:lnSpc>
              <a:buClr>
                <a:srgbClr val="775F54"/>
              </a:buClr>
              <a:buSzPct val="59615"/>
              <a:buFont typeface="Wingdings"/>
              <a:buChar char=""/>
              <a:tabLst>
                <a:tab pos="610235" algn="l"/>
              </a:tabLst>
            </a:pPr>
            <a:r>
              <a:rPr spc="-5" dirty="0">
                <a:latin typeface="Georgia"/>
                <a:cs typeface="Georgia"/>
              </a:rPr>
              <a:t>Unde</a:t>
            </a:r>
            <a:r>
              <a:rPr spc="10" dirty="0">
                <a:latin typeface="Georgia"/>
                <a:cs typeface="Georgia"/>
              </a:rPr>
              <a:t>r</a:t>
            </a:r>
            <a:r>
              <a:rPr spc="-5" dirty="0">
                <a:latin typeface="Georgia"/>
                <a:cs typeface="Georgia"/>
              </a:rPr>
              <a:t>stan</a:t>
            </a:r>
            <a:r>
              <a:rPr dirty="0">
                <a:latin typeface="Georgia"/>
                <a:cs typeface="Georgia"/>
              </a:rPr>
              <a:t>d</a:t>
            </a:r>
            <a:r>
              <a:rPr spc="-2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th</a:t>
            </a:r>
            <a:r>
              <a:rPr dirty="0">
                <a:latin typeface="Georgia"/>
                <a:cs typeface="Georgia"/>
              </a:rPr>
              <a:t>e key</a:t>
            </a:r>
            <a:r>
              <a:rPr spc="-2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env</a:t>
            </a:r>
            <a:r>
              <a:rPr spc="5" dirty="0">
                <a:latin typeface="Georgia"/>
                <a:cs typeface="Georgia"/>
              </a:rPr>
              <a:t>i</a:t>
            </a:r>
            <a:r>
              <a:rPr dirty="0">
                <a:latin typeface="Georgia"/>
                <a:cs typeface="Georgia"/>
              </a:rPr>
              <a:t>ronmental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factor</a:t>
            </a:r>
            <a:r>
              <a:rPr dirty="0">
                <a:latin typeface="Georgia"/>
                <a:cs typeface="Georgia"/>
              </a:rPr>
              <a:t>s</a:t>
            </a:r>
            <a:r>
              <a:rPr spc="-2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and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the </a:t>
            </a:r>
            <a:r>
              <a:rPr b="1" spc="-5" dirty="0">
                <a:latin typeface="Georgia"/>
                <a:cs typeface="Georgia"/>
              </a:rPr>
              <a:t>fiv</a:t>
            </a:r>
            <a:r>
              <a:rPr b="1" dirty="0">
                <a:latin typeface="Georgia"/>
                <a:cs typeface="Georgia"/>
              </a:rPr>
              <a:t>e</a:t>
            </a:r>
            <a:r>
              <a:rPr b="1" spc="-40" dirty="0">
                <a:latin typeface="Georgia"/>
                <a:cs typeface="Georgia"/>
              </a:rPr>
              <a:t> </a:t>
            </a:r>
            <a:r>
              <a:rPr spc="5" dirty="0">
                <a:latin typeface="Georgia"/>
                <a:cs typeface="Georgia"/>
              </a:rPr>
              <a:t>c</a:t>
            </a:r>
            <a:r>
              <a:rPr spc="-5" dirty="0">
                <a:latin typeface="Georgia"/>
                <a:cs typeface="Georgia"/>
              </a:rPr>
              <a:t>ons</a:t>
            </a:r>
            <a:r>
              <a:rPr spc="5" dirty="0">
                <a:latin typeface="Georgia"/>
                <a:cs typeface="Georgia"/>
              </a:rPr>
              <a:t>t</a:t>
            </a:r>
            <a:r>
              <a:rPr dirty="0">
                <a:latin typeface="Georgia"/>
                <a:cs typeface="Georgia"/>
              </a:rPr>
              <a:t>raints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tha</a:t>
            </a:r>
            <a:r>
              <a:rPr dirty="0">
                <a:latin typeface="Georgia"/>
                <a:cs typeface="Georgia"/>
              </a:rPr>
              <a:t>t</a:t>
            </a:r>
            <a:r>
              <a:rPr spc="5" dirty="0">
                <a:latin typeface="Georgia"/>
                <a:cs typeface="Georgia"/>
              </a:rPr>
              <a:t> c</a:t>
            </a:r>
            <a:r>
              <a:rPr dirty="0">
                <a:latin typeface="Georgia"/>
                <a:cs typeface="Georgia"/>
              </a:rPr>
              <a:t>an</a:t>
            </a:r>
            <a:r>
              <a:rPr spc="-2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impact</a:t>
            </a:r>
            <a:r>
              <a:rPr spc="-5" dirty="0">
                <a:latin typeface="Georgia"/>
                <a:cs typeface="Georgia"/>
              </a:rPr>
              <a:t> th</a:t>
            </a:r>
            <a:r>
              <a:rPr dirty="0">
                <a:latin typeface="Georgia"/>
                <a:cs typeface="Georgia"/>
              </a:rPr>
              <a:t>e Human Res</a:t>
            </a:r>
            <a:r>
              <a:rPr spc="-5" dirty="0">
                <a:latin typeface="Georgia"/>
                <a:cs typeface="Georgia"/>
              </a:rPr>
              <a:t>o</a:t>
            </a:r>
            <a:r>
              <a:rPr dirty="0">
                <a:latin typeface="Georgia"/>
                <a:cs typeface="Georgia"/>
              </a:rPr>
              <a:t>ur</a:t>
            </a:r>
            <a:r>
              <a:rPr spc="5" dirty="0">
                <a:latin typeface="Georgia"/>
                <a:cs typeface="Georgia"/>
              </a:rPr>
              <a:t>c</a:t>
            </a:r>
            <a:r>
              <a:rPr dirty="0">
                <a:latin typeface="Georgia"/>
                <a:cs typeface="Georgia"/>
              </a:rPr>
              <a:t>e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Planning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pr</a:t>
            </a:r>
            <a:r>
              <a:rPr spc="5" dirty="0">
                <a:latin typeface="Georgia"/>
                <a:cs typeface="Georgia"/>
              </a:rPr>
              <a:t>oc</a:t>
            </a:r>
            <a:r>
              <a:rPr spc="-5" dirty="0">
                <a:latin typeface="Georgia"/>
                <a:cs typeface="Georgia"/>
              </a:rPr>
              <a:t>e</a:t>
            </a:r>
            <a:r>
              <a:rPr spc="5" dirty="0">
                <a:latin typeface="Georgia"/>
                <a:cs typeface="Georgia"/>
              </a:rPr>
              <a:t>s</a:t>
            </a:r>
            <a:r>
              <a:rPr dirty="0">
                <a:latin typeface="Georgia"/>
                <a:cs typeface="Georgia"/>
              </a:rPr>
              <a:t>s</a:t>
            </a:r>
          </a:p>
          <a:p>
            <a:pPr marL="609600" marR="5080" indent="-320040">
              <a:lnSpc>
                <a:spcPct val="120000"/>
              </a:lnSpc>
              <a:spcBef>
                <a:spcPts val="695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610235" algn="l"/>
              </a:tabLst>
            </a:pPr>
            <a:r>
              <a:rPr spc="-5" dirty="0">
                <a:latin typeface="Georgia"/>
                <a:cs typeface="Georgia"/>
              </a:rPr>
              <a:t>Us</a:t>
            </a:r>
            <a:r>
              <a:rPr spc="10" dirty="0">
                <a:latin typeface="Georgia"/>
                <a:cs typeface="Georgia"/>
              </a:rPr>
              <a:t>i</a:t>
            </a:r>
            <a:r>
              <a:rPr dirty="0">
                <a:latin typeface="Georgia"/>
                <a:cs typeface="Georgia"/>
              </a:rPr>
              <a:t>ng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tem</a:t>
            </a:r>
            <a:r>
              <a:rPr spc="5" dirty="0">
                <a:latin typeface="Georgia"/>
                <a:cs typeface="Georgia"/>
              </a:rPr>
              <a:t>p</a:t>
            </a:r>
            <a:r>
              <a:rPr spc="-5" dirty="0">
                <a:latin typeface="Georgia"/>
                <a:cs typeface="Georgia"/>
              </a:rPr>
              <a:t>late</a:t>
            </a:r>
            <a:r>
              <a:rPr dirty="0">
                <a:latin typeface="Georgia"/>
                <a:cs typeface="Georgia"/>
              </a:rPr>
              <a:t>s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and </a:t>
            </a:r>
            <a:r>
              <a:rPr spc="5" dirty="0">
                <a:latin typeface="Georgia"/>
                <a:cs typeface="Georgia"/>
              </a:rPr>
              <a:t>c</a:t>
            </a:r>
            <a:r>
              <a:rPr dirty="0">
                <a:latin typeface="Georgia"/>
                <a:cs typeface="Georgia"/>
              </a:rPr>
              <a:t>he</a:t>
            </a:r>
            <a:r>
              <a:rPr spc="5" dirty="0">
                <a:latin typeface="Georgia"/>
                <a:cs typeface="Georgia"/>
              </a:rPr>
              <a:t>c</a:t>
            </a:r>
            <a:r>
              <a:rPr dirty="0">
                <a:latin typeface="Georgia"/>
                <a:cs typeface="Georgia"/>
              </a:rPr>
              <a:t>klis</a:t>
            </a:r>
            <a:r>
              <a:rPr spc="-5" dirty="0">
                <a:latin typeface="Georgia"/>
                <a:cs typeface="Georgia"/>
              </a:rPr>
              <a:t>t</a:t>
            </a:r>
            <a:r>
              <a:rPr dirty="0">
                <a:latin typeface="Georgia"/>
                <a:cs typeface="Georgia"/>
              </a:rPr>
              <a:t>s</a:t>
            </a:r>
            <a:r>
              <a:rPr spc="-3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is</a:t>
            </a:r>
            <a:r>
              <a:rPr spc="-1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on</a:t>
            </a:r>
            <a:r>
              <a:rPr dirty="0">
                <a:latin typeface="Georgia"/>
                <a:cs typeface="Georgia"/>
              </a:rPr>
              <a:t>e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wa</a:t>
            </a:r>
            <a:r>
              <a:rPr dirty="0">
                <a:latin typeface="Georgia"/>
                <a:cs typeface="Georgia"/>
              </a:rPr>
              <a:t>y</a:t>
            </a:r>
            <a:r>
              <a:rPr spc="-5" dirty="0">
                <a:latin typeface="Georgia"/>
                <a:cs typeface="Georgia"/>
              </a:rPr>
              <a:t> to </a:t>
            </a:r>
            <a:r>
              <a:rPr dirty="0"/>
              <a:t>en</a:t>
            </a:r>
            <a:r>
              <a:rPr spc="5" dirty="0"/>
              <a:t>s</a:t>
            </a:r>
            <a:r>
              <a:rPr dirty="0"/>
              <a:t>u</a:t>
            </a:r>
            <a:r>
              <a:rPr spc="5" dirty="0"/>
              <a:t>r</a:t>
            </a:r>
            <a:r>
              <a:rPr dirty="0"/>
              <a:t>e that you</a:t>
            </a:r>
            <a:r>
              <a:rPr spc="-10" dirty="0"/>
              <a:t> </a:t>
            </a:r>
            <a:r>
              <a:rPr dirty="0"/>
              <a:t>d</a:t>
            </a:r>
            <a:r>
              <a:rPr spc="5" dirty="0"/>
              <a:t>o</a:t>
            </a:r>
            <a:r>
              <a:rPr dirty="0"/>
              <a:t>n’t</a:t>
            </a:r>
            <a:r>
              <a:rPr spc="-20" dirty="0"/>
              <a:t> </a:t>
            </a:r>
            <a:r>
              <a:rPr dirty="0"/>
              <a:t>mi</a:t>
            </a:r>
            <a:r>
              <a:rPr spc="5" dirty="0"/>
              <a:t>s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any key</a:t>
            </a:r>
            <a:r>
              <a:rPr spc="-10" dirty="0"/>
              <a:t> </a:t>
            </a:r>
            <a:r>
              <a:rPr dirty="0"/>
              <a:t>re</a:t>
            </a:r>
            <a:r>
              <a:rPr spc="10" dirty="0"/>
              <a:t>s</a:t>
            </a:r>
            <a:r>
              <a:rPr dirty="0"/>
              <a:t>pon</a:t>
            </a:r>
            <a:r>
              <a:rPr spc="5" dirty="0"/>
              <a:t>s</a:t>
            </a:r>
            <a:r>
              <a:rPr dirty="0"/>
              <a:t>i</a:t>
            </a:r>
            <a:r>
              <a:rPr spc="10" dirty="0"/>
              <a:t>b</a:t>
            </a:r>
            <a:r>
              <a:rPr dirty="0"/>
              <a:t>il</a:t>
            </a:r>
            <a:r>
              <a:rPr spc="5" dirty="0"/>
              <a:t>i</a:t>
            </a:r>
            <a:r>
              <a:rPr dirty="0"/>
              <a:t>ties </a:t>
            </a:r>
            <a:r>
              <a:rPr spc="-5" dirty="0">
                <a:latin typeface="Georgia"/>
                <a:cs typeface="Georgia"/>
              </a:rPr>
              <a:t>whe</a:t>
            </a:r>
            <a:r>
              <a:rPr dirty="0">
                <a:latin typeface="Georgia"/>
                <a:cs typeface="Georgia"/>
              </a:rPr>
              <a:t>n </a:t>
            </a:r>
            <a:r>
              <a:rPr spc="-5" dirty="0">
                <a:latin typeface="Georgia"/>
                <a:cs typeface="Georgia"/>
              </a:rPr>
              <a:t>pla</a:t>
            </a:r>
            <a:r>
              <a:rPr spc="-10" dirty="0">
                <a:latin typeface="Georgia"/>
                <a:cs typeface="Georgia"/>
              </a:rPr>
              <a:t>n</a:t>
            </a:r>
            <a:r>
              <a:rPr dirty="0">
                <a:latin typeface="Georgia"/>
                <a:cs typeface="Georgia"/>
              </a:rPr>
              <a:t>ning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th</a:t>
            </a:r>
            <a:r>
              <a:rPr dirty="0">
                <a:latin typeface="Georgia"/>
                <a:cs typeface="Georgia"/>
              </a:rPr>
              <a:t>e </a:t>
            </a:r>
            <a:r>
              <a:rPr spc="-5" dirty="0">
                <a:latin typeface="Georgia"/>
                <a:cs typeface="Georgia"/>
              </a:rPr>
              <a:t>projec</a:t>
            </a:r>
            <a:r>
              <a:rPr dirty="0">
                <a:latin typeface="Georgia"/>
                <a:cs typeface="Georgia"/>
              </a:rPr>
              <a:t>t</a:t>
            </a:r>
            <a:r>
              <a:rPr spc="-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and </a:t>
            </a:r>
            <a:r>
              <a:rPr spc="-5" dirty="0">
                <a:latin typeface="Georgia"/>
                <a:cs typeface="Georgia"/>
              </a:rPr>
              <a:t>wil</a:t>
            </a:r>
            <a:r>
              <a:rPr dirty="0">
                <a:latin typeface="Georgia"/>
                <a:cs typeface="Georgia"/>
              </a:rPr>
              <a:t>l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hel</a:t>
            </a:r>
            <a:r>
              <a:rPr dirty="0">
                <a:latin typeface="Georgia"/>
                <a:cs typeface="Georgia"/>
              </a:rPr>
              <a:t>p</a:t>
            </a:r>
            <a:r>
              <a:rPr spc="-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r</a:t>
            </a:r>
            <a:r>
              <a:rPr spc="5" dirty="0">
                <a:latin typeface="Georgia"/>
                <a:cs typeface="Georgia"/>
              </a:rPr>
              <a:t>e</a:t>
            </a:r>
            <a:r>
              <a:rPr spc="-5" dirty="0">
                <a:latin typeface="Georgia"/>
                <a:cs typeface="Georgia"/>
              </a:rPr>
              <a:t>d</a:t>
            </a:r>
            <a:r>
              <a:rPr spc="5" dirty="0">
                <a:latin typeface="Georgia"/>
                <a:cs typeface="Georgia"/>
              </a:rPr>
              <a:t>u</a:t>
            </a:r>
            <a:r>
              <a:rPr spc="-5" dirty="0">
                <a:latin typeface="Georgia"/>
                <a:cs typeface="Georgia"/>
              </a:rPr>
              <a:t>c</a:t>
            </a:r>
            <a:r>
              <a:rPr dirty="0">
                <a:latin typeface="Georgia"/>
                <a:cs typeface="Georgia"/>
              </a:rPr>
              <a:t>e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the </a:t>
            </a:r>
            <a:r>
              <a:rPr dirty="0">
                <a:latin typeface="Georgia"/>
                <a:cs typeface="Georgia"/>
              </a:rPr>
              <a:t>amount</a:t>
            </a:r>
            <a:r>
              <a:rPr spc="-5" dirty="0">
                <a:latin typeface="Georgia"/>
                <a:cs typeface="Georgia"/>
              </a:rPr>
              <a:t> o</a:t>
            </a:r>
            <a:r>
              <a:rPr dirty="0">
                <a:latin typeface="Georgia"/>
                <a:cs typeface="Georgia"/>
              </a:rPr>
              <a:t>f</a:t>
            </a:r>
            <a:r>
              <a:rPr spc="-5" dirty="0">
                <a:latin typeface="Georgia"/>
                <a:cs typeface="Georgia"/>
              </a:rPr>
              <a:t> tim</a:t>
            </a:r>
            <a:r>
              <a:rPr dirty="0">
                <a:latin typeface="Georgia"/>
                <a:cs typeface="Georgia"/>
              </a:rPr>
              <a:t>e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sp</a:t>
            </a:r>
            <a:r>
              <a:rPr spc="5" dirty="0">
                <a:latin typeface="Georgia"/>
                <a:cs typeface="Georgia"/>
              </a:rPr>
              <a:t>e</a:t>
            </a:r>
            <a:r>
              <a:rPr dirty="0">
                <a:latin typeface="Georgia"/>
                <a:cs typeface="Georgia"/>
              </a:rPr>
              <a:t>nt in </a:t>
            </a:r>
            <a:r>
              <a:rPr spc="-5" dirty="0">
                <a:latin typeface="Georgia"/>
                <a:cs typeface="Georgia"/>
              </a:rPr>
              <a:t>planning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Exa</a:t>
            </a:r>
            <a:r>
              <a:rPr dirty="0"/>
              <a:t>m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5" dirty="0"/>
              <a:t>p</a:t>
            </a:r>
            <a:r>
              <a:rPr spc="-5" dirty="0"/>
              <a:t>ot</a:t>
            </a:r>
            <a:r>
              <a:rPr spc="5" dirty="0"/>
              <a:t>l</a:t>
            </a:r>
            <a:r>
              <a:rPr dirty="0"/>
              <a:t>ig</a:t>
            </a:r>
            <a:r>
              <a:rPr spc="15" dirty="0"/>
              <a:t>h</a:t>
            </a:r>
            <a:r>
              <a:rPr spc="-5" dirty="0"/>
              <a:t>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329690"/>
            <a:ext cx="8069580" cy="410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900" spc="-5" dirty="0">
                <a:latin typeface="Georgia"/>
                <a:cs typeface="Georgia"/>
              </a:rPr>
              <a:t>Yo</a:t>
            </a:r>
            <a:r>
              <a:rPr sz="2900" dirty="0">
                <a:latin typeface="Georgia"/>
                <a:cs typeface="Georgia"/>
              </a:rPr>
              <a:t>u </a:t>
            </a:r>
            <a:r>
              <a:rPr sz="2900" spc="-5" dirty="0">
                <a:latin typeface="Georgia"/>
                <a:cs typeface="Georgia"/>
              </a:rPr>
              <a:t>hav</a:t>
            </a:r>
            <a:r>
              <a:rPr sz="2900" dirty="0">
                <a:latin typeface="Georgia"/>
                <a:cs typeface="Georgia"/>
              </a:rPr>
              <a:t>e </a:t>
            </a:r>
            <a:r>
              <a:rPr sz="2900" spc="-5" dirty="0">
                <a:latin typeface="Georgia"/>
                <a:cs typeface="Georgia"/>
              </a:rPr>
              <a:t>bee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gne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 </a:t>
            </a:r>
            <a:r>
              <a:rPr sz="2900" spc="-5" dirty="0">
                <a:latin typeface="Georgia"/>
                <a:cs typeface="Georgia"/>
              </a:rPr>
              <a:t>projec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manag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for </a:t>
            </a:r>
            <a:r>
              <a:rPr sz="2900" dirty="0">
                <a:latin typeface="Georgia"/>
                <a:cs typeface="Georgia"/>
              </a:rPr>
              <a:t>a </a:t>
            </a:r>
            <a:r>
              <a:rPr sz="2900" spc="-5" dirty="0">
                <a:latin typeface="Georgia"/>
                <a:cs typeface="Georgia"/>
              </a:rPr>
              <a:t>sof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war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developmen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projec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.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The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projec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am </a:t>
            </a:r>
            <a:r>
              <a:rPr sz="2900" spc="-5" dirty="0">
                <a:latin typeface="Georgia"/>
                <a:cs typeface="Georgia"/>
              </a:rPr>
              <a:t>con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 15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am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mem</a:t>
            </a:r>
            <a:r>
              <a:rPr sz="2900" spc="5" dirty="0">
                <a:latin typeface="Georgia"/>
                <a:cs typeface="Georgia"/>
              </a:rPr>
              <a:t>b</a:t>
            </a:r>
            <a:r>
              <a:rPr sz="2900" spc="-5" dirty="0">
                <a:latin typeface="Georgia"/>
                <a:cs typeface="Georgia"/>
              </a:rPr>
              <a:t>er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.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Yo</a:t>
            </a:r>
            <a:r>
              <a:rPr sz="2900" dirty="0">
                <a:latin typeface="Georgia"/>
                <a:cs typeface="Georgia"/>
              </a:rPr>
              <a:t>u </a:t>
            </a:r>
            <a:r>
              <a:rPr sz="2900" spc="-5" dirty="0">
                <a:latin typeface="Georgia"/>
                <a:cs typeface="Georgia"/>
              </a:rPr>
              <a:t>wan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to und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and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wh</a:t>
            </a:r>
            <a:r>
              <a:rPr sz="2900" dirty="0">
                <a:latin typeface="Georgia"/>
                <a:cs typeface="Georgia"/>
              </a:rPr>
              <a:t>o 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s responsi</a:t>
            </a:r>
            <a:r>
              <a:rPr sz="2900" spc="5" dirty="0">
                <a:latin typeface="Georgia"/>
                <a:cs typeface="Georgia"/>
              </a:rPr>
              <a:t>b</a:t>
            </a:r>
            <a:r>
              <a:rPr sz="2900" spc="-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fo</a:t>
            </a:r>
            <a:r>
              <a:rPr sz="2900" dirty="0">
                <a:latin typeface="Georgia"/>
                <a:cs typeface="Georgia"/>
              </a:rPr>
              <a:t>r </a:t>
            </a:r>
            <a:r>
              <a:rPr sz="2900" spc="-5" dirty="0">
                <a:latin typeface="Georgia"/>
                <a:cs typeface="Georgia"/>
              </a:rPr>
              <a:t>doin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wha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proje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. Where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ca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yo</a:t>
            </a:r>
            <a:r>
              <a:rPr sz="2900" dirty="0">
                <a:latin typeface="Georgia"/>
                <a:cs typeface="Georgia"/>
              </a:rPr>
              <a:t>u </a:t>
            </a:r>
            <a:r>
              <a:rPr sz="2900" spc="-5" dirty="0">
                <a:latin typeface="Georgia"/>
                <a:cs typeface="Georgia"/>
              </a:rPr>
              <a:t>fin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is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informa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ion?</a:t>
            </a:r>
            <a:endParaRPr sz="2900">
              <a:latin typeface="Georgia"/>
              <a:cs typeface="Georgia"/>
            </a:endParaRPr>
          </a:p>
          <a:p>
            <a:pPr marL="893444" indent="-514984">
              <a:lnSpc>
                <a:spcPct val="100000"/>
              </a:lnSpc>
              <a:spcBef>
                <a:spcPts val="610"/>
              </a:spcBef>
              <a:buClr>
                <a:srgbClr val="775F54"/>
              </a:buClr>
              <a:buSzPct val="69230"/>
              <a:buAutoNum type="alphaUcPeriod"/>
              <a:tabLst>
                <a:tab pos="894080" algn="l"/>
              </a:tabLst>
            </a:pPr>
            <a:r>
              <a:rPr sz="2600" dirty="0">
                <a:latin typeface="Georgia"/>
                <a:cs typeface="Georgia"/>
              </a:rPr>
              <a:t>Res</a:t>
            </a:r>
            <a:r>
              <a:rPr sz="2600" spc="-5" dirty="0">
                <a:latin typeface="Georgia"/>
                <a:cs typeface="Georgia"/>
              </a:rPr>
              <a:t>pon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10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il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y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10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gnment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Matr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x</a:t>
            </a:r>
            <a:endParaRPr sz="2600">
              <a:latin typeface="Georgia"/>
              <a:cs typeface="Georgia"/>
            </a:endParaRPr>
          </a:p>
          <a:p>
            <a:pPr marL="893444" indent="-514984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AutoNum type="alphaUcPeriod"/>
              <a:tabLst>
                <a:tab pos="894080" algn="l"/>
              </a:tabLst>
            </a:pPr>
            <a:r>
              <a:rPr sz="2600" dirty="0">
                <a:latin typeface="Georgia"/>
                <a:cs typeface="Georgia"/>
              </a:rPr>
              <a:t>Resour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Hi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to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ram</a:t>
            </a:r>
            <a:endParaRPr sz="2600">
              <a:latin typeface="Georgia"/>
              <a:cs typeface="Georgia"/>
            </a:endParaRPr>
          </a:p>
          <a:p>
            <a:pPr marL="893444" indent="-514984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AutoNum type="alphaUcPeriod"/>
              <a:tabLst>
                <a:tab pos="894080" algn="l"/>
              </a:tabLst>
            </a:pPr>
            <a:r>
              <a:rPr sz="2600" dirty="0">
                <a:latin typeface="Georgia"/>
                <a:cs typeface="Georgia"/>
              </a:rPr>
              <a:t>Bar </a:t>
            </a:r>
            <a:r>
              <a:rPr sz="2600" spc="-5" dirty="0">
                <a:latin typeface="Georgia"/>
                <a:cs typeface="Georgia"/>
              </a:rPr>
              <a:t>Chart</a:t>
            </a:r>
            <a:endParaRPr sz="2600">
              <a:latin typeface="Georgia"/>
              <a:cs typeface="Georgia"/>
            </a:endParaRPr>
          </a:p>
          <a:p>
            <a:pPr marL="893444" indent="-514984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AutoNum type="alphaUcPeriod"/>
              <a:tabLst>
                <a:tab pos="894080" algn="l"/>
              </a:tabLst>
            </a:pPr>
            <a:r>
              <a:rPr sz="2600" dirty="0">
                <a:latin typeface="Georgia"/>
                <a:cs typeface="Georgia"/>
              </a:rPr>
              <a:t>Proje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Or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anization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Chart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485394"/>
            <a:ext cx="117602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2004060" y="5414770"/>
            <a:ext cx="5437632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0923" y="5414770"/>
            <a:ext cx="979931" cy="135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3160" y="5764796"/>
            <a:ext cx="4611243" cy="443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634871"/>
            <a:ext cx="7864475" cy="3338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900" dirty="0">
                <a:latin typeface="Georgia"/>
                <a:cs typeface="Georgia"/>
              </a:rPr>
              <a:t>What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typ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 </a:t>
            </a:r>
            <a:r>
              <a:rPr sz="2900" spc="-1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rga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ization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BEST</a:t>
            </a:r>
            <a:r>
              <a:rPr sz="2900" spc="-5" dirty="0">
                <a:latin typeface="Georgia"/>
                <a:cs typeface="Georgia"/>
              </a:rPr>
              <a:t> fo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mana</a:t>
            </a:r>
            <a:r>
              <a:rPr sz="2900" spc="-10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ing </a:t>
            </a:r>
            <a:r>
              <a:rPr sz="2900" spc="-5" dirty="0">
                <a:latin typeface="Georgia"/>
                <a:cs typeface="Georgia"/>
              </a:rPr>
              <a:t>comple</a:t>
            </a:r>
            <a:r>
              <a:rPr sz="2900" dirty="0">
                <a:latin typeface="Georgia"/>
                <a:cs typeface="Georgia"/>
              </a:rPr>
              <a:t>x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jec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invo</a:t>
            </a:r>
            <a:r>
              <a:rPr sz="2900" spc="-1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ving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cros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dis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iplinary </a:t>
            </a:r>
            <a:r>
              <a:rPr sz="2900" spc="-5" dirty="0">
                <a:latin typeface="Georgia"/>
                <a:cs typeface="Georgia"/>
              </a:rPr>
              <a:t>ef</a:t>
            </a:r>
            <a:r>
              <a:rPr sz="2900" spc="5" dirty="0">
                <a:latin typeface="Georgia"/>
                <a:cs typeface="Georgia"/>
              </a:rPr>
              <a:t>f</a:t>
            </a:r>
            <a:r>
              <a:rPr sz="2900" spc="-5" dirty="0">
                <a:latin typeface="Georgia"/>
                <a:cs typeface="Georgia"/>
              </a:rPr>
              <a:t>orts?</a:t>
            </a:r>
            <a:endParaRPr sz="2900">
              <a:latin typeface="Georgia"/>
              <a:cs typeface="Georgia"/>
            </a:endParaRPr>
          </a:p>
          <a:p>
            <a:pPr marL="893444" indent="-514984">
              <a:lnSpc>
                <a:spcPct val="100000"/>
              </a:lnSpc>
              <a:spcBef>
                <a:spcPts val="605"/>
              </a:spcBef>
              <a:buClr>
                <a:srgbClr val="775F54"/>
              </a:buClr>
              <a:buAutoNum type="alphaUcPeriod"/>
              <a:tabLst>
                <a:tab pos="894080" algn="l"/>
              </a:tabLst>
            </a:pPr>
            <a:r>
              <a:rPr sz="2800" spc="-5" dirty="0">
                <a:latin typeface="Georgia"/>
                <a:cs typeface="Georgia"/>
              </a:rPr>
              <a:t>P</a:t>
            </a:r>
            <a:r>
              <a:rPr sz="2800" spc="-20" dirty="0">
                <a:latin typeface="Georgia"/>
                <a:cs typeface="Georgia"/>
              </a:rPr>
              <a:t>r</a:t>
            </a:r>
            <a:r>
              <a:rPr sz="2800" spc="-10" dirty="0">
                <a:latin typeface="Georgia"/>
                <a:cs typeface="Georgia"/>
              </a:rPr>
              <a:t>oje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zed</a:t>
            </a:r>
            <a:endParaRPr sz="2800">
              <a:latin typeface="Georgia"/>
              <a:cs typeface="Georgia"/>
            </a:endParaRPr>
          </a:p>
          <a:p>
            <a:pPr marL="893444" indent="-514984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AutoNum type="alphaUcPeriod"/>
              <a:tabLst>
                <a:tab pos="894080" algn="l"/>
              </a:tabLst>
            </a:pPr>
            <a:r>
              <a:rPr sz="2800" spc="-10" dirty="0">
                <a:latin typeface="Georgia"/>
                <a:cs typeface="Georgia"/>
              </a:rPr>
              <a:t>Fu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ctional</a:t>
            </a:r>
            <a:endParaRPr sz="2800">
              <a:latin typeface="Georgia"/>
              <a:cs typeface="Georgia"/>
            </a:endParaRPr>
          </a:p>
          <a:p>
            <a:pPr marL="893444" indent="-514984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AutoNum type="alphaUcPeriod"/>
              <a:tabLst>
                <a:tab pos="894080" algn="l"/>
              </a:tabLst>
            </a:pPr>
            <a:r>
              <a:rPr sz="2800" spc="-5" dirty="0">
                <a:latin typeface="Georgia"/>
                <a:cs typeface="Georgia"/>
              </a:rPr>
              <a:t>Line</a:t>
            </a:r>
            <a:endParaRPr sz="2800">
              <a:latin typeface="Georgia"/>
              <a:cs typeface="Georgia"/>
            </a:endParaRPr>
          </a:p>
          <a:p>
            <a:pPr marL="893444" indent="-514984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AutoNum type="alphaUcPeriod"/>
              <a:tabLst>
                <a:tab pos="894080" algn="l"/>
              </a:tabLst>
            </a:pPr>
            <a:r>
              <a:rPr sz="2800" spc="-10" dirty="0">
                <a:latin typeface="Georgia"/>
                <a:cs typeface="Georgia"/>
              </a:rPr>
              <a:t>Mat</a:t>
            </a:r>
            <a:r>
              <a:rPr sz="2800" spc="-2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ix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1993392" y="5109971"/>
            <a:ext cx="5458967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1592" y="5109971"/>
            <a:ext cx="979931" cy="135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2492" y="5459984"/>
            <a:ext cx="4604511" cy="443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482090"/>
            <a:ext cx="7788909" cy="424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1066165" indent="-320040">
              <a:lnSpc>
                <a:spcPct val="10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At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ain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&amp;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g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human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ource</a:t>
            </a:r>
            <a:r>
              <a:rPr sz="2900" dirty="0">
                <a:latin typeface="Georgia"/>
                <a:cs typeface="Georgia"/>
              </a:rPr>
              <a:t>s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o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 </a:t>
            </a:r>
            <a:r>
              <a:rPr sz="2900" spc="-5" dirty="0">
                <a:latin typeface="Georgia"/>
                <a:cs typeface="Georgia"/>
              </a:rPr>
              <a:t>proje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t.</a:t>
            </a:r>
            <a:endParaRPr sz="29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aff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may</a:t>
            </a:r>
            <a:r>
              <a:rPr sz="2900" spc="-5" dirty="0">
                <a:latin typeface="Georgia"/>
                <a:cs typeface="Georgia"/>
              </a:rPr>
              <a:t> com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fro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ide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5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d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endParaRPr sz="2900">
              <a:latin typeface="Georgia"/>
              <a:cs typeface="Georgia"/>
            </a:endParaRPr>
          </a:p>
          <a:p>
            <a:pPr marL="332740">
              <a:lnSpc>
                <a:spcPct val="100000"/>
              </a:lnSpc>
            </a:pPr>
            <a:r>
              <a:rPr sz="2900" spc="-5" dirty="0">
                <a:latin typeface="Georgia"/>
                <a:cs typeface="Georgia"/>
              </a:rPr>
              <a:t>organization</a:t>
            </a:r>
            <a:endParaRPr sz="2900">
              <a:latin typeface="Georgia"/>
              <a:cs typeface="Georgia"/>
            </a:endParaRPr>
          </a:p>
          <a:p>
            <a:pPr marL="332740" marR="5080" indent="-320040">
              <a:lnSpc>
                <a:spcPct val="100000"/>
              </a:lnSpc>
              <a:spcBef>
                <a:spcPts val="70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Proj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doe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not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al</a:t>
            </a:r>
            <a:r>
              <a:rPr sz="2900" spc="-15" dirty="0">
                <a:latin typeface="Georgia"/>
                <a:cs typeface="Georgia"/>
              </a:rPr>
              <a:t>w</a:t>
            </a:r>
            <a:r>
              <a:rPr sz="2900" dirty="0">
                <a:latin typeface="Georgia"/>
                <a:cs typeface="Georgia"/>
              </a:rPr>
              <a:t>ays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have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control ove</a:t>
            </a:r>
            <a:r>
              <a:rPr sz="2900" dirty="0">
                <a:latin typeface="Georgia"/>
                <a:cs typeface="Georgia"/>
              </a:rPr>
              <a:t>r </a:t>
            </a:r>
            <a:r>
              <a:rPr sz="2900" spc="-5" dirty="0">
                <a:latin typeface="Georgia"/>
                <a:cs typeface="Georgia"/>
              </a:rPr>
              <a:t>te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mem</a:t>
            </a:r>
            <a:r>
              <a:rPr sz="2900" spc="5" dirty="0">
                <a:latin typeface="Georgia"/>
                <a:cs typeface="Georgia"/>
              </a:rPr>
              <a:t>b</a:t>
            </a:r>
            <a:r>
              <a:rPr sz="2900" spc="-5" dirty="0">
                <a:latin typeface="Georgia"/>
                <a:cs typeface="Georgia"/>
              </a:rPr>
              <a:t>er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lec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ion.</a:t>
            </a:r>
            <a:endParaRPr sz="2900">
              <a:latin typeface="Georgia"/>
              <a:cs typeface="Georgia"/>
            </a:endParaRPr>
          </a:p>
          <a:p>
            <a:pPr marL="332740" marR="170815" indent="-320040">
              <a:lnSpc>
                <a:spcPct val="100000"/>
              </a:lnSpc>
              <a:spcBef>
                <a:spcPts val="700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Beware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 Halo</a:t>
            </a:r>
            <a:r>
              <a:rPr sz="2900" spc="-5" dirty="0">
                <a:latin typeface="Georgia"/>
                <a:cs typeface="Georgia"/>
              </a:rPr>
              <a:t> Effe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:</a:t>
            </a:r>
            <a:r>
              <a:rPr sz="2900" spc="-55" dirty="0">
                <a:latin typeface="Georgia"/>
                <a:cs typeface="Georgia"/>
              </a:rPr>
              <a:t> </a:t>
            </a:r>
            <a:r>
              <a:rPr sz="2900" i="1" dirty="0">
                <a:latin typeface="Georgia"/>
                <a:cs typeface="Georgia"/>
              </a:rPr>
              <a:t>“You a</a:t>
            </a:r>
            <a:r>
              <a:rPr sz="2900" i="1" spc="10" dirty="0">
                <a:latin typeface="Georgia"/>
                <a:cs typeface="Georgia"/>
              </a:rPr>
              <a:t>r</a:t>
            </a:r>
            <a:r>
              <a:rPr sz="2900" i="1" dirty="0">
                <a:latin typeface="Georgia"/>
                <a:cs typeface="Georgia"/>
              </a:rPr>
              <a:t>e</a:t>
            </a:r>
            <a:r>
              <a:rPr sz="2900" i="1" spc="-20" dirty="0">
                <a:latin typeface="Georgia"/>
                <a:cs typeface="Georgia"/>
              </a:rPr>
              <a:t> </a:t>
            </a:r>
            <a:r>
              <a:rPr sz="2900" i="1" dirty="0">
                <a:latin typeface="Georgia"/>
                <a:cs typeface="Georgia"/>
              </a:rPr>
              <a:t>a </a:t>
            </a:r>
            <a:r>
              <a:rPr sz="2900" i="1" spc="5" dirty="0">
                <a:latin typeface="Georgia"/>
                <a:cs typeface="Georgia"/>
              </a:rPr>
              <a:t>g</a:t>
            </a:r>
            <a:r>
              <a:rPr sz="2900" i="1" dirty="0">
                <a:latin typeface="Georgia"/>
                <a:cs typeface="Georgia"/>
              </a:rPr>
              <a:t>re</a:t>
            </a:r>
            <a:r>
              <a:rPr sz="2900" i="1" spc="10" dirty="0">
                <a:latin typeface="Georgia"/>
                <a:cs typeface="Georgia"/>
              </a:rPr>
              <a:t>a</a:t>
            </a:r>
            <a:r>
              <a:rPr sz="2900" i="1" dirty="0">
                <a:latin typeface="Georgia"/>
                <a:cs typeface="Georgia"/>
              </a:rPr>
              <a:t>t </a:t>
            </a:r>
            <a:r>
              <a:rPr sz="2900" i="1" spc="-5" dirty="0">
                <a:latin typeface="Georgia"/>
                <a:cs typeface="Georgia"/>
              </a:rPr>
              <a:t>p</a:t>
            </a:r>
            <a:r>
              <a:rPr sz="2900" i="1" spc="5" dirty="0">
                <a:latin typeface="Georgia"/>
                <a:cs typeface="Georgia"/>
              </a:rPr>
              <a:t>r</a:t>
            </a:r>
            <a:r>
              <a:rPr sz="2900" i="1" spc="-5" dirty="0">
                <a:latin typeface="Georgia"/>
                <a:cs typeface="Georgia"/>
              </a:rPr>
              <a:t>o</a:t>
            </a:r>
            <a:r>
              <a:rPr sz="2900" i="1" spc="5" dirty="0">
                <a:latin typeface="Georgia"/>
                <a:cs typeface="Georgia"/>
              </a:rPr>
              <a:t>g</a:t>
            </a:r>
            <a:r>
              <a:rPr sz="2900" i="1" spc="-5" dirty="0">
                <a:latin typeface="Georgia"/>
                <a:cs typeface="Georgia"/>
              </a:rPr>
              <a:t>r</a:t>
            </a:r>
            <a:r>
              <a:rPr sz="2900" i="1" spc="10" dirty="0">
                <a:latin typeface="Georgia"/>
                <a:cs typeface="Georgia"/>
              </a:rPr>
              <a:t>a</a:t>
            </a:r>
            <a:r>
              <a:rPr sz="2900" i="1" spc="-5" dirty="0">
                <a:latin typeface="Georgia"/>
                <a:cs typeface="Georgia"/>
              </a:rPr>
              <a:t>m</a:t>
            </a:r>
            <a:r>
              <a:rPr sz="2900" i="1" spc="5" dirty="0">
                <a:latin typeface="Georgia"/>
                <a:cs typeface="Georgia"/>
              </a:rPr>
              <a:t>m</a:t>
            </a:r>
            <a:r>
              <a:rPr sz="2900" i="1" spc="-15" dirty="0">
                <a:latin typeface="Georgia"/>
                <a:cs typeface="Georgia"/>
              </a:rPr>
              <a:t>e</a:t>
            </a:r>
            <a:r>
              <a:rPr sz="2900" i="1" spc="-5" dirty="0">
                <a:latin typeface="Georgia"/>
                <a:cs typeface="Georgia"/>
              </a:rPr>
              <a:t>r</a:t>
            </a:r>
            <a:r>
              <a:rPr sz="2900" i="1" dirty="0">
                <a:latin typeface="Georgia"/>
                <a:cs typeface="Georgia"/>
              </a:rPr>
              <a:t>,</a:t>
            </a:r>
            <a:r>
              <a:rPr sz="2900" i="1" spc="-20" dirty="0">
                <a:latin typeface="Georgia"/>
                <a:cs typeface="Georgia"/>
              </a:rPr>
              <a:t> </a:t>
            </a:r>
            <a:r>
              <a:rPr sz="2900" i="1" spc="-5" dirty="0">
                <a:latin typeface="Georgia"/>
                <a:cs typeface="Georgia"/>
              </a:rPr>
              <a:t>s</a:t>
            </a:r>
            <a:r>
              <a:rPr sz="2900" i="1" dirty="0">
                <a:latin typeface="Georgia"/>
                <a:cs typeface="Georgia"/>
              </a:rPr>
              <a:t>o </a:t>
            </a:r>
            <a:r>
              <a:rPr sz="2900" i="1" spc="-5" dirty="0">
                <a:latin typeface="Georgia"/>
                <a:cs typeface="Georgia"/>
              </a:rPr>
              <a:t>whe</a:t>
            </a:r>
            <a:r>
              <a:rPr sz="2900" i="1" dirty="0">
                <a:latin typeface="Georgia"/>
                <a:cs typeface="Georgia"/>
              </a:rPr>
              <a:t>n</a:t>
            </a:r>
            <a:r>
              <a:rPr sz="2900" i="1" spc="5" dirty="0">
                <a:latin typeface="Georgia"/>
                <a:cs typeface="Georgia"/>
              </a:rPr>
              <a:t> </a:t>
            </a:r>
            <a:r>
              <a:rPr sz="2900" i="1" spc="-5" dirty="0">
                <a:latin typeface="Georgia"/>
                <a:cs typeface="Georgia"/>
              </a:rPr>
              <a:t>w</a:t>
            </a:r>
            <a:r>
              <a:rPr sz="2900" i="1" dirty="0">
                <a:latin typeface="Georgia"/>
                <a:cs typeface="Georgia"/>
              </a:rPr>
              <a:t>e hire you</a:t>
            </a:r>
            <a:r>
              <a:rPr sz="2900" i="1" spc="-5" dirty="0">
                <a:latin typeface="Georgia"/>
                <a:cs typeface="Georgia"/>
              </a:rPr>
              <a:t> </a:t>
            </a:r>
            <a:r>
              <a:rPr sz="2900" i="1" dirty="0">
                <a:latin typeface="Georgia"/>
                <a:cs typeface="Georgia"/>
              </a:rPr>
              <a:t>as</a:t>
            </a:r>
            <a:r>
              <a:rPr sz="2900" i="1" spc="-5" dirty="0">
                <a:latin typeface="Georgia"/>
                <a:cs typeface="Georgia"/>
              </a:rPr>
              <a:t> </a:t>
            </a:r>
            <a:r>
              <a:rPr sz="2900" i="1" dirty="0">
                <a:latin typeface="Georgia"/>
                <a:cs typeface="Georgia"/>
              </a:rPr>
              <a:t>a p</a:t>
            </a:r>
            <a:r>
              <a:rPr sz="2900" i="1" spc="5" dirty="0">
                <a:latin typeface="Georgia"/>
                <a:cs typeface="Georgia"/>
              </a:rPr>
              <a:t>r</a:t>
            </a:r>
            <a:r>
              <a:rPr sz="2900" i="1" dirty="0">
                <a:latin typeface="Georgia"/>
                <a:cs typeface="Georgia"/>
              </a:rPr>
              <a:t>oject man</a:t>
            </a:r>
            <a:r>
              <a:rPr sz="2900" i="1" spc="5" dirty="0">
                <a:latin typeface="Georgia"/>
                <a:cs typeface="Georgia"/>
              </a:rPr>
              <a:t>a</a:t>
            </a:r>
            <a:r>
              <a:rPr sz="2900" i="1" dirty="0">
                <a:latin typeface="Georgia"/>
                <a:cs typeface="Georgia"/>
              </a:rPr>
              <a:t>ger</a:t>
            </a:r>
            <a:r>
              <a:rPr sz="2900" i="1" spc="-35" dirty="0">
                <a:latin typeface="Georgia"/>
                <a:cs typeface="Georgia"/>
              </a:rPr>
              <a:t> </a:t>
            </a:r>
            <a:r>
              <a:rPr sz="2900" i="1" dirty="0">
                <a:latin typeface="Georgia"/>
                <a:cs typeface="Georgia"/>
              </a:rPr>
              <a:t>we expect</a:t>
            </a:r>
            <a:r>
              <a:rPr sz="2900" i="1" spc="-30" dirty="0">
                <a:latin typeface="Georgia"/>
                <a:cs typeface="Georgia"/>
              </a:rPr>
              <a:t> </a:t>
            </a:r>
            <a:r>
              <a:rPr sz="2900" i="1" dirty="0">
                <a:latin typeface="Georgia"/>
                <a:cs typeface="Georgia"/>
              </a:rPr>
              <a:t>you to</a:t>
            </a:r>
            <a:r>
              <a:rPr sz="2900" i="1" spc="10" dirty="0">
                <a:latin typeface="Georgia"/>
                <a:cs typeface="Georgia"/>
              </a:rPr>
              <a:t> </a:t>
            </a:r>
            <a:r>
              <a:rPr sz="2900" i="1" dirty="0">
                <a:latin typeface="Georgia"/>
                <a:cs typeface="Georgia"/>
              </a:rPr>
              <a:t>be</a:t>
            </a:r>
            <a:r>
              <a:rPr sz="2900" i="1" spc="-20" dirty="0">
                <a:latin typeface="Georgia"/>
                <a:cs typeface="Georgia"/>
              </a:rPr>
              <a:t> </a:t>
            </a:r>
            <a:r>
              <a:rPr sz="2900" i="1" dirty="0">
                <a:latin typeface="Georgia"/>
                <a:cs typeface="Georgia"/>
              </a:rPr>
              <a:t>g</a:t>
            </a:r>
            <a:r>
              <a:rPr sz="2900" i="1" spc="5" dirty="0">
                <a:latin typeface="Georgia"/>
                <a:cs typeface="Georgia"/>
              </a:rPr>
              <a:t>r</a:t>
            </a:r>
            <a:r>
              <a:rPr sz="2900" i="1" dirty="0">
                <a:latin typeface="Georgia"/>
                <a:cs typeface="Georgia"/>
              </a:rPr>
              <a:t>eat”.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9.2 Acqu</a:t>
            </a:r>
            <a:r>
              <a:rPr spc="10" dirty="0"/>
              <a:t>i</a:t>
            </a:r>
            <a:r>
              <a:rPr dirty="0"/>
              <a:t>re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5" dirty="0"/>
              <a:t> </a:t>
            </a:r>
            <a:r>
              <a:rPr dirty="0"/>
              <a:t>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905" indent="-347345">
              <a:lnSpc>
                <a:spcPct val="100000"/>
              </a:lnSpc>
              <a:buClr>
                <a:srgbClr val="775F54"/>
              </a:buClr>
              <a:buSzPct val="109615"/>
              <a:buAutoNum type="arabicPeriod"/>
              <a:tabLst>
                <a:tab pos="637540" algn="l"/>
              </a:tabLst>
            </a:pPr>
            <a:r>
              <a:rPr dirty="0">
                <a:latin typeface="Georgia"/>
                <a:cs typeface="Georgia"/>
              </a:rPr>
              <a:t>H</a:t>
            </a:r>
            <a:r>
              <a:rPr spc="5" dirty="0">
                <a:latin typeface="Georgia"/>
                <a:cs typeface="Georgia"/>
              </a:rPr>
              <a:t>u</a:t>
            </a:r>
            <a:r>
              <a:rPr dirty="0">
                <a:latin typeface="Georgia"/>
                <a:cs typeface="Georgia"/>
              </a:rPr>
              <a:t>man Resour</a:t>
            </a:r>
            <a:r>
              <a:rPr spc="5" dirty="0">
                <a:latin typeface="Georgia"/>
                <a:cs typeface="Georgia"/>
              </a:rPr>
              <a:t>c</a:t>
            </a:r>
            <a:r>
              <a:rPr dirty="0">
                <a:latin typeface="Georgia"/>
                <a:cs typeface="Georgia"/>
              </a:rPr>
              <a:t>e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Manag</a:t>
            </a:r>
            <a:r>
              <a:rPr spc="5" dirty="0">
                <a:latin typeface="Georgia"/>
                <a:cs typeface="Georgia"/>
              </a:rPr>
              <a:t>e</a:t>
            </a:r>
            <a:r>
              <a:rPr dirty="0">
                <a:latin typeface="Georgia"/>
                <a:cs typeface="Georgia"/>
              </a:rPr>
              <a:t>ment</a:t>
            </a:r>
            <a:r>
              <a:rPr spc="-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Plan</a:t>
            </a:r>
          </a:p>
          <a:p>
            <a:pPr marL="929640" lvl="1" indent="-273050">
              <a:lnSpc>
                <a:spcPct val="100000"/>
              </a:lnSpc>
              <a:spcBef>
                <a:spcPts val="260"/>
              </a:spcBef>
              <a:buClr>
                <a:srgbClr val="775F54"/>
              </a:buClr>
              <a:buSzPct val="68750"/>
              <a:buFont typeface="Wingdings"/>
              <a:buChar char=""/>
              <a:tabLst>
                <a:tab pos="930275" algn="l"/>
              </a:tabLst>
            </a:pPr>
            <a:r>
              <a:rPr sz="2400" dirty="0">
                <a:latin typeface="Georgia"/>
                <a:cs typeface="Georgia"/>
              </a:rPr>
              <a:t>Roles &amp;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Responsib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liti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929640" lvl="1" indent="-273050">
              <a:lnSpc>
                <a:spcPct val="100000"/>
              </a:lnSpc>
              <a:spcBef>
                <a:spcPts val="285"/>
              </a:spcBef>
              <a:buClr>
                <a:srgbClr val="775F54"/>
              </a:buClr>
              <a:buSzPct val="68750"/>
              <a:buFont typeface="Wingdings"/>
              <a:buChar char=""/>
              <a:tabLst>
                <a:tab pos="930275" algn="l"/>
              </a:tabLst>
            </a:pP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dirty="0">
                <a:latin typeface="Georgia"/>
                <a:cs typeface="Georgia"/>
              </a:rPr>
              <a:t>oject</a:t>
            </a:r>
            <a:r>
              <a:rPr sz="2400" spc="-5" dirty="0">
                <a:latin typeface="Georgia"/>
                <a:cs typeface="Georgia"/>
              </a:rPr>
              <a:t> Or</a:t>
            </a:r>
            <a:r>
              <a:rPr sz="2400" spc="5" dirty="0">
                <a:latin typeface="Georgia"/>
                <a:cs typeface="Georgia"/>
              </a:rPr>
              <a:t>g</a:t>
            </a:r>
            <a:r>
              <a:rPr sz="2400" spc="-5" dirty="0">
                <a:latin typeface="Georgia"/>
                <a:cs typeface="Georgia"/>
              </a:rPr>
              <a:t>an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z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Chart</a:t>
            </a:r>
            <a:endParaRPr sz="2400">
              <a:latin typeface="Georgia"/>
              <a:cs typeface="Georgia"/>
            </a:endParaRPr>
          </a:p>
          <a:p>
            <a:pPr marL="929640" lvl="1" indent="-273050">
              <a:lnSpc>
                <a:spcPct val="100000"/>
              </a:lnSpc>
              <a:spcBef>
                <a:spcPts val="285"/>
              </a:spcBef>
              <a:buClr>
                <a:srgbClr val="775F54"/>
              </a:buClr>
              <a:buSzPct val="68750"/>
              <a:buFont typeface="Wingdings"/>
              <a:buChar char=""/>
              <a:tabLst>
                <a:tab pos="930275" algn="l"/>
              </a:tabLst>
            </a:pPr>
            <a:r>
              <a:rPr sz="2400" dirty="0">
                <a:latin typeface="Georgia"/>
                <a:cs typeface="Georgia"/>
              </a:rPr>
              <a:t>Staff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ng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Man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g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ment</a:t>
            </a:r>
            <a:r>
              <a:rPr sz="2400" spc="-5" dirty="0">
                <a:latin typeface="Georgia"/>
                <a:cs typeface="Georgia"/>
              </a:rPr>
              <a:t> Plan</a:t>
            </a:r>
            <a:endParaRPr sz="2400">
              <a:latin typeface="Georgia"/>
              <a:cs typeface="Georgia"/>
            </a:endParaRPr>
          </a:p>
          <a:p>
            <a:pPr marL="636905" indent="-347345">
              <a:lnSpc>
                <a:spcPct val="100000"/>
              </a:lnSpc>
              <a:spcBef>
                <a:spcPts val="40"/>
              </a:spcBef>
              <a:buClr>
                <a:srgbClr val="775F54"/>
              </a:buClr>
              <a:buSzPct val="109259"/>
              <a:buAutoNum type="arabicPeriod"/>
              <a:tabLst>
                <a:tab pos="637540" algn="l"/>
              </a:tabLst>
            </a:pPr>
            <a:r>
              <a:rPr sz="2700" spc="-5" dirty="0">
                <a:latin typeface="Georgia"/>
                <a:cs typeface="Georgia"/>
              </a:rPr>
              <a:t>En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er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rise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En</a:t>
            </a:r>
            <a:r>
              <a:rPr sz="2700" spc="0" dirty="0">
                <a:latin typeface="Georgia"/>
                <a:cs typeface="Georgia"/>
              </a:rPr>
              <a:t>v</a:t>
            </a:r>
            <a:r>
              <a:rPr sz="2700" spc="-5" dirty="0">
                <a:latin typeface="Georgia"/>
                <a:cs typeface="Georgia"/>
              </a:rPr>
              <a:t>ironm</a:t>
            </a:r>
            <a:r>
              <a:rPr sz="2700" dirty="0">
                <a:latin typeface="Georgia"/>
                <a:cs typeface="Georgia"/>
              </a:rPr>
              <a:t>ental</a:t>
            </a:r>
            <a:r>
              <a:rPr sz="2700" spc="-5" dirty="0">
                <a:latin typeface="Georgia"/>
                <a:cs typeface="Georgia"/>
              </a:rPr>
              <a:t> Factors</a:t>
            </a:r>
            <a:endParaRPr sz="2700">
              <a:latin typeface="Georgia"/>
              <a:cs typeface="Georgia"/>
            </a:endParaRPr>
          </a:p>
          <a:p>
            <a:pPr marL="929640" lvl="1" indent="-273050">
              <a:lnSpc>
                <a:spcPct val="100000"/>
              </a:lnSpc>
              <a:spcBef>
                <a:spcPts val="270"/>
              </a:spcBef>
              <a:buClr>
                <a:srgbClr val="775F54"/>
              </a:buClr>
              <a:buSzPct val="68750"/>
              <a:buFont typeface="Wingdings"/>
              <a:buChar char=""/>
              <a:tabLst>
                <a:tab pos="930275" algn="l"/>
              </a:tabLst>
            </a:pPr>
            <a:r>
              <a:rPr sz="2400" spc="-10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-5" dirty="0">
                <a:latin typeface="Georgia"/>
                <a:cs typeface="Georgia"/>
              </a:rPr>
              <a:t>g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ni</a:t>
            </a:r>
            <a:r>
              <a:rPr sz="2400" dirty="0">
                <a:latin typeface="Georgia"/>
                <a:cs typeface="Georgia"/>
              </a:rPr>
              <a:t>zat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on</a:t>
            </a:r>
            <a:r>
              <a:rPr sz="2400" dirty="0">
                <a:latin typeface="Georgia"/>
                <a:cs typeface="Georgia"/>
              </a:rPr>
              <a:t>al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Stru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ture</a:t>
            </a:r>
            <a:endParaRPr sz="2400">
              <a:latin typeface="Georgia"/>
              <a:cs typeface="Georgia"/>
            </a:endParaRPr>
          </a:p>
          <a:p>
            <a:pPr marL="929640" marR="5080" lvl="1" indent="-273050">
              <a:lnSpc>
                <a:spcPts val="3170"/>
              </a:lnSpc>
              <a:spcBef>
                <a:spcPts val="150"/>
              </a:spcBef>
              <a:buClr>
                <a:srgbClr val="775F54"/>
              </a:buClr>
              <a:buSzPct val="68750"/>
              <a:buFont typeface="Wingdings"/>
              <a:buChar char=""/>
              <a:tabLst>
                <a:tab pos="930275" algn="l"/>
              </a:tabLst>
            </a:pPr>
            <a:r>
              <a:rPr sz="2400" spc="-5" dirty="0">
                <a:latin typeface="Georgia"/>
                <a:cs typeface="Georgia"/>
              </a:rPr>
              <a:t>Ava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lab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lity</a:t>
            </a:r>
            <a:r>
              <a:rPr sz="2400" dirty="0">
                <a:latin typeface="Georgia"/>
                <a:cs typeface="Georgia"/>
              </a:rPr>
              <a:t>, </a:t>
            </a:r>
            <a:r>
              <a:rPr sz="2400" spc="-5" dirty="0">
                <a:latin typeface="Georgia"/>
                <a:cs typeface="Georgia"/>
              </a:rPr>
              <a:t>comp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ten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y </a:t>
            </a:r>
            <a:r>
              <a:rPr sz="2400" spc="-5" dirty="0">
                <a:latin typeface="Georgia"/>
                <a:cs typeface="Georgia"/>
              </a:rPr>
              <a:t>lev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10" dirty="0">
                <a:latin typeface="Georgia"/>
                <a:cs typeface="Georgia"/>
              </a:rPr>
              <a:t>ls</a:t>
            </a:r>
            <a:r>
              <a:rPr sz="2400" spc="-5" dirty="0">
                <a:latin typeface="Georgia"/>
                <a:cs typeface="Georgia"/>
              </a:rPr>
              <a:t>,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x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rie</a:t>
            </a:r>
            <a:r>
              <a:rPr sz="2400" spc="5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 int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st</a:t>
            </a:r>
            <a:endParaRPr sz="2400">
              <a:latin typeface="Georgia"/>
              <a:cs typeface="Georgia"/>
            </a:endParaRPr>
          </a:p>
          <a:p>
            <a:pPr marL="929640" lvl="1" indent="-273050">
              <a:lnSpc>
                <a:spcPct val="100000"/>
              </a:lnSpc>
              <a:spcBef>
                <a:spcPts val="130"/>
              </a:spcBef>
              <a:buClr>
                <a:srgbClr val="775F54"/>
              </a:buClr>
              <a:buSzPct val="68750"/>
              <a:buFont typeface="Wingdings"/>
              <a:buChar char=""/>
              <a:tabLst>
                <a:tab pos="930275" algn="l"/>
              </a:tabLst>
            </a:pPr>
            <a:r>
              <a:rPr sz="2400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rsonn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adm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nistr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pol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 and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st</a:t>
            </a:r>
            <a:endParaRPr sz="2400">
              <a:latin typeface="Georgia"/>
              <a:cs typeface="Georgia"/>
            </a:endParaRPr>
          </a:p>
          <a:p>
            <a:pPr marL="929640" lvl="1" indent="-273050">
              <a:lnSpc>
                <a:spcPct val="100000"/>
              </a:lnSpc>
              <a:spcBef>
                <a:spcPts val="285"/>
              </a:spcBef>
              <a:buClr>
                <a:srgbClr val="775F54"/>
              </a:buClr>
              <a:buSzPct val="68750"/>
              <a:buFont typeface="Wingdings"/>
              <a:buChar char=""/>
              <a:tabLst>
                <a:tab pos="930275" algn="l"/>
              </a:tabLst>
            </a:pPr>
            <a:r>
              <a:rPr sz="2400" spc="-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multiple</a:t>
            </a:r>
            <a:r>
              <a:rPr sz="2400" spc="-5" dirty="0">
                <a:latin typeface="Georgia"/>
                <a:cs typeface="Georgia"/>
              </a:rPr>
              <a:t> loc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ns</a:t>
            </a:r>
            <a:endParaRPr sz="2400">
              <a:latin typeface="Georgia"/>
              <a:cs typeface="Georgia"/>
            </a:endParaRPr>
          </a:p>
          <a:p>
            <a:pPr marL="636905" indent="-347345">
              <a:lnSpc>
                <a:spcPct val="100000"/>
              </a:lnSpc>
              <a:spcBef>
                <a:spcPts val="40"/>
              </a:spcBef>
              <a:buClr>
                <a:srgbClr val="775F54"/>
              </a:buClr>
              <a:buSzPct val="109615"/>
              <a:buAutoNum type="arabicPeriod"/>
              <a:tabLst>
                <a:tab pos="637540" algn="l"/>
              </a:tabLst>
            </a:pPr>
            <a:r>
              <a:rPr spc="-5" dirty="0">
                <a:latin typeface="Georgia"/>
                <a:cs typeface="Georgia"/>
              </a:rPr>
              <a:t>Organizationa</a:t>
            </a:r>
            <a:r>
              <a:rPr dirty="0">
                <a:latin typeface="Georgia"/>
                <a:cs typeface="Georgia"/>
              </a:rPr>
              <a:t>l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-10" dirty="0">
                <a:latin typeface="Georgia"/>
                <a:cs typeface="Georgia"/>
              </a:rPr>
              <a:t>P</a:t>
            </a:r>
            <a:r>
              <a:rPr dirty="0">
                <a:latin typeface="Georgia"/>
                <a:cs typeface="Georgia"/>
              </a:rPr>
              <a:t>ro</a:t>
            </a:r>
            <a:r>
              <a:rPr spc="5" dirty="0">
                <a:latin typeface="Georgia"/>
                <a:cs typeface="Georgia"/>
              </a:rPr>
              <a:t>c</a:t>
            </a:r>
            <a:r>
              <a:rPr spc="-5" dirty="0">
                <a:latin typeface="Georgia"/>
                <a:cs typeface="Georgia"/>
              </a:rPr>
              <a:t>e</a:t>
            </a:r>
            <a:r>
              <a:rPr dirty="0">
                <a:latin typeface="Georgia"/>
                <a:cs typeface="Georgia"/>
              </a:rPr>
              <a:t>ss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A</a:t>
            </a:r>
            <a:r>
              <a:rPr spc="5" dirty="0">
                <a:latin typeface="Georgia"/>
                <a:cs typeface="Georgia"/>
              </a:rPr>
              <a:t>s</a:t>
            </a:r>
            <a:r>
              <a:rPr spc="-5" dirty="0">
                <a:latin typeface="Georgia"/>
                <a:cs typeface="Georgia"/>
              </a:rPr>
              <a:t>s</a:t>
            </a:r>
            <a:r>
              <a:rPr dirty="0">
                <a:latin typeface="Georgia"/>
                <a:cs typeface="Georgia"/>
              </a:rPr>
              <a:t>e</a:t>
            </a:r>
            <a:r>
              <a:rPr spc="-5" dirty="0">
                <a:latin typeface="Georgia"/>
                <a:cs typeface="Georgia"/>
              </a:rPr>
              <a:t>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637794"/>
            <a:ext cx="730377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Acquire</a:t>
            </a:r>
            <a:r>
              <a:rPr spc="-5" dirty="0"/>
              <a:t> </a:t>
            </a:r>
            <a:r>
              <a:rPr dirty="0"/>
              <a:t>Project</a:t>
            </a:r>
            <a:r>
              <a:rPr spc="10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dirty="0"/>
              <a:t>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181" rIns="0" bIns="0" rtlCol="0">
            <a:spAutoFit/>
          </a:bodyPr>
          <a:lstStyle/>
          <a:p>
            <a:pPr marL="804545" indent="-514984">
              <a:lnSpc>
                <a:spcPct val="100000"/>
              </a:lnSpc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dirty="0">
                <a:latin typeface="Georgia"/>
                <a:cs typeface="Georgia"/>
              </a:rPr>
              <a:t>Pre</a:t>
            </a:r>
            <a:r>
              <a:rPr sz="2900" spc="5" dirty="0">
                <a:latin typeface="Georgia"/>
                <a:cs typeface="Georgia"/>
              </a:rPr>
              <a:t>-</a:t>
            </a:r>
            <a:r>
              <a:rPr sz="2900" dirty="0">
                <a:latin typeface="Georgia"/>
                <a:cs typeface="Georgia"/>
              </a:rPr>
              <a:t>As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ignme</a:t>
            </a:r>
            <a:r>
              <a:rPr sz="2900" spc="-20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endParaRPr sz="29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685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spc="-5" dirty="0">
                <a:latin typeface="Georgia"/>
                <a:cs typeface="Georgia"/>
              </a:rPr>
              <a:t>N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goti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on</a:t>
            </a:r>
            <a:endParaRPr sz="29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680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dirty="0">
                <a:latin typeface="Georgia"/>
                <a:cs typeface="Georgia"/>
              </a:rPr>
              <a:t>Acquisi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</a:t>
            </a:r>
            <a:endParaRPr sz="29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685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dirty="0">
                <a:latin typeface="Georgia"/>
                <a:cs typeface="Georgia"/>
              </a:rPr>
              <a:t>Virtual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Te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ms</a:t>
            </a:r>
            <a:endParaRPr sz="29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680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spc="-5" dirty="0">
                <a:latin typeface="Georgia"/>
                <a:cs typeface="Georgia"/>
              </a:rPr>
              <a:t>Multi</a:t>
            </a:r>
            <a:r>
              <a:rPr sz="2900" spc="5" dirty="0">
                <a:latin typeface="Georgia"/>
                <a:cs typeface="Georgia"/>
              </a:rPr>
              <a:t>-</a:t>
            </a:r>
            <a:r>
              <a:rPr sz="2900" spc="-5" dirty="0">
                <a:latin typeface="Georgia"/>
                <a:cs typeface="Georgia"/>
              </a:rPr>
              <a:t>cri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eri</a:t>
            </a:r>
            <a:r>
              <a:rPr sz="2900" dirty="0">
                <a:latin typeface="Georgia"/>
                <a:cs typeface="Georgia"/>
              </a:rPr>
              <a:t>a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Deci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ion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Analysis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(Ex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mples</a:t>
            </a:r>
            <a:endParaRPr sz="2900">
              <a:latin typeface="Georgia"/>
              <a:cs typeface="Georgia"/>
            </a:endParaRPr>
          </a:p>
          <a:p>
            <a:pPr marL="804545">
              <a:lnSpc>
                <a:spcPct val="100000"/>
              </a:lnSpc>
              <a:spcBef>
                <a:spcPts val="985"/>
              </a:spcBef>
            </a:pP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 </a:t>
            </a:r>
            <a:r>
              <a:rPr sz="2900" spc="-5" dirty="0">
                <a:latin typeface="Georgia"/>
                <a:cs typeface="Georgia"/>
              </a:rPr>
              <a:t>selec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cri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eria</a:t>
            </a:r>
            <a:r>
              <a:rPr sz="2900" dirty="0">
                <a:latin typeface="Georgia"/>
                <a:cs typeface="Georgia"/>
              </a:rPr>
              <a:t>: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availabili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y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cos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,</a:t>
            </a:r>
            <a:endParaRPr sz="2900">
              <a:latin typeface="Georgia"/>
              <a:cs typeface="Georgia"/>
            </a:endParaRPr>
          </a:p>
          <a:p>
            <a:pPr marL="804545">
              <a:lnSpc>
                <a:spcPct val="100000"/>
              </a:lnSpc>
              <a:spcBef>
                <a:spcPts val="1040"/>
              </a:spcBef>
            </a:pPr>
            <a:r>
              <a:rPr sz="2900" spc="-5" dirty="0">
                <a:latin typeface="Georgia"/>
                <a:cs typeface="Georgia"/>
              </a:rPr>
              <a:t>experi</a:t>
            </a:r>
            <a:r>
              <a:rPr sz="2900" spc="10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nce</a:t>
            </a:r>
            <a:r>
              <a:rPr sz="2900" spc="-5" dirty="0">
                <a:latin typeface="Georgia"/>
                <a:cs typeface="Georgia"/>
              </a:rPr>
              <a:t>,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b</a:t>
            </a:r>
            <a:r>
              <a:rPr sz="2900" dirty="0">
                <a:latin typeface="Georgia"/>
                <a:cs typeface="Georgia"/>
              </a:rPr>
              <a:t>ility</a:t>
            </a:r>
            <a:r>
              <a:rPr sz="2900" spc="-5" dirty="0">
                <a:latin typeface="Georgia"/>
                <a:cs typeface="Georgia"/>
              </a:rPr>
              <a:t>,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knowledg</a:t>
            </a:r>
            <a:r>
              <a:rPr sz="2900" spc="-5" dirty="0">
                <a:latin typeface="Georgia"/>
                <a:cs typeface="Georgia"/>
              </a:rPr>
              <a:t>e,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k</a:t>
            </a:r>
            <a:r>
              <a:rPr sz="2900" dirty="0">
                <a:latin typeface="Georgia"/>
                <a:cs typeface="Georgia"/>
              </a:rPr>
              <a:t>ills,</a:t>
            </a:r>
            <a:endParaRPr sz="2900">
              <a:latin typeface="Georgia"/>
              <a:cs typeface="Georgia"/>
            </a:endParaRPr>
          </a:p>
          <a:p>
            <a:pPr marL="804545">
              <a:lnSpc>
                <a:spcPct val="100000"/>
              </a:lnSpc>
              <a:spcBef>
                <a:spcPts val="1045"/>
              </a:spcBef>
            </a:pPr>
            <a:r>
              <a:rPr sz="2900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ti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ud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erna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ional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fac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ors).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18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485394"/>
            <a:ext cx="6595109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Acquire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10" dirty="0"/>
              <a:t> </a:t>
            </a:r>
            <a:r>
              <a:rPr dirty="0"/>
              <a:t>Team</a:t>
            </a:r>
            <a:r>
              <a:rPr spc="-10" dirty="0"/>
              <a:t> </a:t>
            </a:r>
            <a:r>
              <a:rPr dirty="0"/>
              <a:t>T&amp;T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735201"/>
            <a:ext cx="7804784" cy="310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75F54"/>
              </a:buClr>
              <a:buSzPct val="109259"/>
              <a:buAutoNum type="arabi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Project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Staf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Assignment</a:t>
            </a:r>
            <a:endParaRPr sz="2700">
              <a:latin typeface="Georgia"/>
              <a:cs typeface="Georgia"/>
            </a:endParaRPr>
          </a:p>
          <a:p>
            <a:pPr marL="527685" marR="5080" indent="-514984">
              <a:lnSpc>
                <a:spcPct val="147200"/>
              </a:lnSpc>
              <a:spcBef>
                <a:spcPts val="345"/>
              </a:spcBef>
              <a:buClr>
                <a:srgbClr val="775F54"/>
              </a:buClr>
              <a:buSzPct val="109259"/>
              <a:buAutoNum type="arabi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Re</a:t>
            </a:r>
            <a:r>
              <a:rPr sz="2700" spc="-5" dirty="0">
                <a:latin typeface="Georgia"/>
                <a:cs typeface="Georgia"/>
              </a:rPr>
              <a:t>sourc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Ca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spc="-10" dirty="0">
                <a:latin typeface="Georgia"/>
                <a:cs typeface="Georgia"/>
              </a:rPr>
              <a:t>dar</a:t>
            </a:r>
            <a:r>
              <a:rPr sz="2700" spc="-5" dirty="0">
                <a:latin typeface="Georgia"/>
                <a:cs typeface="Georgia"/>
              </a:rPr>
              <a:t>:</a:t>
            </a:r>
            <a:r>
              <a:rPr sz="2700" spc="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documen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 th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tim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eriods eac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proj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eam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member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ca</a:t>
            </a:r>
            <a:r>
              <a:rPr sz="2700" dirty="0">
                <a:latin typeface="Georgia"/>
                <a:cs typeface="Georgia"/>
              </a:rPr>
              <a:t>n w</a:t>
            </a:r>
            <a:r>
              <a:rPr sz="2700" spc="-5" dirty="0">
                <a:latin typeface="Georgia"/>
                <a:cs typeface="Georgia"/>
              </a:rPr>
              <a:t>or</a:t>
            </a:r>
            <a:r>
              <a:rPr sz="2700" dirty="0">
                <a:latin typeface="Georgia"/>
                <a:cs typeface="Georgia"/>
              </a:rPr>
              <a:t>k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n </a:t>
            </a:r>
            <a:r>
              <a:rPr sz="2700" spc="-5" dirty="0">
                <a:latin typeface="Georgia"/>
                <a:cs typeface="Georgia"/>
              </a:rPr>
              <a:t>the </a:t>
            </a:r>
            <a:r>
              <a:rPr sz="2700" dirty="0">
                <a:latin typeface="Georgia"/>
                <a:cs typeface="Georgia"/>
              </a:rPr>
              <a:t>proje</a:t>
            </a:r>
            <a:r>
              <a:rPr sz="2700" spc="-10" dirty="0">
                <a:latin typeface="Georgia"/>
                <a:cs typeface="Georgia"/>
              </a:rPr>
              <a:t>ct.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065"/>
              </a:spcBef>
              <a:buClr>
                <a:srgbClr val="775F54"/>
              </a:buClr>
              <a:buSzPct val="109259"/>
              <a:buAutoNum type="arabi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Project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Manag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ment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Plan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Updat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s.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19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Acquire</a:t>
            </a:r>
            <a:r>
              <a:rPr spc="-5" dirty="0"/>
              <a:t> </a:t>
            </a:r>
            <a:r>
              <a:rPr dirty="0"/>
              <a:t>Project</a:t>
            </a:r>
            <a:r>
              <a:rPr spc="10" dirty="0"/>
              <a:t> </a:t>
            </a:r>
            <a:r>
              <a:rPr dirty="0"/>
              <a:t>Team</a:t>
            </a:r>
            <a:r>
              <a:rPr spc="-10" dirty="0"/>
              <a:t> </a:t>
            </a:r>
            <a:r>
              <a:rPr spc="-5" dirty="0"/>
              <a:t>Out</a:t>
            </a:r>
            <a:r>
              <a:rPr spc="10" dirty="0"/>
              <a:t>p</a:t>
            </a:r>
            <a:r>
              <a:rPr spc="-5" dirty="0"/>
              <a:t>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7393AECD-2602-4F7D-A581-343BC1B8E3F8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ja-JP" sz="5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50" charset="-128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>
              <a:ea typeface="ＭＳ Ｐゴシック" panose="020B0600070205080204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0106" y="2438400"/>
            <a:ext cx="7099637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</a:t>
            </a: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Human resource</a:t>
            </a:r>
          </a:p>
          <a:p>
            <a:pPr algn="ctr">
              <a:defRPr/>
            </a:pP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857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20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4171" y="4611623"/>
            <a:ext cx="979931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3986" rIns="0" bIns="0" rtlCol="0">
            <a:spAutoFit/>
          </a:bodyPr>
          <a:lstStyle/>
          <a:p>
            <a:pPr marL="213360">
              <a:lnSpc>
                <a:spcPct val="100000"/>
              </a:lnSpc>
            </a:pPr>
            <a:r>
              <a:rPr sz="2900" dirty="0">
                <a:latin typeface="Georgia"/>
                <a:cs typeface="Georgia"/>
              </a:rPr>
              <a:t>The</a:t>
            </a:r>
            <a:r>
              <a:rPr sz="2900" spc="-5" dirty="0">
                <a:latin typeface="Georgia"/>
                <a:cs typeface="Georgia"/>
              </a:rPr>
              <a:t> MOS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spc="-15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mm</a:t>
            </a:r>
            <a:r>
              <a:rPr sz="2900" spc="-1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cause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conflic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are</a:t>
            </a:r>
            <a:endParaRPr sz="2900">
              <a:latin typeface="Georgia"/>
              <a:cs typeface="Georgia"/>
            </a:endParaRPr>
          </a:p>
          <a:p>
            <a:pPr marL="213360">
              <a:lnSpc>
                <a:spcPct val="100000"/>
              </a:lnSpc>
            </a:pPr>
            <a:r>
              <a:rPr sz="2900" spc="-5" dirty="0">
                <a:latin typeface="Georgia"/>
                <a:cs typeface="Georgia"/>
              </a:rPr>
              <a:t>pr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ject</a:t>
            </a:r>
            <a:r>
              <a:rPr sz="2900" spc="-5" dirty="0">
                <a:latin typeface="Georgia"/>
                <a:cs typeface="Georgia"/>
              </a:rPr>
              <a:t> sc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edules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ject</a:t>
            </a:r>
            <a:r>
              <a:rPr sz="2900" spc="-5" dirty="0">
                <a:latin typeface="Georgia"/>
                <a:cs typeface="Georgia"/>
              </a:rPr>
              <a:t> pri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rities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and:</a:t>
            </a:r>
            <a:endParaRPr sz="2900">
              <a:latin typeface="Georgia"/>
              <a:cs typeface="Georgia"/>
            </a:endParaRPr>
          </a:p>
          <a:p>
            <a:pPr marL="728345" indent="-514984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AutoNum type="alphaUcPeriod"/>
              <a:tabLst>
                <a:tab pos="728980" algn="l"/>
              </a:tabLst>
            </a:pPr>
            <a:r>
              <a:rPr sz="2900" dirty="0">
                <a:latin typeface="Georgia"/>
                <a:cs typeface="Georgia"/>
              </a:rPr>
              <a:t>Pers</a:t>
            </a:r>
            <a:r>
              <a:rPr sz="2900" spc="-5" dirty="0">
                <a:latin typeface="Georgia"/>
                <a:cs typeface="Georgia"/>
              </a:rPr>
              <a:t>onali</a:t>
            </a:r>
            <a:r>
              <a:rPr sz="2900" spc="-1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ies</a:t>
            </a:r>
            <a:endParaRPr sz="2900">
              <a:latin typeface="Georgia"/>
              <a:cs typeface="Georgia"/>
            </a:endParaRPr>
          </a:p>
          <a:p>
            <a:pPr marL="728345" indent="-514984">
              <a:lnSpc>
                <a:spcPct val="100000"/>
              </a:lnSpc>
              <a:spcBef>
                <a:spcPts val="705"/>
              </a:spcBef>
              <a:buClr>
                <a:srgbClr val="775F54"/>
              </a:buClr>
              <a:buAutoNum type="alphaUcPeriod"/>
              <a:tabLst>
                <a:tab pos="728980" algn="l"/>
              </a:tabLst>
            </a:pPr>
            <a:r>
              <a:rPr sz="2900" dirty="0">
                <a:latin typeface="Georgia"/>
                <a:cs typeface="Georgia"/>
              </a:rPr>
              <a:t>Re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ou</a:t>
            </a:r>
            <a:r>
              <a:rPr sz="2900" spc="-10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ces</a:t>
            </a:r>
            <a:endParaRPr sz="2900">
              <a:latin typeface="Georgia"/>
              <a:cs typeface="Georgia"/>
            </a:endParaRPr>
          </a:p>
          <a:p>
            <a:pPr marL="728345" indent="-514984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AutoNum type="alphaUcPeriod"/>
              <a:tabLst>
                <a:tab pos="728980" algn="l"/>
              </a:tabLst>
            </a:pPr>
            <a:r>
              <a:rPr sz="2900" spc="-5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5" dirty="0">
                <a:latin typeface="Georgia"/>
                <a:cs typeface="Georgia"/>
              </a:rPr>
              <a:t>st</a:t>
            </a:r>
            <a:endParaRPr sz="2900">
              <a:latin typeface="Georgia"/>
              <a:cs typeface="Georgia"/>
            </a:endParaRPr>
          </a:p>
          <a:p>
            <a:pPr marL="728345" indent="-514984">
              <a:lnSpc>
                <a:spcPct val="100000"/>
              </a:lnSpc>
              <a:spcBef>
                <a:spcPts val="700"/>
              </a:spcBef>
              <a:buClr>
                <a:srgbClr val="775F54"/>
              </a:buClr>
              <a:buAutoNum type="alphaUcPeriod"/>
              <a:tabLst>
                <a:tab pos="728980" algn="l"/>
              </a:tabLst>
            </a:pPr>
            <a:r>
              <a:rPr sz="2900" spc="-5" dirty="0">
                <a:latin typeface="Georgia"/>
                <a:cs typeface="Georgia"/>
              </a:rPr>
              <a:t>Mana</a:t>
            </a:r>
            <a:r>
              <a:rPr sz="2900" spc="-10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ement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5" name="object 5"/>
          <p:cNvSpPr/>
          <p:nvPr/>
        </p:nvSpPr>
        <p:spPr>
          <a:xfrm>
            <a:off x="2645664" y="4930140"/>
            <a:ext cx="4155947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5915" y="4930140"/>
            <a:ext cx="742188" cy="1027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4052" y="5192648"/>
            <a:ext cx="3507359" cy="332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1009" y="6311252"/>
            <a:ext cx="233679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-5" dirty="0">
                <a:solidFill>
                  <a:srgbClr val="7B5F1E"/>
                </a:solidFill>
                <a:latin typeface="Georgia"/>
                <a:cs typeface="Georgia"/>
              </a:rPr>
              <a:t>20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2602" rIns="0" bIns="0" rtlCol="0">
            <a:spAutoFit/>
          </a:bodyPr>
          <a:lstStyle/>
          <a:p>
            <a:pPr marL="213360" marR="5080">
              <a:lnSpc>
                <a:spcPct val="100000"/>
              </a:lnSpc>
            </a:pPr>
            <a:r>
              <a:rPr sz="2700" spc="-5" dirty="0">
                <a:latin typeface="Georgia"/>
                <a:cs typeface="Georgia"/>
              </a:rPr>
              <a:t>Durin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projec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plann</a:t>
            </a:r>
            <a:r>
              <a:rPr sz="2700" dirty="0">
                <a:latin typeface="Georgia"/>
                <a:cs typeface="Georgia"/>
              </a:rPr>
              <a:t>ing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 a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tri</a:t>
            </a:r>
            <a:r>
              <a:rPr sz="2700" dirty="0">
                <a:latin typeface="Georgia"/>
                <a:cs typeface="Georgia"/>
              </a:rPr>
              <a:t>x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ganization, th</a:t>
            </a:r>
            <a:r>
              <a:rPr sz="2700" dirty="0">
                <a:latin typeface="Georgia"/>
                <a:cs typeface="Georgia"/>
              </a:rPr>
              <a:t>e </a:t>
            </a:r>
            <a:r>
              <a:rPr sz="2700" spc="-5" dirty="0">
                <a:latin typeface="Georgia"/>
                <a:cs typeface="Georgia"/>
              </a:rPr>
              <a:t>projec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man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g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determine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ad</a:t>
            </a:r>
            <a:r>
              <a:rPr sz="2700" spc="-10" dirty="0">
                <a:latin typeface="Georgia"/>
                <a:cs typeface="Georgia"/>
              </a:rPr>
              <a:t>d</a:t>
            </a:r>
            <a:r>
              <a:rPr sz="2700" dirty="0">
                <a:latin typeface="Georgia"/>
                <a:cs typeface="Georgia"/>
              </a:rPr>
              <a:t>itional hum</a:t>
            </a:r>
            <a:r>
              <a:rPr sz="2700" spc="-1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reso</a:t>
            </a:r>
            <a:r>
              <a:rPr sz="2700" spc="-15" dirty="0">
                <a:latin typeface="Georgia"/>
                <a:cs typeface="Georgia"/>
              </a:rPr>
              <a:t>u</a:t>
            </a:r>
            <a:r>
              <a:rPr sz="2700" dirty="0">
                <a:latin typeface="Georgia"/>
                <a:cs typeface="Georgia"/>
              </a:rPr>
              <a:t>rces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are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needed.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Fro</a:t>
            </a:r>
            <a:r>
              <a:rPr sz="2700" spc="-5" dirty="0">
                <a:latin typeface="Georgia"/>
                <a:cs typeface="Georgia"/>
              </a:rPr>
              <a:t>m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who</a:t>
            </a:r>
            <a:r>
              <a:rPr sz="2700" dirty="0">
                <a:latin typeface="Georgia"/>
                <a:cs typeface="Georgia"/>
              </a:rPr>
              <a:t>m </a:t>
            </a:r>
            <a:r>
              <a:rPr sz="2700" spc="-5" dirty="0">
                <a:latin typeface="Georgia"/>
                <a:cs typeface="Georgia"/>
              </a:rPr>
              <a:t>wou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d he/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req</a:t>
            </a:r>
            <a:r>
              <a:rPr sz="2700" spc="-15" dirty="0">
                <a:latin typeface="Georgia"/>
                <a:cs typeface="Georgia"/>
              </a:rPr>
              <a:t>u</a:t>
            </a:r>
            <a:r>
              <a:rPr sz="2700" spc="-5" dirty="0">
                <a:latin typeface="Georgia"/>
                <a:cs typeface="Georgia"/>
              </a:rPr>
              <a:t>es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thes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res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ces?</a:t>
            </a:r>
            <a:endParaRPr sz="2700">
              <a:latin typeface="Georgia"/>
              <a:cs typeface="Georgia"/>
            </a:endParaRPr>
          </a:p>
          <a:p>
            <a:pPr marL="728345" indent="-514984">
              <a:lnSpc>
                <a:spcPct val="100000"/>
              </a:lnSpc>
              <a:spcBef>
                <a:spcPts val="445"/>
              </a:spcBef>
              <a:buClr>
                <a:srgbClr val="775F54"/>
              </a:buClr>
              <a:buSzPct val="109259"/>
              <a:buAutoNum type="alphaUcPeriod"/>
              <a:tabLst>
                <a:tab pos="728980" algn="l"/>
              </a:tabLst>
            </a:pPr>
            <a:r>
              <a:rPr sz="2700" spc="-5" dirty="0">
                <a:latin typeface="Georgia"/>
                <a:cs typeface="Georgia"/>
              </a:rPr>
              <a:t>Functiona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 Manager</a:t>
            </a:r>
            <a:endParaRPr sz="2700">
              <a:latin typeface="Georgia"/>
              <a:cs typeface="Georgia"/>
            </a:endParaRPr>
          </a:p>
          <a:p>
            <a:pPr marL="728345" indent="-514984">
              <a:lnSpc>
                <a:spcPct val="100000"/>
              </a:lnSpc>
              <a:spcBef>
                <a:spcPts val="405"/>
              </a:spcBef>
              <a:buClr>
                <a:srgbClr val="775F54"/>
              </a:buClr>
              <a:buSzPct val="109259"/>
              <a:buAutoNum type="alphaUcPeriod"/>
              <a:tabLst>
                <a:tab pos="728980" algn="l"/>
              </a:tabLst>
            </a:pPr>
            <a:r>
              <a:rPr sz="2700" dirty="0">
                <a:latin typeface="Georgia"/>
                <a:cs typeface="Georgia"/>
              </a:rPr>
              <a:t>Team</a:t>
            </a:r>
            <a:endParaRPr sz="2700">
              <a:latin typeface="Georgia"/>
              <a:cs typeface="Georgia"/>
            </a:endParaRPr>
          </a:p>
          <a:p>
            <a:pPr marL="728345" indent="-514984">
              <a:lnSpc>
                <a:spcPct val="100000"/>
              </a:lnSpc>
              <a:spcBef>
                <a:spcPts val="395"/>
              </a:spcBef>
              <a:buClr>
                <a:srgbClr val="775F54"/>
              </a:buClr>
              <a:buSzPct val="109259"/>
              <a:buAutoNum type="alphaUcPeriod"/>
              <a:tabLst>
                <a:tab pos="728980" algn="l"/>
              </a:tabLst>
            </a:pPr>
            <a:r>
              <a:rPr sz="2700" dirty="0">
                <a:latin typeface="Georgia"/>
                <a:cs typeface="Georgia"/>
              </a:rPr>
              <a:t>P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ojec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Spon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or</a:t>
            </a:r>
            <a:endParaRPr sz="2700">
              <a:latin typeface="Georgia"/>
              <a:cs typeface="Georgia"/>
            </a:endParaRPr>
          </a:p>
          <a:p>
            <a:pPr marL="728345" indent="-514984">
              <a:lnSpc>
                <a:spcPct val="100000"/>
              </a:lnSpc>
              <a:spcBef>
                <a:spcPts val="395"/>
              </a:spcBef>
              <a:buClr>
                <a:srgbClr val="775F54"/>
              </a:buClr>
              <a:buSzPct val="109259"/>
              <a:buAutoNum type="alphaUcPeriod"/>
              <a:tabLst>
                <a:tab pos="728980" algn="l"/>
              </a:tabLst>
            </a:pPr>
            <a:r>
              <a:rPr sz="2700" dirty="0">
                <a:latin typeface="Georgia"/>
                <a:cs typeface="Georgia"/>
              </a:rPr>
              <a:t>Hum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Resou</a:t>
            </a:r>
            <a:r>
              <a:rPr sz="2700" spc="-15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ce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D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artment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2654807" y="5463540"/>
            <a:ext cx="4137660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6771" y="5463540"/>
            <a:ext cx="742187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3070" y="5726048"/>
            <a:ext cx="3509899" cy="332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490726"/>
            <a:ext cx="7586980" cy="395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Georgia"/>
                <a:cs typeface="Georgia"/>
              </a:rPr>
              <a:t>A </a:t>
            </a:r>
            <a:r>
              <a:rPr sz="2400" spc="-10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roject manag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 mu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 publis</a:t>
            </a:r>
            <a:r>
              <a:rPr sz="2400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 a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projec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sc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ule.</a:t>
            </a:r>
            <a:endParaRPr sz="2400">
              <a:latin typeface="Georgia"/>
              <a:cs typeface="Georgia"/>
            </a:endParaRPr>
          </a:p>
          <a:p>
            <a:pPr marL="12700" marR="187960">
              <a:lnSpc>
                <a:spcPct val="110000"/>
              </a:lnSpc>
            </a:pPr>
            <a:r>
              <a:rPr sz="2400" dirty="0">
                <a:latin typeface="Georgia"/>
                <a:cs typeface="Georgia"/>
              </a:rPr>
              <a:t>Activit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es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start/en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tim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resources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 id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ntifi</a:t>
            </a:r>
            <a:r>
              <a:rPr sz="2400" spc="-5" dirty="0">
                <a:latin typeface="Georgia"/>
                <a:cs typeface="Georgia"/>
              </a:rPr>
              <a:t>ed. What</a:t>
            </a:r>
            <a:r>
              <a:rPr sz="2400" spc="-10" dirty="0">
                <a:latin typeface="Georgia"/>
                <a:cs typeface="Georgia"/>
              </a:rPr>
              <a:t> s</a:t>
            </a:r>
            <a:r>
              <a:rPr sz="2400" spc="-5" dirty="0">
                <a:latin typeface="Georgia"/>
                <a:cs typeface="Georgia"/>
              </a:rPr>
              <a:t>houl</a:t>
            </a:r>
            <a:r>
              <a:rPr sz="2400" dirty="0">
                <a:latin typeface="Georgia"/>
                <a:cs typeface="Georgia"/>
              </a:rPr>
              <a:t>d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pro</a:t>
            </a:r>
            <a:r>
              <a:rPr sz="2400" spc="-10" dirty="0">
                <a:latin typeface="Georgia"/>
                <a:cs typeface="Georgia"/>
              </a:rPr>
              <a:t>j</a:t>
            </a:r>
            <a:r>
              <a:rPr sz="2400" spc="-5" dirty="0">
                <a:latin typeface="Georgia"/>
                <a:cs typeface="Georgia"/>
              </a:rPr>
              <a:t>ec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manag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NE</a:t>
            </a:r>
            <a:r>
              <a:rPr sz="2400" b="1" spc="5" dirty="0">
                <a:latin typeface="Georgia"/>
                <a:cs typeface="Georgia"/>
              </a:rPr>
              <a:t>X</a:t>
            </a:r>
            <a:r>
              <a:rPr sz="2400" b="1" spc="-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?</a:t>
            </a:r>
            <a:endParaRPr sz="2400">
              <a:latin typeface="Georgia"/>
              <a:cs typeface="Georgia"/>
            </a:endParaRPr>
          </a:p>
          <a:p>
            <a:pPr marL="527685" marR="5080" indent="-514984">
              <a:lnSpc>
                <a:spcPct val="107900"/>
              </a:lnSpc>
              <a:spcBef>
                <a:spcPts val="540"/>
              </a:spcBef>
              <a:buClr>
                <a:srgbClr val="775F54"/>
              </a:buClr>
              <a:buSzPct val="108333"/>
              <a:buAutoNum type="alphaUcPeriod"/>
              <a:tabLst>
                <a:tab pos="528320" algn="l"/>
              </a:tabLst>
            </a:pPr>
            <a:r>
              <a:rPr sz="2400" dirty="0">
                <a:latin typeface="Georgia"/>
                <a:cs typeface="Georgia"/>
              </a:rPr>
              <a:t>Distr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but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sc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ul</a:t>
            </a:r>
            <a:r>
              <a:rPr sz="2400" dirty="0">
                <a:latin typeface="Georgia"/>
                <a:cs typeface="Georgia"/>
              </a:rPr>
              <a:t>e acc</a:t>
            </a:r>
            <a:r>
              <a:rPr sz="2400" spc="-5" dirty="0">
                <a:latin typeface="Georgia"/>
                <a:cs typeface="Georgia"/>
              </a:rPr>
              <a:t>ord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5" dirty="0">
                <a:latin typeface="Georgia"/>
                <a:cs typeface="Georgia"/>
              </a:rPr>
              <a:t>commun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cat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on plan.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795"/>
              </a:spcBef>
              <a:buClr>
                <a:srgbClr val="775F54"/>
              </a:buClr>
              <a:buSzPct val="108333"/>
              <a:buAutoNum type="alphaUcPeriod"/>
              <a:tabLst>
                <a:tab pos="528320" algn="l"/>
              </a:tabLst>
            </a:pPr>
            <a:r>
              <a:rPr sz="2400" spc="-5" dirty="0">
                <a:latin typeface="Georgia"/>
                <a:cs typeface="Georgia"/>
              </a:rPr>
              <a:t>Confir</a:t>
            </a:r>
            <a:r>
              <a:rPr sz="240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availab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lit</a:t>
            </a:r>
            <a:r>
              <a:rPr sz="2400" dirty="0">
                <a:latin typeface="Georgia"/>
                <a:cs typeface="Georgia"/>
              </a:rPr>
              <a:t>y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resources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110416"/>
              <a:buAutoNum type="alphaUcPeriod"/>
              <a:tabLst>
                <a:tab pos="528320" algn="l"/>
              </a:tabLst>
            </a:pPr>
            <a:r>
              <a:rPr sz="2400" dirty="0">
                <a:latin typeface="Georgia"/>
                <a:cs typeface="Georgia"/>
              </a:rPr>
              <a:t>Refine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15" dirty="0">
                <a:latin typeface="Georgia"/>
                <a:cs typeface="Georgia"/>
              </a:rPr>
              <a:t>p</a:t>
            </a:r>
            <a:r>
              <a:rPr sz="2400" dirty="0">
                <a:latin typeface="Georgia"/>
                <a:cs typeface="Georgia"/>
              </a:rPr>
              <a:t>roject</a:t>
            </a:r>
            <a:r>
              <a:rPr sz="2400" spc="-5" dirty="0">
                <a:latin typeface="Georgia"/>
                <a:cs typeface="Georgia"/>
              </a:rPr>
              <a:t> pla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reflect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5" dirty="0">
                <a:latin typeface="Georgia"/>
                <a:cs typeface="Georgia"/>
              </a:rPr>
              <a:t>or</a:t>
            </a:r>
            <a:r>
              <a:rPr sz="2400" dirty="0">
                <a:latin typeface="Georgia"/>
                <a:cs typeface="Georgia"/>
              </a:rPr>
              <a:t>e accurate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cost</a:t>
            </a:r>
            <a:endParaRPr sz="2400">
              <a:latin typeface="Georgia"/>
              <a:cs typeface="Georgia"/>
            </a:endParaRPr>
          </a:p>
          <a:p>
            <a:pPr marL="527685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latin typeface="Georgia"/>
                <a:cs typeface="Georgia"/>
              </a:rPr>
              <a:t>informat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on.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730"/>
              </a:spcBef>
              <a:buClr>
                <a:srgbClr val="775F54"/>
              </a:buClr>
              <a:buSzPct val="110416"/>
              <a:buAutoNum type="alphaUcPeriod" startAt="4"/>
              <a:tabLst>
                <a:tab pos="528320" algn="l"/>
              </a:tabLst>
            </a:pPr>
            <a:r>
              <a:rPr sz="2400" dirty="0">
                <a:latin typeface="Georgia"/>
                <a:cs typeface="Georgia"/>
              </a:rPr>
              <a:t>Publish</a:t>
            </a:r>
            <a:r>
              <a:rPr sz="2400" spc="-5" dirty="0">
                <a:latin typeface="Georgia"/>
                <a:cs typeface="Georgia"/>
              </a:rPr>
              <a:t> a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ba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char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illustrating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tim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line.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2645664" y="5539740"/>
            <a:ext cx="4155947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5915" y="5539740"/>
            <a:ext cx="742188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4052" y="5802248"/>
            <a:ext cx="3507359" cy="332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775078"/>
            <a:ext cx="7768590" cy="394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Creatin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open</a:t>
            </a:r>
            <a:r>
              <a:rPr sz="2900" dirty="0">
                <a:latin typeface="Georgia"/>
                <a:cs typeface="Georgia"/>
              </a:rPr>
              <a:t>, </a:t>
            </a:r>
            <a:r>
              <a:rPr sz="2900" spc="-5" dirty="0">
                <a:latin typeface="Georgia"/>
                <a:cs typeface="Georgia"/>
              </a:rPr>
              <a:t>encouragin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5" dirty="0">
                <a:latin typeface="Georgia"/>
                <a:cs typeface="Georgia"/>
              </a:rPr>
              <a:t> environment</a:t>
            </a:r>
            <a:endParaRPr sz="2900">
              <a:latin typeface="Georgia"/>
              <a:cs typeface="Georgia"/>
            </a:endParaRPr>
          </a:p>
          <a:p>
            <a:pPr marL="332740">
              <a:lnSpc>
                <a:spcPct val="100000"/>
              </a:lnSpc>
              <a:spcBef>
                <a:spcPts val="1739"/>
              </a:spcBef>
            </a:pPr>
            <a:r>
              <a:rPr sz="2900" spc="-5" dirty="0">
                <a:latin typeface="Georgia"/>
                <a:cs typeface="Georgia"/>
              </a:rPr>
              <a:t>fo</a:t>
            </a:r>
            <a:r>
              <a:rPr sz="2900" dirty="0">
                <a:latin typeface="Georgia"/>
                <a:cs typeface="Georgia"/>
              </a:rPr>
              <a:t>r </a:t>
            </a:r>
            <a:r>
              <a:rPr sz="2900" spc="-5" dirty="0">
                <a:latin typeface="Georgia"/>
                <a:cs typeface="Georgia"/>
              </a:rPr>
              <a:t>you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am</a:t>
            </a:r>
            <a:endParaRPr sz="29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2450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Developin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&amp;</a:t>
            </a:r>
            <a:r>
              <a:rPr sz="290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enhan</a:t>
            </a:r>
            <a:r>
              <a:rPr sz="2900" spc="10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ing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am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o an</a:t>
            </a:r>
            <a:endParaRPr sz="2900">
              <a:latin typeface="Georgia"/>
              <a:cs typeface="Georgia"/>
            </a:endParaRPr>
          </a:p>
          <a:p>
            <a:pPr marL="332740">
              <a:lnSpc>
                <a:spcPct val="100000"/>
              </a:lnSpc>
              <a:spcBef>
                <a:spcPts val="1739"/>
              </a:spcBef>
            </a:pPr>
            <a:r>
              <a:rPr sz="2900" spc="-5" dirty="0">
                <a:latin typeface="Georgia"/>
                <a:cs typeface="Georgia"/>
              </a:rPr>
              <a:t>ef</a:t>
            </a:r>
            <a:r>
              <a:rPr sz="2900" spc="5" dirty="0">
                <a:latin typeface="Georgia"/>
                <a:cs typeface="Georgia"/>
              </a:rPr>
              <a:t>f</a:t>
            </a:r>
            <a:r>
              <a:rPr sz="2900" spc="-5" dirty="0">
                <a:latin typeface="Georgia"/>
                <a:cs typeface="Georgia"/>
              </a:rPr>
              <a:t>ective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fun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tioning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 </a:t>
            </a:r>
            <a:r>
              <a:rPr sz="2900" spc="-5" dirty="0">
                <a:latin typeface="Georgia"/>
                <a:cs typeface="Georgia"/>
              </a:rPr>
              <a:t>co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rdina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group.</a:t>
            </a:r>
            <a:endParaRPr sz="2900">
              <a:latin typeface="Georgia"/>
              <a:cs typeface="Georgia"/>
            </a:endParaRPr>
          </a:p>
          <a:p>
            <a:pPr marL="332740" marR="441325" indent="-320040">
              <a:lnSpc>
                <a:spcPct val="150100"/>
              </a:lnSpc>
              <a:spcBef>
                <a:spcPts val="69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It’s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complica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ed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in ma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rix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ructures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where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er</a:t>
            </a:r>
            <a:r>
              <a:rPr sz="2900" dirty="0">
                <a:latin typeface="Georgia"/>
                <a:cs typeface="Georgia"/>
              </a:rPr>
              <a:t>e are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dua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reporting relations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ips</a:t>
            </a:r>
            <a:r>
              <a:rPr sz="2900" spc="-5" dirty="0">
                <a:latin typeface="Georgia"/>
                <a:cs typeface="Georgia"/>
              </a:rPr>
              <a:t>.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9.3 </a:t>
            </a:r>
            <a:r>
              <a:rPr spc="-5" dirty="0"/>
              <a:t>Develo</a:t>
            </a:r>
            <a:r>
              <a:rPr dirty="0"/>
              <a:t>p</a:t>
            </a:r>
            <a:r>
              <a:rPr spc="5" dirty="0"/>
              <a:t> </a:t>
            </a:r>
            <a:r>
              <a:rPr dirty="0"/>
              <a:t>Project</a:t>
            </a:r>
            <a:r>
              <a:rPr spc="5" dirty="0"/>
              <a:t> </a:t>
            </a:r>
            <a:r>
              <a:rPr dirty="0"/>
              <a:t>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903095"/>
            <a:ext cx="6428740" cy="244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75F54"/>
              </a:buClr>
              <a:buSzPct val="110344"/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Human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ourc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Managemen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775F54"/>
              </a:buClr>
              <a:buFont typeface="Georgia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75F54"/>
              </a:buClr>
              <a:buSzPct val="110344"/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Proj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aff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Ass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gnments</a:t>
            </a:r>
            <a:endParaRPr sz="2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775F54"/>
              </a:buClr>
              <a:buFont typeface="Georgia"/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75F54"/>
              </a:buClr>
              <a:buSzPct val="110344"/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Re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ourc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Calend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r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Develo</a:t>
            </a:r>
            <a:r>
              <a:rPr dirty="0"/>
              <a:t>p</a:t>
            </a:r>
            <a:r>
              <a:rPr spc="5" dirty="0"/>
              <a:t> </a:t>
            </a:r>
            <a:r>
              <a:rPr dirty="0"/>
              <a:t>Pr</a:t>
            </a:r>
            <a:r>
              <a:rPr spc="5" dirty="0"/>
              <a:t>o</a:t>
            </a:r>
            <a:r>
              <a:rPr dirty="0"/>
              <a:t>ject</a:t>
            </a:r>
            <a:r>
              <a:rPr spc="5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dirty="0"/>
              <a:t>Inpu</a:t>
            </a:r>
            <a:r>
              <a:rPr spc="10" dirty="0"/>
              <a:t>t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525325"/>
            <a:ext cx="7838440" cy="435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marR="5080" indent="-514984">
              <a:lnSpc>
                <a:spcPct val="133400"/>
              </a:lnSpc>
              <a:buClr>
                <a:srgbClr val="775F54"/>
              </a:buClr>
              <a:buSzPct val="110344"/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Interpers</a:t>
            </a:r>
            <a:r>
              <a:rPr sz="2900" spc="-5" dirty="0">
                <a:latin typeface="Georgia"/>
                <a:cs typeface="Georgia"/>
              </a:rPr>
              <a:t>ona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Sk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ll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(Soft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Sk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lls): Und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and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iments</a:t>
            </a:r>
            <a:r>
              <a:rPr sz="2900" spc="-5" dirty="0">
                <a:latin typeface="Georgia"/>
                <a:cs typeface="Georgia"/>
              </a:rPr>
              <a:t> 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TM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,</a:t>
            </a:r>
            <a:r>
              <a:rPr sz="2900" dirty="0">
                <a:latin typeface="Georgia"/>
                <a:cs typeface="Georgia"/>
              </a:rPr>
              <a:t> anti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ipa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e ac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ions,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ac</a:t>
            </a:r>
            <a:r>
              <a:rPr sz="2900" spc="5" dirty="0">
                <a:latin typeface="Georgia"/>
                <a:cs typeface="Georgia"/>
              </a:rPr>
              <a:t>k</a:t>
            </a:r>
            <a:r>
              <a:rPr sz="2900" dirty="0">
                <a:latin typeface="Georgia"/>
                <a:cs typeface="Georgia"/>
              </a:rPr>
              <a:t>now</a:t>
            </a:r>
            <a:r>
              <a:rPr sz="2900" spc="-15" dirty="0">
                <a:latin typeface="Georgia"/>
                <a:cs typeface="Georgia"/>
              </a:rPr>
              <a:t>l</a:t>
            </a:r>
            <a:r>
              <a:rPr sz="2900" spc="-5" dirty="0">
                <a:latin typeface="Georgia"/>
                <a:cs typeface="Georgia"/>
              </a:rPr>
              <a:t>edg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concern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 </a:t>
            </a:r>
            <a:r>
              <a:rPr sz="2900" spc="-5" dirty="0">
                <a:latin typeface="Georgia"/>
                <a:cs typeface="Georgia"/>
              </a:rPr>
              <a:t>foll</a:t>
            </a:r>
            <a:r>
              <a:rPr sz="2900" spc="-15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w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 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ei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su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s.</a:t>
            </a:r>
            <a:endParaRPr sz="29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20"/>
              </a:spcBef>
              <a:buClr>
                <a:srgbClr val="775F54"/>
              </a:buClr>
              <a:buSzPct val="110344"/>
              <a:buAutoNum type="arabicPeriod"/>
              <a:tabLst>
                <a:tab pos="528320" algn="l"/>
              </a:tabLst>
            </a:pPr>
            <a:r>
              <a:rPr sz="2900" dirty="0">
                <a:latin typeface="Georgia"/>
                <a:cs typeface="Georgia"/>
              </a:rPr>
              <a:t>Training:</a:t>
            </a:r>
            <a:endParaRPr sz="29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689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Te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hni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al</a:t>
            </a:r>
            <a:endParaRPr sz="2600">
              <a:latin typeface="Georgia"/>
              <a:cs typeface="Georgia"/>
            </a:endParaRPr>
          </a:p>
          <a:p>
            <a:pPr marL="652780" lvl="1" indent="-273050">
              <a:lnSpc>
                <a:spcPct val="100000"/>
              </a:lnSpc>
              <a:spcBef>
                <a:spcPts val="169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653415" algn="l"/>
              </a:tabLst>
            </a:pPr>
            <a:r>
              <a:rPr sz="2600" dirty="0">
                <a:latin typeface="Georgia"/>
                <a:cs typeface="Georgia"/>
              </a:rPr>
              <a:t>So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skills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Develo</a:t>
            </a:r>
            <a:r>
              <a:rPr dirty="0"/>
              <a:t>p</a:t>
            </a:r>
            <a:r>
              <a:rPr spc="5" dirty="0"/>
              <a:t> </a:t>
            </a:r>
            <a:r>
              <a:rPr dirty="0"/>
              <a:t>Pr</a:t>
            </a:r>
            <a:r>
              <a:rPr spc="5" dirty="0"/>
              <a:t>o</a:t>
            </a:r>
            <a:r>
              <a:rPr dirty="0"/>
              <a:t>ject</a:t>
            </a:r>
            <a:r>
              <a:rPr spc="5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dirty="0"/>
              <a:t>T&amp;T</a:t>
            </a:r>
            <a:r>
              <a:rPr spc="-5" dirty="0"/>
              <a:t> </a:t>
            </a:r>
            <a:r>
              <a:rPr dirty="0"/>
              <a:t>(</a:t>
            </a:r>
            <a:r>
              <a:rPr spc="10" dirty="0"/>
              <a:t>1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256121"/>
            <a:ext cx="7762875" cy="145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40360">
              <a:lnSpc>
                <a:spcPct val="118400"/>
              </a:lnSpc>
            </a:pPr>
            <a:r>
              <a:rPr sz="2850" spc="-5" dirty="0">
                <a:solidFill>
                  <a:srgbClr val="775F54"/>
                </a:solidFill>
                <a:latin typeface="Georgia"/>
                <a:cs typeface="Georgia"/>
              </a:rPr>
              <a:t>3</a:t>
            </a:r>
            <a:r>
              <a:rPr sz="2850" dirty="0">
                <a:solidFill>
                  <a:srgbClr val="775F54"/>
                </a:solidFill>
                <a:latin typeface="Georgia"/>
                <a:cs typeface="Georgia"/>
              </a:rPr>
              <a:t>.</a:t>
            </a:r>
            <a:r>
              <a:rPr sz="2850" spc="-35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Team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Bui</a:t>
            </a:r>
            <a:r>
              <a:rPr sz="2600" spc="-5" dirty="0">
                <a:latin typeface="Georgia"/>
                <a:cs typeface="Georgia"/>
              </a:rPr>
              <a:t>ld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ng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ti</a:t>
            </a:r>
            <a:r>
              <a:rPr sz="2600" spc="5" dirty="0">
                <a:latin typeface="Georgia"/>
                <a:cs typeface="Georgia"/>
              </a:rPr>
              <a:t>v</a:t>
            </a:r>
            <a:r>
              <a:rPr sz="2600" dirty="0">
                <a:latin typeface="Georgia"/>
                <a:cs typeface="Georgia"/>
              </a:rPr>
              <a:t>ities: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o improve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interp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rsonal relations</a:t>
            </a:r>
            <a:r>
              <a:rPr sz="2600" spc="-20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ips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d </a:t>
            </a:r>
            <a:r>
              <a:rPr sz="2600" spc="-5" dirty="0">
                <a:latin typeface="Georgia"/>
                <a:cs typeface="Georgia"/>
              </a:rPr>
              <a:t>tea</a:t>
            </a:r>
            <a:r>
              <a:rPr sz="2600" spc="5" dirty="0">
                <a:latin typeface="Georgia"/>
                <a:cs typeface="Georgia"/>
              </a:rPr>
              <a:t>m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cohesiveness</a:t>
            </a:r>
            <a:r>
              <a:rPr sz="2600" dirty="0">
                <a:latin typeface="Georgia"/>
                <a:cs typeface="Georgia"/>
              </a:rPr>
              <a:t>,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m</a:t>
            </a:r>
            <a:r>
              <a:rPr sz="2600" spc="-15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y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by </a:t>
            </a:r>
            <a:r>
              <a:rPr sz="2600" dirty="0">
                <a:latin typeface="Georgia"/>
                <a:cs typeface="Georgia"/>
              </a:rPr>
              <a:t>involv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ng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tea</a:t>
            </a:r>
            <a:r>
              <a:rPr sz="2600" dirty="0">
                <a:latin typeface="Georgia"/>
                <a:cs typeface="Georgia"/>
              </a:rPr>
              <a:t>m </a:t>
            </a:r>
            <a:r>
              <a:rPr sz="2600" spc="-10" dirty="0">
                <a:latin typeface="Georgia"/>
                <a:cs typeface="Georgia"/>
              </a:rPr>
              <a:t>m</a:t>
            </a:r>
            <a:r>
              <a:rPr sz="2600" spc="-5" dirty="0">
                <a:latin typeface="Georgia"/>
                <a:cs typeface="Georgia"/>
              </a:rPr>
              <a:t>emb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rs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pla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ning.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561594"/>
            <a:ext cx="772795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Develo</a:t>
            </a:r>
            <a:r>
              <a:rPr dirty="0"/>
              <a:t>p</a:t>
            </a:r>
            <a:r>
              <a:rPr spc="5" dirty="0"/>
              <a:t> </a:t>
            </a:r>
            <a:r>
              <a:rPr dirty="0"/>
              <a:t>Project</a:t>
            </a:r>
            <a:r>
              <a:rPr spc="-10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dirty="0"/>
              <a:t>T&amp;T</a:t>
            </a:r>
            <a:r>
              <a:rPr spc="-5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2209800" y="2782316"/>
            <a:ext cx="4876800" cy="346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457200"/>
            <a:ext cx="72390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42236"/>
            <a:ext cx="7793355" cy="418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75F54"/>
              </a:buClr>
              <a:buSzPct val="109259"/>
              <a:buAutoNum type="arabicPeriod" startAt="4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Groun</a:t>
            </a:r>
            <a:r>
              <a:rPr sz="2700" dirty="0">
                <a:latin typeface="Georgia"/>
                <a:cs typeface="Georgia"/>
              </a:rPr>
              <a:t>d Rules: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decr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ases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conf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icts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incr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ases</a:t>
            </a:r>
            <a:endParaRPr sz="2700">
              <a:latin typeface="Georgia"/>
              <a:cs typeface="Georgia"/>
            </a:endParaRPr>
          </a:p>
          <a:p>
            <a:pPr marL="527685">
              <a:lnSpc>
                <a:spcPct val="100000"/>
              </a:lnSpc>
              <a:spcBef>
                <a:spcPts val="595"/>
              </a:spcBef>
            </a:pPr>
            <a:r>
              <a:rPr sz="2700" dirty="0">
                <a:latin typeface="Georgia"/>
                <a:cs typeface="Georgia"/>
              </a:rPr>
              <a:t>productiv</a:t>
            </a:r>
            <a:r>
              <a:rPr sz="2700" spc="-5" dirty="0">
                <a:latin typeface="Georgia"/>
                <a:cs typeface="Georgia"/>
              </a:rPr>
              <a:t>it</a:t>
            </a:r>
            <a:r>
              <a:rPr sz="2700" spc="5" dirty="0">
                <a:latin typeface="Georgia"/>
                <a:cs typeface="Georgia"/>
              </a:rPr>
              <a:t>y</a:t>
            </a:r>
            <a:r>
              <a:rPr sz="2700" spc="-5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  <a:p>
            <a:pPr marL="527685" marR="365760" indent="-514984">
              <a:lnSpc>
                <a:spcPct val="116900"/>
              </a:lnSpc>
              <a:spcBef>
                <a:spcPts val="495"/>
              </a:spcBef>
              <a:buClr>
                <a:srgbClr val="775F54"/>
              </a:buClr>
              <a:buSzPct val="109259"/>
              <a:buAutoNum type="arabicPeriod" startAt="5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Co</a:t>
            </a:r>
            <a:r>
              <a:rPr sz="2700" spc="-10" dirty="0">
                <a:latin typeface="Georgia"/>
                <a:cs typeface="Georgia"/>
              </a:rPr>
              <a:t>location</a:t>
            </a:r>
            <a:r>
              <a:rPr sz="2700" dirty="0">
                <a:latin typeface="Georgia"/>
                <a:cs typeface="Georgia"/>
              </a:rPr>
              <a:t>:</a:t>
            </a:r>
            <a:r>
              <a:rPr sz="2700" spc="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Placing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am</a:t>
            </a:r>
            <a:r>
              <a:rPr sz="2700" dirty="0">
                <a:latin typeface="Georgia"/>
                <a:cs typeface="Georgia"/>
              </a:rPr>
              <a:t> membe</a:t>
            </a:r>
            <a:r>
              <a:rPr sz="2700" spc="-5" dirty="0">
                <a:latin typeface="Georgia"/>
                <a:cs typeface="Georgia"/>
              </a:rPr>
              <a:t>rs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 most</a:t>
            </a:r>
            <a:r>
              <a:rPr sz="2700" spc="-5" dirty="0">
                <a:latin typeface="Georgia"/>
                <a:cs typeface="Georgia"/>
              </a:rPr>
              <a:t> of th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sam</a:t>
            </a:r>
            <a:r>
              <a:rPr sz="2700" dirty="0">
                <a:latin typeface="Georgia"/>
                <a:cs typeface="Georgia"/>
              </a:rPr>
              <a:t>e </a:t>
            </a:r>
            <a:r>
              <a:rPr sz="2700" spc="-5" dirty="0">
                <a:latin typeface="Georgia"/>
                <a:cs typeface="Georgia"/>
              </a:rPr>
              <a:t>loc</a:t>
            </a:r>
            <a:r>
              <a:rPr sz="2700" spc="-10" dirty="0">
                <a:latin typeface="Georgia"/>
                <a:cs typeface="Georgia"/>
              </a:rPr>
              <a:t>ation.</a:t>
            </a:r>
            <a:endParaRPr sz="2700">
              <a:latin typeface="Georgia"/>
              <a:cs typeface="Georgia"/>
            </a:endParaRPr>
          </a:p>
          <a:p>
            <a:pPr marL="527685" marR="9525" indent="-514984">
              <a:lnSpc>
                <a:spcPct val="118500"/>
              </a:lnSpc>
              <a:spcBef>
                <a:spcPts val="450"/>
              </a:spcBef>
              <a:buClr>
                <a:srgbClr val="775F54"/>
              </a:buClr>
              <a:buSzPct val="109259"/>
              <a:buAutoNum type="arabicPeriod" startAt="5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Re</a:t>
            </a:r>
            <a:r>
              <a:rPr sz="2700" spc="-5" dirty="0">
                <a:latin typeface="Georgia"/>
                <a:cs typeface="Georgia"/>
              </a:rPr>
              <a:t>cog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ition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&amp;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ward</a:t>
            </a:r>
            <a:r>
              <a:rPr sz="2700" spc="-5" dirty="0">
                <a:latin typeface="Georgia"/>
                <a:cs typeface="Georgia"/>
              </a:rPr>
              <a:t>: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Forma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actions</a:t>
            </a:r>
            <a:r>
              <a:rPr sz="2700" spc="-5" dirty="0">
                <a:latin typeface="Georgia"/>
                <a:cs typeface="Georgia"/>
              </a:rPr>
              <a:t> to promot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high </a:t>
            </a:r>
            <a:r>
              <a:rPr sz="2700" spc="-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rfor</a:t>
            </a:r>
            <a:r>
              <a:rPr sz="2700" spc="-1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ance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</a:t>
            </a:r>
            <a:r>
              <a:rPr sz="2700" spc="5" dirty="0">
                <a:latin typeface="Georgia"/>
                <a:cs typeface="Georgia"/>
              </a:rPr>
              <a:t>v</a:t>
            </a:r>
            <a:r>
              <a:rPr sz="2700" spc="-5" dirty="0">
                <a:latin typeface="Georgia"/>
                <a:cs typeface="Georgia"/>
              </a:rPr>
              <a:t>olv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effec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ive </a:t>
            </a:r>
            <a:r>
              <a:rPr sz="2700" spc="-5" dirty="0">
                <a:latin typeface="Georgia"/>
                <a:cs typeface="Georgia"/>
              </a:rPr>
              <a:t>sys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em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 t</a:t>
            </a:r>
            <a:r>
              <a:rPr sz="2700" dirty="0">
                <a:latin typeface="Georgia"/>
                <a:cs typeface="Georgia"/>
              </a:rPr>
              <a:t>o </a:t>
            </a:r>
            <a:r>
              <a:rPr sz="2700" spc="-10" dirty="0">
                <a:latin typeface="Georgia"/>
                <a:cs typeface="Georgia"/>
              </a:rPr>
              <a:t>lin</a:t>
            </a:r>
            <a:r>
              <a:rPr sz="2700" spc="-5" dirty="0">
                <a:latin typeface="Georgia"/>
                <a:cs typeface="Georgia"/>
              </a:rPr>
              <a:t>k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w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erformanc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&amp;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</a:t>
            </a:r>
            <a:r>
              <a:rPr sz="2700" spc="-10" dirty="0">
                <a:latin typeface="Georgia"/>
                <a:cs typeface="Georgia"/>
              </a:rPr>
              <a:t>ward.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095"/>
              </a:spcBef>
              <a:buClr>
                <a:srgbClr val="775F54"/>
              </a:buClr>
              <a:buSzPct val="109259"/>
              <a:buAutoNum type="arabicPeriod" startAt="5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Personnel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Assessment</a:t>
            </a:r>
            <a:r>
              <a:rPr sz="2700" spc="-10" dirty="0">
                <a:latin typeface="Georgia"/>
                <a:cs typeface="Georgia"/>
              </a:rPr>
              <a:t> T</a:t>
            </a:r>
            <a:r>
              <a:rPr sz="2700" spc="-5" dirty="0">
                <a:latin typeface="Georgia"/>
                <a:cs typeface="Georgia"/>
              </a:rPr>
              <a:t>oo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Develo</a:t>
            </a:r>
            <a:r>
              <a:rPr dirty="0"/>
              <a:t>p</a:t>
            </a:r>
            <a:r>
              <a:rPr spc="5" dirty="0"/>
              <a:t> </a:t>
            </a:r>
            <a:r>
              <a:rPr dirty="0"/>
              <a:t>Pr</a:t>
            </a:r>
            <a:r>
              <a:rPr spc="5" dirty="0"/>
              <a:t>o</a:t>
            </a:r>
            <a:r>
              <a:rPr dirty="0"/>
              <a:t>ject</a:t>
            </a:r>
            <a:r>
              <a:rPr spc="5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dirty="0"/>
              <a:t>T&amp;T</a:t>
            </a:r>
            <a:r>
              <a:rPr spc="-5" dirty="0"/>
              <a:t> </a:t>
            </a:r>
            <a:r>
              <a:rPr dirty="0"/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775078"/>
            <a:ext cx="4591050" cy="4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Arial"/>
                <a:cs typeface="Arial"/>
              </a:rPr>
              <a:t>9.1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Plan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HR </a:t>
            </a:r>
            <a:r>
              <a:rPr sz="2900" spc="10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agement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44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Arial"/>
                <a:cs typeface="Arial"/>
              </a:rPr>
              <a:t>9.2</a:t>
            </a:r>
            <a:r>
              <a:rPr sz="2900" spc="-17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Acq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j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ct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-32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Arial"/>
                <a:cs typeface="Arial"/>
              </a:rPr>
              <a:t>9.3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v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j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ct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-32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440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tiv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tion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5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es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44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Arial"/>
                <a:cs typeface="Arial"/>
              </a:rPr>
              <a:t>9.4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ge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j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ct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-32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435"/>
              </a:spcBef>
              <a:buClr>
                <a:srgbClr val="775F54"/>
              </a:buClr>
              <a:buSzPct val="58620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Arial"/>
                <a:cs typeface="Arial"/>
              </a:rPr>
              <a:t>C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nfli</a:t>
            </a:r>
            <a:r>
              <a:rPr sz="2900" spc="5" dirty="0">
                <a:latin typeface="Arial"/>
                <a:cs typeface="Arial"/>
              </a:rPr>
              <a:t>c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Ma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gem</a:t>
            </a:r>
            <a:r>
              <a:rPr sz="2900" spc="-1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nt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z="4000" spc="-5" dirty="0"/>
              <a:t>Age</a:t>
            </a:r>
            <a:r>
              <a:rPr sz="4000" dirty="0"/>
              <a:t>n</a:t>
            </a:r>
            <a:r>
              <a:rPr sz="4000" spc="-10" dirty="0"/>
              <a:t>da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5394"/>
            <a:ext cx="507682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Motivationa</a:t>
            </a:r>
            <a:r>
              <a:rPr dirty="0"/>
              <a:t>l Theory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8165"/>
            <a:ext cx="8147050" cy="326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ct val="100000"/>
              </a:lnSpc>
            </a:pP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1. McGregor</a:t>
            </a:r>
            <a:r>
              <a:rPr sz="3200" spc="-10" dirty="0">
                <a:solidFill>
                  <a:srgbClr val="775F54"/>
                </a:solidFill>
                <a:latin typeface="Georgia"/>
                <a:cs typeface="Georgia"/>
              </a:rPr>
              <a:t>’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s 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T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heory</a:t>
            </a:r>
            <a:r>
              <a:rPr sz="3200" spc="-1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: X</a:t>
            </a:r>
            <a:r>
              <a:rPr sz="3200" spc="1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and Y</a:t>
            </a:r>
            <a:endParaRPr sz="3200">
              <a:latin typeface="Georgia"/>
              <a:cs typeface="Georgia"/>
            </a:endParaRPr>
          </a:p>
          <a:p>
            <a:pPr marL="332740" marR="5080" indent="-320040">
              <a:lnSpc>
                <a:spcPct val="100000"/>
              </a:lnSpc>
              <a:spcBef>
                <a:spcPts val="994"/>
              </a:spcBef>
              <a:buClr>
                <a:srgbClr val="775F54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dirty="0">
                <a:latin typeface="Georgia"/>
                <a:cs typeface="Georgia"/>
              </a:rPr>
              <a:t>Theory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X</a:t>
            </a:r>
            <a:r>
              <a:rPr sz="2400" spc="-5" dirty="0">
                <a:latin typeface="Georgia"/>
                <a:cs typeface="Georgia"/>
              </a:rPr>
              <a:t> :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Workers </a:t>
            </a:r>
            <a:r>
              <a:rPr sz="2400" dirty="0">
                <a:latin typeface="Georgia"/>
                <a:cs typeface="Georgia"/>
              </a:rPr>
              <a:t>need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watched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hat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wor</a:t>
            </a:r>
            <a:r>
              <a:rPr sz="2400" spc="-5" dirty="0">
                <a:latin typeface="Georgia"/>
                <a:cs typeface="Georgia"/>
              </a:rPr>
              <a:t>k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 respon</a:t>
            </a:r>
            <a:r>
              <a:rPr sz="2400" spc="-1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ib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lity</a:t>
            </a:r>
            <a:r>
              <a:rPr sz="2400" dirty="0">
                <a:latin typeface="Georgia"/>
                <a:cs typeface="Georgia"/>
              </a:rPr>
              <a:t>. </a:t>
            </a:r>
            <a:r>
              <a:rPr sz="2400" spc="-5" dirty="0">
                <a:latin typeface="Georgia"/>
                <a:cs typeface="Georgia"/>
              </a:rPr>
              <a:t>Mana</a:t>
            </a:r>
            <a:r>
              <a:rPr sz="2400" spc="5" dirty="0">
                <a:latin typeface="Georgia"/>
                <a:cs typeface="Georgia"/>
              </a:rPr>
              <a:t>g</a:t>
            </a:r>
            <a:r>
              <a:rPr sz="2400" spc="-5" dirty="0">
                <a:latin typeface="Georgia"/>
                <a:cs typeface="Georgia"/>
              </a:rPr>
              <a:t>er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 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er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ion,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threat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 </a:t>
            </a:r>
            <a:r>
              <a:rPr sz="2400" spc="-5" dirty="0">
                <a:latin typeface="Georgia"/>
                <a:cs typeface="Georgia"/>
              </a:rPr>
              <a:t>various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contro</a:t>
            </a:r>
            <a:r>
              <a:rPr sz="2400" dirty="0">
                <a:latin typeface="Georgia"/>
                <a:cs typeface="Georgia"/>
              </a:rPr>
              <a:t>l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5" dirty="0">
                <a:latin typeface="Georgia"/>
                <a:cs typeface="Georgia"/>
              </a:rPr>
              <a:t>cheme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5" dirty="0">
                <a:latin typeface="Georgia"/>
                <a:cs typeface="Georgia"/>
              </a:rPr>
              <a:t>ge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worker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meet</a:t>
            </a:r>
            <a:r>
              <a:rPr sz="2400" spc="-5" dirty="0">
                <a:latin typeface="Georgia"/>
                <a:cs typeface="Georgia"/>
              </a:rPr>
              <a:t> object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ves.</a:t>
            </a:r>
            <a:endParaRPr sz="2400">
              <a:latin typeface="Georgia"/>
              <a:cs typeface="Georgia"/>
            </a:endParaRPr>
          </a:p>
          <a:p>
            <a:pPr marL="332740" marR="415290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dirty="0">
                <a:latin typeface="Georgia"/>
                <a:cs typeface="Georgia"/>
              </a:rPr>
              <a:t>Theory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Y </a:t>
            </a:r>
            <a:r>
              <a:rPr sz="2400" spc="-5" dirty="0">
                <a:latin typeface="Georgia"/>
                <a:cs typeface="Georgia"/>
              </a:rPr>
              <a:t>: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Wor</a:t>
            </a:r>
            <a:r>
              <a:rPr sz="2400" spc="-10" dirty="0">
                <a:latin typeface="Georgia"/>
                <a:cs typeface="Georgia"/>
              </a:rPr>
              <a:t>k</a:t>
            </a:r>
            <a:r>
              <a:rPr sz="2400" spc="-5" dirty="0">
                <a:latin typeface="Georgia"/>
                <a:cs typeface="Georgia"/>
              </a:rPr>
              <a:t>er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wor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ou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5" dirty="0">
                <a:latin typeface="Georgia"/>
                <a:cs typeface="Georgia"/>
              </a:rPr>
              <a:t>uper</a:t>
            </a:r>
            <a:r>
              <a:rPr sz="2400" spc="-10" dirty="0">
                <a:latin typeface="Georgia"/>
                <a:cs typeface="Georgia"/>
              </a:rPr>
              <a:t>v</a:t>
            </a:r>
            <a:r>
              <a:rPr sz="2400" dirty="0">
                <a:latin typeface="Georgia"/>
                <a:cs typeface="Georgia"/>
              </a:rPr>
              <a:t>ision,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ey wan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 t</a:t>
            </a:r>
            <a:r>
              <a:rPr sz="2400" dirty="0">
                <a:latin typeface="Georgia"/>
                <a:cs typeface="Georgia"/>
              </a:rPr>
              <a:t>o achi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ve,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ca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make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thei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ow</a:t>
            </a:r>
            <a:r>
              <a:rPr sz="2400" dirty="0">
                <a:latin typeface="Georgia"/>
                <a:cs typeface="Georgia"/>
              </a:rPr>
              <a:t>n d</a:t>
            </a:r>
            <a:r>
              <a:rPr sz="2400" spc="-5" dirty="0">
                <a:latin typeface="Georgia"/>
                <a:cs typeface="Georgia"/>
              </a:rPr>
              <a:t>ec</a:t>
            </a:r>
            <a:r>
              <a:rPr sz="2400" spc="10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sions.</a:t>
            </a:r>
            <a:r>
              <a:rPr sz="2400" spc="-5" dirty="0">
                <a:latin typeface="Georgia"/>
                <a:cs typeface="Georgia"/>
              </a:rPr>
              <a:t> Workers enjo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satisfact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 este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m</a:t>
            </a:r>
            <a:r>
              <a:rPr sz="2400" dirty="0">
                <a:latin typeface="Georgia"/>
                <a:cs typeface="Georgia"/>
              </a:rPr>
              <a:t> and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sel</a:t>
            </a:r>
            <a:r>
              <a:rPr sz="2400" spc="1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- actualizati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needs.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4724400"/>
            <a:ext cx="8229600" cy="1447800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86080" marR="794385" indent="-320040">
              <a:lnSpc>
                <a:spcPct val="90000"/>
              </a:lnSpc>
              <a:spcBef>
                <a:spcPts val="95"/>
              </a:spcBef>
              <a:buClr>
                <a:srgbClr val="775F54"/>
              </a:buClr>
              <a:buSzPct val="60416"/>
              <a:buFont typeface="Wingdings"/>
              <a:buChar char=""/>
              <a:tabLst>
                <a:tab pos="386715" algn="l"/>
              </a:tabLst>
            </a:pPr>
            <a:r>
              <a:rPr sz="2400" dirty="0">
                <a:latin typeface="Georgia"/>
                <a:cs typeface="Georgia"/>
              </a:rPr>
              <a:t>Ouchi’s 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eory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Z: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based on the partic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pative manag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ment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</a:t>
            </a:r>
            <a:r>
              <a:rPr sz="2400" spc="-15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 th</a:t>
            </a:r>
            <a:r>
              <a:rPr sz="2400" dirty="0">
                <a:latin typeface="Georgia"/>
                <a:cs typeface="Georgia"/>
              </a:rPr>
              <a:t>e Japane</a:t>
            </a:r>
            <a:r>
              <a:rPr sz="2400" spc="-5" dirty="0">
                <a:latin typeface="Georgia"/>
                <a:cs typeface="Georgia"/>
              </a:rPr>
              <a:t>se</a:t>
            </a:r>
            <a:r>
              <a:rPr sz="2400" dirty="0">
                <a:latin typeface="Georgia"/>
                <a:cs typeface="Georgia"/>
              </a:rPr>
              <a:t>. </a:t>
            </a:r>
            <a:r>
              <a:rPr sz="2400" spc="-10" dirty="0">
                <a:latin typeface="Georgia"/>
                <a:cs typeface="Georgia"/>
              </a:rPr>
              <a:t>worker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 motivated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dirty="0">
                <a:latin typeface="Georgia"/>
                <a:cs typeface="Georgia"/>
              </a:rPr>
              <a:t>y a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5" dirty="0">
                <a:latin typeface="Georgia"/>
                <a:cs typeface="Georgia"/>
              </a:rPr>
              <a:t>ens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commitment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opport</a:t>
            </a:r>
            <a:r>
              <a:rPr sz="2400" spc="-1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nity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&amp; advancem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nt.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609854"/>
            <a:ext cx="8001000" cy="5486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1009" y="6311252"/>
            <a:ext cx="2349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5" dirty="0">
                <a:solidFill>
                  <a:srgbClr val="7B5F1E"/>
                </a:solidFill>
                <a:latin typeface="Georgia"/>
                <a:cs typeface="Georgia"/>
              </a:rPr>
              <a:t>30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61594"/>
            <a:ext cx="507873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Motivat</a:t>
            </a:r>
            <a:r>
              <a:rPr spc="20" dirty="0"/>
              <a:t>i</a:t>
            </a:r>
            <a:r>
              <a:rPr spc="-5" dirty="0"/>
              <a:t>ona</a:t>
            </a:r>
            <a:r>
              <a:rPr dirty="0"/>
              <a:t>l</a:t>
            </a:r>
            <a:r>
              <a:rPr spc="-20" dirty="0"/>
              <a:t> </a:t>
            </a:r>
            <a:r>
              <a:rPr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342897"/>
            <a:ext cx="638746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775F54"/>
                </a:solidFill>
                <a:latin typeface="Georgia"/>
                <a:cs typeface="Georgia"/>
              </a:rPr>
              <a:t>2. Maslow’s</a:t>
            </a:r>
            <a:r>
              <a:rPr sz="3600" spc="-3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775F54"/>
                </a:solidFill>
                <a:latin typeface="Georgia"/>
                <a:cs typeface="Georgia"/>
              </a:rPr>
              <a:t>Hierarchy of Needs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038350"/>
            <a:ext cx="6572250" cy="428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7794"/>
            <a:ext cx="507492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Motivat</a:t>
            </a:r>
            <a:r>
              <a:rPr spc="20" dirty="0"/>
              <a:t>i</a:t>
            </a:r>
            <a:r>
              <a:rPr spc="-5" dirty="0"/>
              <a:t>ona</a:t>
            </a:r>
            <a:r>
              <a:rPr dirty="0"/>
              <a:t>l</a:t>
            </a:r>
            <a:r>
              <a:rPr spc="-25" dirty="0"/>
              <a:t> </a:t>
            </a:r>
            <a:r>
              <a:rPr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419478"/>
            <a:ext cx="4333875" cy="484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775F54"/>
                </a:solidFill>
                <a:latin typeface="Georgia"/>
                <a:cs typeface="Georgia"/>
              </a:rPr>
              <a:t>3. </a:t>
            </a:r>
            <a:r>
              <a:rPr sz="3600" dirty="0">
                <a:solidFill>
                  <a:srgbClr val="775F54"/>
                </a:solidFill>
                <a:latin typeface="Georgia"/>
                <a:cs typeface="Georgia"/>
              </a:rPr>
              <a:t>Hygiene</a:t>
            </a:r>
            <a:r>
              <a:rPr sz="3600" spc="-1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775F54"/>
                </a:solidFill>
                <a:latin typeface="Georgia"/>
                <a:cs typeface="Georgia"/>
              </a:rPr>
              <a:t>Theory</a:t>
            </a:r>
            <a:endParaRPr sz="3600">
              <a:latin typeface="Georgia"/>
              <a:cs typeface="Georgia"/>
            </a:endParaRPr>
          </a:p>
          <a:p>
            <a:pPr marL="347980" marR="594360" indent="-320040">
              <a:lnSpc>
                <a:spcPct val="120000"/>
              </a:lnSpc>
              <a:spcBef>
                <a:spcPts val="1285"/>
              </a:spcBef>
            </a:pPr>
            <a:r>
              <a:rPr sz="2400" dirty="0">
                <a:latin typeface="Georgia"/>
                <a:cs typeface="Georgia"/>
              </a:rPr>
              <a:t>There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w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fact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that contr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but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motivati</a:t>
            </a:r>
            <a:r>
              <a:rPr sz="2400" spc="-10" dirty="0">
                <a:latin typeface="Georgia"/>
                <a:cs typeface="Georgia"/>
              </a:rPr>
              <a:t>on:</a:t>
            </a:r>
            <a:endParaRPr sz="2400">
              <a:latin typeface="Georgia"/>
              <a:cs typeface="Georgia"/>
            </a:endParaRPr>
          </a:p>
          <a:p>
            <a:pPr marL="347980" marR="5080" indent="-320040">
              <a:lnSpc>
                <a:spcPct val="120000"/>
              </a:lnSpc>
              <a:spcBef>
                <a:spcPts val="695"/>
              </a:spcBef>
              <a:buClr>
                <a:srgbClr val="775F54"/>
              </a:buClr>
              <a:buSzPct val="60416"/>
              <a:buFont typeface="Wingdings"/>
              <a:buChar char=""/>
              <a:tabLst>
                <a:tab pos="347980" algn="l"/>
              </a:tabLst>
            </a:pPr>
            <a:r>
              <a:rPr sz="2400" dirty="0">
                <a:latin typeface="Georgia"/>
                <a:cs typeface="Georgia"/>
              </a:rPr>
              <a:t>H</a:t>
            </a:r>
            <a:r>
              <a:rPr sz="2400" spc="-10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gi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ne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factor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5" dirty="0">
                <a:latin typeface="Georgia"/>
                <a:cs typeface="Georgia"/>
              </a:rPr>
              <a:t> dea</a:t>
            </a:r>
            <a:r>
              <a:rPr sz="2400" dirty="0">
                <a:latin typeface="Georgia"/>
                <a:cs typeface="Georgia"/>
              </a:rPr>
              <a:t>l </a:t>
            </a:r>
            <a:r>
              <a:rPr sz="2400" spc="-5" dirty="0">
                <a:latin typeface="Georgia"/>
                <a:cs typeface="Georgia"/>
              </a:rPr>
              <a:t>with </a:t>
            </a:r>
            <a:r>
              <a:rPr sz="2400" spc="-10" dirty="0">
                <a:latin typeface="Georgia"/>
                <a:cs typeface="Georgia"/>
              </a:rPr>
              <a:t>wor</a:t>
            </a:r>
            <a:r>
              <a:rPr sz="2400" spc="-5" dirty="0">
                <a:latin typeface="Georgia"/>
                <a:cs typeface="Georgia"/>
              </a:rPr>
              <a:t>k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environmen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issues. Those</a:t>
            </a:r>
            <a:r>
              <a:rPr sz="2400" spc="-5" dirty="0">
                <a:latin typeface="Georgia"/>
                <a:cs typeface="Georgia"/>
              </a:rPr>
              <a:t> fact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prevent d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ati</a:t>
            </a:r>
            <a:r>
              <a:rPr sz="2400" spc="-5" dirty="0">
                <a:latin typeface="Georgia"/>
                <a:cs typeface="Georgia"/>
              </a:rPr>
              <a:t>sfacti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bu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o not nece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5" dirty="0">
                <a:latin typeface="Georgia"/>
                <a:cs typeface="Georgia"/>
              </a:rPr>
              <a:t>ar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 brin</a:t>
            </a:r>
            <a:r>
              <a:rPr sz="2400" dirty="0">
                <a:latin typeface="Georgia"/>
                <a:cs typeface="Georgia"/>
              </a:rPr>
              <a:t>g </a:t>
            </a:r>
            <a:r>
              <a:rPr sz="2400" spc="-5" dirty="0">
                <a:latin typeface="Georgia"/>
                <a:cs typeface="Georgia"/>
              </a:rPr>
              <a:t>satisfact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on.</a:t>
            </a:r>
            <a:endParaRPr sz="2400">
              <a:latin typeface="Georgia"/>
              <a:cs typeface="Georgia"/>
            </a:endParaRPr>
          </a:p>
          <a:p>
            <a:pPr marL="347980" indent="-320040">
              <a:lnSpc>
                <a:spcPct val="100000"/>
              </a:lnSpc>
              <a:spcBef>
                <a:spcPts val="1285"/>
              </a:spcBef>
              <a:buClr>
                <a:srgbClr val="775F54"/>
              </a:buClr>
              <a:buSzPct val="58333"/>
              <a:buFont typeface="Wingdings"/>
              <a:buChar char=""/>
              <a:tabLst>
                <a:tab pos="347980" algn="l"/>
              </a:tabLst>
            </a:pPr>
            <a:r>
              <a:rPr sz="2400" spc="-5" dirty="0">
                <a:latin typeface="Georgia"/>
                <a:cs typeface="Georgia"/>
              </a:rPr>
              <a:t>Moti</a:t>
            </a:r>
            <a:r>
              <a:rPr sz="2400" spc="-10" dirty="0">
                <a:latin typeface="Georgia"/>
                <a:cs typeface="Georgia"/>
              </a:rPr>
              <a:t>v</a:t>
            </a:r>
            <a:r>
              <a:rPr sz="2400" dirty="0">
                <a:latin typeface="Georgia"/>
                <a:cs typeface="Georgia"/>
              </a:rPr>
              <a:t>ational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factors</a:t>
            </a:r>
            <a:r>
              <a:rPr sz="2400" dirty="0">
                <a:latin typeface="Georgia"/>
                <a:cs typeface="Georgia"/>
              </a:rPr>
              <a:t>: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factors</a:t>
            </a:r>
            <a:endParaRPr sz="2400">
              <a:latin typeface="Georgia"/>
              <a:cs typeface="Georgia"/>
            </a:endParaRPr>
          </a:p>
          <a:p>
            <a:pPr marL="3479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Georgia"/>
                <a:cs typeface="Georgia"/>
              </a:rPr>
              <a:t>produc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job</a:t>
            </a:r>
            <a:r>
              <a:rPr sz="2400" spc="-5" dirty="0">
                <a:latin typeface="Georgia"/>
                <a:cs typeface="Georgia"/>
              </a:rPr>
              <a:t> sat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sfacti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2211832"/>
            <a:ext cx="4015740" cy="3092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37794"/>
            <a:ext cx="507619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Mot</a:t>
            </a:r>
            <a:r>
              <a:rPr spc="5" dirty="0"/>
              <a:t>i</a:t>
            </a:r>
            <a:r>
              <a:rPr dirty="0"/>
              <a:t>vational</a:t>
            </a:r>
            <a:r>
              <a:rPr spc="-25" dirty="0"/>
              <a:t> </a:t>
            </a:r>
            <a:r>
              <a:rPr dirty="0"/>
              <a:t>Theory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9300" y="1557146"/>
            <a:ext cx="7910830" cy="368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4. </a:t>
            </a:r>
            <a:r>
              <a:rPr sz="3200" spc="-5" dirty="0">
                <a:solidFill>
                  <a:srgbClr val="775F54"/>
                </a:solidFill>
                <a:latin typeface="Georgia"/>
                <a:cs typeface="Georgia"/>
              </a:rPr>
              <a:t>Expec</a:t>
            </a:r>
            <a:r>
              <a:rPr sz="3200" spc="-10" dirty="0">
                <a:solidFill>
                  <a:srgbClr val="775F54"/>
                </a:solidFill>
                <a:latin typeface="Georgia"/>
                <a:cs typeface="Georgia"/>
              </a:rPr>
              <a:t>t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ancy</a:t>
            </a:r>
            <a:r>
              <a:rPr sz="3200" spc="-35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Theo</a:t>
            </a:r>
            <a:r>
              <a:rPr sz="3200" spc="-20" dirty="0">
                <a:solidFill>
                  <a:srgbClr val="775F54"/>
                </a:solidFill>
                <a:latin typeface="Georgia"/>
                <a:cs typeface="Georgia"/>
              </a:rPr>
              <a:t>r</a:t>
            </a:r>
            <a:r>
              <a:rPr sz="3200" dirty="0">
                <a:solidFill>
                  <a:srgbClr val="775F54"/>
                </a:solidFill>
                <a:latin typeface="Georgia"/>
                <a:cs typeface="Georgia"/>
              </a:rPr>
              <a:t>y</a:t>
            </a:r>
            <a:endParaRPr sz="3200">
              <a:latin typeface="Georgia"/>
              <a:cs typeface="Georgia"/>
            </a:endParaRPr>
          </a:p>
          <a:p>
            <a:pPr marL="180340" marR="5080">
              <a:lnSpc>
                <a:spcPct val="150000"/>
              </a:lnSpc>
              <a:spcBef>
                <a:spcPts val="1019"/>
              </a:spcBef>
            </a:pPr>
            <a:r>
              <a:rPr sz="2600" dirty="0">
                <a:latin typeface="Georgia"/>
                <a:cs typeface="Georgia"/>
              </a:rPr>
              <a:t>The</a:t>
            </a:r>
            <a:r>
              <a:rPr sz="2600" spc="-5" dirty="0">
                <a:latin typeface="Georgia"/>
                <a:cs typeface="Georgia"/>
              </a:rPr>
              <a:t> e</a:t>
            </a:r>
            <a:r>
              <a:rPr sz="2600" spc="5" dirty="0">
                <a:latin typeface="Georgia"/>
                <a:cs typeface="Georgia"/>
              </a:rPr>
              <a:t>x</a:t>
            </a:r>
            <a:r>
              <a:rPr sz="2600" spc="-5" dirty="0">
                <a:latin typeface="Georgia"/>
                <a:cs typeface="Georgia"/>
              </a:rPr>
              <a:t>pe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tatio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 a </a:t>
            </a:r>
            <a:r>
              <a:rPr sz="2600" spc="-5" dirty="0">
                <a:latin typeface="Georgia"/>
                <a:cs typeface="Georgia"/>
              </a:rPr>
              <a:t>posit</a:t>
            </a:r>
            <a:r>
              <a:rPr sz="2600" spc="10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ve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out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om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dr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ves motivation.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People</a:t>
            </a:r>
            <a:r>
              <a:rPr sz="2600" spc="-5" dirty="0">
                <a:latin typeface="Georgia"/>
                <a:cs typeface="Georgia"/>
              </a:rPr>
              <a:t> wil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behav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 </a:t>
            </a:r>
            <a:r>
              <a:rPr sz="2600" spc="-5" dirty="0">
                <a:latin typeface="Georgia"/>
                <a:cs typeface="Georgia"/>
              </a:rPr>
              <a:t>certai</a:t>
            </a:r>
            <a:r>
              <a:rPr sz="2600" dirty="0">
                <a:latin typeface="Georgia"/>
                <a:cs typeface="Georgia"/>
              </a:rPr>
              <a:t>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way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if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they thin</a:t>
            </a:r>
            <a:r>
              <a:rPr sz="2600" dirty="0">
                <a:latin typeface="Georgia"/>
                <a:cs typeface="Georgia"/>
              </a:rPr>
              <a:t>k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ther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wil</a:t>
            </a:r>
            <a:r>
              <a:rPr sz="2600" dirty="0">
                <a:latin typeface="Georgia"/>
                <a:cs typeface="Georgia"/>
              </a:rPr>
              <a:t>l </a:t>
            </a:r>
            <a:r>
              <a:rPr sz="2600" spc="-5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goo</a:t>
            </a:r>
            <a:r>
              <a:rPr sz="2600" dirty="0">
                <a:latin typeface="Georgia"/>
                <a:cs typeface="Georgia"/>
              </a:rPr>
              <a:t>d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rewards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 do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ng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so</a:t>
            </a:r>
            <a:endParaRPr sz="2600">
              <a:latin typeface="Georgia"/>
              <a:cs typeface="Georgia"/>
            </a:endParaRPr>
          </a:p>
          <a:p>
            <a:pPr marL="180340">
              <a:lnSpc>
                <a:spcPct val="100000"/>
              </a:lnSpc>
              <a:spcBef>
                <a:spcPts val="2260"/>
              </a:spcBef>
            </a:pPr>
            <a:r>
              <a:rPr sz="260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h</a:t>
            </a:r>
            <a:r>
              <a:rPr sz="2600" dirty="0">
                <a:latin typeface="Georgia"/>
                <a:cs typeface="Georgia"/>
              </a:rPr>
              <a:t>is </a:t>
            </a:r>
            <a:r>
              <a:rPr sz="2600" spc="-5" dirty="0">
                <a:latin typeface="Georgia"/>
                <a:cs typeface="Georgia"/>
              </a:rPr>
              <a:t>theor</a:t>
            </a:r>
            <a:r>
              <a:rPr sz="2600" dirty="0">
                <a:latin typeface="Georgia"/>
                <a:cs typeface="Georgia"/>
              </a:rPr>
              <a:t>y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also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say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peopl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becom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wh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t </a:t>
            </a:r>
            <a:r>
              <a:rPr sz="2600" spc="-5" dirty="0">
                <a:latin typeface="Georgia"/>
                <a:cs typeface="Georgia"/>
              </a:rPr>
              <a:t>you</a:t>
            </a:r>
            <a:endParaRPr sz="2600">
              <a:latin typeface="Georgia"/>
              <a:cs typeface="Georgia"/>
            </a:endParaRPr>
          </a:p>
          <a:p>
            <a:pPr marL="180340">
              <a:lnSpc>
                <a:spcPct val="100000"/>
              </a:lnSpc>
              <a:spcBef>
                <a:spcPts val="1560"/>
              </a:spcBef>
            </a:pPr>
            <a:r>
              <a:rPr sz="2600" spc="-5" dirty="0">
                <a:latin typeface="Georgia"/>
                <a:cs typeface="Georgia"/>
              </a:rPr>
              <a:t>ex</a:t>
            </a:r>
            <a:r>
              <a:rPr sz="2600" spc="5" dirty="0">
                <a:latin typeface="Georgia"/>
                <a:cs typeface="Georgia"/>
              </a:rPr>
              <a:t>p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them.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971" y="1524050"/>
            <a:ext cx="8406892" cy="421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09194"/>
            <a:ext cx="507873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Motivat</a:t>
            </a:r>
            <a:r>
              <a:rPr spc="20" dirty="0"/>
              <a:t>i</a:t>
            </a:r>
            <a:r>
              <a:rPr spc="-5" dirty="0"/>
              <a:t>ona</a:t>
            </a:r>
            <a:r>
              <a:rPr dirty="0"/>
              <a:t>l</a:t>
            </a:r>
            <a:r>
              <a:rPr spc="-20" dirty="0"/>
              <a:t> </a:t>
            </a:r>
            <a:r>
              <a:rPr dirty="0"/>
              <a:t>Theory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9300" y="1114297"/>
            <a:ext cx="8032115" cy="470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indent="-474980">
              <a:lnSpc>
                <a:spcPct val="100000"/>
              </a:lnSpc>
              <a:buAutoNum type="arabicPeriod" startAt="5"/>
              <a:tabLst>
                <a:tab pos="488315" algn="l"/>
              </a:tabLst>
            </a:pPr>
            <a:r>
              <a:rPr sz="3600" dirty="0">
                <a:solidFill>
                  <a:srgbClr val="775F54"/>
                </a:solidFill>
                <a:latin typeface="Georgia"/>
                <a:cs typeface="Georgia"/>
              </a:rPr>
              <a:t>A</a:t>
            </a:r>
            <a:r>
              <a:rPr sz="3600" spc="-15" dirty="0">
                <a:solidFill>
                  <a:srgbClr val="775F54"/>
                </a:solidFill>
                <a:latin typeface="Georgia"/>
                <a:cs typeface="Georgia"/>
              </a:rPr>
              <a:t>c</a:t>
            </a:r>
            <a:r>
              <a:rPr sz="3600" spc="-5" dirty="0">
                <a:solidFill>
                  <a:srgbClr val="775F54"/>
                </a:solidFill>
                <a:latin typeface="Georgia"/>
                <a:cs typeface="Georgia"/>
              </a:rPr>
              <a:t>hievemen</a:t>
            </a:r>
            <a:r>
              <a:rPr sz="3600" dirty="0">
                <a:solidFill>
                  <a:srgbClr val="775F54"/>
                </a:solidFill>
                <a:latin typeface="Georgia"/>
                <a:cs typeface="Georgia"/>
              </a:rPr>
              <a:t>t</a:t>
            </a:r>
            <a:r>
              <a:rPr sz="3600" spc="-1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775F54"/>
                </a:solidFill>
                <a:latin typeface="Georgia"/>
                <a:cs typeface="Georgia"/>
              </a:rPr>
              <a:t>T</a:t>
            </a:r>
            <a:r>
              <a:rPr sz="3600" spc="0" dirty="0">
                <a:solidFill>
                  <a:srgbClr val="775F54"/>
                </a:solidFill>
                <a:latin typeface="Georgia"/>
                <a:cs typeface="Georgia"/>
              </a:rPr>
              <a:t>h</a:t>
            </a:r>
            <a:r>
              <a:rPr sz="3600" spc="-5" dirty="0">
                <a:solidFill>
                  <a:srgbClr val="775F54"/>
                </a:solidFill>
                <a:latin typeface="Georgia"/>
                <a:cs typeface="Georgia"/>
              </a:rPr>
              <a:t>eory</a:t>
            </a:r>
            <a:endParaRPr sz="3600">
              <a:latin typeface="Georgia"/>
              <a:cs typeface="Georgia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Georgia"/>
                <a:cs typeface="Georgia"/>
              </a:rPr>
              <a:t>Achi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vement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Theory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say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tha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peopl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motivated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endParaRPr sz="2400">
              <a:latin typeface="Georgia"/>
              <a:cs typeface="Georgia"/>
            </a:endParaRPr>
          </a:p>
          <a:p>
            <a:pPr marL="104139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ne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thre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things</a:t>
            </a:r>
            <a:r>
              <a:rPr sz="2400" dirty="0">
                <a:latin typeface="Georgia"/>
                <a:cs typeface="Georgia"/>
              </a:rPr>
              <a:t>: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achi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vem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nt,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pow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r,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aff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li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n.</a:t>
            </a:r>
            <a:endParaRPr sz="2400">
              <a:latin typeface="Georgia"/>
              <a:cs typeface="Georgia"/>
            </a:endParaRPr>
          </a:p>
          <a:p>
            <a:pPr marL="424180" lvl="1" indent="-320040">
              <a:lnSpc>
                <a:spcPct val="100000"/>
              </a:lnSpc>
              <a:buClr>
                <a:srgbClr val="775F54"/>
              </a:buClr>
              <a:buSzPct val="58333"/>
              <a:buFont typeface="Wingdings"/>
              <a:buChar char=""/>
              <a:tabLst>
                <a:tab pos="424815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achi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vem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nt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vati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b</a:t>
            </a:r>
            <a:r>
              <a:rPr sz="2400" spc="-5" dirty="0">
                <a:latin typeface="Georgia"/>
                <a:cs typeface="Georgia"/>
              </a:rPr>
              <a:t>viousl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 n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endParaRPr sz="2400">
              <a:latin typeface="Georgia"/>
              <a:cs typeface="Georgia"/>
            </a:endParaRPr>
          </a:p>
          <a:p>
            <a:pPr marL="42418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achieve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succ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424180" marR="275590" lvl="1" indent="-320040">
              <a:lnSpc>
                <a:spcPct val="100000"/>
              </a:lnSpc>
              <a:buClr>
                <a:srgbClr val="775F54"/>
              </a:buClr>
              <a:buSzPct val="58333"/>
              <a:buFont typeface="Wingdings"/>
              <a:buChar char=""/>
              <a:tabLst>
                <a:tab pos="424815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pow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vati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involv</a:t>
            </a:r>
            <a:r>
              <a:rPr sz="2400" dirty="0">
                <a:latin typeface="Georgia"/>
                <a:cs typeface="Georgia"/>
              </a:rPr>
              <a:t>es</a:t>
            </a:r>
            <a:r>
              <a:rPr sz="2400" spc="-5" dirty="0">
                <a:latin typeface="Georgia"/>
                <a:cs typeface="Georgia"/>
              </a:rPr>
              <a:t> a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sir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fo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influ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nc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ng 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havi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 oth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rs.</a:t>
            </a:r>
            <a:endParaRPr sz="2400">
              <a:latin typeface="Georgia"/>
              <a:cs typeface="Georgia"/>
            </a:endParaRPr>
          </a:p>
          <a:p>
            <a:pPr marL="424180" marR="5080" lvl="1" indent="-320040">
              <a:lnSpc>
                <a:spcPct val="100000"/>
              </a:lnSpc>
              <a:buClr>
                <a:srgbClr val="775F54"/>
              </a:buClr>
              <a:buSzPct val="60416"/>
              <a:buFont typeface="Wingdings"/>
              <a:buChar char=""/>
              <a:tabLst>
                <a:tab pos="424815" algn="l"/>
              </a:tabLst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ne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aff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li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lat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onshi</a:t>
            </a:r>
            <a:r>
              <a:rPr sz="2400" dirty="0">
                <a:latin typeface="Georgia"/>
                <a:cs typeface="Georgia"/>
              </a:rPr>
              <a:t>p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ri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nte</a:t>
            </a:r>
            <a:r>
              <a:rPr sz="2400" spc="5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.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Worke</a:t>
            </a:r>
            <a:r>
              <a:rPr sz="2400" dirty="0">
                <a:latin typeface="Georgia"/>
                <a:cs typeface="Georgia"/>
              </a:rPr>
              <a:t>rs </a:t>
            </a:r>
            <a:r>
              <a:rPr sz="2400" spc="-5" dirty="0">
                <a:latin typeface="Georgia"/>
                <a:cs typeface="Georgia"/>
              </a:rPr>
              <a:t>wan</a:t>
            </a:r>
            <a:r>
              <a:rPr sz="2400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have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fr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dship</a:t>
            </a:r>
            <a:r>
              <a:rPr sz="2400" dirty="0">
                <a:latin typeface="Georgia"/>
                <a:cs typeface="Georgia"/>
              </a:rPr>
              <a:t>s </a:t>
            </a:r>
            <a:r>
              <a:rPr sz="2400" spc="-5" dirty="0">
                <a:latin typeface="Georgia"/>
                <a:cs typeface="Georgia"/>
              </a:rPr>
              <a:t>wit</a:t>
            </a:r>
            <a:r>
              <a:rPr sz="2400" dirty="0">
                <a:latin typeface="Georgia"/>
                <a:cs typeface="Georgia"/>
              </a:rPr>
              <a:t>h </a:t>
            </a:r>
            <a:r>
              <a:rPr sz="2400" spc="-5" dirty="0">
                <a:latin typeface="Georgia"/>
                <a:cs typeface="Georgia"/>
              </a:rPr>
              <a:t>thei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work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 sens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</a:t>
            </a:r>
            <a:r>
              <a:rPr sz="2400" spc="-5" dirty="0">
                <a:latin typeface="Georgia"/>
                <a:cs typeface="Georgia"/>
              </a:rPr>
              <a:t> c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ma</a:t>
            </a:r>
            <a:r>
              <a:rPr sz="2400" dirty="0">
                <a:latin typeface="Georgia"/>
                <a:cs typeface="Georgia"/>
              </a:rPr>
              <a:t>ra</a:t>
            </a:r>
            <a:r>
              <a:rPr sz="2400" spc="5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ie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wit</a:t>
            </a:r>
            <a:r>
              <a:rPr sz="2400" dirty="0">
                <a:latin typeface="Georgia"/>
                <a:cs typeface="Georgia"/>
              </a:rPr>
              <a:t>h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llo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memb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rs. 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stren</a:t>
            </a:r>
            <a:r>
              <a:rPr sz="2400" spc="5" dirty="0">
                <a:latin typeface="Georgia"/>
                <a:cs typeface="Georgia"/>
              </a:rPr>
              <a:t>g</a:t>
            </a:r>
            <a:r>
              <a:rPr sz="2400" dirty="0">
                <a:latin typeface="Georgia"/>
                <a:cs typeface="Georgia"/>
              </a:rPr>
              <a:t>th of your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te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memb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rs’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sire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for 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h of </a:t>
            </a:r>
            <a:r>
              <a:rPr sz="2400" spc="-5" dirty="0">
                <a:latin typeface="Georgia"/>
                <a:cs typeface="Georgia"/>
              </a:rPr>
              <a:t>thes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wil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dr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thei</a:t>
            </a:r>
            <a:r>
              <a:rPr sz="2400" dirty="0">
                <a:latin typeface="Georgia"/>
                <a:cs typeface="Georgia"/>
              </a:rPr>
              <a:t>r </a:t>
            </a:r>
            <a:r>
              <a:rPr sz="2400" spc="-5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rformance</a:t>
            </a:r>
            <a:r>
              <a:rPr sz="2400" spc="-5" dirty="0">
                <a:latin typeface="Georgia"/>
                <a:cs typeface="Georgia"/>
              </a:rPr>
              <a:t> o</a:t>
            </a:r>
            <a:r>
              <a:rPr sz="2400" dirty="0">
                <a:latin typeface="Georgia"/>
                <a:cs typeface="Georgia"/>
              </a:rPr>
              <a:t>n vari</a:t>
            </a:r>
            <a:r>
              <a:rPr sz="2400" spc="-5" dirty="0">
                <a:latin typeface="Georgia"/>
                <a:cs typeface="Georgia"/>
              </a:rPr>
              <a:t>ou</a:t>
            </a:r>
            <a:r>
              <a:rPr sz="2400" dirty="0">
                <a:latin typeface="Georgia"/>
                <a:cs typeface="Georgia"/>
              </a:rPr>
              <a:t>s act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vitie</a:t>
            </a:r>
            <a:r>
              <a:rPr sz="2400" spc="-5" dirty="0">
                <a:latin typeface="Georgia"/>
                <a:cs typeface="Georgia"/>
              </a:rPr>
              <a:t>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1586" rIns="0" bIns="0" rtlCol="0">
            <a:spAutoFit/>
          </a:bodyPr>
          <a:lstStyle/>
          <a:p>
            <a:pPr marL="289560" marR="5080">
              <a:lnSpc>
                <a:spcPct val="100000"/>
              </a:lnSpc>
            </a:pPr>
            <a:r>
              <a:rPr sz="2900" dirty="0">
                <a:latin typeface="Georgia"/>
                <a:cs typeface="Georgia"/>
              </a:rPr>
              <a:t>Power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is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poten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ial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ab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5" dirty="0">
                <a:latin typeface="Georgia"/>
                <a:cs typeface="Georgia"/>
              </a:rPr>
              <a:t>lit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o influence </a:t>
            </a:r>
            <a:r>
              <a:rPr sz="2900" spc="-5" dirty="0">
                <a:latin typeface="Georgia"/>
                <a:cs typeface="Georgia"/>
              </a:rPr>
              <a:t>b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havio</a:t>
            </a:r>
            <a:r>
              <a:rPr sz="2900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o </a:t>
            </a:r>
            <a:r>
              <a:rPr sz="2900" spc="-5" dirty="0">
                <a:latin typeface="Georgia"/>
                <a:cs typeface="Georgia"/>
              </a:rPr>
              <a:t>ge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 peopl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</a:t>
            </a:r>
            <a:r>
              <a:rPr sz="290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ings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y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would </a:t>
            </a:r>
            <a:r>
              <a:rPr sz="2900" dirty="0">
                <a:latin typeface="Georgia"/>
                <a:cs typeface="Georgia"/>
              </a:rPr>
              <a:t>not</a:t>
            </a:r>
            <a:r>
              <a:rPr sz="2900" spc="-5" dirty="0">
                <a:latin typeface="Georgia"/>
                <a:cs typeface="Georgia"/>
              </a:rPr>
              <a:t> o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herwi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do.</a:t>
            </a:r>
            <a:endParaRPr sz="290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Georgia"/>
                <a:cs typeface="Georgia"/>
              </a:rPr>
              <a:t>Types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 </a:t>
            </a:r>
            <a:r>
              <a:rPr sz="2900" spc="-5" dirty="0">
                <a:latin typeface="Georgia"/>
                <a:cs typeface="Georgia"/>
              </a:rPr>
              <a:t>p</a:t>
            </a:r>
            <a:r>
              <a:rPr sz="2900" spc="-15" dirty="0">
                <a:latin typeface="Georgia"/>
                <a:cs typeface="Georgia"/>
              </a:rPr>
              <a:t>o</a:t>
            </a:r>
            <a:r>
              <a:rPr sz="2900" spc="-5" dirty="0">
                <a:latin typeface="Georgia"/>
                <a:cs typeface="Georgia"/>
              </a:rPr>
              <a:t>we</a:t>
            </a:r>
            <a:r>
              <a:rPr sz="2900" dirty="0">
                <a:latin typeface="Georgia"/>
                <a:cs typeface="Georgia"/>
              </a:rPr>
              <a:t>r in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lude:</a:t>
            </a:r>
            <a:endParaRPr sz="2900">
              <a:latin typeface="Georgia"/>
              <a:cs typeface="Georgia"/>
            </a:endParaRPr>
          </a:p>
          <a:p>
            <a:pPr marL="929640" indent="-273050">
              <a:lnSpc>
                <a:spcPct val="100000"/>
              </a:lnSpc>
              <a:spcBef>
                <a:spcPts val="61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930275" algn="l"/>
              </a:tabLst>
            </a:pPr>
            <a:r>
              <a:rPr spc="-5" dirty="0">
                <a:latin typeface="Georgia"/>
                <a:cs typeface="Georgia"/>
              </a:rPr>
              <a:t>Coe</a:t>
            </a:r>
            <a:r>
              <a:rPr spc="5" dirty="0">
                <a:latin typeface="Georgia"/>
                <a:cs typeface="Georgia"/>
              </a:rPr>
              <a:t>rc</a:t>
            </a:r>
            <a:r>
              <a:rPr dirty="0">
                <a:latin typeface="Georgia"/>
                <a:cs typeface="Georgia"/>
              </a:rPr>
              <a:t>i</a:t>
            </a:r>
            <a:r>
              <a:rPr spc="5" dirty="0">
                <a:latin typeface="Georgia"/>
                <a:cs typeface="Georgia"/>
              </a:rPr>
              <a:t>v</a:t>
            </a:r>
            <a:r>
              <a:rPr dirty="0">
                <a:latin typeface="Georgia"/>
                <a:cs typeface="Georgia"/>
              </a:rPr>
              <a:t>e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po</a:t>
            </a:r>
            <a:r>
              <a:rPr spc="5" dirty="0">
                <a:latin typeface="Georgia"/>
                <a:cs typeface="Georgia"/>
              </a:rPr>
              <a:t>w</a:t>
            </a:r>
            <a:r>
              <a:rPr spc="-5" dirty="0">
                <a:latin typeface="Georgia"/>
                <a:cs typeface="Georgia"/>
              </a:rPr>
              <a:t>e</a:t>
            </a:r>
            <a:r>
              <a:rPr dirty="0">
                <a:latin typeface="Georgia"/>
                <a:cs typeface="Georgia"/>
              </a:rPr>
              <a:t>r</a:t>
            </a:r>
            <a:r>
              <a:rPr spc="-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(Penalty)</a:t>
            </a:r>
          </a:p>
          <a:p>
            <a:pPr marL="929640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930275" algn="l"/>
              </a:tabLst>
            </a:pPr>
            <a:r>
              <a:rPr dirty="0">
                <a:latin typeface="Georgia"/>
                <a:cs typeface="Georgia"/>
              </a:rPr>
              <a:t>Le</a:t>
            </a:r>
            <a:r>
              <a:rPr spc="10" dirty="0">
                <a:latin typeface="Georgia"/>
                <a:cs typeface="Georgia"/>
              </a:rPr>
              <a:t>g</a:t>
            </a:r>
            <a:r>
              <a:rPr dirty="0">
                <a:latin typeface="Georgia"/>
                <a:cs typeface="Georgia"/>
              </a:rPr>
              <a:t>it</a:t>
            </a:r>
            <a:r>
              <a:rPr spc="5" dirty="0">
                <a:latin typeface="Georgia"/>
                <a:cs typeface="Georgia"/>
              </a:rPr>
              <a:t>i</a:t>
            </a:r>
            <a:r>
              <a:rPr dirty="0">
                <a:latin typeface="Georgia"/>
                <a:cs typeface="Georgia"/>
              </a:rPr>
              <a:t>mate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po</a:t>
            </a:r>
            <a:r>
              <a:rPr spc="5" dirty="0">
                <a:latin typeface="Georgia"/>
                <a:cs typeface="Georgia"/>
              </a:rPr>
              <a:t>w</a:t>
            </a:r>
            <a:r>
              <a:rPr spc="-5" dirty="0">
                <a:latin typeface="Georgia"/>
                <a:cs typeface="Georgia"/>
              </a:rPr>
              <a:t>e</a:t>
            </a:r>
            <a:r>
              <a:rPr dirty="0">
                <a:latin typeface="Georgia"/>
                <a:cs typeface="Georgia"/>
              </a:rPr>
              <a:t>r</a:t>
            </a:r>
            <a:r>
              <a:rPr spc="-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(Formal)</a:t>
            </a:r>
          </a:p>
          <a:p>
            <a:pPr marL="929640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930275" algn="l"/>
              </a:tabLst>
            </a:pPr>
            <a:r>
              <a:rPr spc="-5" dirty="0">
                <a:latin typeface="Georgia"/>
                <a:cs typeface="Georgia"/>
              </a:rPr>
              <a:t>E</a:t>
            </a:r>
            <a:r>
              <a:rPr spc="10" dirty="0">
                <a:latin typeface="Georgia"/>
                <a:cs typeface="Georgia"/>
              </a:rPr>
              <a:t>x</a:t>
            </a:r>
            <a:r>
              <a:rPr spc="-5" dirty="0">
                <a:latin typeface="Georgia"/>
                <a:cs typeface="Georgia"/>
              </a:rPr>
              <a:t>p</a:t>
            </a:r>
            <a:r>
              <a:rPr dirty="0">
                <a:latin typeface="Georgia"/>
                <a:cs typeface="Georgia"/>
              </a:rPr>
              <a:t>ert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po</a:t>
            </a:r>
            <a:r>
              <a:rPr spc="5" dirty="0">
                <a:latin typeface="Georgia"/>
                <a:cs typeface="Georgia"/>
              </a:rPr>
              <a:t>w</a:t>
            </a:r>
            <a:r>
              <a:rPr spc="-5" dirty="0">
                <a:latin typeface="Georgia"/>
                <a:cs typeface="Georgia"/>
              </a:rPr>
              <a:t>er</a:t>
            </a:r>
          </a:p>
          <a:p>
            <a:pPr marL="929640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930275" algn="l"/>
              </a:tabLst>
            </a:pPr>
            <a:r>
              <a:rPr dirty="0">
                <a:latin typeface="Georgia"/>
                <a:cs typeface="Georgia"/>
              </a:rPr>
              <a:t>Reward</a:t>
            </a:r>
            <a:r>
              <a:rPr spc="-1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po</a:t>
            </a:r>
            <a:r>
              <a:rPr spc="5" dirty="0">
                <a:latin typeface="Georgia"/>
                <a:cs typeface="Georgia"/>
              </a:rPr>
              <a:t>w</a:t>
            </a:r>
            <a:r>
              <a:rPr spc="-5" dirty="0">
                <a:latin typeface="Georgia"/>
                <a:cs typeface="Georgia"/>
              </a:rPr>
              <a:t>er</a:t>
            </a:r>
          </a:p>
          <a:p>
            <a:pPr marL="929640" indent="-273050">
              <a:lnSpc>
                <a:spcPct val="100000"/>
              </a:lnSpc>
              <a:spcBef>
                <a:spcPts val="60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930275" algn="l"/>
              </a:tabLst>
            </a:pPr>
            <a:r>
              <a:rPr dirty="0">
                <a:latin typeface="Georgia"/>
                <a:cs typeface="Georgia"/>
              </a:rPr>
              <a:t>Referent</a:t>
            </a:r>
            <a:r>
              <a:rPr spc="-5" dirty="0">
                <a:latin typeface="Georgia"/>
                <a:cs typeface="Georgia"/>
              </a:rPr>
              <a:t> pow</a:t>
            </a:r>
            <a:r>
              <a:rPr dirty="0">
                <a:latin typeface="Georgia"/>
                <a:cs typeface="Georgia"/>
              </a:rPr>
              <a:t>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637794"/>
            <a:ext cx="758761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</a:t>
            </a:r>
            <a:r>
              <a:rPr spc="10" dirty="0"/>
              <a:t>w</a:t>
            </a:r>
            <a:r>
              <a:rPr spc="-5" dirty="0"/>
              <a:t>er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5" dirty="0"/>
              <a:t>t</a:t>
            </a:r>
            <a:r>
              <a:rPr spc="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Project </a:t>
            </a:r>
            <a:r>
              <a:rPr spc="-5" dirty="0"/>
              <a:t>Ma</a:t>
            </a:r>
            <a:r>
              <a:rPr spc="10" dirty="0"/>
              <a:t>n</a:t>
            </a:r>
            <a:r>
              <a:rPr dirty="0"/>
              <a:t>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3694" rIns="0" bIns="0" rtlCol="0">
            <a:spAutoFit/>
          </a:bodyPr>
          <a:lstStyle/>
          <a:p>
            <a:pPr marL="804545" indent="-514984">
              <a:lnSpc>
                <a:spcPct val="100000"/>
              </a:lnSpc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dirty="0">
                <a:latin typeface="Georgia"/>
                <a:cs typeface="Georgia"/>
              </a:rPr>
              <a:t>Team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Per</a:t>
            </a:r>
            <a:r>
              <a:rPr sz="2900" spc="5" dirty="0">
                <a:latin typeface="Georgia"/>
                <a:cs typeface="Georgia"/>
              </a:rPr>
              <a:t>f</a:t>
            </a:r>
            <a:r>
              <a:rPr sz="2900" spc="-5" dirty="0">
                <a:latin typeface="Georgia"/>
                <a:cs typeface="Georgia"/>
              </a:rPr>
              <a:t>ormanc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Asse</a:t>
            </a:r>
            <a:r>
              <a:rPr sz="2900" spc="-1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sme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t:</a:t>
            </a:r>
            <a:endParaRPr sz="2900">
              <a:latin typeface="Georgia"/>
              <a:cs typeface="Georgia"/>
            </a:endParaRPr>
          </a:p>
          <a:p>
            <a:pPr marL="929640" lvl="1" indent="-273050">
              <a:lnSpc>
                <a:spcPct val="100000"/>
              </a:lnSpc>
              <a:spcBef>
                <a:spcPts val="2185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930275" algn="l"/>
              </a:tabLst>
            </a:pPr>
            <a:r>
              <a:rPr sz="2600" dirty="0">
                <a:latin typeface="Georgia"/>
                <a:cs typeface="Georgia"/>
              </a:rPr>
              <a:t>Im</a:t>
            </a:r>
            <a:r>
              <a:rPr sz="2600" spc="5" dirty="0">
                <a:latin typeface="Georgia"/>
                <a:cs typeface="Georgia"/>
              </a:rPr>
              <a:t>p</a:t>
            </a:r>
            <a:r>
              <a:rPr sz="2600" dirty="0">
                <a:latin typeface="Georgia"/>
                <a:cs typeface="Georgia"/>
              </a:rPr>
              <a:t>ro</a:t>
            </a:r>
            <a:r>
              <a:rPr sz="2600" spc="5" dirty="0">
                <a:latin typeface="Georgia"/>
                <a:cs typeface="Georgia"/>
              </a:rPr>
              <a:t>v</a:t>
            </a:r>
            <a:r>
              <a:rPr sz="2600" spc="-5" dirty="0">
                <a:latin typeface="Georgia"/>
                <a:cs typeface="Georgia"/>
              </a:rPr>
              <a:t>em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nt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sk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ll</a:t>
            </a:r>
            <a:r>
              <a:rPr sz="2600" dirty="0">
                <a:latin typeface="Georgia"/>
                <a:cs typeface="Georgia"/>
              </a:rPr>
              <a:t>s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o allow</a:t>
            </a:r>
            <a:r>
              <a:rPr sz="2600" spc="-5" dirty="0">
                <a:latin typeface="Georgia"/>
                <a:cs typeface="Georgia"/>
              </a:rPr>
              <a:t> f</a:t>
            </a:r>
            <a:r>
              <a:rPr sz="2600" spc="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r hi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her</a:t>
            </a:r>
            <a:endParaRPr sz="2600">
              <a:latin typeface="Georgia"/>
              <a:cs typeface="Georgia"/>
            </a:endParaRPr>
          </a:p>
          <a:p>
            <a:pPr marL="929640">
              <a:lnSpc>
                <a:spcPct val="100000"/>
              </a:lnSpc>
              <a:spcBef>
                <a:spcPts val="1560"/>
              </a:spcBef>
            </a:pPr>
            <a:r>
              <a:rPr spc="-5" dirty="0">
                <a:latin typeface="Georgia"/>
                <a:cs typeface="Georgia"/>
              </a:rPr>
              <a:t>per</a:t>
            </a:r>
            <a:r>
              <a:rPr spc="10" dirty="0">
                <a:latin typeface="Georgia"/>
                <a:cs typeface="Georgia"/>
              </a:rPr>
              <a:t>f</a:t>
            </a:r>
            <a:r>
              <a:rPr spc="-5" dirty="0">
                <a:latin typeface="Georgia"/>
                <a:cs typeface="Georgia"/>
              </a:rPr>
              <a:t>ormance.</a:t>
            </a:r>
          </a:p>
          <a:p>
            <a:pPr marL="929640" lvl="1" indent="-273050">
              <a:lnSpc>
                <a:spcPct val="100000"/>
              </a:lnSpc>
              <a:spcBef>
                <a:spcPts val="216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930275" algn="l"/>
              </a:tabLst>
            </a:pPr>
            <a:r>
              <a:rPr sz="2600" dirty="0">
                <a:latin typeface="Georgia"/>
                <a:cs typeface="Georgia"/>
              </a:rPr>
              <a:t>Im</a:t>
            </a:r>
            <a:r>
              <a:rPr sz="2600" spc="5" dirty="0">
                <a:latin typeface="Georgia"/>
                <a:cs typeface="Georgia"/>
              </a:rPr>
              <a:t>p</a:t>
            </a:r>
            <a:r>
              <a:rPr sz="2600" dirty="0">
                <a:latin typeface="Georgia"/>
                <a:cs typeface="Georgia"/>
              </a:rPr>
              <a:t>ro</a:t>
            </a:r>
            <a:r>
              <a:rPr sz="2600" spc="5" dirty="0">
                <a:latin typeface="Georgia"/>
                <a:cs typeface="Georgia"/>
              </a:rPr>
              <a:t>v</a:t>
            </a:r>
            <a:r>
              <a:rPr sz="2600" spc="-5" dirty="0">
                <a:latin typeface="Georgia"/>
                <a:cs typeface="Georgia"/>
              </a:rPr>
              <a:t>em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nt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omp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ten</a:t>
            </a:r>
            <a:r>
              <a:rPr sz="2600" spc="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i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moral.</a:t>
            </a:r>
            <a:endParaRPr sz="2600">
              <a:latin typeface="Georgia"/>
              <a:cs typeface="Georgia"/>
            </a:endParaRPr>
          </a:p>
          <a:p>
            <a:pPr marL="929640" lvl="1" indent="-273050">
              <a:lnSpc>
                <a:spcPct val="100000"/>
              </a:lnSpc>
              <a:spcBef>
                <a:spcPts val="2160"/>
              </a:spcBef>
              <a:buClr>
                <a:srgbClr val="775F54"/>
              </a:buClr>
              <a:buSzPct val="69230"/>
              <a:buFont typeface="Wingdings"/>
              <a:buChar char=""/>
              <a:tabLst>
                <a:tab pos="930275" algn="l"/>
              </a:tabLst>
            </a:pPr>
            <a:r>
              <a:rPr sz="2600" dirty="0">
                <a:latin typeface="Georgia"/>
                <a:cs typeface="Georgia"/>
              </a:rPr>
              <a:t>Redu</a:t>
            </a:r>
            <a:r>
              <a:rPr sz="2600" spc="-5" dirty="0">
                <a:latin typeface="Georgia"/>
                <a:cs typeface="Georgia"/>
              </a:rPr>
              <a:t>c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d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turno</a:t>
            </a:r>
            <a:r>
              <a:rPr sz="2600" spc="5" dirty="0">
                <a:latin typeface="Georgia"/>
                <a:cs typeface="Georgia"/>
              </a:rPr>
              <a:t>v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rates</a:t>
            </a:r>
            <a:endParaRPr sz="26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2060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spc="-5" dirty="0">
                <a:latin typeface="Georgia"/>
                <a:cs typeface="Georgia"/>
              </a:rPr>
              <a:t>En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erpri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Environme</a:t>
            </a:r>
            <a:r>
              <a:rPr sz="2900" spc="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Fa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tor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Develo</a:t>
            </a:r>
            <a:r>
              <a:rPr dirty="0"/>
              <a:t>p</a:t>
            </a:r>
            <a:r>
              <a:rPr spc="5" dirty="0"/>
              <a:t> </a:t>
            </a:r>
            <a:r>
              <a:rPr dirty="0"/>
              <a:t>Pr</a:t>
            </a:r>
            <a:r>
              <a:rPr spc="5" dirty="0"/>
              <a:t>o</a:t>
            </a:r>
            <a:r>
              <a:rPr dirty="0"/>
              <a:t>ject</a:t>
            </a:r>
            <a:r>
              <a:rPr spc="5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spc="-5" dirty="0"/>
              <a:t>Out</a:t>
            </a:r>
            <a:r>
              <a:rPr spc="10" dirty="0"/>
              <a:t>p</a:t>
            </a:r>
            <a:r>
              <a:rPr spc="-5" dirty="0"/>
              <a:t>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33400"/>
            <a:ext cx="7162800" cy="5539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706498"/>
            <a:ext cx="7851140" cy="33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j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uma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so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rce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5" dirty="0">
                <a:latin typeface="Arial"/>
                <a:cs typeface="Arial"/>
              </a:rPr>
              <a:t>Ma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gem</a:t>
            </a:r>
            <a:r>
              <a:rPr sz="2900" spc="-1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nt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cl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des 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5" dirty="0">
                <a:latin typeface="Arial"/>
                <a:cs typeface="Arial"/>
              </a:rPr>
              <a:t>c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ses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niz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ge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ad 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c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m.</a:t>
            </a:r>
            <a:r>
              <a:rPr sz="2900" spc="-9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5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e pr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j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ct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c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sed 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le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th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si</a:t>
            </a:r>
            <a:r>
              <a:rPr sz="2900" spc="10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 r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spc="-10" dirty="0">
                <a:latin typeface="Arial"/>
                <a:cs typeface="Arial"/>
              </a:rPr>
              <a:t>s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il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ties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ting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c</a:t>
            </a:r>
            <a:r>
              <a:rPr sz="2900" dirty="0">
                <a:latin typeface="Arial"/>
                <a:cs typeface="Arial"/>
              </a:rPr>
              <a:t>t.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1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z="4000" spc="-5" dirty="0"/>
              <a:t>Human</a:t>
            </a:r>
            <a:r>
              <a:rPr sz="4000" spc="5" dirty="0"/>
              <a:t> </a:t>
            </a:r>
            <a:r>
              <a:rPr sz="4000" spc="0" dirty="0"/>
              <a:t>R</a:t>
            </a:r>
            <a:r>
              <a:rPr sz="4000" spc="-10" dirty="0"/>
              <a:t>es</a:t>
            </a:r>
            <a:r>
              <a:rPr sz="4000" spc="0" dirty="0"/>
              <a:t>o</a:t>
            </a:r>
            <a:r>
              <a:rPr sz="4000" spc="-10" dirty="0"/>
              <a:t>urce</a:t>
            </a:r>
            <a:r>
              <a:rPr sz="4000" spc="-5" dirty="0"/>
              <a:t>s</a:t>
            </a:r>
            <a:r>
              <a:rPr sz="4000" spc="5" dirty="0"/>
              <a:t> </a:t>
            </a:r>
            <a:r>
              <a:rPr sz="4000" spc="0" dirty="0"/>
              <a:t>M</a:t>
            </a:r>
            <a:r>
              <a:rPr sz="4000" spc="-5" dirty="0"/>
              <a:t>an</a:t>
            </a:r>
            <a:r>
              <a:rPr sz="4000" dirty="0"/>
              <a:t>a</a:t>
            </a:r>
            <a:r>
              <a:rPr sz="4000" spc="-10" dirty="0"/>
              <a:t>g</a:t>
            </a:r>
            <a:r>
              <a:rPr sz="4000" dirty="0"/>
              <a:t>e</a:t>
            </a:r>
            <a:r>
              <a:rPr sz="4000" spc="-5" dirty="0"/>
              <a:t>ment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40967"/>
            <a:ext cx="7741284" cy="434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211454" indent="-320040">
              <a:lnSpc>
                <a:spcPts val="2920"/>
              </a:lnSpc>
              <a:buClr>
                <a:srgbClr val="775F54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dirty="0">
                <a:latin typeface="Georgia"/>
                <a:cs typeface="Georgia"/>
              </a:rPr>
              <a:t>Differ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nt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eams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pro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dirty="0">
                <a:latin typeface="Georgia"/>
                <a:cs typeface="Georgia"/>
              </a:rPr>
              <a:t>ress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throug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stag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 </a:t>
            </a:r>
            <a:r>
              <a:rPr sz="2700" spc="-5" dirty="0">
                <a:latin typeface="Georgia"/>
                <a:cs typeface="Georgia"/>
              </a:rPr>
              <a:t>of de</a:t>
            </a:r>
            <a:r>
              <a:rPr sz="2700" spc="5" dirty="0">
                <a:latin typeface="Georgia"/>
                <a:cs typeface="Georgia"/>
              </a:rPr>
              <a:t>v</a:t>
            </a:r>
            <a:r>
              <a:rPr sz="2700" spc="-5" dirty="0">
                <a:latin typeface="Georgia"/>
                <a:cs typeface="Georgia"/>
              </a:rPr>
              <a:t>elo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ment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at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differ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nt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rates.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new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am </a:t>
            </a:r>
            <a:r>
              <a:rPr sz="2700" dirty="0">
                <a:latin typeface="Georgia"/>
                <a:cs typeface="Georgia"/>
              </a:rPr>
              <a:t>memb</a:t>
            </a:r>
            <a:r>
              <a:rPr sz="2700" spc="-5" dirty="0">
                <a:latin typeface="Georgia"/>
                <a:cs typeface="Georgia"/>
              </a:rPr>
              <a:t>er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are</a:t>
            </a:r>
            <a:r>
              <a:rPr sz="2700" spc="-5" dirty="0">
                <a:latin typeface="Georgia"/>
                <a:cs typeface="Georgia"/>
              </a:rPr>
              <a:t> broug</a:t>
            </a:r>
            <a:r>
              <a:rPr sz="2700" spc="5" dirty="0">
                <a:latin typeface="Georgia"/>
                <a:cs typeface="Georgia"/>
              </a:rPr>
              <a:t>h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 ont</a:t>
            </a:r>
            <a:r>
              <a:rPr sz="2700" dirty="0">
                <a:latin typeface="Georgia"/>
                <a:cs typeface="Georgia"/>
              </a:rPr>
              <a:t>o the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am,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the dev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lopmen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stag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star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ove</a:t>
            </a:r>
            <a:r>
              <a:rPr sz="2700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again.</a:t>
            </a:r>
            <a:endParaRPr sz="2700">
              <a:latin typeface="Georgia"/>
              <a:cs typeface="Georgia"/>
            </a:endParaRPr>
          </a:p>
          <a:p>
            <a:pPr marL="332740" marR="5080" indent="-320040">
              <a:lnSpc>
                <a:spcPct val="90000"/>
              </a:lnSpc>
              <a:spcBef>
                <a:spcPts val="655"/>
              </a:spcBef>
              <a:buClr>
                <a:srgbClr val="775F54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dirty="0">
                <a:latin typeface="Georgia"/>
                <a:cs typeface="Georgia"/>
              </a:rPr>
              <a:t>Rememb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r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Herz</a:t>
            </a:r>
            <a:r>
              <a:rPr sz="2700" spc="5" dirty="0">
                <a:latin typeface="Georgia"/>
                <a:cs typeface="Georgia"/>
              </a:rPr>
              <a:t>b</a:t>
            </a:r>
            <a:r>
              <a:rPr sz="2700" spc="-5" dirty="0">
                <a:latin typeface="Georgia"/>
                <a:cs typeface="Georgia"/>
              </a:rPr>
              <a:t>er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wa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inv</a:t>
            </a:r>
            <a:r>
              <a:rPr sz="2700" spc="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ntor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the </a:t>
            </a:r>
            <a:r>
              <a:rPr sz="2700" dirty="0">
                <a:latin typeface="Georgia"/>
                <a:cs typeface="Georgia"/>
              </a:rPr>
              <a:t>Hy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dirty="0">
                <a:latin typeface="Georgia"/>
                <a:cs typeface="Georgia"/>
              </a:rPr>
              <a:t>ie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The</a:t>
            </a:r>
            <a:r>
              <a:rPr sz="2700" spc="-5" dirty="0">
                <a:latin typeface="Georgia"/>
                <a:cs typeface="Georgia"/>
              </a:rPr>
              <a:t>or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spc="5" dirty="0">
                <a:latin typeface="Georgia"/>
                <a:cs typeface="Georgia"/>
              </a:rPr>
              <a:t>i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 th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or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claim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that </a:t>
            </a:r>
            <a:r>
              <a:rPr sz="2700" dirty="0">
                <a:latin typeface="Georgia"/>
                <a:cs typeface="Georgia"/>
              </a:rPr>
              <a:t>hygie</a:t>
            </a:r>
            <a:r>
              <a:rPr sz="2700" spc="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factor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v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nt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dissatisfactio</a:t>
            </a:r>
            <a:r>
              <a:rPr sz="2700" dirty="0">
                <a:latin typeface="Georgia"/>
                <a:cs typeface="Georgia"/>
              </a:rPr>
              <a:t>n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while motiv</a:t>
            </a:r>
            <a:r>
              <a:rPr sz="2700" dirty="0">
                <a:latin typeface="Georgia"/>
                <a:cs typeface="Georgia"/>
              </a:rPr>
              <a:t>ators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lea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o </a:t>
            </a:r>
            <a:r>
              <a:rPr sz="2700" spc="-5" dirty="0">
                <a:latin typeface="Georgia"/>
                <a:cs typeface="Georgia"/>
              </a:rPr>
              <a:t>satisfaction</a:t>
            </a:r>
            <a:endParaRPr sz="27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384"/>
              </a:spcBef>
              <a:buClr>
                <a:srgbClr val="775F54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5" dirty="0">
                <a:latin typeface="Georgia"/>
                <a:cs typeface="Georgia"/>
              </a:rPr>
              <a:t>Und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rstand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th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orie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motivation</a:t>
            </a:r>
            <a:r>
              <a:rPr sz="2700" spc="-5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  <a:p>
            <a:pPr marL="332740" marR="1230630" indent="-320040">
              <a:lnSpc>
                <a:spcPts val="2920"/>
              </a:lnSpc>
              <a:spcBef>
                <a:spcPts val="735"/>
              </a:spcBef>
              <a:buClr>
                <a:srgbClr val="775F54"/>
              </a:buClr>
              <a:buSzPct val="59259"/>
              <a:buFont typeface="Wingdings"/>
              <a:buChar char=""/>
              <a:tabLst>
                <a:tab pos="333375" algn="l"/>
              </a:tabLst>
            </a:pPr>
            <a:r>
              <a:rPr sz="2700" spc="-5" dirty="0">
                <a:latin typeface="Georgia"/>
                <a:cs typeface="Georgia"/>
              </a:rPr>
              <a:t>Und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rstand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 differ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nt</a:t>
            </a:r>
            <a:r>
              <a:rPr sz="2700" spc="-5" dirty="0">
                <a:latin typeface="Georgia"/>
                <a:cs typeface="Georgia"/>
              </a:rPr>
              <a:t> ty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proj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ct </a:t>
            </a:r>
            <a:r>
              <a:rPr sz="2700" dirty="0">
                <a:latin typeface="Georgia"/>
                <a:cs typeface="Georgia"/>
              </a:rPr>
              <a:t>manag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po</a:t>
            </a:r>
            <a:r>
              <a:rPr sz="2700" spc="5" dirty="0">
                <a:latin typeface="Georgia"/>
                <a:cs typeface="Georgia"/>
              </a:rPr>
              <a:t>w</a:t>
            </a:r>
            <a:r>
              <a:rPr sz="2700" spc="-5" dirty="0">
                <a:latin typeface="Georgia"/>
                <a:cs typeface="Georgia"/>
              </a:rPr>
              <a:t>ers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Exa</a:t>
            </a:r>
            <a:r>
              <a:rPr dirty="0"/>
              <a:t>m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5" dirty="0"/>
              <a:t>p</a:t>
            </a:r>
            <a:r>
              <a:rPr spc="-5" dirty="0"/>
              <a:t>ot</a:t>
            </a:r>
            <a:r>
              <a:rPr spc="5" dirty="0"/>
              <a:t>l</a:t>
            </a:r>
            <a:r>
              <a:rPr dirty="0"/>
              <a:t>ig</a:t>
            </a:r>
            <a:r>
              <a:rPr spc="15" dirty="0"/>
              <a:t>h</a:t>
            </a:r>
            <a:r>
              <a:rPr spc="-5" dirty="0"/>
              <a:t>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483105"/>
            <a:ext cx="7804784" cy="364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4005">
              <a:lnSpc>
                <a:spcPct val="100000"/>
              </a:lnSpc>
            </a:pPr>
            <a:r>
              <a:rPr sz="2700" spc="-5" dirty="0">
                <a:latin typeface="Georgia"/>
                <a:cs typeface="Georgia"/>
              </a:rPr>
              <a:t>Pr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ject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rfo</a:t>
            </a:r>
            <a:r>
              <a:rPr sz="2700" spc="-20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mance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appraisa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re</a:t>
            </a:r>
            <a:r>
              <a:rPr sz="2700" spc="-5" dirty="0">
                <a:latin typeface="Georgia"/>
                <a:cs typeface="Georgia"/>
              </a:rPr>
              <a:t> differen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from t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am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perfor</a:t>
            </a:r>
            <a:r>
              <a:rPr sz="2700" dirty="0">
                <a:latin typeface="Georgia"/>
                <a:cs typeface="Georgia"/>
              </a:rPr>
              <a:t>mance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as</a:t>
            </a:r>
            <a:r>
              <a:rPr sz="2700" spc="-15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essmen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in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project p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rfo</a:t>
            </a:r>
            <a:r>
              <a:rPr sz="2700" spc="-20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mance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appraisa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 f</a:t>
            </a:r>
            <a:r>
              <a:rPr sz="2700" spc="-15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cu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on:</a:t>
            </a:r>
            <a:endParaRPr sz="2700">
              <a:latin typeface="Georgia"/>
              <a:cs typeface="Georgia"/>
            </a:endParaRPr>
          </a:p>
          <a:p>
            <a:pPr marL="527685" marR="154940" indent="-514984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AutoNum type="alphaU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How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individual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tea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member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5" dirty="0">
                <a:latin typeface="Georgia"/>
                <a:cs typeface="Georgia"/>
              </a:rPr>
              <a:t> performing 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dirty="0">
                <a:latin typeface="Georgia"/>
                <a:cs typeface="Georgia"/>
              </a:rPr>
              <a:t>e </a:t>
            </a:r>
            <a:r>
              <a:rPr sz="2700" spc="-5" dirty="0">
                <a:latin typeface="Georgia"/>
                <a:cs typeface="Georgia"/>
              </a:rPr>
              <a:t>proj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ct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705"/>
              </a:spcBef>
              <a:buClr>
                <a:srgbClr val="775F54"/>
              </a:buClr>
              <a:buFont typeface="Georgia"/>
              <a:buAutoNum type="alphaU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An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evalu</a:t>
            </a:r>
            <a:r>
              <a:rPr sz="2700" spc="-1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tion of the project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am’s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effectiv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ness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AutoNum type="alphaU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tea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bui</a:t>
            </a:r>
            <a:r>
              <a:rPr sz="2700" spc="-15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din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effo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dirty="0">
                <a:latin typeface="Georgia"/>
                <a:cs typeface="Georgia"/>
              </a:rPr>
              <a:t>t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AutoNum type="alphaU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Reducing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staf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turn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ver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rate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2654807" y="5387340"/>
            <a:ext cx="4137660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6771" y="5387340"/>
            <a:ext cx="742187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3070" y="5649848"/>
            <a:ext cx="3509899" cy="332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81009" y="6311252"/>
            <a:ext cx="2355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-5" dirty="0">
                <a:solidFill>
                  <a:srgbClr val="7B5F1E"/>
                </a:solidFill>
                <a:latin typeface="Georgia"/>
                <a:cs typeface="Georgia"/>
              </a:rPr>
              <a:t>40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42134"/>
            <a:ext cx="7961630" cy="345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latin typeface="Georgia"/>
                <a:cs typeface="Georgia"/>
              </a:rPr>
              <a:t>Tracking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&amp;</a:t>
            </a:r>
            <a:r>
              <a:rPr sz="2900" dirty="0">
                <a:latin typeface="Georgia"/>
                <a:cs typeface="Georgia"/>
              </a:rPr>
              <a:t> rep</a:t>
            </a:r>
            <a:r>
              <a:rPr sz="2900" spc="-2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rting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 </a:t>
            </a:r>
            <a:r>
              <a:rPr sz="2900" spc="-5" dirty="0">
                <a:latin typeface="Georgia"/>
                <a:cs typeface="Georgia"/>
              </a:rPr>
              <a:t>th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perf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rmance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of</a:t>
            </a:r>
            <a:endParaRPr sz="2900">
              <a:latin typeface="Georgia"/>
              <a:cs typeface="Georgia"/>
            </a:endParaRPr>
          </a:p>
          <a:p>
            <a:pPr marL="12700" marR="5080">
              <a:lnSpc>
                <a:spcPct val="170000"/>
              </a:lnSpc>
            </a:pPr>
            <a:r>
              <a:rPr sz="2900" dirty="0">
                <a:latin typeface="Georgia"/>
                <a:cs typeface="Georgia"/>
              </a:rPr>
              <a:t>individual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tea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member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.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Performan</a:t>
            </a:r>
            <a:r>
              <a:rPr sz="2900" spc="-1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e appraisals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are </a:t>
            </a:r>
            <a:r>
              <a:rPr sz="2900" spc="-5" dirty="0">
                <a:latin typeface="Georgia"/>
                <a:cs typeface="Georgia"/>
              </a:rPr>
              <a:t>p</a:t>
            </a:r>
            <a:r>
              <a:rPr sz="2900" spc="-10" dirty="0">
                <a:latin typeface="Georgia"/>
                <a:cs typeface="Georgia"/>
              </a:rPr>
              <a:t>r</a:t>
            </a:r>
            <a:r>
              <a:rPr sz="2900" spc="-5" dirty="0">
                <a:latin typeface="Georgia"/>
                <a:cs typeface="Georgia"/>
              </a:rPr>
              <a:t>epare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conducted</a:t>
            </a:r>
            <a:r>
              <a:rPr sz="2900" dirty="0">
                <a:latin typeface="Georgia"/>
                <a:cs typeface="Georgia"/>
              </a:rPr>
              <a:t>,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is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ues </a:t>
            </a:r>
            <a:r>
              <a:rPr sz="2900" dirty="0">
                <a:latin typeface="Georgia"/>
                <a:cs typeface="Georgia"/>
              </a:rPr>
              <a:t>are identifi</a:t>
            </a:r>
            <a:r>
              <a:rPr sz="2900" spc="-10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and resol</a:t>
            </a:r>
            <a:r>
              <a:rPr sz="2900" spc="-15" dirty="0">
                <a:latin typeface="Georgia"/>
                <a:cs typeface="Georgia"/>
              </a:rPr>
              <a:t>v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&amp;</a:t>
            </a:r>
            <a:r>
              <a:rPr sz="2900" spc="-5" dirty="0">
                <a:latin typeface="Georgia"/>
                <a:cs typeface="Georgia"/>
              </a:rPr>
              <a:t> fee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5" dirty="0">
                <a:latin typeface="Georgia"/>
                <a:cs typeface="Georgia"/>
              </a:rPr>
              <a:t>bac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is </a:t>
            </a:r>
            <a:r>
              <a:rPr sz="2900" spc="-5" dirty="0">
                <a:latin typeface="Georgia"/>
                <a:cs typeface="Georgia"/>
              </a:rPr>
              <a:t>give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to th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tea</a:t>
            </a:r>
            <a:r>
              <a:rPr sz="2900" dirty="0">
                <a:latin typeface="Georgia"/>
                <a:cs typeface="Georgia"/>
              </a:rPr>
              <a:t>m members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9.4 </a:t>
            </a:r>
            <a:r>
              <a:rPr spc="-5" dirty="0"/>
              <a:t>Mana</a:t>
            </a:r>
            <a:r>
              <a:rPr spc="15" dirty="0"/>
              <a:t>g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Project</a:t>
            </a:r>
            <a:r>
              <a:rPr spc="5" dirty="0"/>
              <a:t> </a:t>
            </a:r>
            <a:r>
              <a:rPr dirty="0"/>
              <a:t>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704721"/>
            <a:ext cx="7142480" cy="436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75F54"/>
              </a:buClr>
              <a:buSzPct val="109259"/>
              <a:buAutoNum type="arabi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Hu</a:t>
            </a:r>
            <a:r>
              <a:rPr sz="2700" spc="-1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an R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sou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Manag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ment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Plan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89"/>
              </a:spcBef>
              <a:buClr>
                <a:srgbClr val="775F54"/>
              </a:buClr>
              <a:buSzPct val="109259"/>
              <a:buAutoNum type="arabi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Project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Staf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-5" dirty="0">
                <a:latin typeface="Georgia"/>
                <a:cs typeface="Georgia"/>
              </a:rPr>
              <a:t>ssi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dirty="0">
                <a:latin typeface="Georgia"/>
                <a:cs typeface="Georgia"/>
              </a:rPr>
              <a:t>nme</a:t>
            </a:r>
            <a:r>
              <a:rPr sz="2700" spc="-5" dirty="0">
                <a:latin typeface="Georgia"/>
                <a:cs typeface="Georgia"/>
              </a:rPr>
              <a:t>nts.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95"/>
              </a:spcBef>
              <a:buClr>
                <a:srgbClr val="775F54"/>
              </a:buClr>
              <a:buSzPct val="109259"/>
              <a:buAutoNum type="arabi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Team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Perfor</a:t>
            </a:r>
            <a:r>
              <a:rPr sz="2700" spc="-1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ance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Assessment</a:t>
            </a:r>
            <a:r>
              <a:rPr sz="2700" spc="-5" dirty="0">
                <a:latin typeface="Georgia"/>
                <a:cs typeface="Georgia"/>
              </a:rPr>
              <a:t>: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for</a:t>
            </a:r>
            <a:r>
              <a:rPr sz="2700" spc="-10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al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endParaRPr sz="2700">
              <a:latin typeface="Georgia"/>
              <a:cs typeface="Georgia"/>
            </a:endParaRPr>
          </a:p>
          <a:p>
            <a:pPr marL="527685">
              <a:lnSpc>
                <a:spcPct val="100000"/>
              </a:lnSpc>
              <a:spcBef>
                <a:spcPts val="1245"/>
              </a:spcBef>
            </a:pPr>
            <a:r>
              <a:rPr sz="2700" spc="-5" dirty="0">
                <a:latin typeface="Georgia"/>
                <a:cs typeface="Georgia"/>
              </a:rPr>
              <a:t>informal.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755"/>
              </a:spcBef>
              <a:buClr>
                <a:srgbClr val="775F54"/>
              </a:buClr>
              <a:buSzPct val="109259"/>
              <a:buAutoNum type="arabicPeriod" startAt="4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Issue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Log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89"/>
              </a:spcBef>
              <a:buClr>
                <a:srgbClr val="775F54"/>
              </a:buClr>
              <a:buSzPct val="109259"/>
              <a:buAutoNum type="arabicPeriod" startAt="4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Work </a:t>
            </a:r>
            <a:r>
              <a:rPr sz="2700" dirty="0">
                <a:latin typeface="Georgia"/>
                <a:cs typeface="Georgia"/>
              </a:rPr>
              <a:t>Performance Re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spc="-10" dirty="0">
                <a:latin typeface="Georgia"/>
                <a:cs typeface="Georgia"/>
              </a:rPr>
              <a:t>orts</a:t>
            </a:r>
            <a:r>
              <a:rPr sz="2700" spc="-5" dirty="0">
                <a:latin typeface="Georgia"/>
                <a:cs typeface="Georgia"/>
              </a:rPr>
              <a:t>: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.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spc="-5" dirty="0">
                <a:latin typeface="Georgia"/>
                <a:cs typeface="Georgia"/>
              </a:rPr>
              <a:t>.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CP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&amp;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SPI.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689"/>
              </a:spcBef>
              <a:buClr>
                <a:srgbClr val="775F54"/>
              </a:buClr>
              <a:buSzPct val="109259"/>
              <a:buAutoNum type="arabicPeriod" startAt="4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Organizationa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Process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Assets.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Mana</a:t>
            </a:r>
            <a:r>
              <a:rPr spc="10" dirty="0"/>
              <a:t>g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Project</a:t>
            </a:r>
            <a:r>
              <a:rPr spc="5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dirty="0"/>
              <a:t>Inpu</a:t>
            </a:r>
            <a:r>
              <a:rPr spc="-5" dirty="0"/>
              <a:t>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372" rIns="0" bIns="0" rtlCol="0">
            <a:spAutoFit/>
          </a:bodyPr>
          <a:lstStyle/>
          <a:p>
            <a:pPr marL="804545" indent="-514984">
              <a:lnSpc>
                <a:spcPct val="100000"/>
              </a:lnSpc>
              <a:buClr>
                <a:srgbClr val="775F54"/>
              </a:buClr>
              <a:buSzPct val="109615"/>
              <a:buAutoNum type="arabicPeriod"/>
              <a:tabLst>
                <a:tab pos="805180" algn="l"/>
              </a:tabLst>
            </a:pPr>
            <a:r>
              <a:rPr spc="-5" dirty="0">
                <a:latin typeface="Georgia"/>
                <a:cs typeface="Georgia"/>
              </a:rPr>
              <a:t>Obs</a:t>
            </a:r>
            <a:r>
              <a:rPr spc="5" dirty="0">
                <a:latin typeface="Georgia"/>
                <a:cs typeface="Georgia"/>
              </a:rPr>
              <a:t>e</a:t>
            </a:r>
            <a:r>
              <a:rPr dirty="0">
                <a:latin typeface="Georgia"/>
                <a:cs typeface="Georgia"/>
              </a:rPr>
              <a:t>rvation</a:t>
            </a:r>
            <a:r>
              <a:rPr spc="-3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and</a:t>
            </a:r>
            <a:r>
              <a:rPr spc="-35" dirty="0">
                <a:latin typeface="Georgia"/>
                <a:cs typeface="Georgia"/>
              </a:rPr>
              <a:t> </a:t>
            </a:r>
            <a:r>
              <a:rPr spc="-10" dirty="0">
                <a:latin typeface="Georgia"/>
                <a:cs typeface="Georgia"/>
              </a:rPr>
              <a:t>C</a:t>
            </a:r>
            <a:r>
              <a:rPr spc="-5" dirty="0">
                <a:latin typeface="Georgia"/>
                <a:cs typeface="Georgia"/>
              </a:rPr>
              <a:t>onve</a:t>
            </a:r>
            <a:r>
              <a:rPr spc="5" dirty="0">
                <a:latin typeface="Georgia"/>
                <a:cs typeface="Georgia"/>
              </a:rPr>
              <a:t>r</a:t>
            </a:r>
            <a:r>
              <a:rPr spc="-5" dirty="0">
                <a:latin typeface="Georgia"/>
                <a:cs typeface="Georgia"/>
              </a:rPr>
              <a:t>sati</a:t>
            </a:r>
            <a:r>
              <a:rPr spc="5" dirty="0">
                <a:latin typeface="Georgia"/>
                <a:cs typeface="Georgia"/>
              </a:rPr>
              <a:t>o</a:t>
            </a:r>
            <a:r>
              <a:rPr dirty="0">
                <a:latin typeface="Georgia"/>
                <a:cs typeface="Georgia"/>
              </a:rPr>
              <a:t>n</a:t>
            </a:r>
          </a:p>
          <a:p>
            <a:pPr marL="804545" indent="-514984">
              <a:lnSpc>
                <a:spcPct val="100000"/>
              </a:lnSpc>
              <a:spcBef>
                <a:spcPts val="944"/>
              </a:spcBef>
              <a:buClr>
                <a:srgbClr val="775F54"/>
              </a:buClr>
              <a:buSzPct val="109615"/>
              <a:buAutoNum type="arabicPeriod"/>
              <a:tabLst>
                <a:tab pos="805180" algn="l"/>
              </a:tabLst>
            </a:pPr>
            <a:r>
              <a:rPr dirty="0">
                <a:latin typeface="Georgia"/>
                <a:cs typeface="Georgia"/>
              </a:rPr>
              <a:t>Proje</a:t>
            </a:r>
            <a:r>
              <a:rPr spc="5" dirty="0">
                <a:latin typeface="Georgia"/>
                <a:cs typeface="Georgia"/>
              </a:rPr>
              <a:t>c</a:t>
            </a:r>
            <a:r>
              <a:rPr dirty="0">
                <a:latin typeface="Georgia"/>
                <a:cs typeface="Georgia"/>
              </a:rPr>
              <a:t>t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Per</a:t>
            </a:r>
            <a:r>
              <a:rPr spc="5" dirty="0">
                <a:latin typeface="Georgia"/>
                <a:cs typeface="Georgia"/>
              </a:rPr>
              <a:t>f</a:t>
            </a:r>
            <a:r>
              <a:rPr spc="-5" dirty="0">
                <a:latin typeface="Georgia"/>
                <a:cs typeface="Georgia"/>
              </a:rPr>
              <a:t>orman</a:t>
            </a:r>
            <a:r>
              <a:rPr spc="10" dirty="0">
                <a:latin typeface="Georgia"/>
                <a:cs typeface="Georgia"/>
              </a:rPr>
              <a:t>c</a:t>
            </a:r>
            <a:r>
              <a:rPr dirty="0">
                <a:latin typeface="Georgia"/>
                <a:cs typeface="Georgia"/>
              </a:rPr>
              <a:t>e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A</a:t>
            </a:r>
            <a:r>
              <a:rPr spc="5" dirty="0">
                <a:latin typeface="Georgia"/>
                <a:cs typeface="Georgia"/>
              </a:rPr>
              <a:t>p</a:t>
            </a:r>
            <a:r>
              <a:rPr spc="-5" dirty="0">
                <a:latin typeface="Georgia"/>
                <a:cs typeface="Georgia"/>
              </a:rPr>
              <a:t>pra</a:t>
            </a:r>
            <a:r>
              <a:rPr spc="10" dirty="0">
                <a:latin typeface="Georgia"/>
                <a:cs typeface="Georgia"/>
              </a:rPr>
              <a:t>i</a:t>
            </a:r>
            <a:r>
              <a:rPr spc="-5" dirty="0">
                <a:latin typeface="Georgia"/>
                <a:cs typeface="Georgia"/>
              </a:rPr>
              <a:t>sal</a:t>
            </a:r>
            <a:r>
              <a:rPr spc="5" dirty="0">
                <a:latin typeface="Georgia"/>
                <a:cs typeface="Georgia"/>
              </a:rPr>
              <a:t>s</a:t>
            </a:r>
            <a:r>
              <a:rPr dirty="0">
                <a:latin typeface="Georgia"/>
                <a:cs typeface="Georgia"/>
              </a:rPr>
              <a:t>: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E</a:t>
            </a:r>
            <a:r>
              <a:rPr spc="5" dirty="0">
                <a:latin typeface="Georgia"/>
                <a:cs typeface="Georgia"/>
              </a:rPr>
              <a:t>v</a:t>
            </a:r>
            <a:r>
              <a:rPr dirty="0">
                <a:latin typeface="Georgia"/>
                <a:cs typeface="Georgia"/>
              </a:rPr>
              <a:t>aluati</a:t>
            </a:r>
            <a:r>
              <a:rPr spc="5" dirty="0">
                <a:latin typeface="Georgia"/>
                <a:cs typeface="Georgia"/>
              </a:rPr>
              <a:t>o</a:t>
            </a:r>
            <a:r>
              <a:rPr dirty="0">
                <a:latin typeface="Georgia"/>
                <a:cs typeface="Georgia"/>
              </a:rPr>
              <a:t>n </a:t>
            </a:r>
            <a:r>
              <a:rPr spc="-5" dirty="0">
                <a:latin typeface="Georgia"/>
                <a:cs typeface="Georgia"/>
              </a:rPr>
              <a:t>of</a:t>
            </a:r>
          </a:p>
          <a:p>
            <a:pPr marL="804545">
              <a:lnSpc>
                <a:spcPct val="100000"/>
              </a:lnSpc>
              <a:spcBef>
                <a:spcPts val="1200"/>
              </a:spcBef>
            </a:pPr>
            <a:r>
              <a:rPr spc="-5" dirty="0">
                <a:latin typeface="Georgia"/>
                <a:cs typeface="Georgia"/>
              </a:rPr>
              <a:t>emplo</a:t>
            </a:r>
            <a:r>
              <a:rPr spc="5" dirty="0">
                <a:latin typeface="Georgia"/>
                <a:cs typeface="Georgia"/>
              </a:rPr>
              <a:t>y</a:t>
            </a:r>
            <a:r>
              <a:rPr spc="-5" dirty="0">
                <a:latin typeface="Georgia"/>
                <a:cs typeface="Georgia"/>
              </a:rPr>
              <a:t>ee</a:t>
            </a:r>
            <a:r>
              <a:rPr dirty="0">
                <a:latin typeface="Georgia"/>
                <a:cs typeface="Georgia"/>
              </a:rPr>
              <a:t>s</a:t>
            </a:r>
            <a:r>
              <a:rPr spc="-1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fr</a:t>
            </a:r>
            <a:r>
              <a:rPr spc="5" dirty="0">
                <a:latin typeface="Georgia"/>
                <a:cs typeface="Georgia"/>
              </a:rPr>
              <a:t>om</a:t>
            </a:r>
            <a:r>
              <a:rPr spc="-2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peo</a:t>
            </a:r>
            <a:r>
              <a:rPr spc="5" dirty="0">
                <a:latin typeface="Georgia"/>
                <a:cs typeface="Georgia"/>
              </a:rPr>
              <a:t>p</a:t>
            </a:r>
            <a:r>
              <a:rPr spc="-5" dirty="0">
                <a:latin typeface="Georgia"/>
                <a:cs typeface="Georgia"/>
              </a:rPr>
              <a:t>l</a:t>
            </a:r>
            <a:r>
              <a:rPr dirty="0">
                <a:latin typeface="Georgia"/>
                <a:cs typeface="Georgia"/>
              </a:rPr>
              <a:t>e</a:t>
            </a:r>
            <a:r>
              <a:rPr spc="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wh</a:t>
            </a:r>
            <a:r>
              <a:rPr dirty="0">
                <a:latin typeface="Georgia"/>
                <a:cs typeface="Georgia"/>
              </a:rPr>
              <a:t>o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s</a:t>
            </a:r>
            <a:r>
              <a:rPr dirty="0">
                <a:latin typeface="Georgia"/>
                <a:cs typeface="Georgia"/>
              </a:rPr>
              <a:t>u</a:t>
            </a:r>
            <a:r>
              <a:rPr spc="-5" dirty="0">
                <a:latin typeface="Georgia"/>
                <a:cs typeface="Georgia"/>
              </a:rPr>
              <a:t>per</a:t>
            </a:r>
            <a:r>
              <a:rPr spc="10" dirty="0">
                <a:latin typeface="Georgia"/>
                <a:cs typeface="Georgia"/>
              </a:rPr>
              <a:t>v</a:t>
            </a:r>
            <a:r>
              <a:rPr dirty="0">
                <a:latin typeface="Georgia"/>
                <a:cs typeface="Georgia"/>
              </a:rPr>
              <a:t>ise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them.</a:t>
            </a:r>
          </a:p>
          <a:p>
            <a:pPr marL="804545" indent="-514984">
              <a:lnSpc>
                <a:spcPct val="100000"/>
              </a:lnSpc>
              <a:spcBef>
                <a:spcPts val="994"/>
              </a:spcBef>
              <a:buClr>
                <a:srgbClr val="775F54"/>
              </a:buClr>
              <a:buSzPct val="109615"/>
              <a:buAutoNum type="arabicPeriod" startAt="3"/>
              <a:tabLst>
                <a:tab pos="805180" algn="l"/>
              </a:tabLst>
            </a:pPr>
            <a:r>
              <a:rPr spc="-5" dirty="0">
                <a:latin typeface="Georgia"/>
                <a:cs typeface="Georgia"/>
              </a:rPr>
              <a:t>Confl</a:t>
            </a:r>
            <a:r>
              <a:rPr spc="5" dirty="0">
                <a:latin typeface="Georgia"/>
                <a:cs typeface="Georgia"/>
              </a:rPr>
              <a:t>ic</a:t>
            </a:r>
            <a:r>
              <a:rPr dirty="0">
                <a:latin typeface="Georgia"/>
                <a:cs typeface="Georgia"/>
              </a:rPr>
              <a:t>t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Manag</a:t>
            </a:r>
            <a:r>
              <a:rPr spc="5" dirty="0">
                <a:latin typeface="Georgia"/>
                <a:cs typeface="Georgia"/>
              </a:rPr>
              <a:t>e</a:t>
            </a:r>
            <a:r>
              <a:rPr dirty="0">
                <a:latin typeface="Georgia"/>
                <a:cs typeface="Georgia"/>
              </a:rPr>
              <a:t>ment</a:t>
            </a:r>
          </a:p>
          <a:p>
            <a:pPr marL="804545" indent="-514984">
              <a:lnSpc>
                <a:spcPct val="100000"/>
              </a:lnSpc>
              <a:spcBef>
                <a:spcPts val="944"/>
              </a:spcBef>
              <a:buClr>
                <a:srgbClr val="775F54"/>
              </a:buClr>
              <a:buSzPct val="109615"/>
              <a:buAutoNum type="arabicPeriod" startAt="3"/>
              <a:tabLst>
                <a:tab pos="805180" algn="l"/>
              </a:tabLst>
            </a:pPr>
            <a:r>
              <a:rPr dirty="0">
                <a:latin typeface="Georgia"/>
                <a:cs typeface="Georgia"/>
              </a:rPr>
              <a:t>Int</a:t>
            </a:r>
            <a:r>
              <a:rPr spc="-5" dirty="0">
                <a:latin typeface="Georgia"/>
                <a:cs typeface="Georgia"/>
              </a:rPr>
              <a:t>er</a:t>
            </a:r>
            <a:r>
              <a:rPr spc="5" dirty="0">
                <a:latin typeface="Georgia"/>
                <a:cs typeface="Georgia"/>
              </a:rPr>
              <a:t>p</a:t>
            </a:r>
            <a:r>
              <a:rPr spc="-5" dirty="0">
                <a:latin typeface="Georgia"/>
                <a:cs typeface="Georgia"/>
              </a:rPr>
              <a:t>er</a:t>
            </a:r>
            <a:r>
              <a:rPr spc="10" dirty="0">
                <a:latin typeface="Georgia"/>
                <a:cs typeface="Georgia"/>
              </a:rPr>
              <a:t>s</a:t>
            </a:r>
            <a:r>
              <a:rPr spc="-5" dirty="0">
                <a:latin typeface="Georgia"/>
                <a:cs typeface="Georgia"/>
              </a:rPr>
              <a:t>ona</a:t>
            </a:r>
            <a:r>
              <a:rPr dirty="0">
                <a:latin typeface="Georgia"/>
                <a:cs typeface="Georgia"/>
              </a:rPr>
              <a:t>l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Sk</a:t>
            </a:r>
            <a:r>
              <a:rPr spc="5" dirty="0">
                <a:latin typeface="Georgia"/>
                <a:cs typeface="Georgia"/>
              </a:rPr>
              <a:t>i</a:t>
            </a:r>
            <a:r>
              <a:rPr spc="-5" dirty="0">
                <a:latin typeface="Georgia"/>
                <a:cs typeface="Georgia"/>
              </a:rPr>
              <a:t>lls</a:t>
            </a:r>
          </a:p>
          <a:p>
            <a:pPr marL="1124585" lvl="1" indent="-514984">
              <a:lnSpc>
                <a:spcPct val="100000"/>
              </a:lnSpc>
              <a:spcBef>
                <a:spcPts val="1130"/>
              </a:spcBef>
              <a:buClr>
                <a:srgbClr val="775F54"/>
              </a:buClr>
              <a:buSzPct val="108695"/>
              <a:buFont typeface="Wingdings"/>
              <a:buChar char=""/>
              <a:tabLst>
                <a:tab pos="1125220" algn="l"/>
              </a:tabLst>
            </a:pPr>
            <a:r>
              <a:rPr sz="2300" dirty="0">
                <a:latin typeface="Georgia"/>
                <a:cs typeface="Georgia"/>
              </a:rPr>
              <a:t>L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ad</a:t>
            </a:r>
            <a:r>
              <a:rPr sz="2300" spc="5" dirty="0">
                <a:latin typeface="Georgia"/>
                <a:cs typeface="Georgia"/>
              </a:rPr>
              <a:t>e</a:t>
            </a:r>
            <a:r>
              <a:rPr sz="2300" dirty="0">
                <a:latin typeface="Georgia"/>
                <a:cs typeface="Georgia"/>
              </a:rPr>
              <a:t>rs</a:t>
            </a:r>
            <a:r>
              <a:rPr sz="2300" spc="5" dirty="0">
                <a:latin typeface="Georgia"/>
                <a:cs typeface="Georgia"/>
              </a:rPr>
              <a:t>h</a:t>
            </a:r>
            <a:r>
              <a:rPr sz="2300" dirty="0">
                <a:latin typeface="Georgia"/>
                <a:cs typeface="Georgia"/>
              </a:rPr>
              <a:t>ip</a:t>
            </a:r>
            <a:endParaRPr sz="2300">
              <a:latin typeface="Georgia"/>
              <a:cs typeface="Georgia"/>
            </a:endParaRPr>
          </a:p>
          <a:p>
            <a:pPr marL="1124585" lvl="1" indent="-514984">
              <a:lnSpc>
                <a:spcPct val="100000"/>
              </a:lnSpc>
              <a:spcBef>
                <a:spcPts val="1100"/>
              </a:spcBef>
              <a:buClr>
                <a:srgbClr val="775F54"/>
              </a:buClr>
              <a:buSzPct val="108695"/>
              <a:buFont typeface="Wingdings"/>
              <a:buChar char=""/>
              <a:tabLst>
                <a:tab pos="1125220" algn="l"/>
              </a:tabLst>
            </a:pPr>
            <a:r>
              <a:rPr sz="2300" dirty="0">
                <a:latin typeface="Georgia"/>
                <a:cs typeface="Georgia"/>
              </a:rPr>
              <a:t>Infl</a:t>
            </a:r>
            <a:r>
              <a:rPr sz="2300" spc="-15" dirty="0">
                <a:latin typeface="Georgia"/>
                <a:cs typeface="Georgia"/>
              </a:rPr>
              <a:t>u</a:t>
            </a:r>
            <a:r>
              <a:rPr sz="2300" spc="-5" dirty="0">
                <a:latin typeface="Georgia"/>
                <a:cs typeface="Georgia"/>
              </a:rPr>
              <a:t>encing</a:t>
            </a:r>
            <a:endParaRPr sz="2300">
              <a:latin typeface="Georgia"/>
              <a:cs typeface="Georgia"/>
            </a:endParaRPr>
          </a:p>
          <a:p>
            <a:pPr marL="1124585" lvl="1" indent="-514984">
              <a:lnSpc>
                <a:spcPct val="100000"/>
              </a:lnSpc>
              <a:spcBef>
                <a:spcPts val="1105"/>
              </a:spcBef>
              <a:buClr>
                <a:srgbClr val="775F54"/>
              </a:buClr>
              <a:buSzPct val="108695"/>
              <a:buFont typeface="Wingdings"/>
              <a:buChar char=""/>
              <a:tabLst>
                <a:tab pos="1125220" algn="l"/>
              </a:tabLst>
            </a:pPr>
            <a:r>
              <a:rPr sz="2300" dirty="0">
                <a:latin typeface="Georgia"/>
                <a:cs typeface="Georgia"/>
              </a:rPr>
              <a:t>E</a:t>
            </a:r>
            <a:r>
              <a:rPr sz="2300" spc="-10" dirty="0">
                <a:latin typeface="Georgia"/>
                <a:cs typeface="Georgia"/>
              </a:rPr>
              <a:t>f</a:t>
            </a:r>
            <a:r>
              <a:rPr sz="2300" spc="-5" dirty="0">
                <a:latin typeface="Georgia"/>
                <a:cs typeface="Georgia"/>
              </a:rPr>
              <a:t>fect</a:t>
            </a:r>
            <a:r>
              <a:rPr sz="2300" spc="-10" dirty="0">
                <a:latin typeface="Georgia"/>
                <a:cs typeface="Georgia"/>
              </a:rPr>
              <a:t>i</a:t>
            </a:r>
            <a:r>
              <a:rPr sz="2300" dirty="0">
                <a:latin typeface="Georgia"/>
                <a:cs typeface="Georgia"/>
              </a:rPr>
              <a:t>ve</a:t>
            </a:r>
            <a:r>
              <a:rPr sz="2300" spc="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De</a:t>
            </a:r>
            <a:r>
              <a:rPr sz="2300" spc="-5" dirty="0">
                <a:latin typeface="Georgia"/>
                <a:cs typeface="Georgia"/>
              </a:rPr>
              <a:t>cisio</a:t>
            </a:r>
            <a:r>
              <a:rPr sz="2300" dirty="0">
                <a:latin typeface="Georgia"/>
                <a:cs typeface="Georgia"/>
              </a:rPr>
              <a:t>n M</a:t>
            </a:r>
            <a:r>
              <a:rPr sz="2300" spc="5" dirty="0">
                <a:latin typeface="Georgia"/>
                <a:cs typeface="Georgia"/>
              </a:rPr>
              <a:t>a</a:t>
            </a:r>
            <a:r>
              <a:rPr sz="2300" dirty="0">
                <a:latin typeface="Georgia"/>
                <a:cs typeface="Georgia"/>
              </a:rPr>
              <a:t>king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Mana</a:t>
            </a:r>
            <a:r>
              <a:rPr spc="10" dirty="0"/>
              <a:t>g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Project</a:t>
            </a:r>
            <a:r>
              <a:rPr spc="5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dirty="0"/>
              <a:t>T&amp;T</a:t>
            </a:r>
            <a:r>
              <a:rPr spc="-5" dirty="0"/>
              <a:t> </a:t>
            </a:r>
            <a:r>
              <a:rPr dirty="0"/>
              <a:t>(</a:t>
            </a:r>
            <a:r>
              <a:rPr spc="10" dirty="0"/>
              <a:t>1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984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3600" spc="-5" dirty="0"/>
              <a:t>Conf</a:t>
            </a:r>
            <a:r>
              <a:rPr sz="3600" spc="10" dirty="0"/>
              <a:t>l</a:t>
            </a:r>
            <a:r>
              <a:rPr sz="3600" dirty="0"/>
              <a:t>ict</a:t>
            </a:r>
            <a:r>
              <a:rPr sz="3600" spc="-25" dirty="0"/>
              <a:t> </a:t>
            </a:r>
            <a:r>
              <a:rPr sz="3600" spc="-5" dirty="0"/>
              <a:t>Manageme</a:t>
            </a:r>
            <a:r>
              <a:rPr sz="3600" spc="-10" dirty="0"/>
              <a:t>n</a:t>
            </a:r>
            <a:r>
              <a:rPr sz="3600" dirty="0"/>
              <a:t>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019800" y="1981200"/>
            <a:ext cx="2716911" cy="1838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2240" y="4495812"/>
            <a:ext cx="2846959" cy="1708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967" y="1981200"/>
            <a:ext cx="2846958" cy="170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967" y="4495812"/>
            <a:ext cx="2846958" cy="1708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0577" y="3048000"/>
            <a:ext cx="2173986" cy="2173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5878" y="3043301"/>
            <a:ext cx="2183765" cy="2183765"/>
          </a:xfrm>
          <a:custGeom>
            <a:avLst/>
            <a:gdLst/>
            <a:ahLst/>
            <a:cxnLst/>
            <a:rect l="l" t="t" r="r" b="b"/>
            <a:pathLst>
              <a:path w="2183765" h="2183765">
                <a:moveTo>
                  <a:pt x="0" y="2183511"/>
                </a:moveTo>
                <a:lnTo>
                  <a:pt x="2183511" y="2183511"/>
                </a:lnTo>
                <a:lnTo>
                  <a:pt x="2183511" y="0"/>
                </a:lnTo>
                <a:lnTo>
                  <a:pt x="0" y="0"/>
                </a:lnTo>
                <a:lnTo>
                  <a:pt x="0" y="2183511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Sour</a:t>
            </a:r>
            <a:r>
              <a:rPr spc="5" dirty="0"/>
              <a:t>c</a:t>
            </a:r>
            <a:r>
              <a:rPr spc="-5" dirty="0"/>
              <a:t>e</a:t>
            </a:r>
            <a:r>
              <a:rPr dirty="0"/>
              <a:t>s</a:t>
            </a:r>
            <a:r>
              <a:rPr spc="-20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5" dirty="0"/>
              <a:t>Co</a:t>
            </a:r>
            <a:r>
              <a:rPr spc="10" dirty="0"/>
              <a:t>n</a:t>
            </a:r>
            <a:r>
              <a:rPr spc="-5" dirty="0"/>
              <a:t>fli</a:t>
            </a:r>
            <a:r>
              <a:rPr spc="10" dirty="0"/>
              <a:t>c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200150" y="1524063"/>
            <a:ext cx="6800850" cy="461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3694" rIns="0" bIns="0" rtlCol="0">
            <a:spAutoFit/>
          </a:bodyPr>
          <a:lstStyle/>
          <a:p>
            <a:pPr marL="804545" indent="-514984">
              <a:lnSpc>
                <a:spcPct val="100000"/>
              </a:lnSpc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spc="-5" dirty="0">
                <a:latin typeface="Georgia"/>
                <a:cs typeface="Georgia"/>
              </a:rPr>
              <a:t>Chang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Requests</a:t>
            </a:r>
            <a:endParaRPr sz="29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2085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dirty="0">
                <a:latin typeface="Georgia"/>
                <a:cs typeface="Georgia"/>
              </a:rPr>
              <a:t>Proj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ment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2075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dirty="0">
                <a:latin typeface="Georgia"/>
                <a:cs typeface="Georgia"/>
              </a:rPr>
              <a:t>Proj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Document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2080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spc="-5" dirty="0">
                <a:latin typeface="Georgia"/>
                <a:cs typeface="Georgia"/>
              </a:rPr>
              <a:t>En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erpri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Environme</a:t>
            </a:r>
            <a:r>
              <a:rPr sz="2900" spc="15" dirty="0">
                <a:latin typeface="Georgia"/>
                <a:cs typeface="Georgia"/>
              </a:rPr>
              <a:t>n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l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Fa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tor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804545" indent="-514984">
              <a:lnSpc>
                <a:spcPct val="100000"/>
              </a:lnSpc>
              <a:spcBef>
                <a:spcPts val="2085"/>
              </a:spcBef>
              <a:buClr>
                <a:srgbClr val="775F54"/>
              </a:buClr>
              <a:buSzPct val="110344"/>
              <a:buAutoNum type="arabicPeriod"/>
              <a:tabLst>
                <a:tab pos="805180" algn="l"/>
              </a:tabLst>
            </a:pPr>
            <a:r>
              <a:rPr sz="2900" spc="-5" dirty="0">
                <a:latin typeface="Georgia"/>
                <a:cs typeface="Georgia"/>
              </a:rPr>
              <a:t>Organiza</a:t>
            </a:r>
            <a:r>
              <a:rPr sz="2900" spc="1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ional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Proc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Mana</a:t>
            </a:r>
            <a:r>
              <a:rPr spc="10" dirty="0"/>
              <a:t>g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Project</a:t>
            </a:r>
            <a:r>
              <a:rPr spc="5" dirty="0"/>
              <a:t> </a:t>
            </a:r>
            <a:r>
              <a:rPr dirty="0"/>
              <a:t>Team:</a:t>
            </a:r>
            <a:r>
              <a:rPr spc="-10" dirty="0"/>
              <a:t> </a:t>
            </a:r>
            <a:r>
              <a:rPr spc="-5" dirty="0"/>
              <a:t>Out</a:t>
            </a:r>
            <a:r>
              <a:rPr spc="10" dirty="0"/>
              <a:t>p</a:t>
            </a:r>
            <a:r>
              <a:rPr spc="-5" dirty="0"/>
              <a:t>uts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587627"/>
            <a:ext cx="7795895" cy="424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20000"/>
              </a:lnSpc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Georgia"/>
                <a:cs typeface="Georgia"/>
              </a:rPr>
              <a:t>Ta</a:t>
            </a:r>
            <a:r>
              <a:rPr sz="2900" spc="5" dirty="0">
                <a:latin typeface="Georgia"/>
                <a:cs typeface="Georgia"/>
              </a:rPr>
              <a:t>k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note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at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PMBOK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at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on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of 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out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ome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r re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ult</a:t>
            </a:r>
            <a:r>
              <a:rPr sz="2900" dirty="0">
                <a:latin typeface="Georgia"/>
                <a:cs typeface="Georgia"/>
              </a:rPr>
              <a:t>s </a:t>
            </a:r>
            <a:r>
              <a:rPr sz="2900" spc="-5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40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Manag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Proje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 Te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proce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 is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 </a:t>
            </a:r>
            <a:r>
              <a:rPr sz="2900" spc="-5" dirty="0">
                <a:latin typeface="Georgia"/>
                <a:cs typeface="Georgia"/>
              </a:rPr>
              <a:t>upda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o 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 st</a:t>
            </a:r>
            <a:r>
              <a:rPr sz="2900" spc="5" dirty="0">
                <a:latin typeface="Georgia"/>
                <a:cs typeface="Georgia"/>
              </a:rPr>
              <a:t>a</a:t>
            </a:r>
            <a:r>
              <a:rPr sz="2900" spc="-5" dirty="0">
                <a:latin typeface="Georgia"/>
                <a:cs typeface="Georgia"/>
              </a:rPr>
              <a:t>ffing </a:t>
            </a:r>
            <a:r>
              <a:rPr sz="2900" dirty="0">
                <a:latin typeface="Georgia"/>
                <a:cs typeface="Georgia"/>
              </a:rPr>
              <a:t>manag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ment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plan</a:t>
            </a:r>
            <a:r>
              <a:rPr sz="2900" dirty="0">
                <a:latin typeface="Georgia"/>
                <a:cs typeface="Georgia"/>
              </a:rPr>
              <a:t>.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However,</a:t>
            </a:r>
            <a:r>
              <a:rPr sz="2900" spc="-5" dirty="0">
                <a:latin typeface="Georgia"/>
                <a:cs typeface="Georgia"/>
              </a:rPr>
              <a:t> 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af</a:t>
            </a:r>
            <a:r>
              <a:rPr sz="2900" spc="5" dirty="0">
                <a:latin typeface="Georgia"/>
                <a:cs typeface="Georgia"/>
              </a:rPr>
              <a:t>f</a:t>
            </a:r>
            <a:r>
              <a:rPr sz="2900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g manag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ment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pla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upda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are not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lis</a:t>
            </a:r>
            <a:r>
              <a:rPr sz="2900" spc="5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as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an </a:t>
            </a:r>
            <a:r>
              <a:rPr sz="2900" spc="-5" dirty="0">
                <a:latin typeface="Georgia"/>
                <a:cs typeface="Georgia"/>
              </a:rPr>
              <a:t>outpu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 o</a:t>
            </a:r>
            <a:r>
              <a:rPr sz="2900" dirty="0">
                <a:latin typeface="Georgia"/>
                <a:cs typeface="Georgia"/>
              </a:rPr>
              <a:t>f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is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proce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s</a:t>
            </a:r>
            <a:endParaRPr sz="29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Georgia"/>
                <a:cs typeface="Georgia"/>
              </a:rPr>
              <a:t>Und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rs</a:t>
            </a:r>
            <a:r>
              <a:rPr sz="2900" spc="10" dirty="0">
                <a:latin typeface="Georgia"/>
                <a:cs typeface="Georgia"/>
              </a:rPr>
              <a:t>t</a:t>
            </a:r>
            <a:r>
              <a:rPr sz="2900" dirty="0">
                <a:latin typeface="Georgia"/>
                <a:cs typeface="Georgia"/>
              </a:rPr>
              <a:t>and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di</a:t>
            </a:r>
            <a:r>
              <a:rPr sz="2900" spc="5" dirty="0">
                <a:latin typeface="Georgia"/>
                <a:cs typeface="Georgia"/>
              </a:rPr>
              <a:t>f</a:t>
            </a:r>
            <a:r>
              <a:rPr sz="2900" spc="-5" dirty="0">
                <a:latin typeface="Georgia"/>
                <a:cs typeface="Georgia"/>
              </a:rPr>
              <a:t>fer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nt</a:t>
            </a:r>
            <a:r>
              <a:rPr sz="2900" spc="-4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confli</a:t>
            </a:r>
            <a:r>
              <a:rPr sz="2900" spc="5" dirty="0">
                <a:latin typeface="Georgia"/>
                <a:cs typeface="Georgia"/>
              </a:rPr>
              <a:t>c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</a:t>
            </a:r>
            <a:r>
              <a:rPr sz="2900" spc="5" dirty="0">
                <a:latin typeface="Georgia"/>
                <a:cs typeface="Georgia"/>
              </a:rPr>
              <a:t>s</a:t>
            </a:r>
            <a:r>
              <a:rPr sz="2900" spc="-5" dirty="0">
                <a:latin typeface="Georgia"/>
                <a:cs typeface="Georgia"/>
              </a:rPr>
              <a:t>olution</a:t>
            </a:r>
            <a:endParaRPr sz="2900">
              <a:latin typeface="Georgia"/>
              <a:cs typeface="Georgia"/>
            </a:endParaRPr>
          </a:p>
          <a:p>
            <a:pPr marL="332740">
              <a:lnSpc>
                <a:spcPct val="100000"/>
              </a:lnSpc>
              <a:spcBef>
                <a:spcPts val="695"/>
              </a:spcBef>
            </a:pPr>
            <a:r>
              <a:rPr sz="2900" spc="-5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5" dirty="0">
                <a:latin typeface="Georgia"/>
                <a:cs typeface="Georgia"/>
              </a:rPr>
              <a:t>chniques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Exa</a:t>
            </a:r>
            <a:r>
              <a:rPr dirty="0"/>
              <a:t>m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5" dirty="0"/>
              <a:t>p</a:t>
            </a:r>
            <a:r>
              <a:rPr spc="-5" dirty="0"/>
              <a:t>ot</a:t>
            </a:r>
            <a:r>
              <a:rPr spc="5" dirty="0"/>
              <a:t>l</a:t>
            </a:r>
            <a:r>
              <a:rPr dirty="0"/>
              <a:t>ig</a:t>
            </a:r>
            <a:r>
              <a:rPr spc="15" dirty="0"/>
              <a:t>h</a:t>
            </a:r>
            <a:r>
              <a:rPr spc="-5" dirty="0"/>
              <a:t>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36395"/>
            <a:ext cx="7643495" cy="4100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75F54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spc="-5" dirty="0">
                <a:latin typeface="Georgia"/>
                <a:cs typeface="Georgia"/>
              </a:rPr>
              <a:t>Creat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 </a:t>
            </a:r>
            <a:r>
              <a:rPr sz="2600" spc="-5" dirty="0">
                <a:latin typeface="Georgia"/>
                <a:cs typeface="Georgia"/>
              </a:rPr>
              <a:t>projec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 tea</a:t>
            </a:r>
            <a:r>
              <a:rPr sz="2600" spc="5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 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ir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spc="-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spc="-10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y</a:t>
            </a:r>
            <a:endParaRPr sz="2600">
              <a:latin typeface="Georgia"/>
              <a:cs typeface="Georgia"/>
            </a:endParaRPr>
          </a:p>
          <a:p>
            <a:pPr marL="332740" marR="593725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spc="-5" dirty="0">
                <a:latin typeface="Georgia"/>
                <a:cs typeface="Georgia"/>
              </a:rPr>
              <a:t>Ne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ot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ate</a:t>
            </a:r>
            <a:r>
              <a:rPr sz="2600" spc="-5" dirty="0">
                <a:latin typeface="Georgia"/>
                <a:cs typeface="Georgia"/>
              </a:rPr>
              <a:t> w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h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ur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manag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rs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</a:t>
            </a:r>
            <a:r>
              <a:rPr sz="2600" dirty="0">
                <a:latin typeface="Georgia"/>
                <a:cs typeface="Georgia"/>
              </a:rPr>
              <a:t>r</a:t>
            </a:r>
            <a:r>
              <a:rPr sz="2600" spc="-5" dirty="0">
                <a:latin typeface="Georgia"/>
                <a:cs typeface="Georgia"/>
              </a:rPr>
              <a:t> th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5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t availa</a:t>
            </a:r>
            <a:r>
              <a:rPr sz="2600" spc="5" dirty="0">
                <a:latin typeface="Georgia"/>
                <a:cs typeface="Georgia"/>
              </a:rPr>
              <a:t>b</a:t>
            </a:r>
            <a:r>
              <a:rPr sz="2600" spc="-5" dirty="0">
                <a:latin typeface="Georgia"/>
                <a:cs typeface="Georgia"/>
              </a:rPr>
              <a:t>l</a:t>
            </a:r>
            <a:r>
              <a:rPr sz="2600" dirty="0">
                <a:latin typeface="Georgia"/>
                <a:cs typeface="Georgia"/>
              </a:rPr>
              <a:t>e re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ur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spc="-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dirty="0">
                <a:latin typeface="Georgia"/>
                <a:cs typeface="Georgia"/>
              </a:rPr>
              <a:t>Unde</a:t>
            </a:r>
            <a:r>
              <a:rPr sz="2600" spc="5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stand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the team </a:t>
            </a:r>
            <a:r>
              <a:rPr sz="2600" spc="-5" dirty="0">
                <a:latin typeface="Georgia"/>
                <a:cs typeface="Georgia"/>
              </a:rPr>
              <a:t>m</a:t>
            </a:r>
            <a:r>
              <a:rPr sz="2600" dirty="0">
                <a:latin typeface="Georgia"/>
                <a:cs typeface="Georgia"/>
              </a:rPr>
              <a:t>em</a:t>
            </a:r>
            <a:r>
              <a:rPr sz="2600" spc="5" dirty="0">
                <a:latin typeface="Georgia"/>
                <a:cs typeface="Georgia"/>
              </a:rPr>
              <a:t>b</a:t>
            </a:r>
            <a:r>
              <a:rPr sz="2600" dirty="0">
                <a:latin typeface="Georgia"/>
                <a:cs typeface="Georgia"/>
              </a:rPr>
              <a:t>er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’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nee</a:t>
            </a:r>
            <a:r>
              <a:rPr sz="2600" spc="5" dirty="0">
                <a:latin typeface="Georgia"/>
                <a:cs typeface="Georgia"/>
              </a:rPr>
              <a:t>d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for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training</a:t>
            </a:r>
            <a:endParaRPr sz="2600">
              <a:latin typeface="Georgia"/>
              <a:cs typeface="Georgia"/>
            </a:endParaRPr>
          </a:p>
          <a:p>
            <a:pPr marR="101600" algn="ctr">
              <a:lnSpc>
                <a:spcPct val="100000"/>
              </a:lnSpc>
            </a:pPr>
            <a:r>
              <a:rPr sz="2600" dirty="0">
                <a:latin typeface="Georgia"/>
                <a:cs typeface="Georgia"/>
              </a:rPr>
              <a:t>related </a:t>
            </a:r>
            <a:r>
              <a:rPr sz="2600" spc="-5" dirty="0">
                <a:latin typeface="Georgia"/>
                <a:cs typeface="Georgia"/>
              </a:rPr>
              <a:t>t</a:t>
            </a:r>
            <a:r>
              <a:rPr sz="2600" dirty="0">
                <a:latin typeface="Georgia"/>
                <a:cs typeface="Georgia"/>
              </a:rPr>
              <a:t>o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proje</a:t>
            </a:r>
            <a:r>
              <a:rPr sz="2600" spc="1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make</a:t>
            </a:r>
            <a:r>
              <a:rPr sz="2600" spc="-5" dirty="0">
                <a:latin typeface="Georgia"/>
                <a:cs typeface="Georgia"/>
              </a:rPr>
              <a:t> s</a:t>
            </a:r>
            <a:r>
              <a:rPr sz="2600" dirty="0">
                <a:latin typeface="Georgia"/>
                <a:cs typeface="Georgia"/>
              </a:rPr>
              <a:t>ure</a:t>
            </a:r>
            <a:r>
              <a:rPr sz="2600" spc="-5" dirty="0">
                <a:latin typeface="Georgia"/>
                <a:cs typeface="Georgia"/>
              </a:rPr>
              <a:t> th</a:t>
            </a:r>
            <a:r>
              <a:rPr sz="2600" dirty="0">
                <a:latin typeface="Georgia"/>
                <a:cs typeface="Georgia"/>
              </a:rPr>
              <a:t>ey </a:t>
            </a:r>
            <a:r>
              <a:rPr sz="2600" spc="5" dirty="0">
                <a:latin typeface="Georgia"/>
                <a:cs typeface="Georgia"/>
              </a:rPr>
              <a:t>g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it.</a:t>
            </a:r>
            <a:endParaRPr sz="26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spc="-5" dirty="0">
                <a:latin typeface="Georgia"/>
                <a:cs typeface="Georgia"/>
              </a:rPr>
              <a:t>Creat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 </a:t>
            </a:r>
            <a:r>
              <a:rPr sz="2600" spc="-5" dirty="0">
                <a:latin typeface="Georgia"/>
                <a:cs typeface="Georgia"/>
              </a:rPr>
              <a:t>forma</a:t>
            </a:r>
            <a:r>
              <a:rPr sz="2600" dirty="0">
                <a:latin typeface="Georgia"/>
                <a:cs typeface="Georgia"/>
              </a:rPr>
              <a:t>l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sta</a:t>
            </a:r>
            <a:r>
              <a:rPr sz="2600" spc="5" dirty="0">
                <a:latin typeface="Georgia"/>
                <a:cs typeface="Georgia"/>
              </a:rPr>
              <a:t>f</a:t>
            </a:r>
            <a:r>
              <a:rPr sz="2600" spc="-5" dirty="0">
                <a:latin typeface="Georgia"/>
                <a:cs typeface="Georgia"/>
              </a:rPr>
              <a:t>f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ng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plan.</a:t>
            </a:r>
            <a:endParaRPr sz="26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dirty="0">
                <a:latin typeface="Georgia"/>
                <a:cs typeface="Georgia"/>
              </a:rPr>
              <a:t>Prepare re</a:t>
            </a:r>
            <a:r>
              <a:rPr sz="2600" spc="5" dirty="0">
                <a:latin typeface="Georgia"/>
                <a:cs typeface="Georgia"/>
              </a:rPr>
              <a:t>p</a:t>
            </a:r>
            <a:r>
              <a:rPr sz="2600" dirty="0">
                <a:latin typeface="Georgia"/>
                <a:cs typeface="Georgia"/>
              </a:rPr>
              <a:t>orts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for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team member</a:t>
            </a:r>
            <a:r>
              <a:rPr sz="2600" spc="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’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per</a:t>
            </a:r>
            <a:r>
              <a:rPr sz="2600" spc="10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ormance.</a:t>
            </a:r>
            <a:endParaRPr sz="26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spc="-5" dirty="0">
                <a:latin typeface="Georgia"/>
                <a:cs typeface="Georgia"/>
              </a:rPr>
              <a:t>Mak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ure</a:t>
            </a:r>
            <a:r>
              <a:rPr sz="2600" spc="-5" dirty="0">
                <a:latin typeface="Georgia"/>
                <a:cs typeface="Georgia"/>
              </a:rPr>
              <a:t> t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am memb</a:t>
            </a:r>
            <a:r>
              <a:rPr sz="2600" spc="-5" dirty="0">
                <a:latin typeface="Georgia"/>
                <a:cs typeface="Georgia"/>
              </a:rPr>
              <a:t>er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are mot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vate</a:t>
            </a:r>
            <a:r>
              <a:rPr sz="2600" spc="-5" dirty="0">
                <a:latin typeface="Georgia"/>
                <a:cs typeface="Georgia"/>
              </a:rPr>
              <a:t>d.</a:t>
            </a:r>
            <a:endParaRPr sz="26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75F54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spc="-5" dirty="0">
                <a:latin typeface="Georgia"/>
                <a:cs typeface="Georgia"/>
              </a:rPr>
              <a:t>Creat</a:t>
            </a:r>
            <a:r>
              <a:rPr sz="2600" dirty="0">
                <a:latin typeface="Georgia"/>
                <a:cs typeface="Georgia"/>
              </a:rPr>
              <a:t>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 reward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s</a:t>
            </a:r>
            <a:r>
              <a:rPr sz="2600" dirty="0">
                <a:latin typeface="Georgia"/>
                <a:cs typeface="Georgia"/>
              </a:rPr>
              <a:t>y</a:t>
            </a:r>
            <a:r>
              <a:rPr sz="2600" spc="-5" dirty="0">
                <a:latin typeface="Georgia"/>
                <a:cs typeface="Georgia"/>
              </a:rPr>
              <a:t>st</a:t>
            </a:r>
            <a:r>
              <a:rPr sz="2600" dirty="0">
                <a:latin typeface="Georgia"/>
                <a:cs typeface="Georgia"/>
              </a:rPr>
              <a:t>em.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PM</a:t>
            </a:r>
            <a:r>
              <a:rPr spc="-5" dirty="0"/>
              <a:t> </a:t>
            </a:r>
            <a:r>
              <a:rPr dirty="0"/>
              <a:t>HRM Resp</a:t>
            </a:r>
            <a:r>
              <a:rPr spc="-5" dirty="0"/>
              <a:t>on</a:t>
            </a:r>
            <a:r>
              <a:rPr spc="10" dirty="0"/>
              <a:t>s</a:t>
            </a:r>
            <a:r>
              <a:rPr dirty="0"/>
              <a:t>ibili</a:t>
            </a:r>
            <a:r>
              <a:rPr spc="10" dirty="0"/>
              <a:t>t</a:t>
            </a:r>
            <a:r>
              <a:rPr dirty="0"/>
              <a:t>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581022"/>
            <a:ext cx="7972425" cy="435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000"/>
              </a:lnSpc>
            </a:pPr>
            <a:r>
              <a:rPr sz="2700" dirty="0">
                <a:latin typeface="Georgia"/>
                <a:cs typeface="Georgia"/>
              </a:rPr>
              <a:t>Identifying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documentin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proj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ro</a:t>
            </a:r>
            <a:r>
              <a:rPr sz="2700" spc="-10" dirty="0">
                <a:latin typeface="Georgia"/>
                <a:cs typeface="Georgia"/>
              </a:rPr>
              <a:t>l</a:t>
            </a:r>
            <a:r>
              <a:rPr sz="2700" spc="-5" dirty="0">
                <a:latin typeface="Georgia"/>
                <a:cs typeface="Georgia"/>
              </a:rPr>
              <a:t>es, </a:t>
            </a:r>
            <a:r>
              <a:rPr sz="2700" dirty="0">
                <a:latin typeface="Georgia"/>
                <a:cs typeface="Georgia"/>
              </a:rPr>
              <a:t>res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onsibiliti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,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require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skills</a:t>
            </a:r>
            <a:r>
              <a:rPr sz="2700" dirty="0">
                <a:latin typeface="Georgia"/>
                <a:cs typeface="Georgia"/>
              </a:rPr>
              <a:t>,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orting </a:t>
            </a:r>
            <a:r>
              <a:rPr sz="2700" dirty="0">
                <a:latin typeface="Georgia"/>
                <a:cs typeface="Georgia"/>
              </a:rPr>
              <a:t>relations</a:t>
            </a:r>
            <a:r>
              <a:rPr sz="2700" spc="-5" dirty="0">
                <a:latin typeface="Georgia"/>
                <a:cs typeface="Georgia"/>
              </a:rPr>
              <a:t>h</a:t>
            </a:r>
            <a:r>
              <a:rPr sz="270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10" dirty="0">
                <a:latin typeface="Georgia"/>
                <a:cs typeface="Georgia"/>
              </a:rPr>
              <a:t>s</a:t>
            </a:r>
            <a:r>
              <a:rPr sz="2700" spc="-5" dirty="0">
                <a:latin typeface="Georgia"/>
                <a:cs typeface="Georgia"/>
              </a:rPr>
              <a:t>,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crea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ing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aff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5" dirty="0">
                <a:latin typeface="Georgia"/>
                <a:cs typeface="Georgia"/>
              </a:rPr>
              <a:t>m</a:t>
            </a:r>
            <a:r>
              <a:rPr sz="2700" dirty="0">
                <a:latin typeface="Georgia"/>
                <a:cs typeface="Georgia"/>
              </a:rPr>
              <a:t>anag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ment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10" dirty="0">
                <a:latin typeface="Georgia"/>
                <a:cs typeface="Georgia"/>
              </a:rPr>
              <a:t>lan.</a:t>
            </a:r>
            <a:endParaRPr sz="2700">
              <a:latin typeface="Georgia"/>
              <a:cs typeface="Georgia"/>
            </a:endParaRPr>
          </a:p>
          <a:p>
            <a:pPr marL="12700" marR="235585">
              <a:lnSpc>
                <a:spcPct val="130000"/>
              </a:lnSpc>
              <a:spcBef>
                <a:spcPts val="600"/>
              </a:spcBef>
            </a:pPr>
            <a:r>
              <a:rPr sz="2700" dirty="0">
                <a:latin typeface="Georgia"/>
                <a:cs typeface="Georgia"/>
              </a:rPr>
              <a:t>The k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dirty="0">
                <a:latin typeface="Georgia"/>
                <a:cs typeface="Georgia"/>
              </a:rPr>
              <a:t>ene</a:t>
            </a:r>
            <a:r>
              <a:rPr sz="2700" spc="-5" dirty="0">
                <a:latin typeface="Georgia"/>
                <a:cs typeface="Georgia"/>
              </a:rPr>
              <a:t>fi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thi</a:t>
            </a:r>
            <a:r>
              <a:rPr sz="2700" dirty="0">
                <a:latin typeface="Georgia"/>
                <a:cs typeface="Georgia"/>
              </a:rPr>
              <a:t>s process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is</a:t>
            </a:r>
            <a:r>
              <a:rPr sz="2700" spc="-5" dirty="0">
                <a:latin typeface="Georgia"/>
                <a:cs typeface="Georgia"/>
              </a:rPr>
              <a:t> tha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stablish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d proje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roles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res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onsibilities</a:t>
            </a:r>
            <a:r>
              <a:rPr sz="2700" dirty="0">
                <a:latin typeface="Georgia"/>
                <a:cs typeface="Georgia"/>
              </a:rPr>
              <a:t>,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proje</a:t>
            </a:r>
            <a:r>
              <a:rPr sz="2700" spc="-5" dirty="0">
                <a:latin typeface="Georgia"/>
                <a:cs typeface="Georgia"/>
              </a:rPr>
              <a:t>ct </a:t>
            </a:r>
            <a:r>
              <a:rPr sz="2700" spc="-10" dirty="0">
                <a:latin typeface="Georgia"/>
                <a:cs typeface="Georgia"/>
              </a:rPr>
              <a:t>organi</a:t>
            </a:r>
            <a:r>
              <a:rPr sz="2700" spc="0" dirty="0">
                <a:latin typeface="Georgia"/>
                <a:cs typeface="Georgia"/>
              </a:rPr>
              <a:t>z</a:t>
            </a:r>
            <a:r>
              <a:rPr sz="2700" dirty="0">
                <a:latin typeface="Georgia"/>
                <a:cs typeface="Georgia"/>
              </a:rPr>
              <a:t>ation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charts</a:t>
            </a:r>
            <a:r>
              <a:rPr sz="2700" spc="-5" dirty="0">
                <a:latin typeface="Georgia"/>
                <a:cs typeface="Georgia"/>
              </a:rPr>
              <a:t>,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staffin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management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p</a:t>
            </a:r>
            <a:r>
              <a:rPr sz="2700" spc="-10" dirty="0">
                <a:latin typeface="Georgia"/>
                <a:cs typeface="Georgia"/>
              </a:rPr>
              <a:t>lan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including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tim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tabl</a:t>
            </a:r>
            <a:r>
              <a:rPr sz="2700" dirty="0">
                <a:latin typeface="Georgia"/>
                <a:cs typeface="Georgia"/>
              </a:rPr>
              <a:t>e </a:t>
            </a:r>
            <a:r>
              <a:rPr sz="2700" spc="-10" dirty="0">
                <a:latin typeface="Georgia"/>
                <a:cs typeface="Georgia"/>
              </a:rPr>
              <a:t>o</a:t>
            </a:r>
            <a:r>
              <a:rPr sz="2700" dirty="0">
                <a:latin typeface="Georgia"/>
                <a:cs typeface="Georgia"/>
              </a:rPr>
              <a:t>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resource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acquisition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 release.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9.1 Plan</a:t>
            </a:r>
            <a:r>
              <a:rPr spc="-5" dirty="0"/>
              <a:t> </a:t>
            </a:r>
            <a:r>
              <a:rPr dirty="0"/>
              <a:t>HR</a:t>
            </a:r>
            <a:r>
              <a:rPr spc="10" dirty="0"/>
              <a:t> </a:t>
            </a:r>
            <a:r>
              <a:rPr spc="-5" dirty="0"/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426" rIns="0" bIns="0" rtlCol="0">
            <a:spAutoFit/>
          </a:bodyPr>
          <a:lstStyle/>
          <a:p>
            <a:pPr marL="213360" marR="5080">
              <a:lnSpc>
                <a:spcPct val="140000"/>
              </a:lnSpc>
            </a:pPr>
            <a:r>
              <a:rPr dirty="0">
                <a:latin typeface="Georgia"/>
                <a:cs typeface="Georgia"/>
              </a:rPr>
              <a:t>Wh</a:t>
            </a:r>
            <a:r>
              <a:rPr spc="-10" dirty="0">
                <a:latin typeface="Georgia"/>
                <a:cs typeface="Georgia"/>
              </a:rPr>
              <a:t>a</a:t>
            </a:r>
            <a:r>
              <a:rPr dirty="0">
                <a:latin typeface="Georgia"/>
                <a:cs typeface="Georgia"/>
              </a:rPr>
              <a:t>t </a:t>
            </a:r>
            <a:r>
              <a:rPr spc="-5" dirty="0">
                <a:latin typeface="Georgia"/>
                <a:cs typeface="Georgia"/>
              </a:rPr>
              <a:t>confli</a:t>
            </a:r>
            <a:r>
              <a:rPr spc="5" dirty="0">
                <a:latin typeface="Georgia"/>
                <a:cs typeface="Georgia"/>
              </a:rPr>
              <a:t>c</a:t>
            </a:r>
            <a:r>
              <a:rPr dirty="0">
                <a:latin typeface="Georgia"/>
                <a:cs typeface="Georgia"/>
              </a:rPr>
              <a:t>t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Resolution</a:t>
            </a:r>
            <a:r>
              <a:rPr spc="-4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techniqu</a:t>
            </a:r>
            <a:r>
              <a:rPr dirty="0">
                <a:latin typeface="Georgia"/>
                <a:cs typeface="Georgia"/>
              </a:rPr>
              <a:t>e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is a </a:t>
            </a:r>
            <a:r>
              <a:rPr spc="-5" dirty="0">
                <a:latin typeface="Georgia"/>
                <a:cs typeface="Georgia"/>
              </a:rPr>
              <a:t>p</a:t>
            </a:r>
            <a:r>
              <a:rPr spc="-10" dirty="0">
                <a:latin typeface="Georgia"/>
                <a:cs typeface="Georgia"/>
              </a:rPr>
              <a:t>r</a:t>
            </a:r>
            <a:r>
              <a:rPr spc="-5" dirty="0">
                <a:latin typeface="Georgia"/>
                <a:cs typeface="Georgia"/>
              </a:rPr>
              <a:t>oject </a:t>
            </a:r>
            <a:r>
              <a:rPr dirty="0"/>
              <a:t>man</a:t>
            </a:r>
            <a:r>
              <a:rPr spc="-15" dirty="0"/>
              <a:t>a</a:t>
            </a:r>
            <a:r>
              <a:rPr dirty="0"/>
              <a:t>g</a:t>
            </a:r>
            <a:r>
              <a:rPr spc="5" dirty="0"/>
              <a:t>e</a:t>
            </a:r>
            <a:r>
              <a:rPr dirty="0"/>
              <a:t>r using</a:t>
            </a:r>
            <a:r>
              <a:rPr spc="-10" dirty="0"/>
              <a:t> </a:t>
            </a:r>
            <a:r>
              <a:rPr dirty="0"/>
              <a:t>when </a:t>
            </a:r>
            <a:r>
              <a:rPr spc="-15" dirty="0"/>
              <a:t>h</a:t>
            </a:r>
            <a:r>
              <a:rPr dirty="0"/>
              <a:t>e says,</a:t>
            </a:r>
            <a:r>
              <a:rPr spc="-20" dirty="0"/>
              <a:t> </a:t>
            </a:r>
            <a:r>
              <a:rPr dirty="0"/>
              <a:t>“ I</a:t>
            </a:r>
            <a:r>
              <a:rPr spc="-15" dirty="0"/>
              <a:t> </a:t>
            </a:r>
            <a:r>
              <a:rPr dirty="0"/>
              <a:t>cannot deal with</a:t>
            </a:r>
            <a:r>
              <a:rPr spc="-20" dirty="0"/>
              <a:t> </a:t>
            </a:r>
            <a:r>
              <a:rPr dirty="0"/>
              <a:t>this i</a:t>
            </a:r>
            <a:r>
              <a:rPr spc="5" dirty="0"/>
              <a:t>s</a:t>
            </a:r>
            <a:r>
              <a:rPr dirty="0"/>
              <a:t>sue</a:t>
            </a:r>
            <a:r>
              <a:rPr spc="-10" dirty="0"/>
              <a:t> </a:t>
            </a:r>
            <a:r>
              <a:rPr dirty="0"/>
              <a:t>now!”</a:t>
            </a:r>
          </a:p>
          <a:p>
            <a:pPr marL="728345" indent="-514984">
              <a:lnSpc>
                <a:spcPct val="100000"/>
              </a:lnSpc>
              <a:spcBef>
                <a:spcPts val="1939"/>
              </a:spcBef>
              <a:buClr>
                <a:srgbClr val="775F54"/>
              </a:buClr>
              <a:buAutoNum type="alphaUcPeriod"/>
              <a:tabLst>
                <a:tab pos="728980" algn="l"/>
              </a:tabLst>
            </a:pPr>
            <a:r>
              <a:rPr dirty="0">
                <a:latin typeface="Georgia"/>
                <a:cs typeface="Georgia"/>
              </a:rPr>
              <a:t>Problem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Solv</a:t>
            </a:r>
            <a:r>
              <a:rPr spc="5" dirty="0">
                <a:latin typeface="Georgia"/>
                <a:cs typeface="Georgia"/>
              </a:rPr>
              <a:t>i</a:t>
            </a:r>
            <a:r>
              <a:rPr dirty="0">
                <a:latin typeface="Georgia"/>
                <a:cs typeface="Georgia"/>
              </a:rPr>
              <a:t>ng</a:t>
            </a:r>
          </a:p>
          <a:p>
            <a:pPr marL="728345" indent="-514984">
              <a:lnSpc>
                <a:spcPct val="100000"/>
              </a:lnSpc>
              <a:spcBef>
                <a:spcPts val="1960"/>
              </a:spcBef>
              <a:buClr>
                <a:srgbClr val="775F54"/>
              </a:buClr>
              <a:buAutoNum type="alphaUcPeriod"/>
              <a:tabLst>
                <a:tab pos="728980" algn="l"/>
              </a:tabLst>
            </a:pPr>
            <a:r>
              <a:rPr spc="-5" dirty="0">
                <a:latin typeface="Georgia"/>
                <a:cs typeface="Georgia"/>
              </a:rPr>
              <a:t>Forc</a:t>
            </a:r>
            <a:r>
              <a:rPr spc="10" dirty="0">
                <a:latin typeface="Georgia"/>
                <a:cs typeface="Georgia"/>
              </a:rPr>
              <a:t>i</a:t>
            </a:r>
            <a:r>
              <a:rPr dirty="0">
                <a:latin typeface="Georgia"/>
                <a:cs typeface="Georgia"/>
              </a:rPr>
              <a:t>ng</a:t>
            </a:r>
          </a:p>
          <a:p>
            <a:pPr marL="728345" indent="-514984">
              <a:lnSpc>
                <a:spcPct val="100000"/>
              </a:lnSpc>
              <a:spcBef>
                <a:spcPts val="1939"/>
              </a:spcBef>
              <a:buClr>
                <a:srgbClr val="775F54"/>
              </a:buClr>
              <a:buAutoNum type="alphaUcPeriod"/>
              <a:tabLst>
                <a:tab pos="728980" algn="l"/>
              </a:tabLst>
            </a:pPr>
            <a:r>
              <a:rPr dirty="0">
                <a:latin typeface="Georgia"/>
                <a:cs typeface="Georgia"/>
              </a:rPr>
              <a:t>W</a:t>
            </a:r>
            <a:r>
              <a:rPr spc="5" dirty="0">
                <a:latin typeface="Georgia"/>
                <a:cs typeface="Georgia"/>
              </a:rPr>
              <a:t>i</a:t>
            </a:r>
            <a:r>
              <a:rPr spc="-5" dirty="0">
                <a:latin typeface="Georgia"/>
                <a:cs typeface="Georgia"/>
              </a:rPr>
              <a:t>thdrawal</a:t>
            </a:r>
          </a:p>
          <a:p>
            <a:pPr marL="728345" indent="-514984">
              <a:lnSpc>
                <a:spcPct val="100000"/>
              </a:lnSpc>
              <a:spcBef>
                <a:spcPts val="1945"/>
              </a:spcBef>
              <a:buClr>
                <a:srgbClr val="775F54"/>
              </a:buClr>
              <a:buAutoNum type="alphaUcPeriod"/>
              <a:tabLst>
                <a:tab pos="728980" algn="l"/>
              </a:tabLst>
            </a:pPr>
            <a:r>
              <a:rPr spc="-5" dirty="0">
                <a:latin typeface="Georgia"/>
                <a:cs typeface="Georgia"/>
              </a:rPr>
              <a:t>Compromis</a:t>
            </a:r>
            <a:r>
              <a:rPr spc="10" dirty="0">
                <a:latin typeface="Georgia"/>
                <a:cs typeface="Georgia"/>
              </a:rPr>
              <a:t>i</a:t>
            </a:r>
            <a:r>
              <a:rPr dirty="0">
                <a:latin typeface="Georgia"/>
                <a:cs typeface="Georgia"/>
              </a:rPr>
              <a:t>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713994"/>
            <a:ext cx="117538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4093464" y="5311140"/>
            <a:ext cx="4155947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3716" y="5311140"/>
            <a:ext cx="742187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1853" y="5568060"/>
            <a:ext cx="3506343" cy="3384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27988"/>
            <a:ext cx="8035290" cy="438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999"/>
              </a:lnSpc>
            </a:pPr>
            <a:r>
              <a:rPr sz="2100" spc="-5" dirty="0">
                <a:latin typeface="Georgia"/>
                <a:cs typeface="Georgia"/>
              </a:rPr>
              <a:t>A </a:t>
            </a:r>
            <a:r>
              <a:rPr sz="2100" dirty="0">
                <a:latin typeface="Georgia"/>
                <a:cs typeface="Georgia"/>
              </a:rPr>
              <a:t>PM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is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tryi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g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o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s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t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l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 a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i</a:t>
            </a:r>
            <a:r>
              <a:rPr sz="2100" spc="-5" dirty="0">
                <a:latin typeface="Georgia"/>
                <a:cs typeface="Georgia"/>
              </a:rPr>
              <a:t>sp</a:t>
            </a:r>
            <a:r>
              <a:rPr sz="2100" spc="5" dirty="0">
                <a:latin typeface="Georgia"/>
                <a:cs typeface="Georgia"/>
              </a:rPr>
              <a:t>u</a:t>
            </a:r>
            <a:r>
              <a:rPr sz="2100" spc="-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betw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n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tea</a:t>
            </a:r>
            <a:r>
              <a:rPr sz="2100" dirty="0">
                <a:latin typeface="Georgia"/>
                <a:cs typeface="Georgia"/>
              </a:rPr>
              <a:t>m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membe</a:t>
            </a:r>
            <a:r>
              <a:rPr sz="2100" spc="-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.</a:t>
            </a:r>
            <a:r>
              <a:rPr sz="2100" spc="-2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O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says th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system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shoul</a:t>
            </a:r>
            <a:r>
              <a:rPr sz="2100" dirty="0">
                <a:latin typeface="Georgia"/>
                <a:cs typeface="Georgia"/>
              </a:rPr>
              <a:t>d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b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spc="-5" dirty="0">
                <a:latin typeface="Georgia"/>
                <a:cs typeface="Georgia"/>
              </a:rPr>
              <a:t>tegra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d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befor</a:t>
            </a:r>
            <a:r>
              <a:rPr sz="2100" dirty="0">
                <a:latin typeface="Georgia"/>
                <a:cs typeface="Georgia"/>
              </a:rPr>
              <a:t>e </a:t>
            </a:r>
            <a:r>
              <a:rPr sz="2100" spc="-5" dirty="0">
                <a:latin typeface="Georgia"/>
                <a:cs typeface="Georgia"/>
              </a:rPr>
              <a:t>testi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spc="-5" dirty="0">
                <a:latin typeface="Georgia"/>
                <a:cs typeface="Georgia"/>
              </a:rPr>
              <a:t>g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d </a:t>
            </a:r>
            <a:r>
              <a:rPr sz="2100" spc="-5" dirty="0">
                <a:latin typeface="Georgia"/>
                <a:cs typeface="Georgia"/>
              </a:rPr>
              <a:t>th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her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wa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spc="-5" dirty="0">
                <a:latin typeface="Georgia"/>
                <a:cs typeface="Georgia"/>
              </a:rPr>
              <a:t>ts eac</a:t>
            </a:r>
            <a:r>
              <a:rPr sz="2100" dirty="0">
                <a:latin typeface="Georgia"/>
                <a:cs typeface="Georgia"/>
              </a:rPr>
              <a:t>h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sy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te</a:t>
            </a:r>
            <a:r>
              <a:rPr sz="2100" dirty="0">
                <a:latin typeface="Georgia"/>
                <a:cs typeface="Georgia"/>
              </a:rPr>
              <a:t>m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b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 te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te</a:t>
            </a:r>
            <a:r>
              <a:rPr sz="2100" dirty="0">
                <a:latin typeface="Georgia"/>
                <a:cs typeface="Georgia"/>
              </a:rPr>
              <a:t>d </a:t>
            </a:r>
            <a:r>
              <a:rPr sz="2100" spc="-5" dirty="0">
                <a:latin typeface="Georgia"/>
                <a:cs typeface="Georgia"/>
              </a:rPr>
              <a:t>befor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i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spc="-5" dirty="0">
                <a:latin typeface="Georgia"/>
                <a:cs typeface="Georgia"/>
              </a:rPr>
              <a:t>tegrati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spc="-5" dirty="0">
                <a:latin typeface="Georgia"/>
                <a:cs typeface="Georgia"/>
              </a:rPr>
              <a:t>.</a:t>
            </a:r>
            <a:r>
              <a:rPr sz="2100" spc="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</a:t>
            </a:r>
            <a:r>
              <a:rPr sz="2100" spc="-5" dirty="0">
                <a:latin typeface="Georgia"/>
                <a:cs typeface="Georgia"/>
              </a:rPr>
              <a:t> projec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i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volves </a:t>
            </a:r>
            <a:r>
              <a:rPr sz="2100" spc="-5" dirty="0">
                <a:latin typeface="Georgia"/>
                <a:cs typeface="Georgia"/>
              </a:rPr>
              <a:t>12 sy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spc="-5" dirty="0">
                <a:latin typeface="Georgia"/>
                <a:cs typeface="Georgia"/>
              </a:rPr>
              <a:t>tem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tha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need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o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b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in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eg</a:t>
            </a:r>
            <a:r>
              <a:rPr sz="2100" spc="5" dirty="0">
                <a:latin typeface="Georgia"/>
                <a:cs typeface="Georgia"/>
              </a:rPr>
              <a:t>r</a:t>
            </a:r>
            <a:r>
              <a:rPr sz="2100" dirty="0">
                <a:latin typeface="Georgia"/>
                <a:cs typeface="Georgia"/>
              </a:rPr>
              <a:t>a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d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a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d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dea</a:t>
            </a:r>
            <a:r>
              <a:rPr sz="2100" spc="-10" dirty="0">
                <a:latin typeface="Georgia"/>
                <a:cs typeface="Georgia"/>
              </a:rPr>
              <a:t>d</a:t>
            </a:r>
            <a:r>
              <a:rPr sz="2100" spc="-5" dirty="0">
                <a:latin typeface="Georgia"/>
                <a:cs typeface="Georgia"/>
              </a:rPr>
              <a:t>li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 o</a:t>
            </a:r>
            <a:r>
              <a:rPr sz="2100" dirty="0">
                <a:latin typeface="Georgia"/>
                <a:cs typeface="Georgia"/>
              </a:rPr>
              <a:t>f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th</a:t>
            </a:r>
            <a:r>
              <a:rPr sz="2100" dirty="0">
                <a:latin typeface="Georgia"/>
                <a:cs typeface="Georgia"/>
              </a:rPr>
              <a:t>e </a:t>
            </a:r>
            <a:r>
              <a:rPr sz="2100" spc="-5" dirty="0">
                <a:latin typeface="Georgia"/>
                <a:cs typeface="Georgia"/>
              </a:rPr>
              <a:t>projec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is</a:t>
            </a:r>
            <a:r>
              <a:rPr sz="2100" spc="-5" dirty="0">
                <a:latin typeface="Georgia"/>
                <a:cs typeface="Georgia"/>
              </a:rPr>
              <a:t> of hig</a:t>
            </a:r>
            <a:r>
              <a:rPr sz="2100" dirty="0">
                <a:latin typeface="Georgia"/>
                <a:cs typeface="Georgia"/>
              </a:rPr>
              <a:t>h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priorit</a:t>
            </a:r>
            <a:r>
              <a:rPr sz="2100" spc="-10" dirty="0">
                <a:latin typeface="Georgia"/>
                <a:cs typeface="Georgia"/>
              </a:rPr>
              <a:t>y</a:t>
            </a:r>
            <a:r>
              <a:rPr sz="2100" spc="-5" dirty="0">
                <a:latin typeface="Georgia"/>
                <a:cs typeface="Georgia"/>
              </a:rPr>
              <a:t>.</a:t>
            </a:r>
            <a:r>
              <a:rPr sz="2100" spc="2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Wh</a:t>
            </a:r>
            <a:r>
              <a:rPr sz="2100" dirty="0">
                <a:latin typeface="Georgia"/>
                <a:cs typeface="Georgia"/>
              </a:rPr>
              <a:t>at is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th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B</a:t>
            </a:r>
            <a:r>
              <a:rPr sz="2100" spc="-10" dirty="0">
                <a:latin typeface="Georgia"/>
                <a:cs typeface="Georgia"/>
              </a:rPr>
              <a:t>ES</a:t>
            </a:r>
            <a:r>
              <a:rPr sz="2100" spc="-5" dirty="0">
                <a:latin typeface="Georgia"/>
                <a:cs typeface="Georgia"/>
              </a:rPr>
              <a:t>T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sta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spc="-5" dirty="0">
                <a:latin typeface="Georgia"/>
                <a:cs typeface="Georgia"/>
              </a:rPr>
              <a:t>em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nt</a:t>
            </a:r>
            <a:r>
              <a:rPr sz="2100" spc="-5" dirty="0">
                <a:latin typeface="Georgia"/>
                <a:cs typeface="Georgia"/>
              </a:rPr>
              <a:t> th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PM</a:t>
            </a:r>
            <a:r>
              <a:rPr sz="2100" spc="-5" dirty="0">
                <a:latin typeface="Georgia"/>
                <a:cs typeface="Georgia"/>
              </a:rPr>
              <a:t> c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spc="-5" dirty="0">
                <a:latin typeface="Georgia"/>
                <a:cs typeface="Georgia"/>
              </a:rPr>
              <a:t>n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make</a:t>
            </a:r>
            <a:r>
              <a:rPr sz="2100" spc="-5" dirty="0">
                <a:latin typeface="Georgia"/>
                <a:cs typeface="Georgia"/>
              </a:rPr>
              <a:t> to </a:t>
            </a:r>
            <a:r>
              <a:rPr sz="2100" dirty="0">
                <a:latin typeface="Georgia"/>
                <a:cs typeface="Georgia"/>
              </a:rPr>
              <a:t>r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solv</a:t>
            </a:r>
            <a:r>
              <a:rPr sz="2100" dirty="0">
                <a:latin typeface="Georgia"/>
                <a:cs typeface="Georgia"/>
              </a:rPr>
              <a:t>e </a:t>
            </a:r>
            <a:r>
              <a:rPr sz="2100" spc="-10" dirty="0">
                <a:latin typeface="Georgia"/>
                <a:cs typeface="Georgia"/>
              </a:rPr>
              <a:t>t</a:t>
            </a:r>
            <a:r>
              <a:rPr sz="2100" dirty="0">
                <a:latin typeface="Georgia"/>
                <a:cs typeface="Georgia"/>
              </a:rPr>
              <a:t>he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co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spc="-5" dirty="0">
                <a:latin typeface="Georgia"/>
                <a:cs typeface="Georgia"/>
              </a:rPr>
              <a:t>fli</a:t>
            </a:r>
            <a:r>
              <a:rPr sz="2100" spc="-10" dirty="0">
                <a:latin typeface="Georgia"/>
                <a:cs typeface="Georgia"/>
              </a:rPr>
              <a:t>ct?</a:t>
            </a:r>
            <a:endParaRPr sz="21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040"/>
              </a:spcBef>
              <a:buClr>
                <a:srgbClr val="775F54"/>
              </a:buClr>
              <a:buAutoNum type="alphaUcPeriod"/>
              <a:tabLst>
                <a:tab pos="528320" algn="l"/>
              </a:tabLst>
            </a:pPr>
            <a:r>
              <a:rPr sz="2100" dirty="0">
                <a:latin typeface="Georgia"/>
                <a:cs typeface="Georgia"/>
              </a:rPr>
              <a:t>Do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it</a:t>
            </a:r>
            <a:r>
              <a:rPr sz="2100" spc="-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my </a:t>
            </a:r>
            <a:r>
              <a:rPr sz="2100" spc="-5" dirty="0">
                <a:latin typeface="Georgia"/>
                <a:cs typeface="Georgia"/>
              </a:rPr>
              <a:t>way</a:t>
            </a:r>
            <a:endParaRPr sz="21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055"/>
              </a:spcBef>
              <a:buClr>
                <a:srgbClr val="775F54"/>
              </a:buClr>
              <a:buFont typeface="Georgia"/>
              <a:buAutoNum type="alphaUcPeriod"/>
              <a:tabLst>
                <a:tab pos="528320" algn="l"/>
              </a:tabLst>
            </a:pPr>
            <a:r>
              <a:rPr sz="2100" dirty="0">
                <a:latin typeface="Georgia"/>
                <a:cs typeface="Georgia"/>
              </a:rPr>
              <a:t>L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t’s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lm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dirty="0">
                <a:latin typeface="Georgia"/>
                <a:cs typeface="Georgia"/>
              </a:rPr>
              <a:t>wn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d g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t the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job do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e</a:t>
            </a:r>
            <a:endParaRPr sz="21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060"/>
              </a:spcBef>
              <a:buClr>
                <a:srgbClr val="775F54"/>
              </a:buClr>
              <a:buFont typeface="Georgia"/>
              <a:buAutoNum type="alphaUcPeriod"/>
              <a:tabLst>
                <a:tab pos="528320" algn="l"/>
              </a:tabLst>
            </a:pPr>
            <a:r>
              <a:rPr sz="2100" dirty="0">
                <a:latin typeface="Georgia"/>
                <a:cs typeface="Georgia"/>
              </a:rPr>
              <a:t>L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t’s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d</a:t>
            </a:r>
            <a:r>
              <a:rPr sz="2100" spc="-1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scu</a:t>
            </a:r>
            <a:r>
              <a:rPr sz="2100" spc="5" dirty="0">
                <a:latin typeface="Georgia"/>
                <a:cs typeface="Georgia"/>
              </a:rPr>
              <a:t>s</a:t>
            </a:r>
            <a:r>
              <a:rPr sz="2100" dirty="0">
                <a:latin typeface="Georgia"/>
                <a:cs typeface="Georgia"/>
              </a:rPr>
              <a:t>s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this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iss</a:t>
            </a:r>
            <a:r>
              <a:rPr sz="2100" spc="5" dirty="0">
                <a:latin typeface="Georgia"/>
                <a:cs typeface="Georgia"/>
              </a:rPr>
              <a:t>u</a:t>
            </a:r>
            <a:r>
              <a:rPr sz="2100" dirty="0">
                <a:latin typeface="Georgia"/>
                <a:cs typeface="Georgia"/>
              </a:rPr>
              <a:t>e in our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next me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t</a:t>
            </a:r>
            <a:r>
              <a:rPr sz="2100" spc="-1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ng.</a:t>
            </a:r>
            <a:endParaRPr sz="2100">
              <a:latin typeface="Georgia"/>
              <a:cs typeface="Georgia"/>
            </a:endParaRPr>
          </a:p>
          <a:p>
            <a:pPr marL="527685" marR="250825" indent="-514984">
              <a:lnSpc>
                <a:spcPct val="113799"/>
              </a:lnSpc>
              <a:spcBef>
                <a:spcPts val="705"/>
              </a:spcBef>
              <a:buClr>
                <a:srgbClr val="775F54"/>
              </a:buClr>
              <a:buFont typeface="Georgia"/>
              <a:buAutoNum type="alphaUcPeriod"/>
              <a:tabLst>
                <a:tab pos="528320" algn="l"/>
              </a:tabLst>
            </a:pPr>
            <a:r>
              <a:rPr sz="2100" dirty="0">
                <a:latin typeface="Georgia"/>
                <a:cs typeface="Georgia"/>
              </a:rPr>
              <a:t>L</a:t>
            </a:r>
            <a:r>
              <a:rPr sz="2100" spc="5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t’s</a:t>
            </a:r>
            <a:r>
              <a:rPr sz="2100" spc="-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do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some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lim</a:t>
            </a:r>
            <a:r>
              <a:rPr sz="2100" spc="-1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ted testi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g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before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tegrat</a:t>
            </a:r>
            <a:r>
              <a:rPr sz="2100" spc="-10" dirty="0">
                <a:latin typeface="Georgia"/>
                <a:cs typeface="Georgia"/>
              </a:rPr>
              <a:t>i</a:t>
            </a:r>
            <a:r>
              <a:rPr sz="2100" dirty="0">
                <a:latin typeface="Georgia"/>
                <a:cs typeface="Georgia"/>
              </a:rPr>
              <a:t>on</a:t>
            </a:r>
            <a:r>
              <a:rPr sz="2100" spc="2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d finish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the </a:t>
            </a:r>
            <a:r>
              <a:rPr sz="2100" spc="-5" dirty="0">
                <a:latin typeface="Georgia"/>
                <a:cs typeface="Georgia"/>
              </a:rPr>
              <a:t>testi</a:t>
            </a:r>
            <a:r>
              <a:rPr sz="2100" spc="-1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g</a:t>
            </a:r>
            <a:r>
              <a:rPr sz="2100" spc="1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after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th</a:t>
            </a:r>
            <a:r>
              <a:rPr sz="2100" dirty="0">
                <a:latin typeface="Georgia"/>
                <a:cs typeface="Georgia"/>
              </a:rPr>
              <a:t>e</a:t>
            </a:r>
            <a:r>
              <a:rPr sz="2100" spc="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i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spc="-5" dirty="0">
                <a:latin typeface="Georgia"/>
                <a:cs typeface="Georgia"/>
              </a:rPr>
              <a:t>tegrati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15" dirty="0">
                <a:latin typeface="Georgia"/>
                <a:cs typeface="Georgia"/>
              </a:rPr>
              <a:t>n</a:t>
            </a:r>
            <a:r>
              <a:rPr sz="2100" spc="-5" dirty="0">
                <a:latin typeface="Georgia"/>
                <a:cs typeface="Georgia"/>
              </a:rPr>
              <a:t>.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85394"/>
            <a:ext cx="117602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1455419" y="5553455"/>
            <a:ext cx="380390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0684" y="5553455"/>
            <a:ext cx="684276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6320" y="5553455"/>
            <a:ext cx="659891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7571" y="5553455"/>
            <a:ext cx="303276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1692" y="5553455"/>
            <a:ext cx="661416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9138" y="5787961"/>
            <a:ext cx="3113151" cy="296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8498" y="5945719"/>
            <a:ext cx="109674" cy="558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1830" y="5782995"/>
            <a:ext cx="2449322" cy="376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81009" y="6311252"/>
            <a:ext cx="2298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dirty="0">
                <a:solidFill>
                  <a:srgbClr val="7B5F1E"/>
                </a:solidFill>
                <a:latin typeface="Georgia"/>
                <a:cs typeface="Georgia"/>
              </a:rPr>
              <a:t>50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39086"/>
            <a:ext cx="7976870" cy="372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93640" algn="l"/>
              </a:tabLst>
            </a:pPr>
            <a:r>
              <a:rPr sz="2600" dirty="0">
                <a:latin typeface="Georgia"/>
                <a:cs typeface="Georgia"/>
              </a:rPr>
              <a:t>All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</a:t>
            </a:r>
            <a:r>
              <a:rPr sz="2600" dirty="0">
                <a:latin typeface="Georgia"/>
                <a:cs typeface="Georgia"/>
              </a:rPr>
              <a:t>e </a:t>
            </a:r>
            <a:r>
              <a:rPr sz="2600" spc="-5" dirty="0">
                <a:latin typeface="Georgia"/>
                <a:cs typeface="Georgia"/>
              </a:rPr>
              <a:t>followin</a:t>
            </a:r>
            <a:r>
              <a:rPr sz="2600" dirty="0">
                <a:latin typeface="Georgia"/>
                <a:cs typeface="Georgia"/>
              </a:rPr>
              <a:t>g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form</a:t>
            </a:r>
            <a:r>
              <a:rPr sz="2600" dirty="0">
                <a:latin typeface="Georgia"/>
                <a:cs typeface="Georgia"/>
              </a:rPr>
              <a:t>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o</a:t>
            </a:r>
            <a:r>
              <a:rPr sz="2600" dirty="0">
                <a:latin typeface="Georgia"/>
                <a:cs typeface="Georgia"/>
              </a:rPr>
              <a:t>f </a:t>
            </a:r>
            <a:r>
              <a:rPr sz="2600" spc="-5" dirty="0">
                <a:latin typeface="Georgia"/>
                <a:cs typeface="Georgia"/>
              </a:rPr>
              <a:t>power</a:t>
            </a:r>
            <a:r>
              <a:rPr sz="2600" dirty="0">
                <a:latin typeface="Georgia"/>
                <a:cs typeface="Georgia"/>
              </a:rPr>
              <a:t>s	</a:t>
            </a:r>
            <a:r>
              <a:rPr sz="2600" spc="-15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re</a:t>
            </a:r>
            <a:r>
              <a:rPr sz="2600" spc="-5" dirty="0">
                <a:latin typeface="Georgia"/>
                <a:cs typeface="Georgia"/>
              </a:rPr>
              <a:t> derive</a:t>
            </a:r>
            <a:r>
              <a:rPr sz="2600" dirty="0">
                <a:latin typeface="Georgia"/>
                <a:cs typeface="Georgia"/>
              </a:rPr>
              <a:t>d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fro</a:t>
            </a:r>
            <a:r>
              <a:rPr sz="2600" spc="5" dirty="0">
                <a:latin typeface="Georgia"/>
                <a:cs typeface="Georgia"/>
              </a:rPr>
              <a:t>m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dirty="0">
                <a:latin typeface="Georgia"/>
                <a:cs typeface="Georgia"/>
              </a:rPr>
              <a:t>project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man</a:t>
            </a:r>
            <a:r>
              <a:rPr sz="2600" spc="-15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g</a:t>
            </a:r>
            <a:r>
              <a:rPr sz="2600" spc="5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r’s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pos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dirty="0">
                <a:latin typeface="Georgia"/>
                <a:cs typeface="Georgia"/>
              </a:rPr>
              <a:t>tion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ex</a:t>
            </a:r>
            <a:r>
              <a:rPr sz="2600" spc="10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ept:</a:t>
            </a:r>
            <a:endParaRPr sz="26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255"/>
              </a:spcBef>
              <a:buClr>
                <a:srgbClr val="775F54"/>
              </a:buClr>
              <a:buAutoNum type="alphaUcPeriod"/>
              <a:tabLst>
                <a:tab pos="528320" algn="l"/>
              </a:tabLst>
            </a:pPr>
            <a:r>
              <a:rPr sz="2600" spc="-5" dirty="0">
                <a:latin typeface="Georgia"/>
                <a:cs typeface="Georgia"/>
              </a:rPr>
              <a:t>Form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dirty="0">
                <a:latin typeface="Georgia"/>
                <a:cs typeface="Georgia"/>
              </a:rPr>
              <a:t>l</a:t>
            </a:r>
            <a:endParaRPr sz="26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255"/>
              </a:spcBef>
              <a:buClr>
                <a:srgbClr val="775F54"/>
              </a:buClr>
              <a:buAutoNum type="alphaUcPeriod"/>
              <a:tabLst>
                <a:tab pos="528320" algn="l"/>
              </a:tabLst>
            </a:pPr>
            <a:r>
              <a:rPr sz="2600" dirty="0">
                <a:latin typeface="Georgia"/>
                <a:cs typeface="Georgia"/>
              </a:rPr>
              <a:t>Reward</a:t>
            </a:r>
            <a:endParaRPr sz="26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270"/>
              </a:spcBef>
              <a:buClr>
                <a:srgbClr val="775F54"/>
              </a:buClr>
              <a:buAutoNum type="alphaUcPeriod"/>
              <a:tabLst>
                <a:tab pos="528320" algn="l"/>
              </a:tabLst>
            </a:pPr>
            <a:r>
              <a:rPr sz="2600" dirty="0">
                <a:latin typeface="Georgia"/>
                <a:cs typeface="Georgia"/>
              </a:rPr>
              <a:t>Pe</a:t>
            </a:r>
            <a:r>
              <a:rPr sz="2600" spc="-15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alty</a:t>
            </a:r>
            <a:endParaRPr sz="26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255"/>
              </a:spcBef>
              <a:buClr>
                <a:srgbClr val="775F54"/>
              </a:buClr>
              <a:buAutoNum type="alphaUcPeriod"/>
              <a:tabLst>
                <a:tab pos="528320" algn="l"/>
              </a:tabLst>
            </a:pP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x</a:t>
            </a:r>
            <a:r>
              <a:rPr sz="2600" spc="-5" dirty="0">
                <a:latin typeface="Georgia"/>
                <a:cs typeface="Georgia"/>
              </a:rPr>
              <a:t>pert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42594"/>
            <a:ext cx="117538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Quiz</a:t>
            </a:r>
          </a:p>
        </p:txBody>
      </p:sp>
      <p:sp>
        <p:nvSpPr>
          <p:cNvPr id="4" name="object 4"/>
          <p:cNvSpPr/>
          <p:nvPr/>
        </p:nvSpPr>
        <p:spPr>
          <a:xfrm>
            <a:off x="2645664" y="5463540"/>
            <a:ext cx="4155947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5915" y="5463540"/>
            <a:ext cx="742188" cy="102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4052" y="5726048"/>
            <a:ext cx="3507105" cy="332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865250"/>
            <a:ext cx="6953250" cy="462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4850">
              <a:latin typeface="Times New Roman"/>
              <a:cs typeface="Times New Roman"/>
            </a:endParaRPr>
          </a:p>
          <a:p>
            <a:pPr marL="2371090">
              <a:lnSpc>
                <a:spcPct val="100000"/>
              </a:lnSpc>
            </a:pPr>
            <a:r>
              <a:rPr sz="4200" spc="-5" dirty="0">
                <a:solidFill>
                  <a:srgbClr val="775F54"/>
                </a:solidFill>
                <a:latin typeface="Georgia"/>
                <a:cs typeface="Georgia"/>
              </a:rPr>
              <a:t>Thank</a:t>
            </a:r>
            <a:r>
              <a:rPr sz="4200" spc="-10" dirty="0">
                <a:solidFill>
                  <a:srgbClr val="775F54"/>
                </a:solidFill>
                <a:latin typeface="Georgia"/>
                <a:cs typeface="Georgia"/>
              </a:rPr>
              <a:t> </a:t>
            </a:r>
            <a:r>
              <a:rPr sz="4200" spc="-5" dirty="0">
                <a:solidFill>
                  <a:srgbClr val="775F54"/>
                </a:solidFill>
                <a:latin typeface="Georgia"/>
                <a:cs typeface="Georgia"/>
              </a:rPr>
              <a:t>you</a:t>
            </a:r>
            <a:endParaRPr sz="4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865250"/>
            <a:ext cx="6953250" cy="462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28266"/>
            <a:ext cx="6800215" cy="440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Project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Manag</a:t>
            </a:r>
            <a:r>
              <a:rPr sz="2700" spc="10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ment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Plan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969"/>
              </a:spcBef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dirty="0">
                <a:latin typeface="Georgia"/>
                <a:cs typeface="Georgia"/>
              </a:rPr>
              <a:t>Acti</a:t>
            </a:r>
            <a:r>
              <a:rPr sz="2700" spc="-5" dirty="0">
                <a:latin typeface="Georgia"/>
                <a:cs typeface="Georgia"/>
              </a:rPr>
              <a:t>vi</a:t>
            </a:r>
            <a:r>
              <a:rPr sz="2700" dirty="0">
                <a:latin typeface="Georgia"/>
                <a:cs typeface="Georgia"/>
              </a:rPr>
              <a:t>ty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</a:t>
            </a:r>
            <a:r>
              <a:rPr sz="2700" spc="-5" dirty="0">
                <a:latin typeface="Georgia"/>
                <a:cs typeface="Georgia"/>
              </a:rPr>
              <a:t>sourc</a:t>
            </a:r>
            <a:r>
              <a:rPr sz="2700" dirty="0">
                <a:latin typeface="Georgia"/>
                <a:cs typeface="Georgia"/>
              </a:rPr>
              <a:t>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Requirements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969"/>
              </a:spcBef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En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spc="-5" dirty="0">
                <a:latin typeface="Georgia"/>
                <a:cs typeface="Georgia"/>
              </a:rPr>
              <a:t>er</a:t>
            </a:r>
            <a:r>
              <a:rPr sz="2700" spc="10" dirty="0">
                <a:latin typeface="Georgia"/>
                <a:cs typeface="Georgia"/>
              </a:rPr>
              <a:t>p</a:t>
            </a:r>
            <a:r>
              <a:rPr sz="2700" dirty="0">
                <a:latin typeface="Georgia"/>
                <a:cs typeface="Georgia"/>
              </a:rPr>
              <a:t>rise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En</a:t>
            </a:r>
            <a:r>
              <a:rPr sz="2700" spc="0" dirty="0">
                <a:latin typeface="Georgia"/>
                <a:cs typeface="Georgia"/>
              </a:rPr>
              <a:t>v</a:t>
            </a:r>
            <a:r>
              <a:rPr sz="2700" spc="-5" dirty="0">
                <a:latin typeface="Georgia"/>
                <a:cs typeface="Georgia"/>
              </a:rPr>
              <a:t>ironm</a:t>
            </a:r>
            <a:r>
              <a:rPr sz="2700" dirty="0">
                <a:latin typeface="Georgia"/>
                <a:cs typeface="Georgia"/>
              </a:rPr>
              <a:t>ental</a:t>
            </a:r>
            <a:r>
              <a:rPr sz="2700" spc="-5" dirty="0">
                <a:latin typeface="Georgia"/>
                <a:cs typeface="Georgia"/>
              </a:rPr>
              <a:t> Factors</a:t>
            </a:r>
            <a:endParaRPr sz="27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925"/>
              </a:spcBef>
              <a:buClr>
                <a:srgbClr val="775F54"/>
              </a:buClr>
              <a:buFont typeface="Wingdings"/>
              <a:buChar char=""/>
              <a:tabLst>
                <a:tab pos="848360" algn="l"/>
              </a:tabLst>
            </a:pPr>
            <a:r>
              <a:rPr sz="2400" spc="-10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-5" dirty="0">
                <a:latin typeface="Georgia"/>
                <a:cs typeface="Georgia"/>
              </a:rPr>
              <a:t>g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ni</a:t>
            </a:r>
            <a:r>
              <a:rPr sz="2400" dirty="0">
                <a:latin typeface="Georgia"/>
                <a:cs typeface="Georgia"/>
              </a:rPr>
              <a:t>zat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on</a:t>
            </a:r>
            <a:r>
              <a:rPr sz="2400" dirty="0">
                <a:latin typeface="Georgia"/>
                <a:cs typeface="Georgia"/>
              </a:rPr>
              <a:t>al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Stru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tur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u</a:t>
            </a:r>
            <a:r>
              <a:rPr sz="2400" spc="-5" dirty="0">
                <a:latin typeface="Georgia"/>
                <a:cs typeface="Georgia"/>
              </a:rPr>
              <a:t>lture</a:t>
            </a:r>
            <a:endParaRPr sz="24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865"/>
              </a:spcBef>
              <a:buClr>
                <a:srgbClr val="775F54"/>
              </a:buClr>
              <a:buFont typeface="Wingdings"/>
              <a:buChar char=""/>
              <a:tabLst>
                <a:tab pos="848360" algn="l"/>
              </a:tabLst>
            </a:pP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xistin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huma</a:t>
            </a:r>
            <a:r>
              <a:rPr sz="2400" dirty="0">
                <a:latin typeface="Georgia"/>
                <a:cs typeface="Georgia"/>
              </a:rPr>
              <a:t>n r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sou</a:t>
            </a:r>
            <a:r>
              <a:rPr sz="2400" spc="5" dirty="0">
                <a:latin typeface="Georgia"/>
                <a:cs typeface="Georgia"/>
              </a:rPr>
              <a:t>r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s</a:t>
            </a:r>
            <a:endParaRPr sz="24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865"/>
              </a:spcBef>
              <a:buClr>
                <a:srgbClr val="775F54"/>
              </a:buClr>
              <a:buFont typeface="Wingdings"/>
              <a:buChar char=""/>
              <a:tabLst>
                <a:tab pos="848360" algn="l"/>
              </a:tabLst>
            </a:pPr>
            <a:r>
              <a:rPr sz="2400" spc="-5" dirty="0">
                <a:latin typeface="Georgia"/>
                <a:cs typeface="Georgia"/>
              </a:rPr>
              <a:t>Ge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gr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phica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spersio</a:t>
            </a:r>
            <a:r>
              <a:rPr sz="2400" dirty="0">
                <a:latin typeface="Georgia"/>
                <a:cs typeface="Georgia"/>
              </a:rPr>
              <a:t>n and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m 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5" dirty="0">
                <a:latin typeface="Georgia"/>
                <a:cs typeface="Georgia"/>
              </a:rPr>
              <a:t>emb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rs</a:t>
            </a:r>
            <a:endParaRPr sz="24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865"/>
              </a:spcBef>
              <a:buClr>
                <a:srgbClr val="775F54"/>
              </a:buClr>
              <a:buFont typeface="Wingdings"/>
              <a:buChar char=""/>
              <a:tabLst>
                <a:tab pos="848360" algn="l"/>
              </a:tabLst>
            </a:pPr>
            <a:r>
              <a:rPr sz="2400" dirty="0">
                <a:latin typeface="Georgia"/>
                <a:cs typeface="Georgia"/>
              </a:rPr>
              <a:t>P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rsonn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l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adm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nistr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pol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es</a:t>
            </a:r>
            <a:endParaRPr sz="24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860"/>
              </a:spcBef>
              <a:buClr>
                <a:srgbClr val="775F54"/>
              </a:buClr>
              <a:buFont typeface="Wingdings"/>
              <a:buChar char=""/>
              <a:tabLst>
                <a:tab pos="848360" algn="l"/>
              </a:tabLst>
            </a:pPr>
            <a:r>
              <a:rPr sz="2400" spc="-5" dirty="0">
                <a:latin typeface="Georgia"/>
                <a:cs typeface="Georgia"/>
              </a:rPr>
              <a:t>Mark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tpla</a:t>
            </a:r>
            <a:r>
              <a:rPr sz="2400" spc="5" dirty="0">
                <a:latin typeface="Georgia"/>
                <a:cs typeface="Georgia"/>
              </a:rPr>
              <a:t>c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Cond</a:t>
            </a:r>
            <a:r>
              <a:rPr sz="2400" spc="1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ti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ns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910"/>
              </a:spcBef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spc="-10" dirty="0">
                <a:latin typeface="Georgia"/>
                <a:cs typeface="Georgia"/>
              </a:rPr>
              <a:t>Organi</a:t>
            </a:r>
            <a:r>
              <a:rPr sz="2700" spc="0" dirty="0">
                <a:latin typeface="Georgia"/>
                <a:cs typeface="Georgia"/>
              </a:rPr>
              <a:t>z</a:t>
            </a:r>
            <a:r>
              <a:rPr sz="2700" dirty="0">
                <a:latin typeface="Georgia"/>
                <a:cs typeface="Georgia"/>
              </a:rPr>
              <a:t>ational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Process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Ass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ts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561594"/>
            <a:ext cx="7205345" cy="68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Plan</a:t>
            </a:r>
            <a:r>
              <a:rPr spc="-5" dirty="0"/>
              <a:t> </a:t>
            </a:r>
            <a:r>
              <a:rPr dirty="0"/>
              <a:t>HR </a:t>
            </a:r>
            <a:r>
              <a:rPr spc="-5" dirty="0"/>
              <a:t>Managemen</a:t>
            </a:r>
            <a:r>
              <a:rPr spc="10" dirty="0"/>
              <a:t>t</a:t>
            </a:r>
            <a:r>
              <a:rPr spc="-5" dirty="0"/>
              <a:t>:</a:t>
            </a:r>
            <a:r>
              <a:rPr spc="-35" dirty="0"/>
              <a:t> </a:t>
            </a:r>
            <a:r>
              <a:rPr dirty="0"/>
              <a:t>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60271"/>
            <a:ext cx="7869555" cy="42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Organizationa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Cha</a:t>
            </a:r>
            <a:r>
              <a:rPr sz="2700" spc="-10" dirty="0">
                <a:latin typeface="Georgia"/>
                <a:cs typeface="Georgia"/>
              </a:rPr>
              <a:t>r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s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and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Position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D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script</a:t>
            </a:r>
            <a:r>
              <a:rPr sz="2700" spc="5" dirty="0">
                <a:latin typeface="Georgia"/>
                <a:cs typeface="Georgia"/>
              </a:rPr>
              <a:t>i</a:t>
            </a:r>
            <a:r>
              <a:rPr sz="2700" spc="-5" dirty="0">
                <a:latin typeface="Georgia"/>
                <a:cs typeface="Georgia"/>
              </a:rPr>
              <a:t>ons</a:t>
            </a:r>
            <a:endParaRPr sz="27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1210"/>
              </a:spcBef>
              <a:buClr>
                <a:srgbClr val="775F54"/>
              </a:buClr>
              <a:buSzPct val="118750"/>
              <a:buFont typeface="Wingdings"/>
              <a:buChar char=""/>
              <a:tabLst>
                <a:tab pos="848360" algn="l"/>
              </a:tabLst>
            </a:pPr>
            <a:r>
              <a:rPr sz="2400" dirty="0">
                <a:latin typeface="Georgia"/>
                <a:cs typeface="Georgia"/>
              </a:rPr>
              <a:t>Hi</a:t>
            </a:r>
            <a:r>
              <a:rPr sz="2400" spc="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ra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-5" dirty="0">
                <a:latin typeface="Georgia"/>
                <a:cs typeface="Georgia"/>
              </a:rPr>
              <a:t>ch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l</a:t>
            </a:r>
            <a:r>
              <a:rPr sz="2400" dirty="0">
                <a:latin typeface="Georgia"/>
                <a:cs typeface="Georgia"/>
              </a:rPr>
              <a:t>-</a:t>
            </a:r>
            <a:r>
              <a:rPr sz="2400" spc="-5" dirty="0">
                <a:latin typeface="Georgia"/>
                <a:cs typeface="Georgia"/>
              </a:rPr>
              <a:t>typ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Charts</a:t>
            </a:r>
            <a:endParaRPr sz="24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1150"/>
              </a:spcBef>
              <a:buClr>
                <a:srgbClr val="775F54"/>
              </a:buClr>
              <a:buSzPct val="118750"/>
              <a:buFont typeface="Wingdings"/>
              <a:buChar char=""/>
              <a:tabLst>
                <a:tab pos="848360" algn="l"/>
              </a:tabLst>
            </a:pPr>
            <a:r>
              <a:rPr sz="2400" spc="-5" dirty="0">
                <a:latin typeface="Georgia"/>
                <a:cs typeface="Georgia"/>
              </a:rPr>
              <a:t>Matr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10" dirty="0">
                <a:latin typeface="Georgia"/>
                <a:cs typeface="Georgia"/>
              </a:rPr>
              <a:t>x</a:t>
            </a:r>
            <a:r>
              <a:rPr sz="2400" dirty="0">
                <a:latin typeface="Georgia"/>
                <a:cs typeface="Georgia"/>
              </a:rPr>
              <a:t>-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se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arts</a:t>
            </a:r>
            <a:endParaRPr sz="2400">
              <a:latin typeface="Georgia"/>
              <a:cs typeface="Georgia"/>
            </a:endParaRPr>
          </a:p>
          <a:p>
            <a:pPr marL="847725" lvl="1" indent="-514984">
              <a:lnSpc>
                <a:spcPct val="100000"/>
              </a:lnSpc>
              <a:spcBef>
                <a:spcPts val="1150"/>
              </a:spcBef>
              <a:buClr>
                <a:srgbClr val="775F54"/>
              </a:buClr>
              <a:buSzPct val="118750"/>
              <a:buFont typeface="Wingdings"/>
              <a:buChar char=""/>
              <a:tabLst>
                <a:tab pos="848360" algn="l"/>
              </a:tabLst>
            </a:pPr>
            <a:r>
              <a:rPr sz="2400" dirty="0">
                <a:latin typeface="Georgia"/>
                <a:cs typeface="Georgia"/>
              </a:rPr>
              <a:t>T</a:t>
            </a:r>
            <a:r>
              <a:rPr sz="2400" spc="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xt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Or</a:t>
            </a:r>
            <a:r>
              <a:rPr sz="2400" spc="0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e</a:t>
            </a:r>
            <a:r>
              <a:rPr sz="2400" spc="5" dirty="0">
                <a:latin typeface="Georgia"/>
                <a:cs typeface="Georgia"/>
              </a:rPr>
              <a:t>n</a:t>
            </a:r>
            <a:r>
              <a:rPr sz="2400" spc="-5" dirty="0">
                <a:latin typeface="Georgia"/>
                <a:cs typeface="Georgia"/>
              </a:rPr>
              <a:t>te</a:t>
            </a:r>
            <a:r>
              <a:rPr sz="2400" dirty="0">
                <a:latin typeface="Georgia"/>
                <a:cs typeface="Georgia"/>
              </a:rPr>
              <a:t>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</a:t>
            </a:r>
            <a:r>
              <a:rPr sz="2400" spc="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rmats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235"/>
              </a:spcBef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dirty="0">
                <a:latin typeface="Georgia"/>
                <a:cs typeface="Georgia"/>
              </a:rPr>
              <a:t>w</a:t>
            </a:r>
            <a:r>
              <a:rPr sz="2700" spc="-10" dirty="0">
                <a:latin typeface="Georgia"/>
                <a:cs typeface="Georgia"/>
              </a:rPr>
              <a:t>orki</a:t>
            </a:r>
            <a:r>
              <a:rPr sz="2700" dirty="0">
                <a:latin typeface="Georgia"/>
                <a:cs typeface="Georgia"/>
              </a:rPr>
              <a:t>ng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295"/>
              </a:spcBef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Organizationa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spc="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Theory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295"/>
              </a:spcBef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E</a:t>
            </a:r>
            <a:r>
              <a:rPr sz="2700" spc="5" dirty="0">
                <a:latin typeface="Georgia"/>
                <a:cs typeface="Georgia"/>
              </a:rPr>
              <a:t>x</a:t>
            </a:r>
            <a:r>
              <a:rPr sz="2700" dirty="0">
                <a:latin typeface="Georgia"/>
                <a:cs typeface="Georgia"/>
              </a:rPr>
              <a:t>p</a:t>
            </a:r>
            <a:r>
              <a:rPr sz="2700" spc="-5" dirty="0">
                <a:latin typeface="Georgia"/>
                <a:cs typeface="Georgia"/>
              </a:rPr>
              <a:t>er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Judgm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nt</a:t>
            </a:r>
            <a:endParaRPr sz="27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1295"/>
              </a:spcBef>
              <a:buClr>
                <a:srgbClr val="775F54"/>
              </a:buClr>
              <a:buAutoNum type="arabicPeriod"/>
              <a:tabLst>
                <a:tab pos="528320" algn="l"/>
              </a:tabLst>
            </a:pPr>
            <a:r>
              <a:rPr sz="2700" spc="-5" dirty="0">
                <a:latin typeface="Georgia"/>
                <a:cs typeface="Georgia"/>
              </a:rPr>
              <a:t>M</a:t>
            </a:r>
            <a:r>
              <a:rPr sz="2700" spc="5" dirty="0">
                <a:latin typeface="Georgia"/>
                <a:cs typeface="Georgia"/>
              </a:rPr>
              <a:t>e</a:t>
            </a:r>
            <a:r>
              <a:rPr sz="2700" spc="-5" dirty="0">
                <a:latin typeface="Georgia"/>
                <a:cs typeface="Georgia"/>
              </a:rPr>
              <a:t>e</a:t>
            </a:r>
            <a:r>
              <a:rPr sz="2700" dirty="0">
                <a:latin typeface="Georgia"/>
                <a:cs typeface="Georgia"/>
              </a:rPr>
              <a:t>tin</a:t>
            </a:r>
            <a:r>
              <a:rPr sz="2700" spc="5" dirty="0">
                <a:latin typeface="Georgia"/>
                <a:cs typeface="Georgia"/>
              </a:rPr>
              <a:t>g</a:t>
            </a:r>
            <a:r>
              <a:rPr sz="2700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Plan</a:t>
            </a:r>
            <a:r>
              <a:rPr spc="5" dirty="0"/>
              <a:t> </a:t>
            </a:r>
            <a:r>
              <a:rPr dirty="0"/>
              <a:t>HR </a:t>
            </a:r>
            <a:r>
              <a:rPr spc="-5" dirty="0"/>
              <a:t>Mana</a:t>
            </a:r>
            <a:r>
              <a:rPr spc="15" dirty="0"/>
              <a:t>g</a:t>
            </a:r>
            <a:r>
              <a:rPr spc="-5" dirty="0"/>
              <a:t>ement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T &amp;</a:t>
            </a:r>
            <a:r>
              <a:rPr spc="10" dirty="0"/>
              <a:t> </a:t>
            </a:r>
            <a:r>
              <a:rPr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31494"/>
            <a:ext cx="5715000" cy="2500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7450" y="3200400"/>
            <a:ext cx="6000750" cy="288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4362" rIns="0" bIns="0" rtlCol="0">
            <a:spAutoFit/>
          </a:bodyPr>
          <a:lstStyle/>
          <a:p>
            <a:pPr marL="728345" indent="-514984">
              <a:lnSpc>
                <a:spcPct val="100000"/>
              </a:lnSpc>
              <a:buClr>
                <a:srgbClr val="775F54"/>
              </a:buClr>
              <a:buSzPct val="110344"/>
              <a:buAutoNum type="arabicPeriod"/>
              <a:tabLst>
                <a:tab pos="728980" algn="l"/>
              </a:tabLst>
            </a:pPr>
            <a:r>
              <a:rPr sz="2900" dirty="0">
                <a:latin typeface="Georgia"/>
                <a:cs typeface="Georgia"/>
              </a:rPr>
              <a:t>Human</a:t>
            </a:r>
            <a:r>
              <a:rPr sz="2900" spc="-2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Resource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Plan</a:t>
            </a:r>
            <a:endParaRPr sz="2900">
              <a:latin typeface="Georgia"/>
              <a:cs typeface="Georgia"/>
            </a:endParaRPr>
          </a:p>
          <a:p>
            <a:pPr marL="1048385" lvl="1" indent="-514984">
              <a:lnSpc>
                <a:spcPct val="100000"/>
              </a:lnSpc>
              <a:spcBef>
                <a:spcPts val="685"/>
              </a:spcBef>
              <a:buClr>
                <a:srgbClr val="775F54"/>
              </a:buClr>
              <a:buSzPct val="109615"/>
              <a:buAutoNum type="alphaUcPeriod"/>
              <a:tabLst>
                <a:tab pos="1049020" algn="l"/>
              </a:tabLst>
            </a:pPr>
            <a:r>
              <a:rPr sz="2600" dirty="0">
                <a:latin typeface="Georgia"/>
                <a:cs typeface="Georgia"/>
              </a:rPr>
              <a:t>Roles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n</a:t>
            </a:r>
            <a:r>
              <a:rPr sz="2600" dirty="0">
                <a:latin typeface="Georgia"/>
                <a:cs typeface="Georgia"/>
              </a:rPr>
              <a:t>d Responsi</a:t>
            </a:r>
            <a:r>
              <a:rPr sz="2600" spc="-5" dirty="0">
                <a:latin typeface="Georgia"/>
                <a:cs typeface="Georgia"/>
              </a:rPr>
              <a:t>b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lit</a:t>
            </a:r>
            <a:r>
              <a:rPr sz="2600" spc="5" dirty="0">
                <a:latin typeface="Georgia"/>
                <a:cs typeface="Georgia"/>
              </a:rPr>
              <a:t>i</a:t>
            </a:r>
            <a:r>
              <a:rPr sz="2600" spc="-5" dirty="0">
                <a:latin typeface="Georgia"/>
                <a:cs typeface="Georgia"/>
              </a:rPr>
              <a:t>es</a:t>
            </a:r>
            <a:r>
              <a:rPr sz="2600" dirty="0">
                <a:latin typeface="Georgia"/>
                <a:cs typeface="Georgia"/>
              </a:rPr>
              <a:t>: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Pro</a:t>
            </a:r>
            <a:r>
              <a:rPr sz="2600" spc="-10" dirty="0">
                <a:latin typeface="Georgia"/>
                <a:cs typeface="Georgia"/>
              </a:rPr>
              <a:t>j</a:t>
            </a:r>
            <a:r>
              <a:rPr sz="2600" spc="-5" dirty="0">
                <a:latin typeface="Georgia"/>
                <a:cs typeface="Georgia"/>
              </a:rPr>
              <a:t>e</a:t>
            </a:r>
            <a:r>
              <a:rPr sz="2600" spc="5" dirty="0">
                <a:latin typeface="Georgia"/>
                <a:cs typeface="Georgia"/>
              </a:rPr>
              <a:t>c</a:t>
            </a:r>
            <a:r>
              <a:rPr sz="2600" dirty="0">
                <a:latin typeface="Georgia"/>
                <a:cs typeface="Georgia"/>
              </a:rPr>
              <a:t>t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Man</a:t>
            </a:r>
            <a:r>
              <a:rPr sz="2600" spc="-1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er,</a:t>
            </a:r>
            <a:endParaRPr sz="2600">
              <a:latin typeface="Georgia"/>
              <a:cs typeface="Georgia"/>
            </a:endParaRPr>
          </a:p>
          <a:p>
            <a:pPr marL="1048385">
              <a:lnSpc>
                <a:spcPct val="100000"/>
              </a:lnSpc>
              <a:spcBef>
                <a:spcPts val="885"/>
              </a:spcBef>
            </a:pPr>
            <a:r>
              <a:rPr dirty="0">
                <a:latin typeface="Georgia"/>
                <a:cs typeface="Georgia"/>
              </a:rPr>
              <a:t>Te</a:t>
            </a:r>
            <a:r>
              <a:rPr spc="-15" dirty="0">
                <a:latin typeface="Georgia"/>
                <a:cs typeface="Georgia"/>
              </a:rPr>
              <a:t>a</a:t>
            </a:r>
            <a:r>
              <a:rPr spc="5" dirty="0">
                <a:latin typeface="Georgia"/>
                <a:cs typeface="Georgia"/>
              </a:rPr>
              <a:t>m</a:t>
            </a:r>
            <a:r>
              <a:rPr dirty="0">
                <a:latin typeface="Georgia"/>
                <a:cs typeface="Georgia"/>
              </a:rPr>
              <a:t> Mem</a:t>
            </a:r>
            <a:r>
              <a:rPr spc="5" dirty="0">
                <a:latin typeface="Georgia"/>
                <a:cs typeface="Georgia"/>
              </a:rPr>
              <a:t>b</a:t>
            </a:r>
            <a:r>
              <a:rPr spc="-5" dirty="0">
                <a:latin typeface="Georgia"/>
                <a:cs typeface="Georgia"/>
              </a:rPr>
              <a:t>ers</a:t>
            </a:r>
            <a:r>
              <a:rPr dirty="0">
                <a:latin typeface="Georgia"/>
                <a:cs typeface="Georgia"/>
              </a:rPr>
              <a:t>,</a:t>
            </a:r>
            <a:r>
              <a:rPr spc="-30" dirty="0">
                <a:latin typeface="Georgia"/>
                <a:cs typeface="Georgia"/>
              </a:rPr>
              <a:t> </a:t>
            </a:r>
            <a:r>
              <a:rPr spc="-5" dirty="0">
                <a:latin typeface="Georgia"/>
                <a:cs typeface="Georgia"/>
              </a:rPr>
              <a:t>Functiona</a:t>
            </a:r>
            <a:r>
              <a:rPr dirty="0">
                <a:latin typeface="Georgia"/>
                <a:cs typeface="Georgia"/>
              </a:rPr>
              <a:t>l</a:t>
            </a:r>
            <a:r>
              <a:rPr spc="-5" dirty="0">
                <a:latin typeface="Georgia"/>
                <a:cs typeface="Georgia"/>
              </a:rPr>
              <a:t> Ma</a:t>
            </a:r>
            <a:r>
              <a:rPr spc="-15" dirty="0">
                <a:latin typeface="Georgia"/>
                <a:cs typeface="Georgia"/>
              </a:rPr>
              <a:t>n</a:t>
            </a:r>
            <a:r>
              <a:rPr dirty="0">
                <a:latin typeface="Georgia"/>
                <a:cs typeface="Georgia"/>
              </a:rPr>
              <a:t>ager,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Business</a:t>
            </a:r>
          </a:p>
          <a:p>
            <a:pPr marL="1048385">
              <a:lnSpc>
                <a:spcPct val="100000"/>
              </a:lnSpc>
              <a:spcBef>
                <a:spcPts val="935"/>
              </a:spcBef>
            </a:pPr>
            <a:r>
              <a:rPr dirty="0"/>
              <a:t>Analyst, Sponsor,</a:t>
            </a:r>
            <a:r>
              <a:rPr spc="-25" dirty="0"/>
              <a:t> </a:t>
            </a:r>
            <a:r>
              <a:rPr dirty="0"/>
              <a:t>… etc.</a:t>
            </a:r>
          </a:p>
          <a:p>
            <a:pPr marL="1127760" lvl="2" indent="-228600">
              <a:lnSpc>
                <a:spcPct val="100000"/>
              </a:lnSpc>
              <a:spcBef>
                <a:spcPts val="875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1128395" algn="l"/>
              </a:tabLst>
            </a:pPr>
            <a:r>
              <a:rPr sz="2300" dirty="0">
                <a:latin typeface="Georgia"/>
                <a:cs typeface="Georgia"/>
              </a:rPr>
              <a:t>R</a:t>
            </a:r>
            <a:r>
              <a:rPr sz="2300" spc="5" dirty="0">
                <a:latin typeface="Georgia"/>
                <a:cs typeface="Georgia"/>
              </a:rPr>
              <a:t>o</a:t>
            </a:r>
            <a:r>
              <a:rPr sz="2300" spc="-5" dirty="0">
                <a:latin typeface="Georgia"/>
                <a:cs typeface="Georgia"/>
              </a:rPr>
              <a:t>le</a:t>
            </a:r>
            <a:endParaRPr sz="2300">
              <a:latin typeface="Georgia"/>
              <a:cs typeface="Georgia"/>
            </a:endParaRPr>
          </a:p>
          <a:p>
            <a:pPr marL="1127760" lvl="2" indent="-228600">
              <a:lnSpc>
                <a:spcPct val="100000"/>
              </a:lnSpc>
              <a:spcBef>
                <a:spcPts val="830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1128395" algn="l"/>
              </a:tabLst>
            </a:pPr>
            <a:r>
              <a:rPr sz="2300" dirty="0">
                <a:latin typeface="Georgia"/>
                <a:cs typeface="Georgia"/>
              </a:rPr>
              <a:t>Authority</a:t>
            </a:r>
            <a:endParaRPr sz="2300">
              <a:latin typeface="Georgia"/>
              <a:cs typeface="Georgia"/>
            </a:endParaRPr>
          </a:p>
          <a:p>
            <a:pPr marL="1127760" lvl="2" indent="-228600">
              <a:lnSpc>
                <a:spcPct val="100000"/>
              </a:lnSpc>
              <a:spcBef>
                <a:spcPts val="825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1128395" algn="l"/>
              </a:tabLst>
            </a:pPr>
            <a:r>
              <a:rPr sz="2300" dirty="0">
                <a:latin typeface="Georgia"/>
                <a:cs typeface="Georgia"/>
              </a:rPr>
              <a:t>Res</a:t>
            </a:r>
            <a:r>
              <a:rPr sz="2300" spc="5" dirty="0">
                <a:latin typeface="Georgia"/>
                <a:cs typeface="Georgia"/>
              </a:rPr>
              <a:t>p</a:t>
            </a:r>
            <a:r>
              <a:rPr sz="2300" spc="-5" dirty="0">
                <a:latin typeface="Georgia"/>
                <a:cs typeface="Georgia"/>
              </a:rPr>
              <a:t>onsibility</a:t>
            </a:r>
            <a:endParaRPr sz="2300">
              <a:latin typeface="Georgia"/>
              <a:cs typeface="Georgia"/>
            </a:endParaRPr>
          </a:p>
          <a:p>
            <a:pPr marL="1127760" lvl="2" indent="-228600">
              <a:lnSpc>
                <a:spcPct val="100000"/>
              </a:lnSpc>
              <a:spcBef>
                <a:spcPts val="825"/>
              </a:spcBef>
              <a:buClr>
                <a:srgbClr val="775F54"/>
              </a:buClr>
              <a:buSzPct val="73913"/>
              <a:buFont typeface="Wingdings"/>
              <a:buChar char=""/>
              <a:tabLst>
                <a:tab pos="1128395" algn="l"/>
              </a:tabLst>
            </a:pPr>
            <a:r>
              <a:rPr sz="2300" spc="-5" dirty="0">
                <a:latin typeface="Georgia"/>
                <a:cs typeface="Georgia"/>
              </a:rPr>
              <a:t>Com</a:t>
            </a:r>
            <a:r>
              <a:rPr sz="2300" dirty="0">
                <a:latin typeface="Georgia"/>
                <a:cs typeface="Georgia"/>
              </a:rPr>
              <a:t>p</a:t>
            </a:r>
            <a:r>
              <a:rPr sz="2300" spc="-5" dirty="0">
                <a:latin typeface="Georgia"/>
                <a:cs typeface="Georgia"/>
              </a:rPr>
              <a:t>etency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853185"/>
            <a:ext cx="783717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Plan</a:t>
            </a:r>
            <a:r>
              <a:rPr sz="4000" spc="10" dirty="0"/>
              <a:t> </a:t>
            </a:r>
            <a:r>
              <a:rPr sz="4000" spc="-5" dirty="0"/>
              <a:t>HR</a:t>
            </a:r>
            <a:r>
              <a:rPr sz="4000" spc="10" dirty="0"/>
              <a:t> </a:t>
            </a:r>
            <a:r>
              <a:rPr sz="4000" spc="-10" dirty="0"/>
              <a:t>Ma</a:t>
            </a:r>
            <a:r>
              <a:rPr sz="4000" spc="0" dirty="0"/>
              <a:t>n</a:t>
            </a:r>
            <a:r>
              <a:rPr sz="4000" spc="-5" dirty="0"/>
              <a:t>a</a:t>
            </a:r>
            <a:r>
              <a:rPr sz="4000" dirty="0"/>
              <a:t>g</a:t>
            </a:r>
            <a:r>
              <a:rPr sz="4000" spc="-10" dirty="0"/>
              <a:t>emen</a:t>
            </a:r>
            <a:r>
              <a:rPr sz="4000" spc="5" dirty="0"/>
              <a:t>t</a:t>
            </a:r>
            <a:r>
              <a:rPr sz="4000" spc="-5" dirty="0"/>
              <a:t>:</a:t>
            </a:r>
            <a:r>
              <a:rPr sz="4000" dirty="0"/>
              <a:t> </a:t>
            </a:r>
            <a:r>
              <a:rPr sz="4000" spc="0" dirty="0"/>
              <a:t>O</a:t>
            </a:r>
            <a:r>
              <a:rPr sz="4000" spc="-10" dirty="0"/>
              <a:t>u</a:t>
            </a:r>
            <a:r>
              <a:rPr sz="4000" dirty="0"/>
              <a:t>t</a:t>
            </a:r>
            <a:r>
              <a:rPr sz="4000" spc="-10" dirty="0"/>
              <a:t>pu</a:t>
            </a:r>
            <a:r>
              <a:rPr sz="4000" dirty="0"/>
              <a:t>t</a:t>
            </a:r>
            <a:r>
              <a:rPr sz="4000" spc="-5" dirty="0"/>
              <a:t>s (1)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6096000" y="4038600"/>
            <a:ext cx="1853183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1781</Words>
  <Application>Microsoft Office PowerPoint</Application>
  <PresentationFormat>On-screen Show (4:3)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ＭＳ Ｐゴシック</vt:lpstr>
      <vt:lpstr>Arial</vt:lpstr>
      <vt:lpstr>Calibri</vt:lpstr>
      <vt:lpstr>DejaVu Sans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Agenda</vt:lpstr>
      <vt:lpstr>Human Resources Management</vt:lpstr>
      <vt:lpstr>9.1 Plan HR Management</vt:lpstr>
      <vt:lpstr>Plan HR Management: Input</vt:lpstr>
      <vt:lpstr>Plan HR Management: T &amp; T</vt:lpstr>
      <vt:lpstr>PowerPoint Presentation</vt:lpstr>
      <vt:lpstr>Plan HR Management: Outputs (1)</vt:lpstr>
      <vt:lpstr>Plan HR Management: Outputs (2)</vt:lpstr>
      <vt:lpstr>Plan HR Management: Outputs (3)</vt:lpstr>
      <vt:lpstr>PowerPoint Presentation</vt:lpstr>
      <vt:lpstr>Exam Spotlights</vt:lpstr>
      <vt:lpstr>Quiz</vt:lpstr>
      <vt:lpstr>Quiz</vt:lpstr>
      <vt:lpstr>9.2 Acquire Project Team</vt:lpstr>
      <vt:lpstr>Acquire Project Team: Inputs</vt:lpstr>
      <vt:lpstr>Acquire Project Team T&amp;T</vt:lpstr>
      <vt:lpstr>Acquire Project Team Outputs</vt:lpstr>
      <vt:lpstr>PowerPoint Presentation</vt:lpstr>
      <vt:lpstr>Quiz</vt:lpstr>
      <vt:lpstr>Quiz</vt:lpstr>
      <vt:lpstr>Quiz</vt:lpstr>
      <vt:lpstr>9.3 Develop Project Team</vt:lpstr>
      <vt:lpstr>Develop Project Team: Inputs</vt:lpstr>
      <vt:lpstr>Develop Project Team: T&amp;T (1)</vt:lpstr>
      <vt:lpstr>Develop Project Team: T&amp;T (2)</vt:lpstr>
      <vt:lpstr>PowerPoint Presentation</vt:lpstr>
      <vt:lpstr>Develop Project Team: T&amp;T (3)</vt:lpstr>
      <vt:lpstr>Motivational Theory</vt:lpstr>
      <vt:lpstr>PowerPoint Presentation</vt:lpstr>
      <vt:lpstr>Motivational Theory</vt:lpstr>
      <vt:lpstr>Motivational Theory</vt:lpstr>
      <vt:lpstr>Motivational Theory</vt:lpstr>
      <vt:lpstr>PowerPoint Presentation</vt:lpstr>
      <vt:lpstr>Motivational Theory</vt:lpstr>
      <vt:lpstr>Powers of the Project Manager</vt:lpstr>
      <vt:lpstr>Develop Project Team: Outputs</vt:lpstr>
      <vt:lpstr>PowerPoint Presentation</vt:lpstr>
      <vt:lpstr>Exam Spotlights</vt:lpstr>
      <vt:lpstr>Quiz</vt:lpstr>
      <vt:lpstr>9.4 Manage Project Team</vt:lpstr>
      <vt:lpstr>Manage Project Team: Inputs</vt:lpstr>
      <vt:lpstr>Manage Project Team: T&amp;T (1)</vt:lpstr>
      <vt:lpstr>Conflict Management</vt:lpstr>
      <vt:lpstr>Sources of Conflict</vt:lpstr>
      <vt:lpstr>Manage Project Team: Outputs</vt:lpstr>
      <vt:lpstr>Exam Spotlights</vt:lpstr>
      <vt:lpstr>PM HRM Responsibilities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Waleed El-Naggar</dc:creator>
  <cp:lastModifiedBy>Minh Nguyen</cp:lastModifiedBy>
  <cp:revision>2</cp:revision>
  <dcterms:created xsi:type="dcterms:W3CDTF">2015-06-18T08:43:03Z</dcterms:created>
  <dcterms:modified xsi:type="dcterms:W3CDTF">2015-06-18T07:52:44Z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2015-06-18T00:00:00Z</vt:filetime>
  </property>
</Properties>
</file>