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05" r:id="rId5"/>
    <p:sldId id="268" r:id="rId6"/>
    <p:sldId id="353" r:id="rId7"/>
    <p:sldId id="329" r:id="rId8"/>
    <p:sldId id="352" r:id="rId9"/>
    <p:sldId id="361" r:id="rId10"/>
    <p:sldId id="354" r:id="rId11"/>
    <p:sldId id="355" r:id="rId12"/>
    <p:sldId id="358" r:id="rId13"/>
    <p:sldId id="362" r:id="rId14"/>
    <p:sldId id="360" r:id="rId15"/>
    <p:sldId id="350"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34" userDrawn="1">
          <p15:clr>
            <a:srgbClr val="A4A3A4"/>
          </p15:clr>
        </p15:guide>
        <p15:guide id="2" pos="1300" userDrawn="1">
          <p15:clr>
            <a:srgbClr val="A4A3A4"/>
          </p15:clr>
        </p15:guide>
        <p15:guide id="3" pos="588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38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444"/>
    <a:srgbClr val="8C94AB"/>
    <a:srgbClr val="7E95A5"/>
    <a:srgbClr val="F68D38"/>
    <a:srgbClr val="2F3649"/>
    <a:srgbClr val="6C80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93189"/>
  </p:normalViewPr>
  <p:slideViewPr>
    <p:cSldViewPr snapToGrid="0" snapToObjects="1">
      <p:cViewPr varScale="1">
        <p:scale>
          <a:sx n="107" d="100"/>
          <a:sy n="107" d="100"/>
        </p:scale>
        <p:origin x="464" y="176"/>
      </p:cViewPr>
      <p:guideLst>
        <p:guide orient="horz" pos="1434"/>
        <p:guide pos="1300"/>
        <p:guide pos="5881"/>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160"/>
        <p:guide pos="38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0281BC6-A316-CC49-9F21-9FE011ECDCFC}" type="datetimeFigureOut">
              <a:rPr lang="en-US" smtClean="0"/>
              <a:t>9/4/19</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6B9B63-5941-C54B-A31E-EB039B018AE7}" type="slidenum">
              <a:rPr lang="en-US" smtClean="0"/>
              <a:t>‹#›</a:t>
            </a:fld>
            <a:endParaRPr lang="en-US"/>
          </a:p>
        </p:txBody>
      </p:sp>
    </p:spTree>
    <p:extLst>
      <p:ext uri="{BB962C8B-B14F-4D97-AF65-F5344CB8AC3E}">
        <p14:creationId xmlns:p14="http://schemas.microsoft.com/office/powerpoint/2010/main" val="300185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start with why time-series series methods are important.</a:t>
            </a:r>
          </a:p>
          <a:p>
            <a:endParaRPr lang="en-US" dirty="0"/>
          </a:p>
          <a:p>
            <a:r>
              <a:rPr lang="en-US" dirty="0"/>
              <a:t>The first reasons is that time series problems are everywhere; they appear in financial data, customer behavior data, property data and engineering problems. In fact, in our experience, we have that around 70% of our consulting projects have some time-series component or consideration that needs to be incorporated into the solution.</a:t>
            </a:r>
          </a:p>
          <a:p>
            <a:endParaRPr lang="en-US" dirty="0"/>
          </a:p>
          <a:p>
            <a:r>
              <a:rPr lang="en-US" dirty="0"/>
              <a:t>The second reason is that most methods, especially the standard ones inside statistics and machine learning are built for cross-sectional problems. If you haven’t heard of this terminology before, cross sectional problems are where we take many observations at a point in time from many individuals.</a:t>
            </a:r>
          </a:p>
          <a:p>
            <a:endParaRPr lang="en-US" dirty="0"/>
          </a:p>
          <a:p>
            <a:endParaRPr lang="en-US" dirty="0"/>
          </a:p>
        </p:txBody>
      </p:sp>
      <p:sp>
        <p:nvSpPr>
          <p:cNvPr id="4" name="Slide Number Placeholder 3"/>
          <p:cNvSpPr>
            <a:spLocks noGrp="1"/>
          </p:cNvSpPr>
          <p:nvPr>
            <p:ph type="sldNum" sz="quarter" idx="5"/>
          </p:nvPr>
        </p:nvSpPr>
        <p:spPr/>
        <p:txBody>
          <a:bodyPr/>
          <a:lstStyle/>
          <a:p>
            <a:fld id="{4F6B9B63-5941-C54B-A31E-EB039B018AE7}" type="slidenum">
              <a:rPr lang="en-US" smtClean="0"/>
              <a:t>3</a:t>
            </a:fld>
            <a:endParaRPr lang="en-US"/>
          </a:p>
        </p:txBody>
      </p:sp>
    </p:spTree>
    <p:extLst>
      <p:ext uri="{BB962C8B-B14F-4D97-AF65-F5344CB8AC3E}">
        <p14:creationId xmlns:p14="http://schemas.microsoft.com/office/powerpoint/2010/main" val="2055059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Time–series data is a chronological sequence of observations on a particular variable. </a:t>
            </a:r>
          </a:p>
          <a:p>
            <a:endParaRPr lang="en-US"/>
          </a:p>
        </p:txBody>
      </p:sp>
      <p:sp>
        <p:nvSpPr>
          <p:cNvPr id="4" name="Slide Number Placeholder 3"/>
          <p:cNvSpPr>
            <a:spLocks noGrp="1"/>
          </p:cNvSpPr>
          <p:nvPr>
            <p:ph type="sldNum" sz="quarter" idx="5"/>
          </p:nvPr>
        </p:nvSpPr>
        <p:spPr/>
        <p:txBody>
          <a:bodyPr/>
          <a:lstStyle/>
          <a:p>
            <a:fld id="{4F6B9B63-5941-C54B-A31E-EB039B018AE7}" type="slidenum">
              <a:rPr lang="en-US" smtClean="0"/>
              <a:t>4</a:t>
            </a:fld>
            <a:endParaRPr lang="en-US"/>
          </a:p>
        </p:txBody>
      </p:sp>
    </p:spTree>
    <p:extLst>
      <p:ext uri="{BB962C8B-B14F-4D97-AF65-F5344CB8AC3E}">
        <p14:creationId xmlns:p14="http://schemas.microsoft.com/office/powerpoint/2010/main" val="372503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Time–series data is a chronological sequence of observations on a particular variable. </a:t>
            </a:r>
          </a:p>
          <a:p>
            <a:endParaRPr lang="en-US"/>
          </a:p>
        </p:txBody>
      </p:sp>
      <p:sp>
        <p:nvSpPr>
          <p:cNvPr id="4" name="Slide Number Placeholder 3"/>
          <p:cNvSpPr>
            <a:spLocks noGrp="1"/>
          </p:cNvSpPr>
          <p:nvPr>
            <p:ph type="sldNum" sz="quarter" idx="5"/>
          </p:nvPr>
        </p:nvSpPr>
        <p:spPr/>
        <p:txBody>
          <a:bodyPr/>
          <a:lstStyle/>
          <a:p>
            <a:fld id="{4F6B9B63-5941-C54B-A31E-EB039B018AE7}" type="slidenum">
              <a:rPr lang="en-US" smtClean="0"/>
              <a:t>5</a:t>
            </a:fld>
            <a:endParaRPr lang="en-US"/>
          </a:p>
        </p:txBody>
      </p:sp>
    </p:spTree>
    <p:extLst>
      <p:ext uri="{BB962C8B-B14F-4D97-AF65-F5344CB8AC3E}">
        <p14:creationId xmlns:p14="http://schemas.microsoft.com/office/powerpoint/2010/main" val="3584145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Exponential smoothing (ETS methods)</a:t>
            </a:r>
          </a:p>
          <a:p>
            <a:r>
              <a:rPr lang="en-US" dirty="0"/>
              <a:t>Classical methods typically work through:</a:t>
            </a:r>
          </a:p>
          <a:p>
            <a:endParaRPr lang="en-US" dirty="0"/>
          </a:p>
          <a:p>
            <a:pPr marL="800100" lvl="1" indent="-342900">
              <a:buFont typeface="+mj-lt"/>
              <a:buAutoNum type="arabicPeriod"/>
            </a:pPr>
            <a:r>
              <a:rPr lang="en-US" dirty="0"/>
              <a:t>Decomposition of time-series into each of its components</a:t>
            </a:r>
          </a:p>
          <a:p>
            <a:pPr marL="800100" lvl="1" indent="-342900">
              <a:buFont typeface="+mj-lt"/>
              <a:buAutoNum type="arabicPeriod"/>
            </a:pPr>
            <a:r>
              <a:rPr lang="en-US" dirty="0"/>
              <a:t>Find average historical affects for each component</a:t>
            </a:r>
          </a:p>
          <a:p>
            <a:pPr marL="800100" lvl="1" indent="-342900">
              <a:buFont typeface="+mj-lt"/>
              <a:buAutoNum type="arabicPeriod"/>
            </a:pPr>
            <a:r>
              <a:rPr lang="en-US" dirty="0"/>
              <a:t>Aggregate average historical affects and forecast one step ahead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Modern time series methods follow the same patterns as traditional machine learning approaches with 3 major modifications:</a:t>
            </a:r>
          </a:p>
          <a:p>
            <a:endParaRPr lang="en-US" dirty="0"/>
          </a:p>
          <a:p>
            <a:pPr marL="342900" indent="-342900">
              <a:buFont typeface="+mj-lt"/>
              <a:buAutoNum type="arabicPeriod"/>
            </a:pPr>
            <a:r>
              <a:rPr lang="en-US" dirty="0"/>
              <a:t>Time-series features are manually created by the user (time-series feature engineering) if the algorithm cannot implicitly model them.</a:t>
            </a:r>
          </a:p>
          <a:p>
            <a:pPr marL="342900" indent="-342900">
              <a:buFont typeface="+mj-lt"/>
              <a:buAutoNum type="arabicPeriod"/>
            </a:pPr>
            <a:endParaRPr lang="en-US" dirty="0"/>
          </a:p>
          <a:p>
            <a:pPr marL="342900" indent="-342900">
              <a:buFont typeface="+mj-lt"/>
              <a:buAutoNum type="arabicPeriod"/>
            </a:pPr>
            <a:r>
              <a:rPr lang="en-US" dirty="0"/>
              <a:t>Specific Machine learning methods are applied that give us the point estimate as well as the distribution.</a:t>
            </a:r>
          </a:p>
          <a:p>
            <a:pPr marL="342900" indent="-342900">
              <a:buFont typeface="+mj-lt"/>
              <a:buAutoNum type="arabicPeriod"/>
            </a:pPr>
            <a:endParaRPr lang="en-US" dirty="0"/>
          </a:p>
          <a:p>
            <a:pPr marL="342900" indent="-342900">
              <a:buFont typeface="+mj-lt"/>
              <a:buAutoNum type="arabicPeriod"/>
            </a:pPr>
            <a:r>
              <a:rPr lang="en-US" dirty="0"/>
              <a:t>Traditional time series validation (not random sampling) is used with specific metrics.</a:t>
            </a:r>
          </a:p>
          <a:p>
            <a:endParaRPr lang="en-US" dirty="0"/>
          </a:p>
        </p:txBody>
      </p:sp>
      <p:sp>
        <p:nvSpPr>
          <p:cNvPr id="4" name="Slide Number Placeholder 3"/>
          <p:cNvSpPr>
            <a:spLocks noGrp="1"/>
          </p:cNvSpPr>
          <p:nvPr>
            <p:ph type="sldNum" sz="quarter" idx="5"/>
          </p:nvPr>
        </p:nvSpPr>
        <p:spPr/>
        <p:txBody>
          <a:bodyPr/>
          <a:lstStyle/>
          <a:p>
            <a:fld id="{4F6B9B63-5941-C54B-A31E-EB039B018AE7}" type="slidenum">
              <a:rPr lang="en-US" smtClean="0"/>
              <a:t>6</a:t>
            </a:fld>
            <a:endParaRPr lang="en-US"/>
          </a:p>
        </p:txBody>
      </p:sp>
    </p:spTree>
    <p:extLst>
      <p:ext uri="{BB962C8B-B14F-4D97-AF65-F5344CB8AC3E}">
        <p14:creationId xmlns:p14="http://schemas.microsoft.com/office/powerpoint/2010/main" val="40449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Developers with no machine learning expertise can use the Amazon Forecast APIs, AWS Command Line Interface (AWS CLI), or Amazon Forecast console to import training data into one or more Amazon Forecast datasets, train predictors, and generate forecasts. </a:t>
            </a:r>
            <a:endParaRPr lang="en-AU" dirty="0">
              <a:effectLst/>
            </a:endParaRPr>
          </a:p>
          <a:p>
            <a:endParaRPr lang="en-US" dirty="0"/>
          </a:p>
        </p:txBody>
      </p:sp>
      <p:sp>
        <p:nvSpPr>
          <p:cNvPr id="4" name="Slide Number Placeholder 3"/>
          <p:cNvSpPr>
            <a:spLocks noGrp="1"/>
          </p:cNvSpPr>
          <p:nvPr>
            <p:ph type="sldNum" sz="quarter" idx="5"/>
          </p:nvPr>
        </p:nvSpPr>
        <p:spPr/>
        <p:txBody>
          <a:bodyPr/>
          <a:lstStyle/>
          <a:p>
            <a:fld id="{4F6B9B63-5941-C54B-A31E-EB039B018AE7}" type="slidenum">
              <a:rPr lang="en-US" smtClean="0"/>
              <a:t>7</a:t>
            </a:fld>
            <a:endParaRPr lang="en-US"/>
          </a:p>
        </p:txBody>
      </p:sp>
    </p:spTree>
    <p:extLst>
      <p:ext uri="{BB962C8B-B14F-4D97-AF65-F5344CB8AC3E}">
        <p14:creationId xmlns:p14="http://schemas.microsoft.com/office/powerpoint/2010/main" val="137106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When creating forecasting projects in Amazon Forecast, you work with the following resources: </a:t>
            </a:r>
            <a:endParaRPr lang="en-AU"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latin typeface="AmazonEmber"/>
              </a:rPr>
              <a:t>Before using Amazon Forecast to evaluate or forecast time-series data, create an AWS account, configure access permissions, and set up the AWS Command Line Interface (AWS CLI). </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F6B9B63-5941-C54B-A31E-EB039B018AE7}" type="slidenum">
              <a:rPr lang="en-US" smtClean="0"/>
              <a:t>8</a:t>
            </a:fld>
            <a:endParaRPr lang="en-US"/>
          </a:p>
        </p:txBody>
      </p:sp>
    </p:spTree>
    <p:extLst>
      <p:ext uri="{BB962C8B-B14F-4D97-AF65-F5344CB8AC3E}">
        <p14:creationId xmlns:p14="http://schemas.microsoft.com/office/powerpoint/2010/main" val="193808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u="none" strike="noStrike" kern="1200" dirty="0">
                <a:solidFill>
                  <a:schemeClr val="tx1"/>
                </a:solidFill>
                <a:effectLst/>
                <a:latin typeface="+mn-lt"/>
                <a:ea typeface="+mn-ea"/>
                <a:cs typeface="+mn-cs"/>
              </a:rPr>
              <a:t>Autoregression</a:t>
            </a:r>
            <a:r>
              <a:rPr lang="en-AU" sz="1200" b="0" i="0" u="none" strike="noStrike" kern="1200" dirty="0">
                <a:solidFill>
                  <a:schemeClr val="tx1"/>
                </a:solidFill>
                <a:effectLst/>
                <a:latin typeface="+mn-lt"/>
                <a:ea typeface="+mn-ea"/>
                <a:cs typeface="+mn-cs"/>
              </a:rPr>
              <a:t> is a time series model that uses observations from previous time steps as input to a regression equation to predict the value at the next time step. </a:t>
            </a:r>
          </a:p>
          <a:p>
            <a:endParaRPr lang="en-AU" sz="1200" b="0" i="0" u="none" strike="noStrike" kern="1200" dirty="0">
              <a:solidFill>
                <a:schemeClr val="tx1"/>
              </a:solidFill>
              <a:effectLst/>
              <a:latin typeface="+mn-lt"/>
              <a:ea typeface="+mn-ea"/>
              <a:cs typeface="+mn-cs"/>
            </a:endParaRPr>
          </a:p>
          <a:p>
            <a:r>
              <a:rPr lang="en-AU" sz="1200" b="0" i="0" u="none" strike="noStrike" kern="1200" dirty="0">
                <a:solidFill>
                  <a:schemeClr val="tx1"/>
                </a:solidFill>
                <a:effectLst/>
                <a:latin typeface="+mn-lt"/>
                <a:ea typeface="+mn-ea"/>
                <a:cs typeface="+mn-cs"/>
              </a:rPr>
              <a:t>A </a:t>
            </a:r>
            <a:r>
              <a:rPr lang="en-AU" sz="1200" b="1" i="0" u="none" strike="noStrike" kern="1200" dirty="0">
                <a:solidFill>
                  <a:schemeClr val="tx1"/>
                </a:solidFill>
                <a:effectLst/>
                <a:latin typeface="+mn-lt"/>
                <a:ea typeface="+mn-ea"/>
                <a:cs typeface="+mn-cs"/>
              </a:rPr>
              <a:t>recurrent</a:t>
            </a:r>
            <a:r>
              <a:rPr lang="en-AU" sz="1200" b="0" i="0" u="none" strike="noStrike" kern="1200" dirty="0">
                <a:solidFill>
                  <a:schemeClr val="tx1"/>
                </a:solidFill>
                <a:effectLst/>
                <a:latin typeface="+mn-lt"/>
                <a:ea typeface="+mn-ea"/>
                <a:cs typeface="+mn-cs"/>
              </a:rPr>
              <a:t> neural network (</a:t>
            </a:r>
            <a:r>
              <a:rPr lang="en-AU" sz="1200" b="1" i="0" u="none" strike="noStrike" kern="1200" dirty="0">
                <a:solidFill>
                  <a:schemeClr val="tx1"/>
                </a:solidFill>
                <a:effectLst/>
                <a:latin typeface="+mn-lt"/>
                <a:ea typeface="+mn-ea"/>
                <a:cs typeface="+mn-cs"/>
              </a:rPr>
              <a:t>RNN</a:t>
            </a:r>
            <a:r>
              <a:rPr lang="en-AU" sz="1200" b="0" i="0" u="none" strike="noStrike" kern="1200" dirty="0">
                <a:solidFill>
                  <a:schemeClr val="tx1"/>
                </a:solidFill>
                <a:effectLst/>
                <a:latin typeface="+mn-lt"/>
                <a:ea typeface="+mn-ea"/>
                <a:cs typeface="+mn-cs"/>
              </a:rPr>
              <a:t>) is a class of artificial neural networks where connections between nodes form a directed graph along a temporal sequence</a:t>
            </a:r>
            <a:endParaRPr lang="en-US" dirty="0"/>
          </a:p>
        </p:txBody>
      </p:sp>
      <p:sp>
        <p:nvSpPr>
          <p:cNvPr id="4" name="Slide Number Placeholder 3"/>
          <p:cNvSpPr>
            <a:spLocks noGrp="1"/>
          </p:cNvSpPr>
          <p:nvPr>
            <p:ph type="sldNum" sz="quarter" idx="5"/>
          </p:nvPr>
        </p:nvSpPr>
        <p:spPr/>
        <p:txBody>
          <a:bodyPr/>
          <a:lstStyle/>
          <a:p>
            <a:fld id="{4F6B9B63-5941-C54B-A31E-EB039B018AE7}" type="slidenum">
              <a:rPr lang="en-US" smtClean="0"/>
              <a:t>9</a:t>
            </a:fld>
            <a:endParaRPr lang="en-US"/>
          </a:p>
        </p:txBody>
      </p:sp>
    </p:spTree>
    <p:extLst>
      <p:ext uri="{BB962C8B-B14F-4D97-AF65-F5344CB8AC3E}">
        <p14:creationId xmlns:p14="http://schemas.microsoft.com/office/powerpoint/2010/main" val="23510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github.com</a:t>
            </a:r>
            <a:r>
              <a:rPr lang="en-US" dirty="0"/>
              <a:t>/</a:t>
            </a:r>
            <a:r>
              <a:rPr lang="en-US" dirty="0" err="1"/>
              <a:t>awslabs</a:t>
            </a:r>
            <a:r>
              <a:rPr lang="en-US" dirty="0"/>
              <a:t>/amazon-</a:t>
            </a:r>
            <a:r>
              <a:rPr lang="en-US" dirty="0" err="1"/>
              <a:t>sagemaker</a:t>
            </a:r>
            <a:r>
              <a:rPr lang="en-US" dirty="0"/>
              <a:t>-examples/blob/master/</a:t>
            </a:r>
            <a:r>
              <a:rPr lang="en-US" dirty="0" err="1"/>
              <a:t>introduction_to_amazon_algorithms</a:t>
            </a:r>
            <a:r>
              <a:rPr lang="en-US" dirty="0"/>
              <a:t>/</a:t>
            </a:r>
            <a:r>
              <a:rPr lang="en-US" dirty="0" err="1"/>
              <a:t>deepar_electricity</a:t>
            </a:r>
            <a:r>
              <a:rPr lang="en-US" dirty="0"/>
              <a:t>/</a:t>
            </a:r>
            <a:r>
              <a:rPr lang="en-US" dirty="0" err="1"/>
              <a:t>DeepAR-Electricity.ipynb</a:t>
            </a:r>
            <a:endParaRPr lang="en-US" dirty="0"/>
          </a:p>
          <a:p>
            <a:endParaRPr lang="en-US" dirty="0"/>
          </a:p>
        </p:txBody>
      </p:sp>
      <p:sp>
        <p:nvSpPr>
          <p:cNvPr id="4" name="Slide Number Placeholder 3"/>
          <p:cNvSpPr>
            <a:spLocks noGrp="1"/>
          </p:cNvSpPr>
          <p:nvPr>
            <p:ph type="sldNum" sz="quarter" idx="5"/>
          </p:nvPr>
        </p:nvSpPr>
        <p:spPr/>
        <p:txBody>
          <a:bodyPr/>
          <a:lstStyle/>
          <a:p>
            <a:fld id="{4F6B9B63-5941-C54B-A31E-EB039B018AE7}" type="slidenum">
              <a:rPr lang="en-US" smtClean="0"/>
              <a:t>11</a:t>
            </a:fld>
            <a:endParaRPr lang="en-US"/>
          </a:p>
        </p:txBody>
      </p:sp>
    </p:spTree>
    <p:extLst>
      <p:ext uri="{BB962C8B-B14F-4D97-AF65-F5344CB8AC3E}">
        <p14:creationId xmlns:p14="http://schemas.microsoft.com/office/powerpoint/2010/main" val="2207053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6B9B63-5941-C54B-A31E-EB039B018AE7}" type="slidenum">
              <a:rPr lang="en-US" smtClean="0"/>
              <a:t>12</a:t>
            </a:fld>
            <a:endParaRPr lang="en-US"/>
          </a:p>
        </p:txBody>
      </p:sp>
    </p:spTree>
    <p:extLst>
      <p:ext uri="{BB962C8B-B14F-4D97-AF65-F5344CB8AC3E}">
        <p14:creationId xmlns:p14="http://schemas.microsoft.com/office/powerpoint/2010/main" val="408136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AD7030-9065-A446-B6F9-3B5612765C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FCA006A5-BAC5-D348-9265-1A5C2C957C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28800" y="2362200"/>
            <a:ext cx="4050719" cy="1255486"/>
          </a:xfrm>
          <a:prstGeom prst="rect">
            <a:avLst/>
          </a:prstGeom>
        </p:spPr>
      </p:pic>
      <p:sp>
        <p:nvSpPr>
          <p:cNvPr id="11" name="Text Placeholder 10">
            <a:extLst>
              <a:ext uri="{FF2B5EF4-FFF2-40B4-BE49-F238E27FC236}">
                <a16:creationId xmlns:a16="http://schemas.microsoft.com/office/drawing/2014/main" id="{9E968429-9077-834A-B88D-180636AE2C84}"/>
              </a:ext>
            </a:extLst>
          </p:cNvPr>
          <p:cNvSpPr>
            <a:spLocks noGrp="1"/>
          </p:cNvSpPr>
          <p:nvPr>
            <p:ph type="body" sz="quarter" idx="10"/>
          </p:nvPr>
        </p:nvSpPr>
        <p:spPr>
          <a:xfrm>
            <a:off x="1801813" y="3721100"/>
            <a:ext cx="7534275" cy="648476"/>
          </a:xfrm>
          <a:prstGeom prst="rect">
            <a:avLst/>
          </a:prstGeom>
        </p:spPr>
        <p:txBody>
          <a:bodyPr/>
          <a:lstStyle>
            <a:lvl1pPr>
              <a:defRPr sz="3600" b="1" i="1">
                <a:solidFill>
                  <a:schemeClr val="bg1"/>
                </a:solidFill>
                <a:latin typeface="Source Sans Pro" panose="020B0503030403020204" pitchFamily="34" charset="77"/>
              </a:defRPr>
            </a:lvl1pPr>
          </a:lstStyle>
          <a:p>
            <a:pPr lvl="0"/>
            <a:endParaRPr lang="en-US"/>
          </a:p>
        </p:txBody>
      </p:sp>
      <p:sp>
        <p:nvSpPr>
          <p:cNvPr id="5" name="Text Placeholder 4">
            <a:extLst>
              <a:ext uri="{FF2B5EF4-FFF2-40B4-BE49-F238E27FC236}">
                <a16:creationId xmlns:a16="http://schemas.microsoft.com/office/drawing/2014/main" id="{4CC86ABB-FA6C-C149-A757-33F68D5742AC}"/>
              </a:ext>
            </a:extLst>
          </p:cNvPr>
          <p:cNvSpPr>
            <a:spLocks noGrp="1"/>
          </p:cNvSpPr>
          <p:nvPr>
            <p:ph type="body" sz="quarter" idx="11"/>
          </p:nvPr>
        </p:nvSpPr>
        <p:spPr>
          <a:xfrm>
            <a:off x="1793875" y="4473575"/>
            <a:ext cx="4006850" cy="1041400"/>
          </a:xfrm>
          <a:prstGeom prst="rect">
            <a:avLst/>
          </a:prstGeom>
        </p:spPr>
        <p:txBody>
          <a:bodyPr/>
          <a:lstStyle>
            <a:lvl1pPr>
              <a:defRPr b="1" i="1">
                <a:solidFill>
                  <a:schemeClr val="accent1"/>
                </a:solidFill>
                <a:latin typeface="Source Sans Pro Semibold" panose="020B0503030403020204" pitchFamily="34" charset="77"/>
              </a:defRPr>
            </a:lvl1pPr>
          </a:lstStyle>
          <a:p>
            <a:pPr lvl="0"/>
            <a:r>
              <a:rPr lang="en-US"/>
              <a:t>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solidFill>
        <a:effectLst/>
      </p:bgPr>
    </p:bg>
    <p:spTree>
      <p:nvGrpSpPr>
        <p:cNvPr id="1" name=""/>
        <p:cNvGrpSpPr/>
        <p:nvPr/>
      </p:nvGrpSpPr>
      <p:grpSpPr>
        <a:xfrm>
          <a:off x="0" y="0"/>
          <a:ext cx="0" cy="0"/>
          <a:chOff x="0" y="0"/>
          <a:chExt cx="0" cy="0"/>
        </a:xfrm>
      </p:grpSpPr>
      <p:sp>
        <p:nvSpPr>
          <p:cNvPr id="19" name="object 33">
            <a:extLst>
              <a:ext uri="{FF2B5EF4-FFF2-40B4-BE49-F238E27FC236}">
                <a16:creationId xmlns:a16="http://schemas.microsoft.com/office/drawing/2014/main" id="{E00F88C8-10CD-9B40-AC29-5DBA68943A06}"/>
              </a:ext>
            </a:extLst>
          </p:cNvPr>
          <p:cNvSpPr/>
          <p:nvPr userDrawn="1"/>
        </p:nvSpPr>
        <p:spPr>
          <a:xfrm>
            <a:off x="0" y="5966460"/>
            <a:ext cx="12193270" cy="891540"/>
          </a:xfrm>
          <a:custGeom>
            <a:avLst/>
            <a:gdLst/>
            <a:ahLst/>
            <a:cxnLst/>
            <a:rect l="l" t="t" r="r" b="b"/>
            <a:pathLst>
              <a:path w="12193270" h="891540">
                <a:moveTo>
                  <a:pt x="0" y="891006"/>
                </a:moveTo>
                <a:lnTo>
                  <a:pt x="12193206" y="891006"/>
                </a:lnTo>
                <a:lnTo>
                  <a:pt x="12193206" y="0"/>
                </a:lnTo>
                <a:lnTo>
                  <a:pt x="0" y="0"/>
                </a:lnTo>
                <a:lnTo>
                  <a:pt x="0" y="891006"/>
                </a:lnTo>
                <a:close/>
              </a:path>
            </a:pathLst>
          </a:custGeom>
          <a:solidFill>
            <a:schemeClr val="tx1"/>
          </a:solidFill>
        </p:spPr>
        <p:txBody>
          <a:bodyPr wrap="square" lIns="0" tIns="0" rIns="0" bIns="0" rtlCol="0"/>
          <a:lstStyle/>
          <a:p>
            <a:endParaRPr/>
          </a:p>
        </p:txBody>
      </p:sp>
      <p:pic>
        <p:nvPicPr>
          <p:cNvPr id="15" name="Picture 14">
            <a:extLst>
              <a:ext uri="{FF2B5EF4-FFF2-40B4-BE49-F238E27FC236}">
                <a16:creationId xmlns:a16="http://schemas.microsoft.com/office/drawing/2014/main" id="{F4365805-79BC-0944-AC70-3F4C66E384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76857"/>
            <a:ext cx="12192000" cy="881143"/>
          </a:xfrm>
          <a:prstGeom prst="rect">
            <a:avLst/>
          </a:prstGeom>
        </p:spPr>
      </p:pic>
      <p:pic>
        <p:nvPicPr>
          <p:cNvPr id="16" name="Picture 15">
            <a:extLst>
              <a:ext uri="{FF2B5EF4-FFF2-40B4-BE49-F238E27FC236}">
                <a16:creationId xmlns:a16="http://schemas.microsoft.com/office/drawing/2014/main" id="{BDE0ACD0-9EF2-3046-95DC-2F80A53371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1" y="5883693"/>
            <a:ext cx="12204759" cy="94785"/>
          </a:xfrm>
          <a:prstGeom prst="rect">
            <a:avLst/>
          </a:prstGeom>
        </p:spPr>
      </p:pic>
      <p:sp>
        <p:nvSpPr>
          <p:cNvPr id="17" name="object 45">
            <a:extLst>
              <a:ext uri="{FF2B5EF4-FFF2-40B4-BE49-F238E27FC236}">
                <a16:creationId xmlns:a16="http://schemas.microsoft.com/office/drawing/2014/main" id="{CF591883-32D2-764F-A7ED-BB7A64DC0813}"/>
              </a:ext>
            </a:extLst>
          </p:cNvPr>
          <p:cNvSpPr txBox="1"/>
          <p:nvPr userDrawn="1"/>
        </p:nvSpPr>
        <p:spPr>
          <a:xfrm>
            <a:off x="2292318" y="6288499"/>
            <a:ext cx="3752248" cy="228268"/>
          </a:xfrm>
          <a:prstGeom prst="rect">
            <a:avLst/>
          </a:prstGeom>
        </p:spPr>
        <p:txBody>
          <a:bodyPr vert="horz" wrap="square" lIns="0" tIns="12700" rIns="0" bIns="0" rtlCol="0">
            <a:spAutoFit/>
          </a:bodyPr>
          <a:lstStyle/>
          <a:p>
            <a:pPr marL="12700">
              <a:lnSpc>
                <a:spcPct val="100000"/>
              </a:lnSpc>
              <a:spcBef>
                <a:spcPts val="100"/>
              </a:spcBef>
            </a:pPr>
            <a:r>
              <a:rPr sz="1400" b="0" i="0">
                <a:solidFill>
                  <a:schemeClr val="bg1"/>
                </a:solidFill>
                <a:latin typeface="Source Sans Pro" panose="020B0503030403020204" pitchFamily="34" charset="0"/>
                <a:ea typeface="Source Sans Pro" panose="020B0503030403020204" pitchFamily="34" charset="0"/>
                <a:cs typeface="SourceSansPro-BoldIt"/>
              </a:rPr>
              <a:t>Amplifying</a:t>
            </a:r>
            <a:r>
              <a:rPr sz="1400" b="0" i="0">
                <a:solidFill>
                  <a:schemeClr val="accent1"/>
                </a:solidFill>
                <a:latin typeface="Source Sans Pro" panose="020B0503030403020204" pitchFamily="34" charset="0"/>
                <a:ea typeface="Source Sans Pro" panose="020B0503030403020204" pitchFamily="34" charset="0"/>
                <a:cs typeface="SourceSansPro-BoldIt"/>
              </a:rPr>
              <a:t> </a:t>
            </a:r>
            <a:r>
              <a:rPr sz="1400" b="0" i="0" spc="-5">
                <a:solidFill>
                  <a:schemeClr val="bg1"/>
                </a:solidFill>
                <a:latin typeface="Source Sans Pro" panose="020B0503030403020204" pitchFamily="34" charset="0"/>
                <a:ea typeface="Source Sans Pro" panose="020B0503030403020204" pitchFamily="34" charset="0"/>
                <a:cs typeface="SourceSansPro-BoldIt"/>
              </a:rPr>
              <a:t>Organi</a:t>
            </a:r>
            <a:r>
              <a:rPr lang="mi-NZ" sz="1400" b="0" i="0" spc="-5">
                <a:solidFill>
                  <a:schemeClr val="bg1"/>
                </a:solidFill>
                <a:latin typeface="Source Sans Pro" panose="020B0503030403020204" pitchFamily="34" charset="0"/>
                <a:ea typeface="Source Sans Pro" panose="020B0503030403020204" pitchFamily="34" charset="0"/>
                <a:cs typeface="SourceSansPro-BoldIt"/>
              </a:rPr>
              <a:t>s</a:t>
            </a:r>
            <a:r>
              <a:rPr sz="1400" b="0" i="0" spc="-5">
                <a:solidFill>
                  <a:schemeClr val="bg1"/>
                </a:solidFill>
                <a:latin typeface="Source Sans Pro" panose="020B0503030403020204" pitchFamily="34" charset="0"/>
                <a:ea typeface="Source Sans Pro" panose="020B0503030403020204" pitchFamily="34" charset="0"/>
                <a:cs typeface="SourceSansPro-BoldIt"/>
              </a:rPr>
              <a:t>ational</a:t>
            </a:r>
            <a:r>
              <a:rPr sz="1400" b="0" i="0" spc="-35">
                <a:solidFill>
                  <a:schemeClr val="bg1"/>
                </a:solidFill>
                <a:latin typeface="Source Sans Pro" panose="020B0503030403020204" pitchFamily="34" charset="0"/>
                <a:ea typeface="Source Sans Pro" panose="020B0503030403020204" pitchFamily="34" charset="0"/>
                <a:cs typeface="SourceSansPro-BoldIt"/>
              </a:rPr>
              <a:t> </a:t>
            </a:r>
            <a:r>
              <a:rPr sz="1400" b="0" i="0" spc="-5">
                <a:solidFill>
                  <a:schemeClr val="bg1"/>
                </a:solidFill>
                <a:latin typeface="Source Sans Pro" panose="020B0503030403020204" pitchFamily="34" charset="0"/>
                <a:ea typeface="Source Sans Pro" panose="020B0503030403020204" pitchFamily="34" charset="0"/>
                <a:cs typeface="SourceSansPro-BoldIt"/>
              </a:rPr>
              <a:t>Intelligence</a:t>
            </a:r>
            <a:endParaRPr sz="1400" b="0" i="0">
              <a:solidFill>
                <a:schemeClr val="bg1"/>
              </a:solidFill>
              <a:latin typeface="Source Sans Pro" panose="020B0503030403020204" pitchFamily="34" charset="0"/>
              <a:ea typeface="Source Sans Pro" panose="020B0503030403020204" pitchFamily="34" charset="0"/>
              <a:cs typeface="SourceSansPro-BoldIt"/>
            </a:endParaRPr>
          </a:p>
        </p:txBody>
      </p:sp>
      <p:pic>
        <p:nvPicPr>
          <p:cNvPr id="18" name="Picture 17">
            <a:extLst>
              <a:ext uri="{FF2B5EF4-FFF2-40B4-BE49-F238E27FC236}">
                <a16:creationId xmlns:a16="http://schemas.microsoft.com/office/drawing/2014/main" id="{D7713003-BABE-0845-AA23-8E9EDBBAE7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3610" y="6230783"/>
            <a:ext cx="1314562" cy="407437"/>
          </a:xfrm>
          <a:prstGeom prst="rect">
            <a:avLst/>
          </a:prstGeom>
        </p:spPr>
      </p:pic>
      <p:cxnSp>
        <p:nvCxnSpPr>
          <p:cNvPr id="27" name="Straight Connector 26">
            <a:extLst>
              <a:ext uri="{FF2B5EF4-FFF2-40B4-BE49-F238E27FC236}">
                <a16:creationId xmlns:a16="http://schemas.microsoft.com/office/drawing/2014/main" id="{49DF6ED3-F0BF-274E-81AE-E610206962BC}"/>
              </a:ext>
            </a:extLst>
          </p:cNvPr>
          <p:cNvCxnSpPr>
            <a:cxnSpLocks/>
          </p:cNvCxnSpPr>
          <p:nvPr userDrawn="1"/>
        </p:nvCxnSpPr>
        <p:spPr>
          <a:xfrm>
            <a:off x="1959530" y="6114502"/>
            <a:ext cx="0" cy="576263"/>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4" name="object 33">
            <a:extLst>
              <a:ext uri="{FF2B5EF4-FFF2-40B4-BE49-F238E27FC236}">
                <a16:creationId xmlns:a16="http://schemas.microsoft.com/office/drawing/2014/main" id="{5186E791-CA50-0841-8B5C-C8E8AC63180B}"/>
              </a:ext>
            </a:extLst>
          </p:cNvPr>
          <p:cNvSpPr/>
          <p:nvPr userDrawn="1"/>
        </p:nvSpPr>
        <p:spPr>
          <a:xfrm>
            <a:off x="0" y="5966460"/>
            <a:ext cx="12193270" cy="891540"/>
          </a:xfrm>
          <a:custGeom>
            <a:avLst/>
            <a:gdLst/>
            <a:ahLst/>
            <a:cxnLst/>
            <a:rect l="l" t="t" r="r" b="b"/>
            <a:pathLst>
              <a:path w="12193270" h="891540">
                <a:moveTo>
                  <a:pt x="0" y="891006"/>
                </a:moveTo>
                <a:lnTo>
                  <a:pt x="12193206" y="891006"/>
                </a:lnTo>
                <a:lnTo>
                  <a:pt x="12193206" y="0"/>
                </a:lnTo>
                <a:lnTo>
                  <a:pt x="0" y="0"/>
                </a:lnTo>
                <a:lnTo>
                  <a:pt x="0" y="891006"/>
                </a:lnTo>
                <a:close/>
              </a:path>
            </a:pathLst>
          </a:custGeom>
          <a:solidFill>
            <a:schemeClr val="tx1"/>
          </a:solidFill>
        </p:spPr>
        <p:txBody>
          <a:bodyPr wrap="square" lIns="0" tIns="0" rIns="0" bIns="0" rtlCol="0"/>
          <a:lstStyle/>
          <a:p>
            <a:endParaRPr/>
          </a:p>
        </p:txBody>
      </p:sp>
      <p:pic>
        <p:nvPicPr>
          <p:cNvPr id="16" name="Picture 15">
            <a:extLst>
              <a:ext uri="{FF2B5EF4-FFF2-40B4-BE49-F238E27FC236}">
                <a16:creationId xmlns:a16="http://schemas.microsoft.com/office/drawing/2014/main" id="{F8AD2FCF-C277-9F49-8A0D-85992D8EF2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16" y="5980973"/>
            <a:ext cx="12192000" cy="881143"/>
          </a:xfrm>
          <a:prstGeom prst="rect">
            <a:avLst/>
          </a:prstGeom>
        </p:spPr>
      </p:pic>
      <p:sp>
        <p:nvSpPr>
          <p:cNvPr id="3" name="Holder 3"/>
          <p:cNvSpPr>
            <a:spLocks noGrp="1"/>
          </p:cNvSpPr>
          <p:nvPr>
            <p:ph sz="half" idx="2"/>
          </p:nvPr>
        </p:nvSpPr>
        <p:spPr>
          <a:xfrm>
            <a:off x="803275" y="800100"/>
            <a:ext cx="5306282"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54750" y="800100"/>
            <a:ext cx="5306282" cy="4526280"/>
          </a:xfrm>
          <a:prstGeom prst="rect">
            <a:avLst/>
          </a:prstGeom>
        </p:spPr>
        <p:txBody>
          <a:bodyPr wrap="square" lIns="0" tIns="0" rIns="0" bIns="0">
            <a:spAutoFit/>
          </a:bodyPr>
          <a:lstStyle>
            <a:lvl1pPr>
              <a:defRPr/>
            </a:lvl1pPr>
          </a:lstStyle>
          <a:p>
            <a:endParaRPr/>
          </a:p>
        </p:txBody>
      </p:sp>
      <p:pic>
        <p:nvPicPr>
          <p:cNvPr id="12" name="Picture 11">
            <a:extLst>
              <a:ext uri="{FF2B5EF4-FFF2-40B4-BE49-F238E27FC236}">
                <a16:creationId xmlns:a16="http://schemas.microsoft.com/office/drawing/2014/main" id="{94328A88-A919-C54D-BC9C-CDE9E7619D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1" y="5883693"/>
            <a:ext cx="12204759" cy="94785"/>
          </a:xfrm>
          <a:prstGeom prst="rect">
            <a:avLst/>
          </a:prstGeom>
        </p:spPr>
      </p:pic>
      <p:sp>
        <p:nvSpPr>
          <p:cNvPr id="13" name="object 45">
            <a:extLst>
              <a:ext uri="{FF2B5EF4-FFF2-40B4-BE49-F238E27FC236}">
                <a16:creationId xmlns:a16="http://schemas.microsoft.com/office/drawing/2014/main" id="{2E25F225-E3E5-5748-ABDA-A4C36068BC56}"/>
              </a:ext>
            </a:extLst>
          </p:cNvPr>
          <p:cNvSpPr txBox="1"/>
          <p:nvPr userDrawn="1"/>
        </p:nvSpPr>
        <p:spPr>
          <a:xfrm>
            <a:off x="2292318" y="6288499"/>
            <a:ext cx="3752248" cy="228268"/>
          </a:xfrm>
          <a:prstGeom prst="rect">
            <a:avLst/>
          </a:prstGeom>
        </p:spPr>
        <p:txBody>
          <a:bodyPr vert="horz" wrap="square" lIns="0" tIns="12700" rIns="0" bIns="0" rtlCol="0">
            <a:spAutoFit/>
          </a:bodyPr>
          <a:lstStyle/>
          <a:p>
            <a:pPr marL="12700">
              <a:lnSpc>
                <a:spcPct val="100000"/>
              </a:lnSpc>
              <a:spcBef>
                <a:spcPts val="100"/>
              </a:spcBef>
            </a:pPr>
            <a:r>
              <a:rPr sz="1400" b="0" i="0">
                <a:solidFill>
                  <a:schemeClr val="bg1"/>
                </a:solidFill>
                <a:latin typeface="Source Sans Pro" panose="020B0503030403020204" pitchFamily="34" charset="0"/>
                <a:ea typeface="Source Sans Pro" panose="020B0503030403020204" pitchFamily="34" charset="0"/>
                <a:cs typeface="SourceSansPro-BoldIt"/>
              </a:rPr>
              <a:t>Amplifying</a:t>
            </a:r>
            <a:r>
              <a:rPr sz="1400" b="0" i="0">
                <a:solidFill>
                  <a:schemeClr val="accent1"/>
                </a:solidFill>
                <a:latin typeface="Source Sans Pro" panose="020B0503030403020204" pitchFamily="34" charset="0"/>
                <a:ea typeface="Source Sans Pro" panose="020B0503030403020204" pitchFamily="34" charset="0"/>
                <a:cs typeface="SourceSansPro-BoldIt"/>
              </a:rPr>
              <a:t> </a:t>
            </a:r>
            <a:r>
              <a:rPr sz="1400" b="0" i="0" spc="-5">
                <a:solidFill>
                  <a:schemeClr val="bg1"/>
                </a:solidFill>
                <a:latin typeface="Source Sans Pro" panose="020B0503030403020204" pitchFamily="34" charset="0"/>
                <a:ea typeface="Source Sans Pro" panose="020B0503030403020204" pitchFamily="34" charset="0"/>
                <a:cs typeface="SourceSansPro-BoldIt"/>
              </a:rPr>
              <a:t>Organi</a:t>
            </a:r>
            <a:r>
              <a:rPr lang="mi-NZ" sz="1400" b="0" i="0" spc="-5">
                <a:solidFill>
                  <a:schemeClr val="bg1"/>
                </a:solidFill>
                <a:latin typeface="Source Sans Pro" panose="020B0503030403020204" pitchFamily="34" charset="0"/>
                <a:ea typeface="Source Sans Pro" panose="020B0503030403020204" pitchFamily="34" charset="0"/>
                <a:cs typeface="SourceSansPro-BoldIt"/>
              </a:rPr>
              <a:t>s</a:t>
            </a:r>
            <a:r>
              <a:rPr sz="1400" b="0" i="0" spc="-5">
                <a:solidFill>
                  <a:schemeClr val="bg1"/>
                </a:solidFill>
                <a:latin typeface="Source Sans Pro" panose="020B0503030403020204" pitchFamily="34" charset="0"/>
                <a:ea typeface="Source Sans Pro" panose="020B0503030403020204" pitchFamily="34" charset="0"/>
                <a:cs typeface="SourceSansPro-BoldIt"/>
              </a:rPr>
              <a:t>ational</a:t>
            </a:r>
            <a:r>
              <a:rPr sz="1400" b="0" i="0" spc="-35">
                <a:solidFill>
                  <a:schemeClr val="bg1"/>
                </a:solidFill>
                <a:latin typeface="Source Sans Pro" panose="020B0503030403020204" pitchFamily="34" charset="0"/>
                <a:ea typeface="Source Sans Pro" panose="020B0503030403020204" pitchFamily="34" charset="0"/>
                <a:cs typeface="SourceSansPro-BoldIt"/>
              </a:rPr>
              <a:t> </a:t>
            </a:r>
            <a:r>
              <a:rPr sz="1400" b="0" i="0" spc="-5">
                <a:solidFill>
                  <a:schemeClr val="bg1"/>
                </a:solidFill>
                <a:latin typeface="Source Sans Pro" panose="020B0503030403020204" pitchFamily="34" charset="0"/>
                <a:ea typeface="Source Sans Pro" panose="020B0503030403020204" pitchFamily="34" charset="0"/>
                <a:cs typeface="SourceSansPro-BoldIt"/>
              </a:rPr>
              <a:t>Intelligence</a:t>
            </a:r>
            <a:endParaRPr sz="1400" b="0" i="0">
              <a:solidFill>
                <a:schemeClr val="bg1"/>
              </a:solidFill>
              <a:latin typeface="Source Sans Pro" panose="020B0503030403020204" pitchFamily="34" charset="0"/>
              <a:ea typeface="Source Sans Pro" panose="020B0503030403020204" pitchFamily="34" charset="0"/>
              <a:cs typeface="SourceSansPro-BoldIt"/>
            </a:endParaRPr>
          </a:p>
        </p:txBody>
      </p:sp>
      <p:pic>
        <p:nvPicPr>
          <p:cNvPr id="14" name="Picture 13">
            <a:extLst>
              <a:ext uri="{FF2B5EF4-FFF2-40B4-BE49-F238E27FC236}">
                <a16:creationId xmlns:a16="http://schemas.microsoft.com/office/drawing/2014/main" id="{12179955-D747-8448-9865-C7CA3D72D75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3610" y="6230783"/>
            <a:ext cx="1314562" cy="407437"/>
          </a:xfrm>
          <a:prstGeom prst="rect">
            <a:avLst/>
          </a:prstGeom>
        </p:spPr>
      </p:pic>
      <p:cxnSp>
        <p:nvCxnSpPr>
          <p:cNvPr id="15" name="Straight Connector 14">
            <a:extLst>
              <a:ext uri="{FF2B5EF4-FFF2-40B4-BE49-F238E27FC236}">
                <a16:creationId xmlns:a16="http://schemas.microsoft.com/office/drawing/2014/main" id="{D90C0FB7-AF42-7248-BF95-4ED8CAED3889}"/>
              </a:ext>
            </a:extLst>
          </p:cNvPr>
          <p:cNvCxnSpPr>
            <a:cxnSpLocks/>
          </p:cNvCxnSpPr>
          <p:nvPr userDrawn="1"/>
        </p:nvCxnSpPr>
        <p:spPr>
          <a:xfrm>
            <a:off x="1959530" y="6114502"/>
            <a:ext cx="0" cy="576263"/>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9AA693-F4C2-644C-B752-80004117CC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6" name="Picture 45">
            <a:extLst>
              <a:ext uri="{FF2B5EF4-FFF2-40B4-BE49-F238E27FC236}">
                <a16:creationId xmlns:a16="http://schemas.microsoft.com/office/drawing/2014/main" id="{35CDBE3C-9B58-0846-9D73-5D3CAAC81F7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6983" y="2151779"/>
            <a:ext cx="2851727" cy="883868"/>
          </a:xfrm>
          <a:prstGeom prst="rect">
            <a:avLst/>
          </a:prstGeom>
        </p:spPr>
      </p:pic>
      <p:sp>
        <p:nvSpPr>
          <p:cNvPr id="49" name="TextBox 48">
            <a:extLst>
              <a:ext uri="{FF2B5EF4-FFF2-40B4-BE49-F238E27FC236}">
                <a16:creationId xmlns:a16="http://schemas.microsoft.com/office/drawing/2014/main" id="{2ADE7D1F-DF7A-EF4A-A9B6-40F91BA7D00D}"/>
              </a:ext>
            </a:extLst>
          </p:cNvPr>
          <p:cNvSpPr txBox="1"/>
          <p:nvPr userDrawn="1"/>
        </p:nvSpPr>
        <p:spPr>
          <a:xfrm>
            <a:off x="2811935" y="3388367"/>
            <a:ext cx="904415" cy="369332"/>
          </a:xfrm>
          <a:prstGeom prst="rect">
            <a:avLst/>
          </a:prstGeom>
          <a:noFill/>
        </p:spPr>
        <p:txBody>
          <a:bodyPr wrap="none" rtlCol="0">
            <a:spAutoFit/>
          </a:bodyPr>
          <a:lstStyle/>
          <a:p>
            <a:r>
              <a:rPr lang="en-US" sz="1800" b="1" i="1">
                <a:solidFill>
                  <a:schemeClr val="accent1"/>
                </a:solidFill>
                <a:latin typeface="Source Sans Pro Semibold" panose="020B0503030403020204" pitchFamily="34" charset="77"/>
              </a:rPr>
              <a:t>Sydney</a:t>
            </a:r>
            <a:endParaRPr lang="en-US">
              <a:solidFill>
                <a:schemeClr val="accent1"/>
              </a:solidFill>
            </a:endParaRPr>
          </a:p>
        </p:txBody>
      </p:sp>
      <p:sp>
        <p:nvSpPr>
          <p:cNvPr id="50" name="TextBox 49">
            <a:extLst>
              <a:ext uri="{FF2B5EF4-FFF2-40B4-BE49-F238E27FC236}">
                <a16:creationId xmlns:a16="http://schemas.microsoft.com/office/drawing/2014/main" id="{9B3C8405-DCAB-FD43-9D76-81C69962875B}"/>
              </a:ext>
            </a:extLst>
          </p:cNvPr>
          <p:cNvSpPr txBox="1"/>
          <p:nvPr userDrawn="1"/>
        </p:nvSpPr>
        <p:spPr>
          <a:xfrm>
            <a:off x="6528284" y="3388367"/>
            <a:ext cx="1239442" cy="369332"/>
          </a:xfrm>
          <a:prstGeom prst="rect">
            <a:avLst/>
          </a:prstGeom>
          <a:noFill/>
        </p:spPr>
        <p:txBody>
          <a:bodyPr wrap="none" rtlCol="0">
            <a:spAutoFit/>
          </a:bodyPr>
          <a:lstStyle/>
          <a:p>
            <a:r>
              <a:rPr lang="en-US" sz="1800" b="1" i="1">
                <a:solidFill>
                  <a:schemeClr val="accent1"/>
                </a:solidFill>
                <a:latin typeface="Source Sans Pro Semibold" panose="020B0503030403020204" pitchFamily="34" charset="77"/>
              </a:rPr>
              <a:t>Melbourne</a:t>
            </a:r>
            <a:endParaRPr lang="en-US">
              <a:solidFill>
                <a:schemeClr val="accent1"/>
              </a:solidFill>
            </a:endParaRPr>
          </a:p>
        </p:txBody>
      </p:sp>
      <p:cxnSp>
        <p:nvCxnSpPr>
          <p:cNvPr id="51" name="Straight Connector 50">
            <a:extLst>
              <a:ext uri="{FF2B5EF4-FFF2-40B4-BE49-F238E27FC236}">
                <a16:creationId xmlns:a16="http://schemas.microsoft.com/office/drawing/2014/main" id="{2C2B0430-F75E-3549-8D8D-5BCA2E767A7A}"/>
              </a:ext>
            </a:extLst>
          </p:cNvPr>
          <p:cNvCxnSpPr>
            <a:cxnSpLocks/>
          </p:cNvCxnSpPr>
          <p:nvPr userDrawn="1"/>
        </p:nvCxnSpPr>
        <p:spPr>
          <a:xfrm>
            <a:off x="5652734" y="3573033"/>
            <a:ext cx="10984" cy="1028487"/>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F80D0DF-E59F-4C4C-8CCE-DB5E13F109B6}"/>
              </a:ext>
            </a:extLst>
          </p:cNvPr>
          <p:cNvSpPr txBox="1"/>
          <p:nvPr userDrawn="1"/>
        </p:nvSpPr>
        <p:spPr>
          <a:xfrm>
            <a:off x="3933142" y="6177563"/>
            <a:ext cx="3461151" cy="369332"/>
          </a:xfrm>
          <a:prstGeom prst="rect">
            <a:avLst/>
          </a:prstGeom>
          <a:noFill/>
        </p:spPr>
        <p:txBody>
          <a:bodyPr wrap="square" rtlCol="0">
            <a:spAutoFit/>
          </a:bodyPr>
          <a:lstStyle/>
          <a:p>
            <a:pPr algn="ctr"/>
            <a:r>
              <a:rPr lang="en-US" sz="1800" b="1" i="1" err="1">
                <a:solidFill>
                  <a:schemeClr val="bg1"/>
                </a:solidFill>
                <a:latin typeface="Source Sans Pro Semibold" panose="020B0503030403020204" pitchFamily="34" charset="77"/>
              </a:rPr>
              <a:t>www.Intellify.com.au</a:t>
            </a:r>
            <a:endParaRPr lang="en-US" sz="1800"/>
          </a:p>
        </p:txBody>
      </p:sp>
      <p:sp>
        <p:nvSpPr>
          <p:cNvPr id="53" name="object 1314">
            <a:extLst>
              <a:ext uri="{FF2B5EF4-FFF2-40B4-BE49-F238E27FC236}">
                <a16:creationId xmlns:a16="http://schemas.microsoft.com/office/drawing/2014/main" id="{C6ADA7E1-5E15-304E-8AA2-3444241F563E}"/>
              </a:ext>
            </a:extLst>
          </p:cNvPr>
          <p:cNvSpPr txBox="1"/>
          <p:nvPr userDrawn="1"/>
        </p:nvSpPr>
        <p:spPr>
          <a:xfrm>
            <a:off x="2906983" y="3917247"/>
            <a:ext cx="3461151" cy="1274708"/>
          </a:xfrm>
          <a:prstGeom prst="rect">
            <a:avLst/>
          </a:prstGeom>
        </p:spPr>
        <p:txBody>
          <a:bodyPr vert="horz" wrap="square" lIns="0" tIns="12700" rIns="0" bIns="0" rtlCol="0">
            <a:spAutoFit/>
          </a:bodyPr>
          <a:lstStyle/>
          <a:p>
            <a:r>
              <a:rPr lang="en-US" sz="1600" b="0" i="0">
                <a:solidFill>
                  <a:schemeClr val="bg1"/>
                </a:solidFill>
                <a:latin typeface="Source Sans Pro" panose="020B0503030403020204" pitchFamily="34" charset="0"/>
                <a:ea typeface="Source Sans Pro" panose="020B0503030403020204" pitchFamily="34" charset="0"/>
              </a:rPr>
              <a:t>Level 8, 11 York St </a:t>
            </a:r>
          </a:p>
          <a:p>
            <a:r>
              <a:rPr lang="en-US" sz="1600" b="0" i="0">
                <a:solidFill>
                  <a:schemeClr val="bg1"/>
                </a:solidFill>
                <a:latin typeface="Source Sans Pro" panose="020B0503030403020204" pitchFamily="34" charset="0"/>
                <a:ea typeface="Source Sans Pro" panose="020B0503030403020204" pitchFamily="34" charset="0"/>
              </a:rPr>
              <a:t>Sydney, NSW 2000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a:solidFill>
                  <a:schemeClr val="accent1"/>
                </a:solidFill>
                <a:latin typeface="Source Sans Pro" panose="020B0503030403020204" pitchFamily="34" charset="0"/>
                <a:ea typeface="Source Sans Pro" panose="020B0503030403020204" pitchFamily="34" charset="0"/>
              </a:rPr>
              <a:t>T</a:t>
            </a:r>
            <a:r>
              <a:rPr lang="en-US" sz="1600" b="0" i="0">
                <a:solidFill>
                  <a:schemeClr val="bg1"/>
                </a:solidFill>
                <a:latin typeface="Source Sans Pro" panose="020B0503030403020204" pitchFamily="34" charset="0"/>
                <a:ea typeface="Source Sans Pro" panose="020B0503030403020204" pitchFamily="34" charset="0"/>
              </a:rPr>
              <a:t>: (02) 8089 4073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a:solidFill>
                  <a:schemeClr val="accent1"/>
                </a:solidFill>
                <a:latin typeface="Source Sans Pro" panose="020B0503030403020204" pitchFamily="34" charset="0"/>
                <a:ea typeface="Source Sans Pro" panose="020B0503030403020204" pitchFamily="34" charset="0"/>
              </a:rPr>
              <a:t>E</a:t>
            </a:r>
            <a:r>
              <a:rPr lang="en-US" sz="1600" b="0" i="0">
                <a:solidFill>
                  <a:schemeClr val="bg1"/>
                </a:solidFill>
                <a:latin typeface="Source Sans Pro" panose="020B0503030403020204" pitchFamily="34" charset="0"/>
                <a:ea typeface="Source Sans Pro" panose="020B0503030403020204" pitchFamily="34" charset="0"/>
              </a:rPr>
              <a:t>: </a:t>
            </a:r>
            <a:r>
              <a:rPr lang="en-US" sz="1600" b="0" i="0" err="1">
                <a:solidFill>
                  <a:schemeClr val="bg1"/>
                </a:solidFill>
                <a:latin typeface="Source Sans Pro" panose="020B0503030403020204" pitchFamily="34" charset="0"/>
                <a:ea typeface="Source Sans Pro" panose="020B0503030403020204" pitchFamily="34" charset="0"/>
              </a:rPr>
              <a:t>info@intellify.com.au</a:t>
            </a:r>
            <a:endParaRPr lang="en-US" sz="1600" b="0" i="0">
              <a:solidFill>
                <a:schemeClr val="bg1"/>
              </a:solidFill>
              <a:latin typeface="Source Sans Pro" panose="020B0503030403020204" pitchFamily="34" charset="0"/>
              <a:ea typeface="Source Sans Pro" panose="020B0503030403020204" pitchFamily="34" charset="0"/>
            </a:endParaRPr>
          </a:p>
          <a:p>
            <a:endParaRPr lang="en-US" b="1" i="1">
              <a:solidFill>
                <a:schemeClr val="bg1"/>
              </a:solidFill>
              <a:latin typeface="Source Sans Pro Semibold" panose="020B0503030403020204" pitchFamily="34" charset="77"/>
            </a:endParaRPr>
          </a:p>
        </p:txBody>
      </p:sp>
      <p:sp>
        <p:nvSpPr>
          <p:cNvPr id="54" name="object 1314">
            <a:extLst>
              <a:ext uri="{FF2B5EF4-FFF2-40B4-BE49-F238E27FC236}">
                <a16:creationId xmlns:a16="http://schemas.microsoft.com/office/drawing/2014/main" id="{B492A9E0-5AD0-F54C-96F6-C142349D3BAE}"/>
              </a:ext>
            </a:extLst>
          </p:cNvPr>
          <p:cNvSpPr txBox="1"/>
          <p:nvPr userDrawn="1"/>
        </p:nvSpPr>
        <p:spPr>
          <a:xfrm>
            <a:off x="6617300" y="3917247"/>
            <a:ext cx="3461151" cy="1520929"/>
          </a:xfrm>
          <a:prstGeom prst="rect">
            <a:avLst/>
          </a:prstGeom>
        </p:spPr>
        <p:txBody>
          <a:bodyPr vert="horz" wrap="square" lIns="0" tIns="12700" rIns="0" bIns="0" rtlCol="0">
            <a:spAutoFit/>
          </a:bodyPr>
          <a:lstStyle/>
          <a:p>
            <a:r>
              <a:rPr lang="en-US" sz="1600" b="0" i="0">
                <a:solidFill>
                  <a:schemeClr val="bg1"/>
                </a:solidFill>
                <a:latin typeface="Source Sans Pro" panose="020B0503030403020204" pitchFamily="34" charset="0"/>
                <a:ea typeface="Source Sans Pro" panose="020B0503030403020204" pitchFamily="34" charset="0"/>
              </a:rPr>
              <a:t>Level 28, 303 Collins St</a:t>
            </a:r>
          </a:p>
          <a:p>
            <a:r>
              <a:rPr lang="en-US" sz="1600" b="0" i="0">
                <a:solidFill>
                  <a:schemeClr val="bg1"/>
                </a:solidFill>
                <a:latin typeface="Source Sans Pro" panose="020B0503030403020204" pitchFamily="34" charset="0"/>
                <a:ea typeface="Source Sans Pro" panose="020B0503030403020204" pitchFamily="34" charset="0"/>
              </a:rPr>
              <a:t>Melbourne, VIC 3000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a:solidFill>
                  <a:schemeClr val="accent1"/>
                </a:solidFill>
                <a:latin typeface="Source Sans Pro" panose="020B0503030403020204" pitchFamily="34" charset="0"/>
                <a:ea typeface="Source Sans Pro" panose="020B0503030403020204" pitchFamily="34" charset="0"/>
              </a:rPr>
              <a:t>T</a:t>
            </a:r>
            <a:r>
              <a:rPr lang="en-US" sz="1600" b="0" i="0">
                <a:solidFill>
                  <a:schemeClr val="bg1"/>
                </a:solidFill>
                <a:latin typeface="Source Sans Pro" panose="020B0503030403020204" pitchFamily="34" charset="0"/>
                <a:ea typeface="Source Sans Pro" panose="020B0503030403020204" pitchFamily="34" charset="0"/>
              </a:rPr>
              <a:t>: (02) 8089 4073</a:t>
            </a:r>
            <a:r>
              <a:rPr lang="en-US" sz="1600" b="0" i="0" u="none">
                <a:solidFill>
                  <a:schemeClr val="accent1"/>
                </a:solidFill>
                <a:latin typeface="Source Sans Pro" panose="020B0503030403020204" pitchFamily="34" charset="0"/>
                <a:ea typeface="Source Sans Pro" panose="020B0503030403020204" pitchFamily="34" charset="0"/>
              </a:rPr>
              <a:t> </a:t>
            </a:r>
            <a:endParaRPr lang="en-US" sz="1600" b="0" i="0">
              <a:solidFill>
                <a:schemeClr val="bg1"/>
              </a:solidFill>
              <a:latin typeface="Source Sans Pro" panose="020B0503030403020204" pitchFamily="34"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a:solidFill>
                  <a:schemeClr val="accent1"/>
                </a:solidFill>
                <a:latin typeface="Source Sans Pro" panose="020B0503030403020204" pitchFamily="34" charset="0"/>
                <a:ea typeface="Source Sans Pro" panose="020B0503030403020204" pitchFamily="34" charset="0"/>
              </a:rPr>
              <a:t>E</a:t>
            </a:r>
            <a:r>
              <a:rPr lang="en-US" sz="1600" b="0" i="0">
                <a:solidFill>
                  <a:schemeClr val="bg1"/>
                </a:solidFill>
                <a:latin typeface="Source Sans Pro" panose="020B0503030403020204" pitchFamily="34" charset="0"/>
                <a:ea typeface="Source Sans Pro" panose="020B0503030403020204" pitchFamily="34" charset="0"/>
              </a:rPr>
              <a:t>: </a:t>
            </a:r>
            <a:r>
              <a:rPr lang="en-US" sz="1600" b="0" i="0" err="1">
                <a:solidFill>
                  <a:schemeClr val="bg1"/>
                </a:solidFill>
                <a:latin typeface="Source Sans Pro" panose="020B0503030403020204" pitchFamily="34" charset="0"/>
                <a:ea typeface="Source Sans Pro" panose="020B0503030403020204" pitchFamily="34" charset="0"/>
              </a:rPr>
              <a:t>info@intellify.com.au</a:t>
            </a:r>
            <a:endParaRPr lang="en-US" sz="1600" b="0" i="0">
              <a:solidFill>
                <a:schemeClr val="bg1"/>
              </a:solidFill>
              <a:latin typeface="Source Sans Pro" panose="020B0503030403020204" pitchFamily="34"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i="1">
              <a:solidFill>
                <a:schemeClr val="bg1"/>
              </a:solidFill>
              <a:latin typeface="Source Sans Pro Semibold" panose="020B0503030403020204" pitchFamily="34" charset="77"/>
            </a:endParaRPr>
          </a:p>
          <a:p>
            <a:endParaRPr lang="en-US" b="1" i="1">
              <a:solidFill>
                <a:schemeClr val="bg1"/>
              </a:solidFill>
              <a:latin typeface="Source Sans Pro Semibold" panose="020B0503030403020204" pitchFamily="34" charset="77"/>
            </a:endParaRPr>
          </a:p>
        </p:txBody>
      </p:sp>
    </p:spTree>
    <p:extLst>
      <p:ext uri="{BB962C8B-B14F-4D97-AF65-F5344CB8AC3E}">
        <p14:creationId xmlns:p14="http://schemas.microsoft.com/office/powerpoint/2010/main" val="238724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TITLE SLID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14D89EE-C7AD-624B-A4AB-12522B5733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D2140B96-E74D-4041-8BB1-703C2DA0EFE6}"/>
              </a:ext>
            </a:extLst>
          </p:cNvPr>
          <p:cNvSpPr/>
          <p:nvPr userDrawn="1"/>
        </p:nvSpPr>
        <p:spPr>
          <a:xfrm>
            <a:off x="0" y="5165766"/>
            <a:ext cx="12192000" cy="169223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FCA006A5-BAC5-D348-9265-1A5C2C957C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28800" y="1486491"/>
            <a:ext cx="4050719" cy="1255486"/>
          </a:xfrm>
          <a:prstGeom prst="rect">
            <a:avLst/>
          </a:prstGeom>
        </p:spPr>
      </p:pic>
      <p:sp>
        <p:nvSpPr>
          <p:cNvPr id="11" name="Text Placeholder 10">
            <a:extLst>
              <a:ext uri="{FF2B5EF4-FFF2-40B4-BE49-F238E27FC236}">
                <a16:creationId xmlns:a16="http://schemas.microsoft.com/office/drawing/2014/main" id="{9E968429-9077-834A-B88D-180636AE2C84}"/>
              </a:ext>
            </a:extLst>
          </p:cNvPr>
          <p:cNvSpPr>
            <a:spLocks noGrp="1"/>
          </p:cNvSpPr>
          <p:nvPr>
            <p:ph type="body" sz="quarter" idx="10"/>
          </p:nvPr>
        </p:nvSpPr>
        <p:spPr>
          <a:xfrm>
            <a:off x="1801813" y="2764708"/>
            <a:ext cx="7534275" cy="648476"/>
          </a:xfrm>
          <a:prstGeom prst="rect">
            <a:avLst/>
          </a:prstGeom>
        </p:spPr>
        <p:txBody>
          <a:bodyPr/>
          <a:lstStyle>
            <a:lvl1pPr>
              <a:defRPr sz="3600" b="1" i="1">
                <a:solidFill>
                  <a:schemeClr val="bg1"/>
                </a:solidFill>
                <a:latin typeface="Source Sans Pro" panose="020B0503030403020204" pitchFamily="34" charset="77"/>
              </a:defRPr>
            </a:lvl1pPr>
          </a:lstStyle>
          <a:p>
            <a:pPr lvl="0"/>
            <a:endParaRPr lang="en-US"/>
          </a:p>
        </p:txBody>
      </p:sp>
      <p:sp>
        <p:nvSpPr>
          <p:cNvPr id="5" name="Text Placeholder 4">
            <a:extLst>
              <a:ext uri="{FF2B5EF4-FFF2-40B4-BE49-F238E27FC236}">
                <a16:creationId xmlns:a16="http://schemas.microsoft.com/office/drawing/2014/main" id="{4CC86ABB-FA6C-C149-A757-33F68D5742AC}"/>
              </a:ext>
            </a:extLst>
          </p:cNvPr>
          <p:cNvSpPr>
            <a:spLocks noGrp="1"/>
          </p:cNvSpPr>
          <p:nvPr>
            <p:ph type="body" sz="quarter" idx="11"/>
          </p:nvPr>
        </p:nvSpPr>
        <p:spPr>
          <a:xfrm>
            <a:off x="1793875" y="3517183"/>
            <a:ext cx="4006850" cy="1041400"/>
          </a:xfrm>
          <a:prstGeom prst="rect">
            <a:avLst/>
          </a:prstGeom>
        </p:spPr>
        <p:txBody>
          <a:bodyPr/>
          <a:lstStyle>
            <a:lvl1pPr>
              <a:defRPr b="1" i="1">
                <a:solidFill>
                  <a:schemeClr val="accent1"/>
                </a:solidFill>
                <a:latin typeface="Source Sans Pro Semibold" panose="020B0503030403020204" pitchFamily="34" charset="77"/>
              </a:defRPr>
            </a:lvl1pPr>
          </a:lstStyle>
          <a:p>
            <a:pPr lvl="0"/>
            <a:endParaRPr lang="en-US"/>
          </a:p>
        </p:txBody>
      </p:sp>
      <p:sp>
        <p:nvSpPr>
          <p:cNvPr id="40" name="TextBox 39">
            <a:extLst>
              <a:ext uri="{FF2B5EF4-FFF2-40B4-BE49-F238E27FC236}">
                <a16:creationId xmlns:a16="http://schemas.microsoft.com/office/drawing/2014/main" id="{9AFA9E3D-AE83-0243-BD96-1CB21D8CEC40}"/>
              </a:ext>
            </a:extLst>
          </p:cNvPr>
          <p:cNvSpPr txBox="1"/>
          <p:nvPr userDrawn="1"/>
        </p:nvSpPr>
        <p:spPr>
          <a:xfrm>
            <a:off x="9794221" y="6186865"/>
            <a:ext cx="1517715" cy="307777"/>
          </a:xfrm>
          <a:prstGeom prst="rect">
            <a:avLst/>
          </a:prstGeom>
          <a:noFill/>
        </p:spPr>
        <p:txBody>
          <a:bodyPr wrap="square" rtlCol="0">
            <a:spAutoFit/>
          </a:bodyPr>
          <a:lstStyle/>
          <a:p>
            <a:r>
              <a:rPr lang="en-US" sz="1400" b="0" i="0" err="1">
                <a:solidFill>
                  <a:schemeClr val="tx1"/>
                </a:solidFill>
                <a:latin typeface="Source Sans Pro" panose="020B0503030403020204" pitchFamily="34" charset="0"/>
                <a:ea typeface="Source Sans Pro" panose="020B0503030403020204" pitchFamily="34" charset="0"/>
              </a:rPr>
              <a:t>Intellify</a:t>
            </a:r>
            <a:r>
              <a:rPr lang="en-US" sz="1400" b="0" i="0">
                <a:solidFill>
                  <a:schemeClr val="tx1"/>
                </a:solidFill>
                <a:latin typeface="Source Sans Pro" panose="020B0503030403020204" pitchFamily="34" charset="0"/>
                <a:ea typeface="Source Sans Pro" panose="020B0503030403020204" pitchFamily="34" charset="0"/>
              </a:rPr>
              <a:t> Pty Ltd</a:t>
            </a:r>
          </a:p>
        </p:txBody>
      </p:sp>
      <p:sp>
        <p:nvSpPr>
          <p:cNvPr id="41" name="TextBox 40">
            <a:extLst>
              <a:ext uri="{FF2B5EF4-FFF2-40B4-BE49-F238E27FC236}">
                <a16:creationId xmlns:a16="http://schemas.microsoft.com/office/drawing/2014/main" id="{DB2A196B-86CD-244F-BFCC-5D8BB66A713D}"/>
              </a:ext>
            </a:extLst>
          </p:cNvPr>
          <p:cNvSpPr txBox="1"/>
          <p:nvPr userDrawn="1"/>
        </p:nvSpPr>
        <p:spPr>
          <a:xfrm>
            <a:off x="9794221" y="5822663"/>
            <a:ext cx="1517715" cy="307777"/>
          </a:xfrm>
          <a:prstGeom prst="rect">
            <a:avLst/>
          </a:prstGeom>
          <a:noFill/>
        </p:spPr>
        <p:txBody>
          <a:bodyPr wrap="square" rtlCol="0">
            <a:spAutoFit/>
          </a:bodyPr>
          <a:lstStyle/>
          <a:p>
            <a:r>
              <a:rPr lang="en-US" sz="1400" b="0" i="0" err="1">
                <a:solidFill>
                  <a:schemeClr val="tx1"/>
                </a:solidFill>
                <a:latin typeface="Source Sans Pro" panose="020B0503030403020204" pitchFamily="34" charset="0"/>
                <a:ea typeface="Source Sans Pro" panose="020B0503030403020204" pitchFamily="34" charset="0"/>
              </a:rPr>
              <a:t>IntellifyAI</a:t>
            </a:r>
            <a:endParaRPr lang="en-US" sz="1400" b="0" i="0">
              <a:solidFill>
                <a:schemeClr val="tx1"/>
              </a:solidFill>
              <a:latin typeface="Source Sans Pro" panose="020B0503030403020204" pitchFamily="34" charset="0"/>
              <a:ea typeface="Source Sans Pro" panose="020B0503030403020204" pitchFamily="34" charset="0"/>
            </a:endParaRPr>
          </a:p>
        </p:txBody>
      </p:sp>
      <p:sp>
        <p:nvSpPr>
          <p:cNvPr id="42" name="TextBox 41">
            <a:extLst>
              <a:ext uri="{FF2B5EF4-FFF2-40B4-BE49-F238E27FC236}">
                <a16:creationId xmlns:a16="http://schemas.microsoft.com/office/drawing/2014/main" id="{628741C7-6F72-9C4D-9E1D-B83BDB171391}"/>
              </a:ext>
            </a:extLst>
          </p:cNvPr>
          <p:cNvSpPr txBox="1"/>
          <p:nvPr userDrawn="1"/>
        </p:nvSpPr>
        <p:spPr>
          <a:xfrm>
            <a:off x="9794220" y="5481184"/>
            <a:ext cx="1517715" cy="307777"/>
          </a:xfrm>
          <a:prstGeom prst="rect">
            <a:avLst/>
          </a:prstGeom>
          <a:noFill/>
        </p:spPr>
        <p:txBody>
          <a:bodyPr wrap="square" rtlCol="0">
            <a:spAutoFit/>
          </a:bodyPr>
          <a:lstStyle/>
          <a:p>
            <a:r>
              <a:rPr lang="en-US" sz="1400" b="0" i="0" err="1">
                <a:solidFill>
                  <a:schemeClr val="tx1"/>
                </a:solidFill>
                <a:latin typeface="Source Sans Pro" panose="020B0503030403020204" pitchFamily="34" charset="0"/>
                <a:ea typeface="Source Sans Pro" panose="020B0503030403020204" pitchFamily="34" charset="0"/>
              </a:rPr>
              <a:t>Intellify_AI</a:t>
            </a:r>
            <a:endParaRPr lang="en-US" sz="1400" b="0" i="0">
              <a:solidFill>
                <a:schemeClr val="tx1"/>
              </a:solidFill>
              <a:latin typeface="Source Sans Pro" panose="020B0503030403020204" pitchFamily="34" charset="0"/>
              <a:ea typeface="Source Sans Pro" panose="020B0503030403020204" pitchFamily="34" charset="0"/>
            </a:endParaRPr>
          </a:p>
        </p:txBody>
      </p:sp>
      <p:pic>
        <p:nvPicPr>
          <p:cNvPr id="43" name="Picture 42">
            <a:extLst>
              <a:ext uri="{FF2B5EF4-FFF2-40B4-BE49-F238E27FC236}">
                <a16:creationId xmlns:a16="http://schemas.microsoft.com/office/drawing/2014/main" id="{77BFC6B6-8B5E-4847-80D0-2FCE10E80B21}"/>
              </a:ext>
            </a:extLst>
          </p:cNvPr>
          <p:cNvPicPr>
            <a:picLocks noChangeAspect="1"/>
          </p:cNvPicPr>
          <p:nvPr userDrawn="1"/>
        </p:nvPicPr>
        <p:blipFill>
          <a:blip r:embed="rId4"/>
          <a:stretch>
            <a:fillRect/>
          </a:stretch>
        </p:blipFill>
        <p:spPr>
          <a:xfrm flipH="1">
            <a:off x="3744444" y="5473181"/>
            <a:ext cx="155983" cy="252944"/>
          </a:xfrm>
          <a:prstGeom prst="rect">
            <a:avLst/>
          </a:prstGeom>
        </p:spPr>
      </p:pic>
      <p:cxnSp>
        <p:nvCxnSpPr>
          <p:cNvPr id="44" name="Straight Connector 43">
            <a:extLst>
              <a:ext uri="{FF2B5EF4-FFF2-40B4-BE49-F238E27FC236}">
                <a16:creationId xmlns:a16="http://schemas.microsoft.com/office/drawing/2014/main" id="{8BC0587A-F1FC-C040-8231-11AAD17D458E}"/>
              </a:ext>
            </a:extLst>
          </p:cNvPr>
          <p:cNvCxnSpPr>
            <a:cxnSpLocks/>
          </p:cNvCxnSpPr>
          <p:nvPr userDrawn="1"/>
        </p:nvCxnSpPr>
        <p:spPr>
          <a:xfrm>
            <a:off x="3274640" y="5648817"/>
            <a:ext cx="0" cy="5762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D6F8E54-95E3-3F49-8A5C-71072669E76F}"/>
              </a:ext>
            </a:extLst>
          </p:cNvPr>
          <p:cNvSpPr txBox="1"/>
          <p:nvPr userDrawn="1"/>
        </p:nvSpPr>
        <p:spPr>
          <a:xfrm>
            <a:off x="3954243" y="5451582"/>
            <a:ext cx="2510672" cy="1384995"/>
          </a:xfrm>
          <a:prstGeom prst="rect">
            <a:avLst/>
          </a:prstGeom>
          <a:noFill/>
        </p:spPr>
        <p:txBody>
          <a:bodyPr wrap="square" rtlCol="0">
            <a:spAutoFit/>
          </a:bodyPr>
          <a:lstStyle/>
          <a:p>
            <a:r>
              <a:rPr lang="en-US" sz="1400" b="1" i="1">
                <a:solidFill>
                  <a:schemeClr val="tx1"/>
                </a:solidFill>
                <a:latin typeface="Source Sans Pro" panose="020B0503030403020204" pitchFamily="34" charset="0"/>
                <a:ea typeface="Source Sans Pro" panose="020B0503030403020204" pitchFamily="34" charset="0"/>
              </a:rPr>
              <a:t>Sydney</a:t>
            </a:r>
          </a:p>
          <a:p>
            <a:r>
              <a:rPr lang="en-US" sz="1400" b="0" i="0">
                <a:solidFill>
                  <a:schemeClr val="tx1"/>
                </a:solidFill>
                <a:latin typeface="Source Sans Pro" panose="020B0503030403020204" pitchFamily="34" charset="0"/>
                <a:ea typeface="Source Sans Pro" panose="020B0503030403020204" pitchFamily="34" charset="0"/>
              </a:rPr>
              <a:t>Level 8</a:t>
            </a:r>
          </a:p>
          <a:p>
            <a:r>
              <a:rPr lang="en-US" sz="1400" b="0" i="0">
                <a:solidFill>
                  <a:schemeClr val="tx1"/>
                </a:solidFill>
                <a:latin typeface="Source Sans Pro" panose="020B0503030403020204" pitchFamily="34" charset="0"/>
                <a:ea typeface="Source Sans Pro" panose="020B0503030403020204" pitchFamily="34" charset="0"/>
              </a:rPr>
              <a:t>11 York Street</a:t>
            </a:r>
          </a:p>
          <a:p>
            <a:r>
              <a:rPr lang="en-US" sz="1400" b="0" i="0">
                <a:solidFill>
                  <a:schemeClr val="tx1"/>
                </a:solidFill>
                <a:latin typeface="Source Sans Pro" panose="020B0503030403020204" pitchFamily="34" charset="0"/>
                <a:ea typeface="Source Sans Pro" panose="020B0503030403020204" pitchFamily="34" charset="0"/>
              </a:rPr>
              <a:t>Sydney, NSW 2000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a:solidFill>
                  <a:schemeClr val="accent1"/>
                </a:solidFill>
                <a:latin typeface="Source Sans Pro" panose="020B0503030403020204" pitchFamily="34" charset="0"/>
                <a:ea typeface="Source Sans Pro" panose="020B0503030403020204" pitchFamily="34" charset="0"/>
              </a:rPr>
              <a:t>T.  </a:t>
            </a:r>
            <a:r>
              <a:rPr lang="en-US" sz="1400" b="0" i="0">
                <a:solidFill>
                  <a:schemeClr val="tx1"/>
                </a:solidFill>
                <a:latin typeface="Source Sans Pro" panose="020B0503030403020204" pitchFamily="34" charset="0"/>
                <a:ea typeface="Source Sans Pro" panose="020B0503030403020204" pitchFamily="34" charset="0"/>
              </a:rPr>
              <a:t>(02) 8089 4073</a:t>
            </a:r>
          </a:p>
          <a:p>
            <a:endParaRPr lang="en-US" sz="1400" b="1" i="0">
              <a:solidFill>
                <a:schemeClr val="bg1"/>
              </a:solidFill>
              <a:latin typeface="Source Sans Pro Semibold" panose="020B0503030403020204" pitchFamily="34" charset="77"/>
            </a:endParaRPr>
          </a:p>
        </p:txBody>
      </p:sp>
      <p:cxnSp>
        <p:nvCxnSpPr>
          <p:cNvPr id="46" name="Straight Connector 45">
            <a:extLst>
              <a:ext uri="{FF2B5EF4-FFF2-40B4-BE49-F238E27FC236}">
                <a16:creationId xmlns:a16="http://schemas.microsoft.com/office/drawing/2014/main" id="{2658D394-7BD6-E541-B295-C10BF09A2AD3}"/>
              </a:ext>
            </a:extLst>
          </p:cNvPr>
          <p:cNvCxnSpPr>
            <a:cxnSpLocks/>
          </p:cNvCxnSpPr>
          <p:nvPr userDrawn="1"/>
        </p:nvCxnSpPr>
        <p:spPr>
          <a:xfrm>
            <a:off x="8791983" y="5641936"/>
            <a:ext cx="0" cy="5762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13610A5-E80F-E847-BEF9-0AB982A8BB66}"/>
              </a:ext>
            </a:extLst>
          </p:cNvPr>
          <p:cNvSpPr txBox="1"/>
          <p:nvPr userDrawn="1"/>
        </p:nvSpPr>
        <p:spPr>
          <a:xfrm>
            <a:off x="1054892" y="5570981"/>
            <a:ext cx="2510672" cy="307777"/>
          </a:xfrm>
          <a:prstGeom prst="rect">
            <a:avLst/>
          </a:prstGeom>
          <a:noFill/>
        </p:spPr>
        <p:txBody>
          <a:bodyPr wrap="square" rtlCol="0">
            <a:spAutoFit/>
          </a:bodyPr>
          <a:lstStyle/>
          <a:p>
            <a:pPr>
              <a:lnSpc>
                <a:spcPct val="100000"/>
              </a:lnSpc>
            </a:pPr>
            <a:r>
              <a:rPr lang="en-US" sz="1400" b="0" i="0" err="1">
                <a:solidFill>
                  <a:schemeClr val="tx1"/>
                </a:solidFill>
                <a:latin typeface="Source Sans Pro" panose="020B0503030403020204" pitchFamily="34" charset="0"/>
                <a:ea typeface="Source Sans Pro" panose="020B0503030403020204" pitchFamily="34" charset="0"/>
              </a:rPr>
              <a:t>www.intellify.com.au</a:t>
            </a:r>
            <a:endParaRPr lang="en-US" sz="1400" b="0" i="0">
              <a:solidFill>
                <a:schemeClr val="tx1"/>
              </a:solidFill>
              <a:latin typeface="Source Sans Pro" panose="020B0503030403020204" pitchFamily="34" charset="0"/>
              <a:ea typeface="Source Sans Pro" panose="020B0503030403020204" pitchFamily="34" charset="0"/>
            </a:endParaRPr>
          </a:p>
        </p:txBody>
      </p:sp>
      <p:pic>
        <p:nvPicPr>
          <p:cNvPr id="50" name="Picture 49">
            <a:extLst>
              <a:ext uri="{FF2B5EF4-FFF2-40B4-BE49-F238E27FC236}">
                <a16:creationId xmlns:a16="http://schemas.microsoft.com/office/drawing/2014/main" id="{55A2A4F0-6EF7-5F4F-AD83-CC3D2C85A3E5}"/>
              </a:ext>
            </a:extLst>
          </p:cNvPr>
          <p:cNvPicPr>
            <a:picLocks noChangeAspect="1"/>
          </p:cNvPicPr>
          <p:nvPr userDrawn="1"/>
        </p:nvPicPr>
        <p:blipFill>
          <a:blip r:embed="rId4"/>
          <a:stretch>
            <a:fillRect/>
          </a:stretch>
        </p:blipFill>
        <p:spPr>
          <a:xfrm flipH="1">
            <a:off x="6357790" y="5449042"/>
            <a:ext cx="155983" cy="252944"/>
          </a:xfrm>
          <a:prstGeom prst="rect">
            <a:avLst/>
          </a:prstGeom>
        </p:spPr>
      </p:pic>
      <p:sp>
        <p:nvSpPr>
          <p:cNvPr id="51" name="TextBox 50">
            <a:extLst>
              <a:ext uri="{FF2B5EF4-FFF2-40B4-BE49-F238E27FC236}">
                <a16:creationId xmlns:a16="http://schemas.microsoft.com/office/drawing/2014/main" id="{E818EFCF-3FB5-FB45-8D43-496CAAB75C36}"/>
              </a:ext>
            </a:extLst>
          </p:cNvPr>
          <p:cNvSpPr txBox="1"/>
          <p:nvPr userDrawn="1"/>
        </p:nvSpPr>
        <p:spPr>
          <a:xfrm>
            <a:off x="6622020" y="5433946"/>
            <a:ext cx="1991580"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a:solidFill>
                  <a:schemeClr val="tx1"/>
                </a:solidFill>
                <a:latin typeface="Source Sans Pro" panose="020B0503030403020204" pitchFamily="34" charset="0"/>
                <a:ea typeface="Source Sans Pro" panose="020B0503030403020204" pitchFamily="34" charset="0"/>
              </a:rPr>
              <a:t>Melbourne</a:t>
            </a:r>
          </a:p>
          <a:p>
            <a:r>
              <a:rPr lang="en-US" sz="1400" b="0" i="0">
                <a:solidFill>
                  <a:schemeClr val="tx1"/>
                </a:solidFill>
                <a:latin typeface="Source Sans Pro" panose="020B0503030403020204" pitchFamily="34" charset="0"/>
                <a:ea typeface="Source Sans Pro" panose="020B0503030403020204" pitchFamily="34" charset="0"/>
              </a:rPr>
              <a:t>Level 28</a:t>
            </a:r>
          </a:p>
          <a:p>
            <a:r>
              <a:rPr lang="en-US" sz="1400" b="0" i="0">
                <a:solidFill>
                  <a:schemeClr val="tx1"/>
                </a:solidFill>
                <a:latin typeface="Source Sans Pro" panose="020B0503030403020204" pitchFamily="34" charset="0"/>
                <a:ea typeface="Source Sans Pro" panose="020B0503030403020204" pitchFamily="34" charset="0"/>
              </a:rPr>
              <a:t>303 Collins Street</a:t>
            </a:r>
          </a:p>
          <a:p>
            <a:r>
              <a:rPr lang="en-US" sz="1400" b="0" i="0">
                <a:solidFill>
                  <a:schemeClr val="tx1"/>
                </a:solidFill>
                <a:latin typeface="Source Sans Pro" panose="020B0503030403020204" pitchFamily="34" charset="0"/>
                <a:ea typeface="Source Sans Pro" panose="020B0503030403020204" pitchFamily="34" charset="0"/>
              </a:rPr>
              <a:t>Melbourne, VIC 3000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a:solidFill>
                  <a:schemeClr val="accent1"/>
                </a:solidFill>
                <a:latin typeface="Source Sans Pro" panose="020B0503030403020204" pitchFamily="34" charset="0"/>
                <a:ea typeface="Source Sans Pro" panose="020B0503030403020204" pitchFamily="34" charset="0"/>
              </a:rPr>
              <a:t>T.  </a:t>
            </a:r>
            <a:r>
              <a:rPr lang="en-US" sz="1400" b="0" i="0">
                <a:solidFill>
                  <a:schemeClr val="tx1"/>
                </a:solidFill>
                <a:latin typeface="Source Sans Pro" panose="020B0503030403020204" pitchFamily="34" charset="0"/>
                <a:ea typeface="Source Sans Pro" panose="020B0503030403020204" pitchFamily="34" charset="0"/>
              </a:rPr>
              <a:t>(03) 9132 9846</a:t>
            </a:r>
          </a:p>
          <a:p>
            <a:endParaRPr lang="en-US" sz="1400" b="1" i="0">
              <a:solidFill>
                <a:schemeClr val="bg1"/>
              </a:solidFill>
              <a:latin typeface="Source Sans Pro Semibold" panose="020B0503030403020204" pitchFamily="34" charset="77"/>
            </a:endParaRPr>
          </a:p>
        </p:txBody>
      </p:sp>
      <p:cxnSp>
        <p:nvCxnSpPr>
          <p:cNvPr id="52" name="Straight Connector 51">
            <a:extLst>
              <a:ext uri="{FF2B5EF4-FFF2-40B4-BE49-F238E27FC236}">
                <a16:creationId xmlns:a16="http://schemas.microsoft.com/office/drawing/2014/main" id="{DA684A05-BD2F-864F-A7B8-2A65130E620A}"/>
              </a:ext>
            </a:extLst>
          </p:cNvPr>
          <p:cNvCxnSpPr>
            <a:cxnSpLocks/>
          </p:cNvCxnSpPr>
          <p:nvPr userDrawn="1"/>
        </p:nvCxnSpPr>
        <p:spPr>
          <a:xfrm>
            <a:off x="5908653" y="5631810"/>
            <a:ext cx="0" cy="5762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9A9D11F-F390-B745-B94D-40C5485034D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51232" y="5508240"/>
            <a:ext cx="236831" cy="371248"/>
          </a:xfrm>
          <a:prstGeom prst="rect">
            <a:avLst/>
          </a:prstGeom>
        </p:spPr>
      </p:pic>
      <p:pic>
        <p:nvPicPr>
          <p:cNvPr id="54" name="Picture 53">
            <a:extLst>
              <a:ext uri="{FF2B5EF4-FFF2-40B4-BE49-F238E27FC236}">
                <a16:creationId xmlns:a16="http://schemas.microsoft.com/office/drawing/2014/main" id="{53DC741B-4A74-E042-ABF7-8F3E083ED2A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7170" y="5520015"/>
            <a:ext cx="229319" cy="359473"/>
          </a:xfrm>
          <a:prstGeom prst="rect">
            <a:avLst/>
          </a:prstGeom>
        </p:spPr>
      </p:pic>
      <p:sp>
        <p:nvSpPr>
          <p:cNvPr id="61" name="Rectangle 60">
            <a:extLst>
              <a:ext uri="{FF2B5EF4-FFF2-40B4-BE49-F238E27FC236}">
                <a16:creationId xmlns:a16="http://schemas.microsoft.com/office/drawing/2014/main" id="{80D3AE6A-3C96-CB4E-9D62-2A676956B6E0}"/>
              </a:ext>
            </a:extLst>
          </p:cNvPr>
          <p:cNvSpPr/>
          <p:nvPr userDrawn="1"/>
        </p:nvSpPr>
        <p:spPr>
          <a:xfrm>
            <a:off x="1054892" y="5960995"/>
            <a:ext cx="1803699" cy="307777"/>
          </a:xfrm>
          <a:prstGeom prst="rect">
            <a:avLst/>
          </a:prstGeom>
        </p:spPr>
        <p:txBody>
          <a:bodyPr wrap="none">
            <a:spAutoFit/>
          </a:bodyPr>
          <a:lstStyle/>
          <a:p>
            <a:r>
              <a:rPr lang="en-US" sz="1400" b="0" i="0" err="1">
                <a:solidFill>
                  <a:schemeClr val="tx1"/>
                </a:solidFill>
                <a:latin typeface="Source Sans Pro" panose="020B0503030403020204" pitchFamily="34" charset="0"/>
                <a:ea typeface="Source Sans Pro" panose="020B0503030403020204" pitchFamily="34" charset="0"/>
              </a:rPr>
              <a:t>info@intellify.com.au</a:t>
            </a:r>
            <a:endParaRPr lang="en-US" sz="1400"/>
          </a:p>
        </p:txBody>
      </p:sp>
      <p:pic>
        <p:nvPicPr>
          <p:cNvPr id="63" name="Picture 62">
            <a:extLst>
              <a:ext uri="{FF2B5EF4-FFF2-40B4-BE49-F238E27FC236}">
                <a16:creationId xmlns:a16="http://schemas.microsoft.com/office/drawing/2014/main" id="{C1701145-CB4B-7449-8AA2-C2EB5D16901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8727" y="5608751"/>
            <a:ext cx="281267" cy="648477"/>
          </a:xfrm>
          <a:prstGeom prst="rect">
            <a:avLst/>
          </a:prstGeom>
        </p:spPr>
      </p:pic>
      <p:pic>
        <p:nvPicPr>
          <p:cNvPr id="65" name="Picture 64">
            <a:extLst>
              <a:ext uri="{FF2B5EF4-FFF2-40B4-BE49-F238E27FC236}">
                <a16:creationId xmlns:a16="http://schemas.microsoft.com/office/drawing/2014/main" id="{F7D08C88-A478-DF44-AF4B-9A559AFD0EB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485294" y="5508240"/>
            <a:ext cx="261083" cy="969735"/>
          </a:xfrm>
          <a:prstGeom prst="rect">
            <a:avLst/>
          </a:prstGeom>
        </p:spPr>
      </p:pic>
    </p:spTree>
    <p:extLst>
      <p:ext uri="{BB962C8B-B14F-4D97-AF65-F5344CB8AC3E}">
        <p14:creationId xmlns:p14="http://schemas.microsoft.com/office/powerpoint/2010/main" val="383240226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3793" userDrawn="1">
          <p15:clr>
            <a:srgbClr val="FBAE40"/>
          </p15:clr>
        </p15:guide>
        <p15:guide id="3" orient="horz" pos="343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18" name="bk object 45">
            <a:extLst>
              <a:ext uri="{FF2B5EF4-FFF2-40B4-BE49-F238E27FC236}">
                <a16:creationId xmlns:a16="http://schemas.microsoft.com/office/drawing/2014/main" id="{13D86CBC-ED03-BE4D-AEE6-330752ADED0E}"/>
              </a:ext>
            </a:extLst>
          </p:cNvPr>
          <p:cNvSpPr/>
          <p:nvPr userDrawn="1"/>
        </p:nvSpPr>
        <p:spPr>
          <a:xfrm>
            <a:off x="1" y="-15875"/>
            <a:ext cx="6085490" cy="5905499"/>
          </a:xfrm>
          <a:custGeom>
            <a:avLst/>
            <a:gdLst/>
            <a:ahLst/>
            <a:cxnLst/>
            <a:rect l="l" t="t" r="r" b="b"/>
            <a:pathLst>
              <a:path w="5485130" h="3204210">
                <a:moveTo>
                  <a:pt x="0" y="3203994"/>
                </a:moveTo>
                <a:lnTo>
                  <a:pt x="5484609" y="3203994"/>
                </a:lnTo>
                <a:lnTo>
                  <a:pt x="5484609" y="0"/>
                </a:lnTo>
                <a:lnTo>
                  <a:pt x="0" y="0"/>
                </a:lnTo>
                <a:lnTo>
                  <a:pt x="0" y="3203994"/>
                </a:lnTo>
                <a:close/>
              </a:path>
            </a:pathLst>
          </a:custGeom>
          <a:solidFill>
            <a:schemeClr val="tx1"/>
          </a:solidFill>
        </p:spPr>
        <p:txBody>
          <a:bodyPr wrap="square" lIns="0" tIns="0" rIns="0" bIns="0" rtlCol="0"/>
          <a:lstStyle/>
          <a:p>
            <a:endParaRPr>
              <a:solidFill>
                <a:schemeClr val="tx1"/>
              </a:solidFill>
            </a:endParaRPr>
          </a:p>
        </p:txBody>
      </p:sp>
      <p:sp>
        <p:nvSpPr>
          <p:cNvPr id="2" name="Holder 2"/>
          <p:cNvSpPr>
            <a:spLocks noGrp="1"/>
          </p:cNvSpPr>
          <p:nvPr>
            <p:ph type="ctrTitle" hasCustomPrompt="1"/>
          </p:nvPr>
        </p:nvSpPr>
        <p:spPr>
          <a:xfrm>
            <a:off x="6401276" y="800979"/>
            <a:ext cx="4864132" cy="492443"/>
          </a:xfrm>
          <a:prstGeom prst="rect">
            <a:avLst/>
          </a:prstGeom>
        </p:spPr>
        <p:txBody>
          <a:bodyPr wrap="square" lIns="0" tIns="0" rIns="0" bIns="0">
            <a:normAutofit/>
          </a:bodyPr>
          <a:lstStyle>
            <a:lvl1pPr>
              <a:defRPr sz="3200" b="1" i="1">
                <a:solidFill>
                  <a:srgbClr val="2F3649"/>
                </a:solidFill>
                <a:latin typeface="Source Sans Pro" panose="020B0503030403020204" pitchFamily="34" charset="77"/>
              </a:defRPr>
            </a:lvl1pPr>
          </a:lstStyle>
          <a:p>
            <a:r>
              <a:rPr lang="en-US"/>
              <a:t>    </a:t>
            </a:r>
            <a:endParaRPr/>
          </a:p>
        </p:txBody>
      </p:sp>
      <p:sp>
        <p:nvSpPr>
          <p:cNvPr id="3" name="Holder 3"/>
          <p:cNvSpPr>
            <a:spLocks noGrp="1"/>
          </p:cNvSpPr>
          <p:nvPr>
            <p:ph type="subTitle" idx="4"/>
          </p:nvPr>
        </p:nvSpPr>
        <p:spPr>
          <a:xfrm>
            <a:off x="6421233" y="1551174"/>
            <a:ext cx="4816743" cy="532150"/>
          </a:xfrm>
          <a:prstGeom prst="rect">
            <a:avLst/>
          </a:prstGeom>
        </p:spPr>
        <p:txBody>
          <a:bodyPr wrap="square" lIns="0" tIns="0" rIns="0" bIns="0">
            <a:normAutofit/>
          </a:bodyPr>
          <a:lstStyle>
            <a:lvl1pPr>
              <a:defRPr b="1" i="0">
                <a:solidFill>
                  <a:schemeClr val="accent1"/>
                </a:solidFill>
                <a:latin typeface="Source Sans Pro" panose="020B0503030403020204" pitchFamily="34" charset="77"/>
              </a:defRPr>
            </a:lvl1pPr>
          </a:lstStyle>
          <a:p>
            <a:endParaRPr/>
          </a:p>
        </p:txBody>
      </p:sp>
      <p:sp>
        <p:nvSpPr>
          <p:cNvPr id="6" name="Text Placeholder 5">
            <a:extLst>
              <a:ext uri="{FF2B5EF4-FFF2-40B4-BE49-F238E27FC236}">
                <a16:creationId xmlns:a16="http://schemas.microsoft.com/office/drawing/2014/main" id="{9AB29C9C-9E8A-7344-BD6C-0A92B94D038E}"/>
              </a:ext>
            </a:extLst>
          </p:cNvPr>
          <p:cNvSpPr>
            <a:spLocks noGrp="1"/>
          </p:cNvSpPr>
          <p:nvPr>
            <p:ph type="body" sz="quarter" idx="10"/>
          </p:nvPr>
        </p:nvSpPr>
        <p:spPr>
          <a:xfrm>
            <a:off x="6436995" y="2170357"/>
            <a:ext cx="4791837" cy="3476299"/>
          </a:xfrm>
          <a:prstGeom prst="rect">
            <a:avLst/>
          </a:prstGeom>
        </p:spPr>
        <p:txBody>
          <a:bodyPr>
            <a:normAutofit/>
          </a:bodyPr>
          <a:lstStyle>
            <a:lvl1pPr>
              <a:defRPr b="0" i="0">
                <a:solidFill>
                  <a:srgbClr val="2F3649"/>
                </a:solidFill>
                <a:latin typeface="Source Sans Pro" panose="020B0503030403020204" pitchFamily="34" charset="77"/>
              </a:defRPr>
            </a:lvl1pPr>
            <a:lvl2pPr>
              <a:defRPr b="0" i="0">
                <a:solidFill>
                  <a:srgbClr val="2F3649"/>
                </a:solidFill>
                <a:latin typeface="Source Sans Pro" panose="020B0503030403020204" pitchFamily="34" charset="77"/>
              </a:defRPr>
            </a:lvl2pPr>
            <a:lvl3pPr>
              <a:defRPr b="0" i="0">
                <a:solidFill>
                  <a:srgbClr val="2F3649"/>
                </a:solidFill>
                <a:latin typeface="Source Sans Pro" panose="020B0503030403020204" pitchFamily="34" charset="77"/>
              </a:defRPr>
            </a:lvl3pPr>
            <a:lvl4pPr>
              <a:defRPr b="0" i="0">
                <a:solidFill>
                  <a:srgbClr val="2F3649"/>
                </a:solidFill>
                <a:latin typeface="Source Sans Pro" panose="020B0503030403020204" pitchFamily="34" charset="77"/>
              </a:defRPr>
            </a:lvl4pPr>
            <a:lvl5pPr>
              <a:defRPr b="0" i="0">
                <a:solidFill>
                  <a:srgbClr val="2F3649"/>
                </a:solidFill>
                <a:latin typeface="Source Sans Pro" panose="020B0503030403020204" pitchFamily="34"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
            <a:extLst>
              <a:ext uri="{FF2B5EF4-FFF2-40B4-BE49-F238E27FC236}">
                <a16:creationId xmlns:a16="http://schemas.microsoft.com/office/drawing/2014/main" id="{FB2BCA8A-2711-934C-9277-C69044EEF81C}"/>
              </a:ext>
            </a:extLst>
          </p:cNvPr>
          <p:cNvSpPr>
            <a:spLocks noGrp="1"/>
          </p:cNvSpPr>
          <p:nvPr>
            <p:ph type="body" sz="quarter" idx="11"/>
          </p:nvPr>
        </p:nvSpPr>
        <p:spPr>
          <a:xfrm>
            <a:off x="611435" y="2170357"/>
            <a:ext cx="4823144" cy="3476299"/>
          </a:xfrm>
          <a:prstGeom prst="rect">
            <a:avLst/>
          </a:prstGeom>
        </p:spPr>
        <p:txBody>
          <a:bodyPr>
            <a:normAutofit/>
          </a:bodyPr>
          <a:lstStyle>
            <a:lvl1pPr>
              <a:defRPr b="0" i="0">
                <a:solidFill>
                  <a:srgbClr val="2F3649"/>
                </a:solidFill>
                <a:latin typeface="Source Sans Pro" panose="020B0503030403020204" pitchFamily="34" charset="77"/>
              </a:defRPr>
            </a:lvl1pPr>
            <a:lvl2pPr>
              <a:defRPr b="0" i="0">
                <a:solidFill>
                  <a:srgbClr val="2F3649"/>
                </a:solidFill>
                <a:latin typeface="Source Sans Pro" panose="020B0503030403020204" pitchFamily="34" charset="77"/>
              </a:defRPr>
            </a:lvl2pPr>
            <a:lvl3pPr>
              <a:defRPr b="0" i="0">
                <a:solidFill>
                  <a:srgbClr val="2F3649"/>
                </a:solidFill>
                <a:latin typeface="Source Sans Pro" panose="020B0503030403020204" pitchFamily="34" charset="77"/>
              </a:defRPr>
            </a:lvl3pPr>
            <a:lvl4pPr>
              <a:defRPr b="0" i="0">
                <a:solidFill>
                  <a:srgbClr val="2F3649"/>
                </a:solidFill>
                <a:latin typeface="Source Sans Pro" panose="020B0503030403020204" pitchFamily="34" charset="77"/>
              </a:defRPr>
            </a:lvl4pPr>
            <a:lvl5pPr>
              <a:defRPr b="0" i="0">
                <a:solidFill>
                  <a:srgbClr val="2F3649"/>
                </a:solidFill>
                <a:latin typeface="Source Sans Pro" panose="020B0503030403020204" pitchFamily="34"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3">
            <a:extLst>
              <a:ext uri="{FF2B5EF4-FFF2-40B4-BE49-F238E27FC236}">
                <a16:creationId xmlns:a16="http://schemas.microsoft.com/office/drawing/2014/main" id="{C374758F-2FB1-1045-AEF3-C3C8A36E5D40}"/>
              </a:ext>
            </a:extLst>
          </p:cNvPr>
          <p:cNvSpPr txBox="1">
            <a:spLocks/>
          </p:cNvSpPr>
          <p:nvPr userDrawn="1"/>
        </p:nvSpPr>
        <p:spPr>
          <a:xfrm>
            <a:off x="990600" y="2075290"/>
            <a:ext cx="4816743" cy="276999"/>
          </a:xfrm>
          <a:prstGeom prst="rect">
            <a:avLst/>
          </a:prstGeom>
        </p:spPr>
        <p:txBody>
          <a:bodyPr wrap="square" lIns="0" tIns="0" rIns="0" bIns="0">
            <a:normAutofit/>
          </a:bodyPr>
          <a:lstStyle>
            <a:lvl1pPr marL="0">
              <a:defRPr b="1" i="0">
                <a:solidFill>
                  <a:srgbClr val="F68D38"/>
                </a:solidFill>
                <a:latin typeface="Source Sans Pro" panose="020B0503030403020204" pitchFamily="34" charset="77"/>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NZ" kern="0"/>
          </a:p>
        </p:txBody>
      </p:sp>
      <p:sp>
        <p:nvSpPr>
          <p:cNvPr id="15" name="Text Placeholder 14">
            <a:extLst>
              <a:ext uri="{FF2B5EF4-FFF2-40B4-BE49-F238E27FC236}">
                <a16:creationId xmlns:a16="http://schemas.microsoft.com/office/drawing/2014/main" id="{914ABB2A-3A25-934C-8386-9C918FB52268}"/>
              </a:ext>
            </a:extLst>
          </p:cNvPr>
          <p:cNvSpPr>
            <a:spLocks noGrp="1"/>
          </p:cNvSpPr>
          <p:nvPr>
            <p:ph type="body" sz="quarter" idx="12"/>
          </p:nvPr>
        </p:nvSpPr>
        <p:spPr>
          <a:xfrm>
            <a:off x="610769" y="800100"/>
            <a:ext cx="4823810" cy="535426"/>
          </a:xfrm>
          <a:prstGeom prst="rect">
            <a:avLst/>
          </a:prstGeom>
        </p:spPr>
        <p:txBody>
          <a:bodyPr/>
          <a:lstStyle>
            <a:lvl1pPr>
              <a:defRPr sz="3200" b="1" i="1">
                <a:solidFill>
                  <a:schemeClr val="bg1"/>
                </a:solidFill>
                <a:latin typeface="Source Sans Pro" panose="020B0503030403020204" pitchFamily="34" charset="77"/>
              </a:defRPr>
            </a:lvl1pPr>
          </a:lstStyle>
          <a:p>
            <a:pPr lvl="0"/>
            <a:r>
              <a:rPr lang="en-US"/>
              <a:t>Edit Master text styles</a:t>
            </a:r>
          </a:p>
        </p:txBody>
      </p:sp>
      <p:sp>
        <p:nvSpPr>
          <p:cNvPr id="17" name="Text Placeholder 14">
            <a:extLst>
              <a:ext uri="{FF2B5EF4-FFF2-40B4-BE49-F238E27FC236}">
                <a16:creationId xmlns:a16="http://schemas.microsoft.com/office/drawing/2014/main" id="{76F46F5C-D1FF-3D46-BCDF-68AAD6F1AC68}"/>
              </a:ext>
            </a:extLst>
          </p:cNvPr>
          <p:cNvSpPr>
            <a:spLocks noGrp="1"/>
          </p:cNvSpPr>
          <p:nvPr>
            <p:ph type="body" sz="quarter" idx="13"/>
          </p:nvPr>
        </p:nvSpPr>
        <p:spPr>
          <a:xfrm>
            <a:off x="610767" y="1551174"/>
            <a:ext cx="4816743" cy="546100"/>
          </a:xfrm>
          <a:prstGeom prst="rect">
            <a:avLst/>
          </a:prstGeom>
        </p:spPr>
        <p:txBody>
          <a:bodyPr/>
          <a:lstStyle>
            <a:lvl1pPr>
              <a:defRPr sz="1800" b="1" i="0">
                <a:solidFill>
                  <a:schemeClr val="bg1"/>
                </a:solidFill>
                <a:latin typeface="Source Sans Pro" panose="020B0503030403020204" pitchFamily="34" charset="77"/>
              </a:defRPr>
            </a:lvl1pPr>
          </a:lstStyle>
          <a:p>
            <a:pPr lvl="0"/>
            <a:r>
              <a:rPr lang="en-US"/>
              <a:t>Edit Master text styles</a:t>
            </a:r>
          </a:p>
        </p:txBody>
      </p:sp>
    </p:spTree>
    <p:extLst>
      <p:ext uri="{BB962C8B-B14F-4D97-AF65-F5344CB8AC3E}">
        <p14:creationId xmlns:p14="http://schemas.microsoft.com/office/powerpoint/2010/main" val="383163066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SLIDE TWO">
    <p:spTree>
      <p:nvGrpSpPr>
        <p:cNvPr id="1" name=""/>
        <p:cNvGrpSpPr/>
        <p:nvPr/>
      </p:nvGrpSpPr>
      <p:grpSpPr>
        <a:xfrm>
          <a:off x="0" y="0"/>
          <a:ext cx="0" cy="0"/>
          <a:chOff x="0" y="0"/>
          <a:chExt cx="0" cy="0"/>
        </a:xfrm>
      </p:grpSpPr>
      <p:sp>
        <p:nvSpPr>
          <p:cNvPr id="7" name="bk object 45">
            <a:extLst>
              <a:ext uri="{FF2B5EF4-FFF2-40B4-BE49-F238E27FC236}">
                <a16:creationId xmlns:a16="http://schemas.microsoft.com/office/drawing/2014/main" id="{4AD93EFF-EC21-C841-B2A8-61589EA7C810}"/>
              </a:ext>
            </a:extLst>
          </p:cNvPr>
          <p:cNvSpPr/>
          <p:nvPr userDrawn="1"/>
        </p:nvSpPr>
        <p:spPr>
          <a:xfrm>
            <a:off x="0" y="-1"/>
            <a:ext cx="2722179" cy="5891981"/>
          </a:xfrm>
          <a:custGeom>
            <a:avLst/>
            <a:gdLst/>
            <a:ahLst/>
            <a:cxnLst/>
            <a:rect l="l" t="t" r="r" b="b"/>
            <a:pathLst>
              <a:path w="5485130" h="3204210">
                <a:moveTo>
                  <a:pt x="0" y="3203994"/>
                </a:moveTo>
                <a:lnTo>
                  <a:pt x="5484609" y="3203994"/>
                </a:lnTo>
                <a:lnTo>
                  <a:pt x="5484609" y="0"/>
                </a:lnTo>
                <a:lnTo>
                  <a:pt x="0" y="0"/>
                </a:lnTo>
                <a:lnTo>
                  <a:pt x="0" y="3203994"/>
                </a:lnTo>
                <a:close/>
              </a:path>
            </a:pathLst>
          </a:custGeom>
          <a:solidFill>
            <a:schemeClr val="tx1"/>
          </a:solidFill>
        </p:spPr>
        <p:txBody>
          <a:bodyPr wrap="square" lIns="0" tIns="0" rIns="0" bIns="0" rtlCol="0"/>
          <a:lstStyle/>
          <a:p>
            <a:endParaRPr/>
          </a:p>
        </p:txBody>
      </p:sp>
      <p:sp>
        <p:nvSpPr>
          <p:cNvPr id="2" name="Holder 2"/>
          <p:cNvSpPr>
            <a:spLocks noGrp="1"/>
          </p:cNvSpPr>
          <p:nvPr>
            <p:ph type="ctrTitle"/>
          </p:nvPr>
        </p:nvSpPr>
        <p:spPr>
          <a:xfrm>
            <a:off x="3285337" y="800100"/>
            <a:ext cx="7979693" cy="492443"/>
          </a:xfrm>
          <a:prstGeom prst="rect">
            <a:avLst/>
          </a:prstGeom>
        </p:spPr>
        <p:txBody>
          <a:bodyPr wrap="square" lIns="0" tIns="0" rIns="0" bIns="0">
            <a:normAutofit/>
          </a:bodyPr>
          <a:lstStyle>
            <a:lvl1pPr>
              <a:defRPr sz="3200" b="1" i="1">
                <a:solidFill>
                  <a:srgbClr val="2F3649"/>
                </a:solidFill>
                <a:latin typeface="Source Sans Pro" panose="020B0503030403020204" pitchFamily="34" charset="77"/>
              </a:defRPr>
            </a:lvl1pPr>
          </a:lstStyle>
          <a:p>
            <a:endParaRPr/>
          </a:p>
        </p:txBody>
      </p:sp>
      <p:sp>
        <p:nvSpPr>
          <p:cNvPr id="3" name="Holder 3"/>
          <p:cNvSpPr>
            <a:spLocks noGrp="1"/>
          </p:cNvSpPr>
          <p:nvPr>
            <p:ph type="subTitle" idx="4"/>
          </p:nvPr>
        </p:nvSpPr>
        <p:spPr>
          <a:xfrm>
            <a:off x="3305295" y="1592249"/>
            <a:ext cx="7959736" cy="276999"/>
          </a:xfrm>
          <a:prstGeom prst="rect">
            <a:avLst/>
          </a:prstGeom>
        </p:spPr>
        <p:txBody>
          <a:bodyPr wrap="square" lIns="0" tIns="0" rIns="0" bIns="0">
            <a:normAutofit/>
          </a:bodyPr>
          <a:lstStyle>
            <a:lvl1pPr>
              <a:defRPr b="1" i="0">
                <a:solidFill>
                  <a:schemeClr val="accent1"/>
                </a:solidFill>
                <a:latin typeface="Source Sans Pro" panose="020B0503030403020204" pitchFamily="34" charset="77"/>
              </a:defRPr>
            </a:lvl1pPr>
          </a:lstStyle>
          <a:p>
            <a:endParaRPr/>
          </a:p>
        </p:txBody>
      </p:sp>
      <p:sp>
        <p:nvSpPr>
          <p:cNvPr id="6" name="Text Placeholder 5">
            <a:extLst>
              <a:ext uri="{FF2B5EF4-FFF2-40B4-BE49-F238E27FC236}">
                <a16:creationId xmlns:a16="http://schemas.microsoft.com/office/drawing/2014/main" id="{9AB29C9C-9E8A-7344-BD6C-0A92B94D038E}"/>
              </a:ext>
            </a:extLst>
          </p:cNvPr>
          <p:cNvSpPr>
            <a:spLocks noGrp="1"/>
          </p:cNvSpPr>
          <p:nvPr>
            <p:ph type="body" sz="quarter" idx="10"/>
          </p:nvPr>
        </p:nvSpPr>
        <p:spPr>
          <a:xfrm>
            <a:off x="3321057" y="2168084"/>
            <a:ext cx="7906267" cy="3431438"/>
          </a:xfrm>
          <a:prstGeom prst="rect">
            <a:avLst/>
          </a:prstGeom>
        </p:spPr>
        <p:txBody>
          <a:bodyPr>
            <a:normAutofit/>
          </a:bodyPr>
          <a:lstStyle>
            <a:lvl1pPr>
              <a:defRPr b="0" i="0">
                <a:solidFill>
                  <a:srgbClr val="2F3649"/>
                </a:solidFill>
                <a:latin typeface="Source Sans Pro" panose="020B0503030403020204" pitchFamily="34" charset="77"/>
              </a:defRPr>
            </a:lvl1pPr>
            <a:lvl2pPr>
              <a:defRPr b="0" i="0">
                <a:solidFill>
                  <a:srgbClr val="2F3649"/>
                </a:solidFill>
                <a:latin typeface="Source Sans Pro" panose="020B0503030403020204" pitchFamily="34" charset="77"/>
              </a:defRPr>
            </a:lvl2pPr>
            <a:lvl3pPr>
              <a:defRPr b="0" i="0">
                <a:solidFill>
                  <a:srgbClr val="2F3649"/>
                </a:solidFill>
                <a:latin typeface="Source Sans Pro" panose="020B0503030403020204" pitchFamily="34" charset="77"/>
              </a:defRPr>
            </a:lvl3pPr>
            <a:lvl4pPr>
              <a:defRPr b="0" i="0">
                <a:solidFill>
                  <a:srgbClr val="2F3649"/>
                </a:solidFill>
                <a:latin typeface="Source Sans Pro" panose="020B0503030403020204" pitchFamily="34" charset="77"/>
              </a:defRPr>
            </a:lvl4pPr>
            <a:lvl5pPr>
              <a:defRPr b="0" i="0">
                <a:solidFill>
                  <a:srgbClr val="2F3649"/>
                </a:solidFill>
                <a:latin typeface="Source Sans Pro" panose="020B0503030403020204" pitchFamily="34"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105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CONTENT">
    <p:spTree>
      <p:nvGrpSpPr>
        <p:cNvPr id="1" name=""/>
        <p:cNvGrpSpPr/>
        <p:nvPr/>
      </p:nvGrpSpPr>
      <p:grpSpPr>
        <a:xfrm>
          <a:off x="0" y="0"/>
          <a:ext cx="0" cy="0"/>
          <a:chOff x="0" y="0"/>
          <a:chExt cx="0" cy="0"/>
        </a:xfrm>
      </p:grpSpPr>
      <p:sp>
        <p:nvSpPr>
          <p:cNvPr id="2" name="Holder 2"/>
          <p:cNvSpPr>
            <a:spLocks noGrp="1"/>
          </p:cNvSpPr>
          <p:nvPr>
            <p:ph type="ctrTitle"/>
          </p:nvPr>
        </p:nvSpPr>
        <p:spPr>
          <a:xfrm>
            <a:off x="813276" y="800100"/>
            <a:ext cx="10368598" cy="492443"/>
          </a:xfrm>
          <a:prstGeom prst="rect">
            <a:avLst/>
          </a:prstGeom>
        </p:spPr>
        <p:txBody>
          <a:bodyPr wrap="square" lIns="0" tIns="0" rIns="0" bIns="0">
            <a:normAutofit/>
          </a:bodyPr>
          <a:lstStyle>
            <a:lvl1pPr>
              <a:defRPr sz="3200" b="1" i="1">
                <a:solidFill>
                  <a:srgbClr val="2F3649"/>
                </a:solidFill>
                <a:latin typeface="Source Sans Pro" panose="020B0503030403020204" pitchFamily="34" charset="77"/>
              </a:defRPr>
            </a:lvl1pPr>
          </a:lstStyle>
          <a:p>
            <a:endParaRPr/>
          </a:p>
        </p:txBody>
      </p:sp>
      <p:sp>
        <p:nvSpPr>
          <p:cNvPr id="3" name="Holder 3"/>
          <p:cNvSpPr>
            <a:spLocks noGrp="1"/>
          </p:cNvSpPr>
          <p:nvPr>
            <p:ph type="subTitle" idx="4"/>
          </p:nvPr>
        </p:nvSpPr>
        <p:spPr>
          <a:xfrm>
            <a:off x="805801" y="1592249"/>
            <a:ext cx="10393242" cy="387380"/>
          </a:xfrm>
          <a:prstGeom prst="rect">
            <a:avLst/>
          </a:prstGeom>
        </p:spPr>
        <p:txBody>
          <a:bodyPr wrap="square" lIns="0" tIns="0" rIns="0" bIns="0">
            <a:normAutofit/>
          </a:bodyPr>
          <a:lstStyle>
            <a:lvl1pPr>
              <a:defRPr b="1" i="0">
                <a:solidFill>
                  <a:schemeClr val="accent1"/>
                </a:solidFill>
                <a:latin typeface="Source Sans Pro" panose="020B0503030403020204" pitchFamily="34" charset="77"/>
              </a:defRPr>
            </a:lvl1pPr>
          </a:lstStyle>
          <a:p>
            <a:endParaRPr/>
          </a:p>
        </p:txBody>
      </p:sp>
      <p:sp>
        <p:nvSpPr>
          <p:cNvPr id="6" name="Text Placeholder 5">
            <a:extLst>
              <a:ext uri="{FF2B5EF4-FFF2-40B4-BE49-F238E27FC236}">
                <a16:creationId xmlns:a16="http://schemas.microsoft.com/office/drawing/2014/main" id="{9AB29C9C-9E8A-7344-BD6C-0A92B94D038E}"/>
              </a:ext>
            </a:extLst>
          </p:cNvPr>
          <p:cNvSpPr>
            <a:spLocks noGrp="1"/>
          </p:cNvSpPr>
          <p:nvPr>
            <p:ph type="body" sz="quarter" idx="10"/>
          </p:nvPr>
        </p:nvSpPr>
        <p:spPr>
          <a:xfrm>
            <a:off x="803275" y="2168084"/>
            <a:ext cx="10376915" cy="3440864"/>
          </a:xfrm>
          <a:prstGeom prst="rect">
            <a:avLst/>
          </a:prstGeom>
        </p:spPr>
        <p:txBody>
          <a:bodyPr>
            <a:normAutofit/>
          </a:bodyPr>
          <a:lstStyle>
            <a:lvl1pPr>
              <a:defRPr b="0" i="0">
                <a:solidFill>
                  <a:srgbClr val="2F3649"/>
                </a:solidFill>
                <a:latin typeface="Source Sans Pro" panose="020B0503030403020204" pitchFamily="34" charset="77"/>
              </a:defRPr>
            </a:lvl1pPr>
            <a:lvl2pPr>
              <a:defRPr b="0" i="0">
                <a:solidFill>
                  <a:srgbClr val="2F3649"/>
                </a:solidFill>
                <a:latin typeface="Source Sans Pro" panose="020B0503030403020204" pitchFamily="34" charset="77"/>
              </a:defRPr>
            </a:lvl2pPr>
            <a:lvl3pPr>
              <a:defRPr b="0" i="0">
                <a:solidFill>
                  <a:srgbClr val="2F3649"/>
                </a:solidFill>
                <a:latin typeface="Source Sans Pro" panose="020B0503030403020204" pitchFamily="34" charset="77"/>
              </a:defRPr>
            </a:lvl3pPr>
            <a:lvl4pPr>
              <a:defRPr b="0" i="0">
                <a:solidFill>
                  <a:srgbClr val="2F3649"/>
                </a:solidFill>
                <a:latin typeface="Source Sans Pro" panose="020B0503030403020204" pitchFamily="34" charset="77"/>
              </a:defRPr>
            </a:lvl4pPr>
            <a:lvl5pPr>
              <a:defRPr b="0" i="0">
                <a:solidFill>
                  <a:srgbClr val="2F3649"/>
                </a:solidFill>
                <a:latin typeface="Source Sans Pro" panose="020B0503030403020204" pitchFamily="34"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Holder 2"/>
          <p:cNvSpPr>
            <a:spLocks noGrp="1"/>
          </p:cNvSpPr>
          <p:nvPr>
            <p:ph type="ctrTitle"/>
          </p:nvPr>
        </p:nvSpPr>
        <p:spPr>
          <a:xfrm>
            <a:off x="813276" y="800100"/>
            <a:ext cx="10368598" cy="492443"/>
          </a:xfrm>
          <a:prstGeom prst="rect">
            <a:avLst/>
          </a:prstGeom>
        </p:spPr>
        <p:txBody>
          <a:bodyPr wrap="square" lIns="0" tIns="0" rIns="0" bIns="0">
            <a:normAutofit/>
          </a:bodyPr>
          <a:lstStyle>
            <a:lvl1pPr>
              <a:defRPr sz="3200" b="1" i="1">
                <a:solidFill>
                  <a:srgbClr val="2F3649"/>
                </a:solidFill>
                <a:latin typeface="Source Sans Pro" panose="020B0503030403020204" pitchFamily="34" charset="77"/>
              </a:defRPr>
            </a:lvl1pPr>
          </a:lstStyle>
          <a:p>
            <a:endParaRPr/>
          </a:p>
        </p:txBody>
      </p:sp>
      <p:sp>
        <p:nvSpPr>
          <p:cNvPr id="3" name="Text Placeholder 5">
            <a:extLst>
              <a:ext uri="{FF2B5EF4-FFF2-40B4-BE49-F238E27FC236}">
                <a16:creationId xmlns:a16="http://schemas.microsoft.com/office/drawing/2014/main" id="{0FA5A3F1-DAD9-6844-A415-9AF8CD2823E8}"/>
              </a:ext>
            </a:extLst>
          </p:cNvPr>
          <p:cNvSpPr>
            <a:spLocks noGrp="1"/>
          </p:cNvSpPr>
          <p:nvPr>
            <p:ph type="body" sz="quarter" idx="10"/>
          </p:nvPr>
        </p:nvSpPr>
        <p:spPr>
          <a:xfrm>
            <a:off x="803275" y="1456884"/>
            <a:ext cx="10376915" cy="4054916"/>
          </a:xfrm>
          <a:prstGeom prst="rect">
            <a:avLst/>
          </a:prstGeom>
        </p:spPr>
        <p:txBody>
          <a:bodyPr>
            <a:normAutofit/>
          </a:bodyPr>
          <a:lstStyle>
            <a:lvl1pPr>
              <a:defRPr b="0" i="0">
                <a:solidFill>
                  <a:srgbClr val="2F3649"/>
                </a:solidFill>
                <a:latin typeface="Source Sans Pro" panose="020B0503030403020204" pitchFamily="34" charset="77"/>
              </a:defRPr>
            </a:lvl1pPr>
            <a:lvl2pPr>
              <a:defRPr b="0" i="0">
                <a:solidFill>
                  <a:srgbClr val="2F3649"/>
                </a:solidFill>
                <a:latin typeface="Source Sans Pro" panose="020B0503030403020204" pitchFamily="34" charset="77"/>
              </a:defRPr>
            </a:lvl2pPr>
            <a:lvl3pPr>
              <a:defRPr b="0" i="0">
                <a:solidFill>
                  <a:srgbClr val="2F3649"/>
                </a:solidFill>
                <a:latin typeface="Source Sans Pro" panose="020B0503030403020204" pitchFamily="34" charset="77"/>
              </a:defRPr>
            </a:lvl3pPr>
            <a:lvl4pPr>
              <a:defRPr b="0" i="0">
                <a:solidFill>
                  <a:srgbClr val="2F3649"/>
                </a:solidFill>
                <a:latin typeface="Source Sans Pro" panose="020B0503030403020204" pitchFamily="34" charset="77"/>
              </a:defRPr>
            </a:lvl4pPr>
            <a:lvl5pPr>
              <a:defRPr b="0" i="0">
                <a:solidFill>
                  <a:srgbClr val="2F3649"/>
                </a:solidFill>
                <a:latin typeface="Source Sans Pro" panose="020B0503030403020204" pitchFamily="34"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120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HEAD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832C1F-E462-FF4D-A5B6-1405F6C887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250"/>
            <a:ext cx="12226222" cy="6877250"/>
          </a:xfrm>
          <a:prstGeom prst="rect">
            <a:avLst/>
          </a:prstGeom>
        </p:spPr>
      </p:pic>
      <p:sp>
        <p:nvSpPr>
          <p:cNvPr id="2" name="Holder 2"/>
          <p:cNvSpPr>
            <a:spLocks noGrp="1"/>
          </p:cNvSpPr>
          <p:nvPr>
            <p:ph type="ctrTitle"/>
          </p:nvPr>
        </p:nvSpPr>
        <p:spPr>
          <a:xfrm>
            <a:off x="810750" y="1999421"/>
            <a:ext cx="10368598" cy="492443"/>
          </a:xfrm>
          <a:prstGeom prst="rect">
            <a:avLst/>
          </a:prstGeom>
        </p:spPr>
        <p:txBody>
          <a:bodyPr wrap="square" lIns="0" tIns="0" rIns="0" bIns="0">
            <a:noAutofit/>
          </a:bodyPr>
          <a:lstStyle>
            <a:lvl1pPr>
              <a:defRPr sz="6600" b="1" i="1">
                <a:solidFill>
                  <a:schemeClr val="bg1"/>
                </a:solidFill>
                <a:latin typeface="Source Sans Pro" panose="020B0503030403020204" pitchFamily="34" charset="77"/>
              </a:defRPr>
            </a:lvl1pPr>
          </a:lstStyle>
          <a:p>
            <a:endParaRPr/>
          </a:p>
        </p:txBody>
      </p:sp>
      <p:sp>
        <p:nvSpPr>
          <p:cNvPr id="3" name="Holder 3"/>
          <p:cNvSpPr>
            <a:spLocks noGrp="1"/>
          </p:cNvSpPr>
          <p:nvPr>
            <p:ph type="subTitle" idx="4"/>
          </p:nvPr>
        </p:nvSpPr>
        <p:spPr>
          <a:xfrm>
            <a:off x="803275" y="3309730"/>
            <a:ext cx="8538845" cy="766970"/>
          </a:xfrm>
          <a:prstGeom prst="rect">
            <a:avLst/>
          </a:prstGeom>
        </p:spPr>
        <p:txBody>
          <a:bodyPr wrap="square" lIns="0" tIns="0" rIns="0" bIns="0">
            <a:noAutofit/>
          </a:bodyPr>
          <a:lstStyle>
            <a:lvl1pPr>
              <a:defRPr sz="2800" b="1" i="0">
                <a:solidFill>
                  <a:schemeClr val="bg1"/>
                </a:solidFill>
                <a:latin typeface="Source Sans Pro" panose="020B0503030403020204" pitchFamily="34" charset="77"/>
              </a:defRPr>
            </a:lvl1pPr>
          </a:lstStyle>
          <a:p>
            <a:endParaRPr/>
          </a:p>
        </p:txBody>
      </p:sp>
      <p:pic>
        <p:nvPicPr>
          <p:cNvPr id="7" name="Picture 6">
            <a:extLst>
              <a:ext uri="{FF2B5EF4-FFF2-40B4-BE49-F238E27FC236}">
                <a16:creationId xmlns:a16="http://schemas.microsoft.com/office/drawing/2014/main" id="{F71CA9F3-2468-494B-9D59-73008C03355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98414" y="6032071"/>
            <a:ext cx="1361867" cy="422099"/>
          </a:xfrm>
          <a:prstGeom prst="rect">
            <a:avLst/>
          </a:prstGeom>
        </p:spPr>
      </p:pic>
    </p:spTree>
    <p:extLst>
      <p:ext uri="{BB962C8B-B14F-4D97-AF65-F5344CB8AC3E}">
        <p14:creationId xmlns:p14="http://schemas.microsoft.com/office/powerpoint/2010/main" val="235080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CONTENT &amp; IMAGE">
    <p:spTree>
      <p:nvGrpSpPr>
        <p:cNvPr id="1" name=""/>
        <p:cNvGrpSpPr/>
        <p:nvPr/>
      </p:nvGrpSpPr>
      <p:grpSpPr>
        <a:xfrm>
          <a:off x="0" y="0"/>
          <a:ext cx="0" cy="0"/>
          <a:chOff x="0" y="0"/>
          <a:chExt cx="0" cy="0"/>
        </a:xfrm>
      </p:grpSpPr>
      <p:sp>
        <p:nvSpPr>
          <p:cNvPr id="2" name="Holder 2"/>
          <p:cNvSpPr>
            <a:spLocks noGrp="1"/>
          </p:cNvSpPr>
          <p:nvPr>
            <p:ph type="ctrTitle"/>
          </p:nvPr>
        </p:nvSpPr>
        <p:spPr>
          <a:xfrm>
            <a:off x="813276" y="800100"/>
            <a:ext cx="4864132" cy="492443"/>
          </a:xfrm>
          <a:prstGeom prst="rect">
            <a:avLst/>
          </a:prstGeom>
        </p:spPr>
        <p:txBody>
          <a:bodyPr wrap="square" lIns="0" tIns="0" rIns="0" bIns="0">
            <a:normAutofit/>
          </a:bodyPr>
          <a:lstStyle>
            <a:lvl1pPr>
              <a:defRPr sz="3200" b="1" i="1">
                <a:solidFill>
                  <a:srgbClr val="2F3649"/>
                </a:solidFill>
                <a:latin typeface="Source Sans Pro" panose="020B0503030403020204" pitchFamily="34" charset="77"/>
              </a:defRPr>
            </a:lvl1pPr>
          </a:lstStyle>
          <a:p>
            <a:endParaRPr/>
          </a:p>
        </p:txBody>
      </p:sp>
      <p:sp>
        <p:nvSpPr>
          <p:cNvPr id="3" name="Holder 3"/>
          <p:cNvSpPr>
            <a:spLocks noGrp="1"/>
          </p:cNvSpPr>
          <p:nvPr>
            <p:ph type="subTitle" idx="4"/>
          </p:nvPr>
        </p:nvSpPr>
        <p:spPr>
          <a:xfrm>
            <a:off x="805801" y="1592249"/>
            <a:ext cx="4816743" cy="276999"/>
          </a:xfrm>
          <a:prstGeom prst="rect">
            <a:avLst/>
          </a:prstGeom>
        </p:spPr>
        <p:txBody>
          <a:bodyPr wrap="square" lIns="0" tIns="0" rIns="0" bIns="0">
            <a:normAutofit/>
          </a:bodyPr>
          <a:lstStyle>
            <a:lvl1pPr>
              <a:defRPr b="1" i="0">
                <a:solidFill>
                  <a:schemeClr val="accent1"/>
                </a:solidFill>
                <a:latin typeface="Source Sans Pro" panose="020B0503030403020204" pitchFamily="34" charset="77"/>
              </a:defRPr>
            </a:lvl1pPr>
          </a:lstStyle>
          <a:p>
            <a:endParaRPr/>
          </a:p>
        </p:txBody>
      </p:sp>
      <p:sp>
        <p:nvSpPr>
          <p:cNvPr id="6" name="Text Placeholder 5">
            <a:extLst>
              <a:ext uri="{FF2B5EF4-FFF2-40B4-BE49-F238E27FC236}">
                <a16:creationId xmlns:a16="http://schemas.microsoft.com/office/drawing/2014/main" id="{9AB29C9C-9E8A-7344-BD6C-0A92B94D038E}"/>
              </a:ext>
            </a:extLst>
          </p:cNvPr>
          <p:cNvSpPr>
            <a:spLocks noGrp="1"/>
          </p:cNvSpPr>
          <p:nvPr>
            <p:ph type="body" sz="quarter" idx="10"/>
          </p:nvPr>
        </p:nvSpPr>
        <p:spPr>
          <a:xfrm>
            <a:off x="803275" y="2168084"/>
            <a:ext cx="4791837" cy="3516279"/>
          </a:xfrm>
          <a:prstGeom prst="rect">
            <a:avLst/>
          </a:prstGeom>
        </p:spPr>
        <p:txBody>
          <a:bodyPr>
            <a:normAutofit/>
          </a:bodyPr>
          <a:lstStyle>
            <a:lvl1pPr>
              <a:defRPr b="0" i="0">
                <a:solidFill>
                  <a:srgbClr val="2F3649"/>
                </a:solidFill>
                <a:latin typeface="Source Sans Pro" panose="020B0503030403020204" pitchFamily="34" charset="77"/>
              </a:defRPr>
            </a:lvl1pPr>
            <a:lvl2pPr>
              <a:defRPr b="0" i="0">
                <a:solidFill>
                  <a:srgbClr val="2F3649"/>
                </a:solidFill>
                <a:latin typeface="Source Sans Pro" panose="020B0503030403020204" pitchFamily="34" charset="77"/>
              </a:defRPr>
            </a:lvl2pPr>
            <a:lvl3pPr>
              <a:defRPr b="0" i="0">
                <a:solidFill>
                  <a:srgbClr val="2F3649"/>
                </a:solidFill>
                <a:latin typeface="Source Sans Pro" panose="020B0503030403020204" pitchFamily="34" charset="77"/>
              </a:defRPr>
            </a:lvl3pPr>
            <a:lvl4pPr>
              <a:defRPr b="0" i="0">
                <a:solidFill>
                  <a:srgbClr val="2F3649"/>
                </a:solidFill>
                <a:latin typeface="Source Sans Pro" panose="020B0503030403020204" pitchFamily="34" charset="77"/>
              </a:defRPr>
            </a:lvl4pPr>
            <a:lvl5pPr>
              <a:defRPr b="0" i="0">
                <a:solidFill>
                  <a:srgbClr val="2F3649"/>
                </a:solidFill>
                <a:latin typeface="Source Sans Pro" panose="020B0503030403020204" pitchFamily="34"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8D17AC8F-FD25-2840-BD9F-2A70B38A1E16}"/>
              </a:ext>
            </a:extLst>
          </p:cNvPr>
          <p:cNvSpPr>
            <a:spLocks noGrp="1"/>
          </p:cNvSpPr>
          <p:nvPr>
            <p:ph type="pic" sz="quarter" idx="11"/>
          </p:nvPr>
        </p:nvSpPr>
        <p:spPr>
          <a:xfrm>
            <a:off x="6254750" y="800100"/>
            <a:ext cx="5395912" cy="4855982"/>
          </a:xfrm>
          <a:prstGeom prst="rect">
            <a:avLst/>
          </a:prstGeom>
        </p:spPr>
        <p:txBody>
          <a:bodyPr/>
          <a:lstStyle/>
          <a:p>
            <a:endParaRPr lang="en-US"/>
          </a:p>
        </p:txBody>
      </p:sp>
    </p:spTree>
    <p:extLst>
      <p:ext uri="{BB962C8B-B14F-4D97-AF65-F5344CB8AC3E}">
        <p14:creationId xmlns:p14="http://schemas.microsoft.com/office/powerpoint/2010/main" val="125541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CONTENT &amp; IMAGE LEFT">
    <p:spTree>
      <p:nvGrpSpPr>
        <p:cNvPr id="1" name=""/>
        <p:cNvGrpSpPr/>
        <p:nvPr/>
      </p:nvGrpSpPr>
      <p:grpSpPr>
        <a:xfrm>
          <a:off x="0" y="0"/>
          <a:ext cx="0" cy="0"/>
          <a:chOff x="0" y="0"/>
          <a:chExt cx="0" cy="0"/>
        </a:xfrm>
      </p:grpSpPr>
      <p:sp>
        <p:nvSpPr>
          <p:cNvPr id="2" name="Holder 2"/>
          <p:cNvSpPr>
            <a:spLocks noGrp="1"/>
          </p:cNvSpPr>
          <p:nvPr>
            <p:ph type="ctrTitle"/>
          </p:nvPr>
        </p:nvSpPr>
        <p:spPr>
          <a:xfrm>
            <a:off x="6254750" y="800100"/>
            <a:ext cx="5113976" cy="492443"/>
          </a:xfrm>
          <a:prstGeom prst="rect">
            <a:avLst/>
          </a:prstGeom>
        </p:spPr>
        <p:txBody>
          <a:bodyPr wrap="square" lIns="0" tIns="0" rIns="0" bIns="0">
            <a:normAutofit/>
          </a:bodyPr>
          <a:lstStyle>
            <a:lvl1pPr>
              <a:defRPr sz="3200" b="1" i="1">
                <a:solidFill>
                  <a:srgbClr val="2F3649"/>
                </a:solidFill>
                <a:latin typeface="Source Sans Pro" panose="020B0503030403020204" pitchFamily="34" charset="77"/>
              </a:defRPr>
            </a:lvl1pPr>
          </a:lstStyle>
          <a:p>
            <a:endParaRPr/>
          </a:p>
        </p:txBody>
      </p:sp>
      <p:sp>
        <p:nvSpPr>
          <p:cNvPr id="3" name="Holder 3"/>
          <p:cNvSpPr>
            <a:spLocks noGrp="1"/>
          </p:cNvSpPr>
          <p:nvPr>
            <p:ph type="subTitle" idx="4"/>
          </p:nvPr>
        </p:nvSpPr>
        <p:spPr>
          <a:xfrm>
            <a:off x="6274707" y="1592249"/>
            <a:ext cx="5131726" cy="276999"/>
          </a:xfrm>
          <a:prstGeom prst="rect">
            <a:avLst/>
          </a:prstGeom>
        </p:spPr>
        <p:txBody>
          <a:bodyPr wrap="square" lIns="0" tIns="0" rIns="0" bIns="0">
            <a:normAutofit/>
          </a:bodyPr>
          <a:lstStyle>
            <a:lvl1pPr>
              <a:defRPr b="1" i="0">
                <a:solidFill>
                  <a:schemeClr val="accent1"/>
                </a:solidFill>
                <a:latin typeface="Source Sans Pro" panose="020B0503030403020204" pitchFamily="34" charset="77"/>
              </a:defRPr>
            </a:lvl1pPr>
          </a:lstStyle>
          <a:p>
            <a:endParaRPr/>
          </a:p>
        </p:txBody>
      </p:sp>
      <p:sp>
        <p:nvSpPr>
          <p:cNvPr id="6" name="Text Placeholder 5">
            <a:extLst>
              <a:ext uri="{FF2B5EF4-FFF2-40B4-BE49-F238E27FC236}">
                <a16:creationId xmlns:a16="http://schemas.microsoft.com/office/drawing/2014/main" id="{9AB29C9C-9E8A-7344-BD6C-0A92B94D038E}"/>
              </a:ext>
            </a:extLst>
          </p:cNvPr>
          <p:cNvSpPr>
            <a:spLocks noGrp="1"/>
          </p:cNvSpPr>
          <p:nvPr>
            <p:ph type="body" sz="quarter" idx="10"/>
          </p:nvPr>
        </p:nvSpPr>
        <p:spPr>
          <a:xfrm>
            <a:off x="6290469" y="2168084"/>
            <a:ext cx="5153671" cy="3412584"/>
          </a:xfrm>
          <a:prstGeom prst="rect">
            <a:avLst/>
          </a:prstGeom>
        </p:spPr>
        <p:txBody>
          <a:bodyPr>
            <a:normAutofit/>
          </a:bodyPr>
          <a:lstStyle>
            <a:lvl1pPr>
              <a:defRPr b="0" i="0">
                <a:solidFill>
                  <a:srgbClr val="2F3649"/>
                </a:solidFill>
                <a:latin typeface="Source Sans Pro" panose="020B0503030403020204" pitchFamily="34" charset="77"/>
              </a:defRPr>
            </a:lvl1pPr>
            <a:lvl2pPr>
              <a:defRPr b="0" i="0">
                <a:solidFill>
                  <a:srgbClr val="2F3649"/>
                </a:solidFill>
                <a:latin typeface="Source Sans Pro" panose="020B0503030403020204" pitchFamily="34" charset="77"/>
              </a:defRPr>
            </a:lvl2pPr>
            <a:lvl3pPr>
              <a:defRPr b="0" i="0">
                <a:solidFill>
                  <a:srgbClr val="2F3649"/>
                </a:solidFill>
                <a:latin typeface="Source Sans Pro" panose="020B0503030403020204" pitchFamily="34" charset="77"/>
              </a:defRPr>
            </a:lvl3pPr>
            <a:lvl4pPr>
              <a:defRPr b="0" i="0">
                <a:solidFill>
                  <a:srgbClr val="2F3649"/>
                </a:solidFill>
                <a:latin typeface="Source Sans Pro" panose="020B0503030403020204" pitchFamily="34" charset="77"/>
              </a:defRPr>
            </a:lvl4pPr>
            <a:lvl5pPr>
              <a:defRPr b="0" i="0">
                <a:solidFill>
                  <a:srgbClr val="2F3649"/>
                </a:solidFill>
                <a:latin typeface="Source Sans Pro" panose="020B0503030403020204" pitchFamily="34"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8D17AC8F-FD25-2840-BD9F-2A70B38A1E16}"/>
              </a:ext>
            </a:extLst>
          </p:cNvPr>
          <p:cNvSpPr>
            <a:spLocks noGrp="1"/>
          </p:cNvSpPr>
          <p:nvPr>
            <p:ph type="pic" sz="quarter" idx="11"/>
          </p:nvPr>
        </p:nvSpPr>
        <p:spPr>
          <a:xfrm>
            <a:off x="803275" y="800100"/>
            <a:ext cx="5097904" cy="4921970"/>
          </a:xfrm>
          <a:prstGeom prst="rect">
            <a:avLst/>
          </a:prstGeom>
        </p:spPr>
        <p:txBody>
          <a:bodyPr/>
          <a:lstStyle/>
          <a:p>
            <a:endParaRPr lang="en-US"/>
          </a:p>
        </p:txBody>
      </p:sp>
    </p:spTree>
    <p:extLst>
      <p:ext uri="{BB962C8B-B14F-4D97-AF65-F5344CB8AC3E}">
        <p14:creationId xmlns:p14="http://schemas.microsoft.com/office/powerpoint/2010/main" val="26711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object 33">
            <a:extLst>
              <a:ext uri="{FF2B5EF4-FFF2-40B4-BE49-F238E27FC236}">
                <a16:creationId xmlns:a16="http://schemas.microsoft.com/office/drawing/2014/main" id="{B7861DA0-19C5-4F4D-917D-1E889DDE4386}"/>
              </a:ext>
            </a:extLst>
          </p:cNvPr>
          <p:cNvSpPr/>
          <p:nvPr userDrawn="1"/>
        </p:nvSpPr>
        <p:spPr>
          <a:xfrm>
            <a:off x="0" y="5966460"/>
            <a:ext cx="12193270" cy="891540"/>
          </a:xfrm>
          <a:custGeom>
            <a:avLst/>
            <a:gdLst/>
            <a:ahLst/>
            <a:cxnLst/>
            <a:rect l="l" t="t" r="r" b="b"/>
            <a:pathLst>
              <a:path w="12193270" h="891540">
                <a:moveTo>
                  <a:pt x="0" y="891006"/>
                </a:moveTo>
                <a:lnTo>
                  <a:pt x="12193206" y="891006"/>
                </a:lnTo>
                <a:lnTo>
                  <a:pt x="12193206" y="0"/>
                </a:lnTo>
                <a:lnTo>
                  <a:pt x="0" y="0"/>
                </a:lnTo>
                <a:lnTo>
                  <a:pt x="0" y="891006"/>
                </a:lnTo>
                <a:close/>
              </a:path>
            </a:pathLst>
          </a:custGeom>
          <a:solidFill>
            <a:schemeClr val="tx1"/>
          </a:solidFill>
        </p:spPr>
        <p:txBody>
          <a:bodyPr wrap="square" lIns="0" tIns="0" rIns="0" bIns="0" rtlCol="0"/>
          <a:lstStyle/>
          <a:p>
            <a:endParaRPr/>
          </a:p>
        </p:txBody>
      </p:sp>
      <p:pic>
        <p:nvPicPr>
          <p:cNvPr id="15" name="Picture 14">
            <a:extLst>
              <a:ext uri="{FF2B5EF4-FFF2-40B4-BE49-F238E27FC236}">
                <a16:creationId xmlns:a16="http://schemas.microsoft.com/office/drawing/2014/main" id="{E0DF966D-5CB6-1541-BD3F-01EA9DB11C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976857"/>
            <a:ext cx="12192000" cy="881143"/>
          </a:xfrm>
          <a:prstGeom prst="rect">
            <a:avLst/>
          </a:prstGeom>
        </p:spPr>
      </p:pic>
      <p:pic>
        <p:nvPicPr>
          <p:cNvPr id="7" name="Picture 6">
            <a:extLst>
              <a:ext uri="{FF2B5EF4-FFF2-40B4-BE49-F238E27FC236}">
                <a16:creationId xmlns:a16="http://schemas.microsoft.com/office/drawing/2014/main" id="{C668C2CE-F843-FF47-8189-010F40B14CC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21" y="5883693"/>
            <a:ext cx="12204759" cy="94785"/>
          </a:xfrm>
          <a:prstGeom prst="rect">
            <a:avLst/>
          </a:prstGeom>
        </p:spPr>
      </p:pic>
      <p:sp>
        <p:nvSpPr>
          <p:cNvPr id="14" name="object 45">
            <a:extLst>
              <a:ext uri="{FF2B5EF4-FFF2-40B4-BE49-F238E27FC236}">
                <a16:creationId xmlns:a16="http://schemas.microsoft.com/office/drawing/2014/main" id="{F01221D7-B8AD-E342-BE44-9B1F138877D8}"/>
              </a:ext>
            </a:extLst>
          </p:cNvPr>
          <p:cNvSpPr txBox="1"/>
          <p:nvPr userDrawn="1"/>
        </p:nvSpPr>
        <p:spPr>
          <a:xfrm>
            <a:off x="2292318" y="6288499"/>
            <a:ext cx="3752248" cy="228268"/>
          </a:xfrm>
          <a:prstGeom prst="rect">
            <a:avLst/>
          </a:prstGeom>
        </p:spPr>
        <p:txBody>
          <a:bodyPr vert="horz" wrap="square" lIns="0" tIns="12700" rIns="0" bIns="0" rtlCol="0">
            <a:spAutoFit/>
          </a:bodyPr>
          <a:lstStyle/>
          <a:p>
            <a:pPr marL="12700">
              <a:lnSpc>
                <a:spcPct val="100000"/>
              </a:lnSpc>
              <a:spcBef>
                <a:spcPts val="100"/>
              </a:spcBef>
            </a:pPr>
            <a:r>
              <a:rPr sz="1400" b="0" i="0">
                <a:solidFill>
                  <a:schemeClr val="bg1"/>
                </a:solidFill>
                <a:latin typeface="Source Sans Pro" panose="020B0503030403020204" pitchFamily="34" charset="0"/>
                <a:ea typeface="Source Sans Pro" panose="020B0503030403020204" pitchFamily="34" charset="0"/>
                <a:cs typeface="SourceSansPro-BoldIt"/>
              </a:rPr>
              <a:t>Amplifying</a:t>
            </a:r>
            <a:r>
              <a:rPr sz="1400" b="0" i="0">
                <a:solidFill>
                  <a:schemeClr val="accent1"/>
                </a:solidFill>
                <a:latin typeface="Source Sans Pro" panose="020B0503030403020204" pitchFamily="34" charset="0"/>
                <a:ea typeface="Source Sans Pro" panose="020B0503030403020204" pitchFamily="34" charset="0"/>
                <a:cs typeface="SourceSansPro-BoldIt"/>
              </a:rPr>
              <a:t> </a:t>
            </a:r>
            <a:r>
              <a:rPr sz="1400" b="0" i="0" spc="-5">
                <a:solidFill>
                  <a:schemeClr val="bg1"/>
                </a:solidFill>
                <a:latin typeface="Source Sans Pro" panose="020B0503030403020204" pitchFamily="34" charset="0"/>
                <a:ea typeface="Source Sans Pro" panose="020B0503030403020204" pitchFamily="34" charset="0"/>
                <a:cs typeface="SourceSansPro-BoldIt"/>
              </a:rPr>
              <a:t>Organi</a:t>
            </a:r>
            <a:r>
              <a:rPr lang="mi-NZ" sz="1400" b="0" i="0" spc="-5">
                <a:solidFill>
                  <a:schemeClr val="bg1"/>
                </a:solidFill>
                <a:latin typeface="Source Sans Pro" panose="020B0503030403020204" pitchFamily="34" charset="0"/>
                <a:ea typeface="Source Sans Pro" panose="020B0503030403020204" pitchFamily="34" charset="0"/>
                <a:cs typeface="SourceSansPro-BoldIt"/>
              </a:rPr>
              <a:t>s</a:t>
            </a:r>
            <a:r>
              <a:rPr sz="1400" b="0" i="0" spc="-5">
                <a:solidFill>
                  <a:schemeClr val="bg1"/>
                </a:solidFill>
                <a:latin typeface="Source Sans Pro" panose="020B0503030403020204" pitchFamily="34" charset="0"/>
                <a:ea typeface="Source Sans Pro" panose="020B0503030403020204" pitchFamily="34" charset="0"/>
                <a:cs typeface="SourceSansPro-BoldIt"/>
              </a:rPr>
              <a:t>ational</a:t>
            </a:r>
            <a:r>
              <a:rPr sz="1400" b="0" i="0" spc="-35">
                <a:solidFill>
                  <a:schemeClr val="bg1"/>
                </a:solidFill>
                <a:latin typeface="Source Sans Pro" panose="020B0503030403020204" pitchFamily="34" charset="0"/>
                <a:ea typeface="Source Sans Pro" panose="020B0503030403020204" pitchFamily="34" charset="0"/>
                <a:cs typeface="SourceSansPro-BoldIt"/>
              </a:rPr>
              <a:t> </a:t>
            </a:r>
            <a:r>
              <a:rPr sz="1400" b="0" i="0" spc="-5">
                <a:solidFill>
                  <a:schemeClr val="bg1"/>
                </a:solidFill>
                <a:latin typeface="Source Sans Pro" panose="020B0503030403020204" pitchFamily="34" charset="0"/>
                <a:ea typeface="Source Sans Pro" panose="020B0503030403020204" pitchFamily="34" charset="0"/>
                <a:cs typeface="SourceSansPro-BoldIt"/>
              </a:rPr>
              <a:t>Intelligence</a:t>
            </a:r>
            <a:endParaRPr sz="1400" b="0" i="0">
              <a:solidFill>
                <a:schemeClr val="bg1"/>
              </a:solidFill>
              <a:latin typeface="Source Sans Pro" panose="020B0503030403020204" pitchFamily="34" charset="0"/>
              <a:ea typeface="Source Sans Pro" panose="020B0503030403020204" pitchFamily="34" charset="0"/>
              <a:cs typeface="SourceSansPro-BoldIt"/>
            </a:endParaRPr>
          </a:p>
        </p:txBody>
      </p:sp>
      <p:pic>
        <p:nvPicPr>
          <p:cNvPr id="20" name="Picture 19">
            <a:extLst>
              <a:ext uri="{FF2B5EF4-FFF2-40B4-BE49-F238E27FC236}">
                <a16:creationId xmlns:a16="http://schemas.microsoft.com/office/drawing/2014/main" id="{B8A4787C-A8FC-964B-B1FC-34D70CC7A3AF}"/>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83610" y="6230783"/>
            <a:ext cx="1314562" cy="407437"/>
          </a:xfrm>
          <a:prstGeom prst="rect">
            <a:avLst/>
          </a:prstGeom>
        </p:spPr>
      </p:pic>
      <p:cxnSp>
        <p:nvCxnSpPr>
          <p:cNvPr id="22" name="Straight Connector 21">
            <a:extLst>
              <a:ext uri="{FF2B5EF4-FFF2-40B4-BE49-F238E27FC236}">
                <a16:creationId xmlns:a16="http://schemas.microsoft.com/office/drawing/2014/main" id="{D665FD33-FCA4-924D-85AD-E267BD8156B8}"/>
              </a:ext>
            </a:extLst>
          </p:cNvPr>
          <p:cNvCxnSpPr>
            <a:cxnSpLocks/>
          </p:cNvCxnSpPr>
          <p:nvPr userDrawn="1"/>
        </p:nvCxnSpPr>
        <p:spPr>
          <a:xfrm>
            <a:off x="1959530" y="6114502"/>
            <a:ext cx="0" cy="576263"/>
          </a:xfrm>
          <a:prstGeom prst="line">
            <a:avLst/>
          </a:prstGeom>
          <a:ln/>
        </p:spPr>
        <p:style>
          <a:lnRef idx="1">
            <a:schemeClr val="accent2"/>
          </a:lnRef>
          <a:fillRef idx="0">
            <a:schemeClr val="accent2"/>
          </a:fillRef>
          <a:effectRef idx="0">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70" r:id="rId2"/>
    <p:sldLayoutId id="2147483668" r:id="rId3"/>
    <p:sldLayoutId id="2147483672" r:id="rId4"/>
    <p:sldLayoutId id="2147483661" r:id="rId5"/>
    <p:sldLayoutId id="2147483673" r:id="rId6"/>
    <p:sldLayoutId id="2147483671" r:id="rId7"/>
    <p:sldLayoutId id="2147483666" r:id="rId8"/>
    <p:sldLayoutId id="2147483667" r:id="rId9"/>
    <p:sldLayoutId id="2147483665" r:id="rId10"/>
    <p:sldLayoutId id="2147483663" r:id="rId11"/>
    <p:sldLayoutId id="2147483669" r:id="rId1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1" pos="506" userDrawn="1">
          <p15:clr>
            <a:srgbClr val="F26B43"/>
          </p15:clr>
        </p15:guide>
        <p15:guide id="2" orient="horz" pos="504" userDrawn="1">
          <p15:clr>
            <a:srgbClr val="F26B43"/>
          </p15:clr>
        </p15:guide>
        <p15:guide id="3"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wslabs/amazon-sagemaker-examples/blob/master/introduction_to_amazon_algorithms/deepar_electricity/DeepAR-Electricity.ipynb"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forecast/latest/dg/forecast.dg.pdf"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hyperlink" Target="https://docs.aws.amazon.com/sagemaker/latest/dg/deepar.html" TargetMode="External"/><Relationship Id="rId4" Type="http://schemas.openxmlformats.org/officeDocument/2006/relationships/hyperlink" Target="https://aws.amazon.com/blogs/aws/amazon-forecast-time-series-forecasting-made-eas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AA5FBC29-EF77-4CE5-847E-C3F27B89B617}"/>
              </a:ext>
            </a:extLst>
          </p:cNvPr>
          <p:cNvSpPr txBox="1">
            <a:spLocks/>
          </p:cNvSpPr>
          <p:nvPr/>
        </p:nvSpPr>
        <p:spPr>
          <a:xfrm>
            <a:off x="2036191" y="4399177"/>
            <a:ext cx="7534275" cy="648476"/>
          </a:xfrm>
          <a:prstGeom prst="rect">
            <a:avLst/>
          </a:prstGeom>
        </p:spPr>
        <p:txBody>
          <a:bodyPr anchor="ctr">
            <a:noAutofit/>
          </a:bodyPr>
          <a:lstStyle>
            <a:lvl1pPr marL="0">
              <a:defRPr sz="3200" b="1" i="1">
                <a:solidFill>
                  <a:schemeClr val="bg1"/>
                </a:solidFill>
                <a:latin typeface="Source Sans Pro" panose="020B0503030403020204" pitchFamily="34" charset="77"/>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800" i="0" kern="0" dirty="0">
                <a:ln>
                  <a:solidFill>
                    <a:schemeClr val="bg1"/>
                  </a:solidFill>
                </a:ln>
              </a:rPr>
              <a:t>4</a:t>
            </a:r>
            <a:r>
              <a:rPr lang="en-US" sz="1800" i="0" kern="0" baseline="30000" dirty="0">
                <a:ln>
                  <a:solidFill>
                    <a:schemeClr val="bg1"/>
                  </a:solidFill>
                </a:ln>
              </a:rPr>
              <a:t>th</a:t>
            </a:r>
            <a:r>
              <a:rPr lang="en-US" sz="1800" i="0" kern="0" dirty="0">
                <a:ln>
                  <a:solidFill>
                    <a:schemeClr val="bg1"/>
                  </a:solidFill>
                </a:ln>
              </a:rPr>
              <a:t> September 2019</a:t>
            </a:r>
          </a:p>
        </p:txBody>
      </p:sp>
      <p:sp>
        <p:nvSpPr>
          <p:cNvPr id="3" name="TextBox 2">
            <a:extLst>
              <a:ext uri="{FF2B5EF4-FFF2-40B4-BE49-F238E27FC236}">
                <a16:creationId xmlns:a16="http://schemas.microsoft.com/office/drawing/2014/main" id="{8C42AEB0-D180-48E2-B479-6B60DAC656EA}"/>
              </a:ext>
            </a:extLst>
          </p:cNvPr>
          <p:cNvSpPr txBox="1"/>
          <p:nvPr/>
        </p:nvSpPr>
        <p:spPr>
          <a:xfrm>
            <a:off x="3930978" y="5876593"/>
            <a:ext cx="1376980" cy="307777"/>
          </a:xfrm>
          <a:prstGeom prst="rect">
            <a:avLst/>
          </a:prstGeom>
          <a:solidFill>
            <a:schemeClr val="bg1"/>
          </a:solidFill>
        </p:spPr>
        <p:txBody>
          <a:bodyPr wrap="none" rtlCol="0">
            <a:spAutoFit/>
          </a:bodyPr>
          <a:lstStyle/>
          <a:p>
            <a:r>
              <a:rPr lang="en-US" sz="1400" dirty="0"/>
              <a:t>20 Bridge Street</a:t>
            </a:r>
            <a:endParaRPr lang="en-AU" sz="1400" dirty="0"/>
          </a:p>
        </p:txBody>
      </p:sp>
      <p:sp>
        <p:nvSpPr>
          <p:cNvPr id="10" name="Text Placeholder 2">
            <a:extLst>
              <a:ext uri="{FF2B5EF4-FFF2-40B4-BE49-F238E27FC236}">
                <a16:creationId xmlns:a16="http://schemas.microsoft.com/office/drawing/2014/main" id="{D9D7BBE0-CC67-B04C-8447-CD5EB157DF1B}"/>
              </a:ext>
            </a:extLst>
          </p:cNvPr>
          <p:cNvSpPr txBox="1">
            <a:spLocks/>
          </p:cNvSpPr>
          <p:nvPr/>
        </p:nvSpPr>
        <p:spPr>
          <a:xfrm>
            <a:off x="1740865" y="2908300"/>
            <a:ext cx="8901340" cy="1041400"/>
          </a:xfrm>
          <a:prstGeom prst="rect">
            <a:avLst/>
          </a:prstGeom>
        </p:spPr>
        <p:txBody>
          <a:bodyPr/>
          <a:lstStyle>
            <a:lvl1pPr marL="0">
              <a:defRPr b="1" i="1">
                <a:solidFill>
                  <a:schemeClr val="accent1"/>
                </a:solidFill>
                <a:latin typeface="Source Sans Pro Semibold" panose="020B0503030403020204" pitchFamily="34" charset="77"/>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kern="0"/>
              <a:t>AWS Forecast: DeepAR Predictor</a:t>
            </a:r>
          </a:p>
          <a:p>
            <a:pPr algn="l"/>
            <a:r>
              <a:rPr lang="en-US" sz="2400" kern="0"/>
              <a:t>           </a:t>
            </a:r>
            <a:r>
              <a:rPr lang="en-US" kern="0"/>
              <a:t>Time-series</a:t>
            </a:r>
            <a:r>
              <a:rPr lang="en-US" sz="2400" kern="0"/>
              <a:t> </a:t>
            </a:r>
            <a:endParaRPr lang="en-US" sz="2400" kern="0" dirty="0"/>
          </a:p>
        </p:txBody>
      </p:sp>
    </p:spTree>
    <p:extLst>
      <p:ext uri="{BB962C8B-B14F-4D97-AF65-F5344CB8AC3E}">
        <p14:creationId xmlns:p14="http://schemas.microsoft.com/office/powerpoint/2010/main" val="2253964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4D7B-E903-1041-AF71-30AA39486525}"/>
              </a:ext>
            </a:extLst>
          </p:cNvPr>
          <p:cNvSpPr>
            <a:spLocks noGrp="1"/>
          </p:cNvSpPr>
          <p:nvPr>
            <p:ph type="ctrTitle"/>
          </p:nvPr>
        </p:nvSpPr>
        <p:spPr/>
        <p:txBody>
          <a:bodyPr/>
          <a:lstStyle/>
          <a:p>
            <a:r>
              <a:rPr lang="en-US" dirty="0"/>
              <a:t>Best Practices for using the </a:t>
            </a:r>
            <a:r>
              <a:rPr lang="en-US" dirty="0" err="1"/>
              <a:t>DeepAR</a:t>
            </a:r>
            <a:r>
              <a:rPr lang="en-US" dirty="0"/>
              <a:t> Algorithm</a:t>
            </a:r>
          </a:p>
        </p:txBody>
      </p:sp>
      <p:sp>
        <p:nvSpPr>
          <p:cNvPr id="3" name="Text Placeholder 2">
            <a:extLst>
              <a:ext uri="{FF2B5EF4-FFF2-40B4-BE49-F238E27FC236}">
                <a16:creationId xmlns:a16="http://schemas.microsoft.com/office/drawing/2014/main" id="{F2D0BECE-6E83-0443-8C9C-7E494674751C}"/>
              </a:ext>
            </a:extLst>
          </p:cNvPr>
          <p:cNvSpPr>
            <a:spLocks noGrp="1"/>
          </p:cNvSpPr>
          <p:nvPr>
            <p:ph type="body" sz="quarter" idx="10"/>
          </p:nvPr>
        </p:nvSpPr>
        <p:spPr>
          <a:xfrm>
            <a:off x="803275" y="1456884"/>
            <a:ext cx="11048299" cy="4054916"/>
          </a:xfrm>
        </p:spPr>
        <p:txBody>
          <a:bodyPr/>
          <a:lstStyle/>
          <a:p>
            <a:pPr marL="285750" indent="-285750">
              <a:buFont typeface="Arial" panose="020B0604020202020204" pitchFamily="34" charset="0"/>
              <a:buChar char="•"/>
            </a:pPr>
            <a:r>
              <a:rPr lang="en-AU" dirty="0" err="1">
                <a:solidFill>
                  <a:schemeClr val="accent1"/>
                </a:solidFill>
              </a:rPr>
              <a:t>Input/Output</a:t>
            </a:r>
            <a:r>
              <a:rPr lang="en-AU" dirty="0">
                <a:solidFill>
                  <a:schemeClr val="accent1"/>
                </a:solidFill>
              </a:rPr>
              <a:t> interface:</a:t>
            </a:r>
          </a:p>
          <a:p>
            <a:pPr marL="742950" lvl="1" indent="-285750">
              <a:buFont typeface="Arial" panose="020B0604020202020204" pitchFamily="34" charset="0"/>
              <a:buChar char="•"/>
            </a:pPr>
            <a:r>
              <a:rPr lang="en-AU" sz="1500" dirty="0"/>
              <a:t>Supports two data channels (Train and Test for evaluation)</a:t>
            </a:r>
          </a:p>
          <a:p>
            <a:pPr marL="742950" lvl="1" indent="-285750">
              <a:buFont typeface="Arial" panose="020B0604020202020204" pitchFamily="34" charset="0"/>
              <a:buChar char="•"/>
            </a:pPr>
            <a:r>
              <a:rPr lang="en-AU" sz="1500" dirty="0"/>
              <a:t>Format: JSON, </a:t>
            </a:r>
            <a:r>
              <a:rPr lang="en-AU" sz="1500" dirty="0" err="1"/>
              <a:t>gzip</a:t>
            </a:r>
            <a:r>
              <a:rPr lang="en-AU" sz="1500" dirty="0"/>
              <a:t>, and Parquet</a:t>
            </a:r>
          </a:p>
          <a:p>
            <a:pPr marL="742950" lvl="1"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Best practice:</a:t>
            </a:r>
          </a:p>
          <a:p>
            <a:pPr marL="742950" lvl="1" indent="-285750">
              <a:buFont typeface="Arial" panose="020B0604020202020204" pitchFamily="34" charset="0"/>
              <a:buChar char="•"/>
            </a:pPr>
            <a:r>
              <a:rPr lang="en-AU" sz="1500" dirty="0"/>
              <a:t>Except for when splitting your dataset for train and test, always provide the </a:t>
            </a:r>
            <a:r>
              <a:rPr lang="en-AU" sz="1500" b="1" dirty="0"/>
              <a:t>entire</a:t>
            </a:r>
            <a:r>
              <a:rPr lang="en-AU" sz="1500" dirty="0"/>
              <a:t> time series. Why: the </a:t>
            </a:r>
            <a:r>
              <a:rPr lang="en-AU" sz="1500" b="1" dirty="0"/>
              <a:t>lagged</a:t>
            </a:r>
            <a:r>
              <a:rPr lang="en-AU" sz="1500" dirty="0"/>
              <a:t> value features</a:t>
            </a:r>
          </a:p>
          <a:p>
            <a:pPr marL="742950" lvl="1" indent="-285750">
              <a:buFont typeface="Arial" panose="020B0604020202020204" pitchFamily="34" charset="0"/>
              <a:buChar char="•"/>
            </a:pPr>
            <a:r>
              <a:rPr lang="en-AU" sz="1500" dirty="0"/>
              <a:t>Test points should start </a:t>
            </a:r>
            <a:r>
              <a:rPr lang="en-AU" sz="1500" b="1" dirty="0"/>
              <a:t>immediately</a:t>
            </a:r>
            <a:r>
              <a:rPr lang="en-AU" sz="1500" dirty="0"/>
              <a:t> after the last time point of training</a:t>
            </a:r>
          </a:p>
          <a:p>
            <a:pPr marL="742950" lvl="1" indent="-285750">
              <a:buFont typeface="Arial" panose="020B0604020202020204" pitchFamily="34" charset="0"/>
              <a:buChar char="•"/>
            </a:pPr>
            <a:endParaRPr lang="en-AU" sz="1500" dirty="0"/>
          </a:p>
          <a:p>
            <a:pPr marL="742950" lvl="1" indent="-285750">
              <a:buFont typeface="Arial" panose="020B0604020202020204" pitchFamily="34" charset="0"/>
              <a:buChar char="•"/>
            </a:pPr>
            <a:r>
              <a:rPr lang="en-AU" sz="1600" b="1" dirty="0"/>
              <a:t>Avoid</a:t>
            </a:r>
            <a:r>
              <a:rPr lang="en-AU" sz="1600" dirty="0"/>
              <a:t> using very large values (&gt;400) for the </a:t>
            </a:r>
            <a:r>
              <a:rPr lang="en-AU" sz="1600" i="1" u="sng" dirty="0"/>
              <a:t>prediction length</a:t>
            </a:r>
            <a:r>
              <a:rPr lang="en-AU" sz="1600" dirty="0"/>
              <a:t> because it makes the model slow and less accurate. </a:t>
            </a:r>
            <a:r>
              <a:rPr lang="en-AU" sz="1600" b="1" dirty="0"/>
              <a:t>Solution</a:t>
            </a:r>
            <a:r>
              <a:rPr lang="en-AU" sz="1600" dirty="0"/>
              <a:t>: consider aggregating your data at a higher frequency.</a:t>
            </a:r>
            <a:endParaRPr lang="en-AU" sz="1500" dirty="0"/>
          </a:p>
          <a:p>
            <a:pPr marL="742950" lvl="1" indent="-285750">
              <a:buFont typeface="Arial" panose="020B0604020202020204" pitchFamily="34" charset="0"/>
              <a:buChar char="•"/>
            </a:pPr>
            <a:r>
              <a:rPr lang="en-AU" sz="1600" dirty="0"/>
              <a:t> ARIMA or ETS, might provide more accurate results on on a </a:t>
            </a:r>
            <a:r>
              <a:rPr lang="en-AU" sz="1600" b="1" dirty="0"/>
              <a:t>single</a:t>
            </a:r>
            <a:r>
              <a:rPr lang="en-AU" sz="1600" dirty="0"/>
              <a:t> time series. The </a:t>
            </a:r>
            <a:r>
              <a:rPr lang="en-AU" sz="1600" dirty="0" err="1"/>
              <a:t>DeepAR</a:t>
            </a:r>
            <a:r>
              <a:rPr lang="en-AU" sz="1600" dirty="0"/>
              <a:t> algorithm starts to outperform the standard methods when your dataset contains </a:t>
            </a:r>
            <a:r>
              <a:rPr lang="en-AU" sz="1600" b="1" dirty="0"/>
              <a:t>hundreds</a:t>
            </a:r>
            <a:r>
              <a:rPr lang="en-AU" sz="1600" dirty="0"/>
              <a:t> of related time series.</a:t>
            </a:r>
          </a:p>
          <a:p>
            <a:pPr marL="742950" lvl="1" indent="-285750">
              <a:buFont typeface="Arial" panose="020B0604020202020204" pitchFamily="34" charset="0"/>
              <a:buChar char="•"/>
            </a:pPr>
            <a:endParaRPr lang="en-AU" sz="1600" dirty="0"/>
          </a:p>
          <a:p>
            <a:pPr marL="742950" lvl="1" indent="-285750">
              <a:buFont typeface="Arial" panose="020B0604020202020204" pitchFamily="34" charset="0"/>
              <a:buChar char="•"/>
            </a:pPr>
            <a:r>
              <a:rPr lang="en-AU" sz="1600" b="1" dirty="0"/>
              <a:t>Train:</a:t>
            </a:r>
            <a:r>
              <a:rPr lang="en-AU" sz="1600" dirty="0"/>
              <a:t> on both GPU and CPU instances. </a:t>
            </a:r>
            <a:r>
              <a:rPr lang="en-AU" sz="1600" b="1" dirty="0"/>
              <a:t>Inference</a:t>
            </a:r>
            <a:r>
              <a:rPr lang="en-AU" sz="1600" dirty="0"/>
              <a:t>: only CPU </a:t>
            </a:r>
          </a:p>
          <a:p>
            <a:pPr marL="742950" lvl="1" indent="-285750">
              <a:buFont typeface="Arial" panose="020B0604020202020204" pitchFamily="34" charset="0"/>
              <a:buChar char="•"/>
            </a:pPr>
            <a:r>
              <a:rPr lang="en-AU" sz="1600" dirty="0"/>
              <a:t>Use </a:t>
            </a:r>
            <a:r>
              <a:rPr lang="en-AU" sz="1600" b="1" dirty="0"/>
              <a:t>small</a:t>
            </a:r>
            <a:r>
              <a:rPr lang="en-AU" sz="1600" dirty="0"/>
              <a:t> number for </a:t>
            </a:r>
            <a:r>
              <a:rPr lang="en-AU" sz="1600" i="1" dirty="0" err="1"/>
              <a:t>context_length</a:t>
            </a:r>
            <a:r>
              <a:rPr lang="en-AU" sz="1600" i="1" dirty="0"/>
              <a:t>, </a:t>
            </a:r>
            <a:r>
              <a:rPr lang="en-AU" sz="1600" i="1" dirty="0" err="1"/>
              <a:t>prediction_length</a:t>
            </a:r>
            <a:r>
              <a:rPr lang="en-AU" sz="1600" i="1" dirty="0"/>
              <a:t>, </a:t>
            </a:r>
            <a:r>
              <a:rPr lang="en-AU" sz="1600" i="1" dirty="0" err="1"/>
              <a:t>num_cells</a:t>
            </a:r>
            <a:r>
              <a:rPr lang="en-AU" sz="1600" i="1" dirty="0"/>
              <a:t>, </a:t>
            </a:r>
            <a:r>
              <a:rPr lang="en-AU" sz="1600" i="1" dirty="0" err="1"/>
              <a:t>num_layers</a:t>
            </a:r>
            <a:r>
              <a:rPr lang="en-AU" sz="1600" i="1" dirty="0"/>
              <a:t>, or </a:t>
            </a:r>
            <a:r>
              <a:rPr lang="en-AU" sz="1600" i="1" dirty="0" err="1"/>
              <a:t>mini_batch_size</a:t>
            </a:r>
            <a:r>
              <a:rPr lang="en-AU" sz="1600" i="1" dirty="0"/>
              <a:t>, </a:t>
            </a:r>
            <a:r>
              <a:rPr lang="en-AU" sz="1600" dirty="0"/>
              <a:t>in case of small instances</a:t>
            </a:r>
          </a:p>
          <a:p>
            <a:pPr marL="742950" lvl="1" indent="-285750">
              <a:buFont typeface="Arial" panose="020B0604020202020204" pitchFamily="34" charset="0"/>
              <a:buChar char="•"/>
            </a:pPr>
            <a:endParaRPr lang="en-AU" sz="1500" i="1" dirty="0"/>
          </a:p>
          <a:p>
            <a:endParaRPr lang="en-US" dirty="0"/>
          </a:p>
        </p:txBody>
      </p:sp>
    </p:spTree>
    <p:extLst>
      <p:ext uri="{BB962C8B-B14F-4D97-AF65-F5344CB8AC3E}">
        <p14:creationId xmlns:p14="http://schemas.microsoft.com/office/powerpoint/2010/main" val="274708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9EE1-BA32-7949-8283-C3693F9A7E32}"/>
              </a:ext>
            </a:extLst>
          </p:cNvPr>
          <p:cNvSpPr>
            <a:spLocks noGrp="1"/>
          </p:cNvSpPr>
          <p:nvPr>
            <p:ph type="ctrTitle"/>
          </p:nvPr>
        </p:nvSpPr>
        <p:spPr/>
        <p:txBody>
          <a:bodyPr/>
          <a:lstStyle/>
          <a:p>
            <a:r>
              <a:rPr lang="en-US" dirty="0" err="1"/>
              <a:t>DeepAR</a:t>
            </a:r>
            <a:r>
              <a:rPr lang="en-US" dirty="0"/>
              <a:t>: Demo</a:t>
            </a:r>
          </a:p>
        </p:txBody>
      </p:sp>
      <p:sp>
        <p:nvSpPr>
          <p:cNvPr id="3" name="Text Placeholder 2">
            <a:extLst>
              <a:ext uri="{FF2B5EF4-FFF2-40B4-BE49-F238E27FC236}">
                <a16:creationId xmlns:a16="http://schemas.microsoft.com/office/drawing/2014/main" id="{C8314D5A-6BB6-2243-904E-C80D1305BF8A}"/>
              </a:ext>
            </a:extLst>
          </p:cNvPr>
          <p:cNvSpPr>
            <a:spLocks noGrp="1"/>
          </p:cNvSpPr>
          <p:nvPr>
            <p:ph type="body" sz="quarter" idx="10"/>
          </p:nvPr>
        </p:nvSpPr>
        <p:spPr/>
        <p:txBody>
          <a:bodyPr/>
          <a:lstStyle/>
          <a:p>
            <a:pPr algn="ctr"/>
            <a:endParaRPr lang="en-AU" b="1" dirty="0"/>
          </a:p>
          <a:p>
            <a:pPr algn="ctr"/>
            <a:endParaRPr lang="en-AU" b="1" dirty="0"/>
          </a:p>
          <a:p>
            <a:pPr algn="ctr"/>
            <a:endParaRPr lang="en-AU" b="1" dirty="0"/>
          </a:p>
          <a:p>
            <a:pPr algn="ctr"/>
            <a:r>
              <a:rPr lang="en-AU" b="1" dirty="0" err="1">
                <a:hlinkClick r:id="rId3"/>
              </a:rPr>
              <a:t>SageMaker</a:t>
            </a:r>
            <a:r>
              <a:rPr lang="en-AU" b="1" dirty="0">
                <a:hlinkClick r:id="rId3"/>
              </a:rPr>
              <a:t>/</a:t>
            </a:r>
            <a:r>
              <a:rPr lang="en-AU" b="1" dirty="0" err="1">
                <a:hlinkClick r:id="rId3"/>
              </a:rPr>
              <a:t>DeepAR</a:t>
            </a:r>
            <a:r>
              <a:rPr lang="en-AU" b="1" dirty="0">
                <a:hlinkClick r:id="rId3"/>
              </a:rPr>
              <a:t> demo on electricity dataset</a:t>
            </a:r>
            <a:endParaRPr lang="en-AU" b="1" dirty="0"/>
          </a:p>
          <a:p>
            <a:pPr algn="ctr"/>
            <a:endParaRPr lang="en-US" dirty="0"/>
          </a:p>
        </p:txBody>
      </p:sp>
    </p:spTree>
    <p:extLst>
      <p:ext uri="{BB962C8B-B14F-4D97-AF65-F5344CB8AC3E}">
        <p14:creationId xmlns:p14="http://schemas.microsoft.com/office/powerpoint/2010/main" val="320826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80C3-E75D-A74D-92C2-3F1D945C109B}"/>
              </a:ext>
            </a:extLst>
          </p:cNvPr>
          <p:cNvSpPr>
            <a:spLocks noGrp="1"/>
          </p:cNvSpPr>
          <p:nvPr>
            <p:ph type="ctrTitle"/>
          </p:nvPr>
        </p:nvSpPr>
        <p:spPr/>
        <p:txBody>
          <a:bodyPr/>
          <a:lstStyle/>
          <a:p>
            <a:r>
              <a:rPr lang="en-US"/>
              <a:t>References</a:t>
            </a:r>
          </a:p>
        </p:txBody>
      </p:sp>
      <p:sp>
        <p:nvSpPr>
          <p:cNvPr id="4" name="Text Placeholder 3">
            <a:extLst>
              <a:ext uri="{FF2B5EF4-FFF2-40B4-BE49-F238E27FC236}">
                <a16:creationId xmlns:a16="http://schemas.microsoft.com/office/drawing/2014/main" id="{254443CA-6EC0-DC4E-91DE-FCE85A6D52C0}"/>
              </a:ext>
            </a:extLst>
          </p:cNvPr>
          <p:cNvSpPr>
            <a:spLocks noGrp="1"/>
          </p:cNvSpPr>
          <p:nvPr>
            <p:ph type="body" sz="quarter" idx="10"/>
          </p:nvPr>
        </p:nvSpPr>
        <p:spPr/>
        <p:txBody>
          <a:bodyPr/>
          <a:lstStyle/>
          <a:p>
            <a:pPr marL="285750" indent="-285750">
              <a:buFont typeface="Arial" panose="020B0604020202020204" pitchFamily="34" charset="0"/>
              <a:buChar char="•"/>
            </a:pPr>
            <a:r>
              <a:rPr lang="en-US" dirty="0">
                <a:hlinkClick r:id="rId3"/>
              </a:rPr>
              <a:t>https://docs.aws.amazon.com/forecast/latest/dg/forecast.dg.pdf</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https://aws.amazon.com/blogs/aws/amazon-forecast-time-series-forecasting-made-easy/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https://docs.aws.amazon.com/sagemaker/latest/dg/deepar.html</a:t>
            </a:r>
            <a:endParaRPr lang="en-US" dirty="0"/>
          </a:p>
          <a:p>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97128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9FD4-B4A0-1341-AFD8-EDAA5ADC57ED}"/>
              </a:ext>
            </a:extLst>
          </p:cNvPr>
          <p:cNvSpPr>
            <a:spLocks noGrp="1"/>
          </p:cNvSpPr>
          <p:nvPr>
            <p:ph type="ctrTitle"/>
          </p:nvPr>
        </p:nvSpPr>
        <p:spPr/>
        <p:txBody>
          <a:bodyPr/>
          <a:lstStyle/>
          <a:p>
            <a:r>
              <a:rPr lang="en-US" dirty="0"/>
              <a:t>Agenda</a:t>
            </a:r>
          </a:p>
        </p:txBody>
      </p:sp>
      <p:sp>
        <p:nvSpPr>
          <p:cNvPr id="3" name="Text Placeholder 2">
            <a:extLst>
              <a:ext uri="{FF2B5EF4-FFF2-40B4-BE49-F238E27FC236}">
                <a16:creationId xmlns:a16="http://schemas.microsoft.com/office/drawing/2014/main" id="{A2BB616D-C476-9E41-93E1-6BDBEF8D108D}"/>
              </a:ext>
            </a:extLst>
          </p:cNvPr>
          <p:cNvSpPr>
            <a:spLocks noGrp="1"/>
          </p:cNvSpPr>
          <p:nvPr>
            <p:ph type="body" sz="quarter" idx="10"/>
          </p:nvPr>
        </p:nvSpPr>
        <p:spPr/>
        <p:txBody>
          <a:bodyPr/>
          <a:lstStyle/>
          <a:p>
            <a:pPr marL="342900" indent="-342900">
              <a:buFont typeface="+mj-lt"/>
              <a:buAutoNum type="arabicPeriod"/>
            </a:pPr>
            <a:r>
              <a:rPr lang="en-US" dirty="0"/>
              <a:t>Introduction</a:t>
            </a:r>
          </a:p>
          <a:p>
            <a:pPr marL="342900" indent="-342900">
              <a:buFont typeface="+mj-lt"/>
              <a:buAutoNum type="arabicPeriod"/>
            </a:pPr>
            <a:endParaRPr lang="en-US" dirty="0"/>
          </a:p>
          <a:p>
            <a:pPr marL="342900" indent="-342900">
              <a:buFont typeface="+mj-lt"/>
              <a:buAutoNum type="arabicPeriod"/>
            </a:pPr>
            <a:r>
              <a:rPr lang="en-US" dirty="0"/>
              <a:t>Why time-series and how are they different?</a:t>
            </a:r>
          </a:p>
          <a:p>
            <a:pPr marL="342900" indent="-342900">
              <a:buFont typeface="+mj-lt"/>
              <a:buAutoNum type="arabicPeriod"/>
            </a:pPr>
            <a:endParaRPr lang="en-US" dirty="0"/>
          </a:p>
          <a:p>
            <a:pPr marL="342900" indent="-342900">
              <a:buFont typeface="+mj-lt"/>
              <a:buAutoNum type="arabicPeriod"/>
            </a:pPr>
            <a:r>
              <a:rPr lang="en-US" dirty="0"/>
              <a:t>Classical (Statistical) and Modern time-series methods</a:t>
            </a:r>
          </a:p>
          <a:p>
            <a:pPr marL="342900" indent="-342900">
              <a:buFont typeface="+mj-lt"/>
              <a:buAutoNum type="arabicPeriod"/>
            </a:pPr>
            <a:endParaRPr lang="en-US" dirty="0"/>
          </a:p>
          <a:p>
            <a:pPr marL="342900" indent="-342900">
              <a:buFont typeface="+mj-lt"/>
              <a:buAutoNum type="arabicPeriod"/>
            </a:pPr>
            <a:r>
              <a:rPr lang="en-US" dirty="0"/>
              <a:t>AWS Forecast: Modern Time-series</a:t>
            </a:r>
          </a:p>
          <a:p>
            <a:pPr marL="342900" indent="-342900">
              <a:buFont typeface="+mj-lt"/>
              <a:buAutoNum type="arabicPeriod"/>
            </a:pPr>
            <a:endParaRPr lang="en-US" dirty="0"/>
          </a:p>
          <a:p>
            <a:pPr marL="342900" indent="-342900">
              <a:buFont typeface="+mj-lt"/>
              <a:buAutoNum type="arabicPeriod"/>
            </a:pPr>
            <a:r>
              <a:rPr lang="en-US" dirty="0"/>
              <a:t>AWS Predictor: </a:t>
            </a:r>
            <a:r>
              <a:rPr lang="en-US" dirty="0" err="1"/>
              <a:t>DeepAR</a:t>
            </a:r>
            <a:endParaRPr lang="en-US" dirty="0"/>
          </a:p>
          <a:p>
            <a:pPr marL="342900" indent="-342900">
              <a:buFont typeface="+mj-lt"/>
              <a:buAutoNum type="arabicPeriod"/>
            </a:pPr>
            <a:endParaRPr lang="en-US" dirty="0"/>
          </a:p>
          <a:p>
            <a:pPr marL="342900" indent="-342900">
              <a:buFont typeface="+mj-lt"/>
              <a:buAutoNum type="arabicPeriod"/>
            </a:pPr>
            <a:r>
              <a:rPr lang="en-US" dirty="0"/>
              <a:t>Demo on </a:t>
            </a:r>
            <a:r>
              <a:rPr lang="en-US" dirty="0" err="1"/>
              <a:t>DeepAR</a:t>
            </a:r>
            <a:endParaRPr lang="en-US" dirty="0"/>
          </a:p>
        </p:txBody>
      </p:sp>
    </p:spTree>
    <p:extLst>
      <p:ext uri="{BB962C8B-B14F-4D97-AF65-F5344CB8AC3E}">
        <p14:creationId xmlns:p14="http://schemas.microsoft.com/office/powerpoint/2010/main" val="110622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107384-5DE2-114E-AD24-899EA0D6DFED}"/>
              </a:ext>
            </a:extLst>
          </p:cNvPr>
          <p:cNvSpPr>
            <a:spLocks noGrp="1"/>
          </p:cNvSpPr>
          <p:nvPr>
            <p:ph type="ctrTitle"/>
          </p:nvPr>
        </p:nvSpPr>
        <p:spPr/>
        <p:txBody>
          <a:bodyPr/>
          <a:lstStyle/>
          <a:p>
            <a:r>
              <a:rPr lang="en-US" dirty="0"/>
              <a:t>Why are time-series methods important?</a:t>
            </a:r>
          </a:p>
        </p:txBody>
      </p:sp>
      <p:sp>
        <p:nvSpPr>
          <p:cNvPr id="3" name="Rounded Rectangle 2">
            <a:extLst>
              <a:ext uri="{FF2B5EF4-FFF2-40B4-BE49-F238E27FC236}">
                <a16:creationId xmlns:a16="http://schemas.microsoft.com/office/drawing/2014/main" id="{67C2E07B-4A3A-9D43-9428-FBF01623BDE1}"/>
              </a:ext>
            </a:extLst>
          </p:cNvPr>
          <p:cNvSpPr/>
          <p:nvPr/>
        </p:nvSpPr>
        <p:spPr>
          <a:xfrm>
            <a:off x="1053992" y="1818610"/>
            <a:ext cx="10127882" cy="713678"/>
          </a:xfrm>
          <a:prstGeom prst="roundRect">
            <a:avLst/>
          </a:prstGeom>
          <a:solidFill>
            <a:schemeClr val="tx1"/>
          </a:solid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Hexagon 1">
            <a:extLst>
              <a:ext uri="{FF2B5EF4-FFF2-40B4-BE49-F238E27FC236}">
                <a16:creationId xmlns:a16="http://schemas.microsoft.com/office/drawing/2014/main" id="{ED60ECEE-8A22-4345-B573-8CEDFE4918D6}"/>
              </a:ext>
            </a:extLst>
          </p:cNvPr>
          <p:cNvSpPr/>
          <p:nvPr/>
        </p:nvSpPr>
        <p:spPr>
          <a:xfrm rot="5400000">
            <a:off x="764057" y="1867830"/>
            <a:ext cx="713678" cy="61524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C48C91-F60C-CB44-9CDA-A9070049CA97}"/>
              </a:ext>
            </a:extLst>
          </p:cNvPr>
          <p:cNvSpPr txBox="1"/>
          <p:nvPr/>
        </p:nvSpPr>
        <p:spPr>
          <a:xfrm>
            <a:off x="947611" y="1944616"/>
            <a:ext cx="346570" cy="461665"/>
          </a:xfrm>
          <a:prstGeom prst="rect">
            <a:avLst/>
          </a:prstGeom>
          <a:noFill/>
        </p:spPr>
        <p:txBody>
          <a:bodyPr wrap="none" rtlCol="0">
            <a:spAutoFit/>
          </a:bodyPr>
          <a:lstStyle/>
          <a:p>
            <a:r>
              <a:rPr lang="en-US" sz="2400" b="1" dirty="0">
                <a:solidFill>
                  <a:schemeClr val="bg1"/>
                </a:solidFill>
                <a:latin typeface="Source Sans Pro" panose="020B0503030403020204" pitchFamily="34" charset="0"/>
                <a:ea typeface="Source Sans Pro" panose="020B0503030403020204" pitchFamily="34" charset="0"/>
              </a:rPr>
              <a:t>1</a:t>
            </a:r>
          </a:p>
        </p:txBody>
      </p:sp>
      <p:sp>
        <p:nvSpPr>
          <p:cNvPr id="11" name="Rounded Rectangle 10">
            <a:extLst>
              <a:ext uri="{FF2B5EF4-FFF2-40B4-BE49-F238E27FC236}">
                <a16:creationId xmlns:a16="http://schemas.microsoft.com/office/drawing/2014/main" id="{1AB6B39D-40F0-4543-9A13-E9F7EB3A6373}"/>
              </a:ext>
            </a:extLst>
          </p:cNvPr>
          <p:cNvSpPr/>
          <p:nvPr/>
        </p:nvSpPr>
        <p:spPr>
          <a:xfrm>
            <a:off x="1053992" y="3072161"/>
            <a:ext cx="10127882" cy="713678"/>
          </a:xfrm>
          <a:prstGeom prst="roundRect">
            <a:avLst/>
          </a:prstGeom>
          <a:solidFill>
            <a:schemeClr val="tx1"/>
          </a:solid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96E7D0E2-C485-7F4A-9F01-D96DD49DEF4C}"/>
              </a:ext>
            </a:extLst>
          </p:cNvPr>
          <p:cNvSpPr/>
          <p:nvPr/>
        </p:nvSpPr>
        <p:spPr>
          <a:xfrm rot="5400000">
            <a:off x="764057" y="3121381"/>
            <a:ext cx="713678" cy="61524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79E2921-D9E9-904B-ABBF-2CEBFD21EA76}"/>
              </a:ext>
            </a:extLst>
          </p:cNvPr>
          <p:cNvSpPr txBox="1"/>
          <p:nvPr/>
        </p:nvSpPr>
        <p:spPr>
          <a:xfrm>
            <a:off x="947611" y="3198167"/>
            <a:ext cx="346570" cy="461665"/>
          </a:xfrm>
          <a:prstGeom prst="rect">
            <a:avLst/>
          </a:prstGeom>
          <a:noFill/>
        </p:spPr>
        <p:txBody>
          <a:bodyPr wrap="none" rtlCol="0">
            <a:spAutoFit/>
          </a:bodyPr>
          <a:lstStyle/>
          <a:p>
            <a:r>
              <a:rPr lang="en-US" sz="2400" b="1" dirty="0">
                <a:solidFill>
                  <a:schemeClr val="bg1"/>
                </a:solidFill>
                <a:latin typeface="Source Sans Pro" panose="020B0503030403020204" pitchFamily="34" charset="0"/>
                <a:ea typeface="Source Sans Pro" panose="020B0503030403020204" pitchFamily="34" charset="0"/>
              </a:rPr>
              <a:t>2</a:t>
            </a:r>
          </a:p>
        </p:txBody>
      </p:sp>
      <p:sp>
        <p:nvSpPr>
          <p:cNvPr id="15" name="Rounded Rectangle 14">
            <a:extLst>
              <a:ext uri="{FF2B5EF4-FFF2-40B4-BE49-F238E27FC236}">
                <a16:creationId xmlns:a16="http://schemas.microsoft.com/office/drawing/2014/main" id="{E80FD701-121C-EF4A-849E-081D0436830E}"/>
              </a:ext>
            </a:extLst>
          </p:cNvPr>
          <p:cNvSpPr/>
          <p:nvPr/>
        </p:nvSpPr>
        <p:spPr>
          <a:xfrm>
            <a:off x="1053992" y="4325713"/>
            <a:ext cx="10127882" cy="713678"/>
          </a:xfrm>
          <a:prstGeom prst="roundRect">
            <a:avLst/>
          </a:prstGeom>
          <a:solidFill>
            <a:schemeClr val="tx1"/>
          </a:solid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FB1C748D-B532-064E-9DEC-8725C01DD474}"/>
              </a:ext>
            </a:extLst>
          </p:cNvPr>
          <p:cNvSpPr/>
          <p:nvPr/>
        </p:nvSpPr>
        <p:spPr>
          <a:xfrm rot="5400000">
            <a:off x="764057" y="4374933"/>
            <a:ext cx="713678" cy="61524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E4889D2-CF03-1241-B650-E55A864BDA98}"/>
              </a:ext>
            </a:extLst>
          </p:cNvPr>
          <p:cNvSpPr txBox="1"/>
          <p:nvPr/>
        </p:nvSpPr>
        <p:spPr>
          <a:xfrm>
            <a:off x="947611" y="4451719"/>
            <a:ext cx="346570" cy="461665"/>
          </a:xfrm>
          <a:prstGeom prst="rect">
            <a:avLst/>
          </a:prstGeom>
          <a:noFill/>
        </p:spPr>
        <p:txBody>
          <a:bodyPr wrap="none" rtlCol="0">
            <a:spAutoFit/>
          </a:bodyPr>
          <a:lstStyle/>
          <a:p>
            <a:r>
              <a:rPr lang="en-US" sz="2400" b="1" dirty="0">
                <a:solidFill>
                  <a:schemeClr val="bg1"/>
                </a:solidFill>
                <a:latin typeface="Source Sans Pro" panose="020B0503030403020204" pitchFamily="34" charset="0"/>
                <a:ea typeface="Source Sans Pro" panose="020B0503030403020204" pitchFamily="34" charset="0"/>
              </a:rPr>
              <a:t>3</a:t>
            </a:r>
          </a:p>
        </p:txBody>
      </p:sp>
      <p:sp>
        <p:nvSpPr>
          <p:cNvPr id="6" name="TextBox 5">
            <a:extLst>
              <a:ext uri="{FF2B5EF4-FFF2-40B4-BE49-F238E27FC236}">
                <a16:creationId xmlns:a16="http://schemas.microsoft.com/office/drawing/2014/main" id="{517E3B0C-8643-9343-9E99-733A5A84FD5C}"/>
              </a:ext>
            </a:extLst>
          </p:cNvPr>
          <p:cNvSpPr txBox="1"/>
          <p:nvPr/>
        </p:nvSpPr>
        <p:spPr>
          <a:xfrm>
            <a:off x="1669232" y="1944616"/>
            <a:ext cx="3429144" cy="677108"/>
          </a:xfrm>
          <a:prstGeom prst="rect">
            <a:avLst/>
          </a:prstGeom>
          <a:noFill/>
        </p:spPr>
        <p:txBody>
          <a:bodyPr wrap="none" rtlCol="0">
            <a:spAutoFit/>
          </a:bodyPr>
          <a:lstStyle/>
          <a:p>
            <a:r>
              <a:rPr lang="en-US" sz="2000" b="1" i="1" dirty="0">
                <a:solidFill>
                  <a:schemeClr val="bg1"/>
                </a:solidFill>
                <a:latin typeface="Source Sans Pro" panose="020B0503030403020204" pitchFamily="34" charset="0"/>
                <a:ea typeface="Source Sans Pro" panose="020B0503030403020204" pitchFamily="34" charset="0"/>
              </a:rPr>
              <a:t>Time series are everywhere! </a:t>
            </a:r>
          </a:p>
          <a:p>
            <a:endParaRPr lang="en-US" i="1" dirty="0"/>
          </a:p>
        </p:txBody>
      </p:sp>
      <p:sp>
        <p:nvSpPr>
          <p:cNvPr id="7" name="Rectangle 6">
            <a:extLst>
              <a:ext uri="{FF2B5EF4-FFF2-40B4-BE49-F238E27FC236}">
                <a16:creationId xmlns:a16="http://schemas.microsoft.com/office/drawing/2014/main" id="{7A0B2F0D-5001-7842-9645-20015A326967}"/>
              </a:ext>
            </a:extLst>
          </p:cNvPr>
          <p:cNvSpPr/>
          <p:nvPr/>
        </p:nvSpPr>
        <p:spPr>
          <a:xfrm>
            <a:off x="275691" y="3247047"/>
            <a:ext cx="10968698" cy="400110"/>
          </a:xfrm>
          <a:prstGeom prst="rect">
            <a:avLst/>
          </a:prstGeom>
        </p:spPr>
        <p:txBody>
          <a:bodyPr wrap="square">
            <a:spAutoFit/>
          </a:bodyPr>
          <a:lstStyle/>
          <a:p>
            <a:pPr lvl="3"/>
            <a:r>
              <a:rPr lang="en-US" sz="2000" b="1" i="1" dirty="0">
                <a:solidFill>
                  <a:schemeClr val="bg1"/>
                </a:solidFill>
                <a:latin typeface="Source Sans Pro" panose="020B0503030403020204" pitchFamily="34" charset="0"/>
                <a:ea typeface="Source Sans Pro" panose="020B0503030403020204" pitchFamily="34" charset="0"/>
              </a:rPr>
              <a:t>Most methods were designed for use on cross-sectional data </a:t>
            </a:r>
          </a:p>
        </p:txBody>
      </p:sp>
      <p:sp>
        <p:nvSpPr>
          <p:cNvPr id="18" name="Rectangle 17">
            <a:extLst>
              <a:ext uri="{FF2B5EF4-FFF2-40B4-BE49-F238E27FC236}">
                <a16:creationId xmlns:a16="http://schemas.microsoft.com/office/drawing/2014/main" id="{D79D1436-6C1B-3D43-8E28-4D45857599FA}"/>
              </a:ext>
            </a:extLst>
          </p:cNvPr>
          <p:cNvSpPr/>
          <p:nvPr/>
        </p:nvSpPr>
        <p:spPr>
          <a:xfrm>
            <a:off x="275691" y="4482296"/>
            <a:ext cx="10968698" cy="400110"/>
          </a:xfrm>
          <a:prstGeom prst="rect">
            <a:avLst/>
          </a:prstGeom>
        </p:spPr>
        <p:txBody>
          <a:bodyPr wrap="square">
            <a:spAutoFit/>
          </a:bodyPr>
          <a:lstStyle/>
          <a:p>
            <a:pPr lvl="3"/>
            <a:r>
              <a:rPr lang="en-AU" sz="2000" b="1" i="1" dirty="0">
                <a:solidFill>
                  <a:schemeClr val="bg1"/>
                </a:solidFill>
                <a:latin typeface="Source Sans Pro" panose="020B0503030403020204" pitchFamily="34" charset="0"/>
                <a:ea typeface="Source Sans Pro" panose="020B0503030403020204" pitchFamily="34" charset="0"/>
              </a:rPr>
              <a:t>We can drive better business outcomes through the use of time-series methods</a:t>
            </a:r>
          </a:p>
        </p:txBody>
      </p:sp>
    </p:spTree>
    <p:extLst>
      <p:ext uri="{BB962C8B-B14F-4D97-AF65-F5344CB8AC3E}">
        <p14:creationId xmlns:p14="http://schemas.microsoft.com/office/powerpoint/2010/main" val="166815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107384-5DE2-114E-AD24-899EA0D6DFED}"/>
              </a:ext>
            </a:extLst>
          </p:cNvPr>
          <p:cNvSpPr>
            <a:spLocks noGrp="1"/>
          </p:cNvSpPr>
          <p:nvPr>
            <p:ph type="ctrTitle"/>
          </p:nvPr>
        </p:nvSpPr>
        <p:spPr/>
        <p:txBody>
          <a:bodyPr>
            <a:normAutofit/>
          </a:bodyPr>
          <a:lstStyle/>
          <a:p>
            <a:r>
              <a:rPr lang="en-US" dirty="0"/>
              <a:t>How are time series problems different?</a:t>
            </a:r>
          </a:p>
        </p:txBody>
      </p:sp>
      <p:sp>
        <p:nvSpPr>
          <p:cNvPr id="3" name="Text Placeholder 2">
            <a:extLst>
              <a:ext uri="{FF2B5EF4-FFF2-40B4-BE49-F238E27FC236}">
                <a16:creationId xmlns:a16="http://schemas.microsoft.com/office/drawing/2014/main" id="{E4F943F3-73BA-D042-9D4A-5DDEC15E062F}"/>
              </a:ext>
            </a:extLst>
          </p:cNvPr>
          <p:cNvSpPr>
            <a:spLocks noGrp="1"/>
          </p:cNvSpPr>
          <p:nvPr>
            <p:ph type="body" sz="quarter" idx="10"/>
          </p:nvPr>
        </p:nvSpPr>
        <p:spPr>
          <a:xfrm>
            <a:off x="803275" y="1518557"/>
            <a:ext cx="10376915" cy="4090391"/>
          </a:xfrm>
        </p:spPr>
        <p:txBody>
          <a:bodyPr/>
          <a:lstStyle/>
          <a:p>
            <a:pPr marL="285750" indent="-285750">
              <a:buFont typeface="Arial" panose="020B0604020202020204" pitchFamily="34" charset="0"/>
              <a:buChar char="•"/>
            </a:pPr>
            <a:r>
              <a:rPr lang="en-US" b="1" dirty="0"/>
              <a:t>Different states </a:t>
            </a:r>
            <a:r>
              <a:rPr lang="en-US" dirty="0"/>
              <a:t>in a time series can make the problem harder to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could be </a:t>
            </a:r>
            <a:r>
              <a:rPr lang="en-US" b="1" dirty="0"/>
              <a:t>multiple forecasting horizons</a:t>
            </a:r>
            <a:r>
              <a:rPr lang="en-US" dirty="0"/>
              <a:t>; </a:t>
            </a:r>
            <a:r>
              <a:rPr lang="en-US" dirty="0">
                <a:solidFill>
                  <a:schemeClr val="accent1"/>
                </a:solidFill>
              </a:rPr>
              <a:t>short, medium, long term</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Typically you care about the prediction as well as the </a:t>
            </a:r>
            <a:r>
              <a:rPr lang="en-US" b="1" dirty="0"/>
              <a:t>confidence in the prediction</a:t>
            </a:r>
            <a:r>
              <a:rPr lang="en-US" dirty="0"/>
              <a:t>.</a:t>
            </a:r>
          </a:p>
          <a:p>
            <a:endParaRPr lang="en-US" dirty="0"/>
          </a:p>
          <a:p>
            <a:pPr marL="285750" indent="-285750">
              <a:buFont typeface="Arial" panose="020B0604020202020204" pitchFamily="34" charset="0"/>
              <a:buChar char="•"/>
            </a:pPr>
            <a:r>
              <a:rPr lang="en-US" b="1" dirty="0"/>
              <a:t>Model testing and validation must be conducted in a different way </a:t>
            </a:r>
            <a:r>
              <a:rPr lang="en-US" dirty="0"/>
              <a:t>to avoid data leakage and select the best model.</a:t>
            </a:r>
          </a:p>
          <a:p>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5262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107384-5DE2-114E-AD24-899EA0D6DFED}"/>
              </a:ext>
            </a:extLst>
          </p:cNvPr>
          <p:cNvSpPr>
            <a:spLocks noGrp="1"/>
          </p:cNvSpPr>
          <p:nvPr>
            <p:ph type="ctrTitle"/>
          </p:nvPr>
        </p:nvSpPr>
        <p:spPr/>
        <p:txBody>
          <a:bodyPr>
            <a:normAutofit/>
          </a:bodyPr>
          <a:lstStyle/>
          <a:p>
            <a:r>
              <a:rPr lang="en-US" dirty="0"/>
              <a:t>What are desirable properties of time series methods?</a:t>
            </a:r>
          </a:p>
        </p:txBody>
      </p:sp>
      <p:sp>
        <p:nvSpPr>
          <p:cNvPr id="5" name="Rectangle 4">
            <a:extLst>
              <a:ext uri="{FF2B5EF4-FFF2-40B4-BE49-F238E27FC236}">
                <a16:creationId xmlns:a16="http://schemas.microsoft.com/office/drawing/2014/main" id="{1D4E41D0-68BE-4E4E-B0BE-F1FFB7E62980}"/>
              </a:ext>
            </a:extLst>
          </p:cNvPr>
          <p:cNvSpPr>
            <a:spLocks noChangeAspect="1"/>
          </p:cNvSpPr>
          <p:nvPr/>
        </p:nvSpPr>
        <p:spPr>
          <a:xfrm>
            <a:off x="813276" y="1917700"/>
            <a:ext cx="360000" cy="36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E3C5E76-807A-8F44-AB12-9DB635C01B38}"/>
              </a:ext>
            </a:extLst>
          </p:cNvPr>
          <p:cNvSpPr>
            <a:spLocks noChangeAspect="1"/>
          </p:cNvSpPr>
          <p:nvPr/>
        </p:nvSpPr>
        <p:spPr>
          <a:xfrm>
            <a:off x="813276" y="2904569"/>
            <a:ext cx="360000" cy="36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5A476F8-6D1F-F444-A9E7-FF476B485A6B}"/>
              </a:ext>
            </a:extLst>
          </p:cNvPr>
          <p:cNvSpPr>
            <a:spLocks noChangeAspect="1"/>
          </p:cNvSpPr>
          <p:nvPr/>
        </p:nvSpPr>
        <p:spPr>
          <a:xfrm>
            <a:off x="813276" y="3891438"/>
            <a:ext cx="360000" cy="36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F19531A-3381-A945-9175-EAE32C47033B}"/>
              </a:ext>
            </a:extLst>
          </p:cNvPr>
          <p:cNvSpPr>
            <a:spLocks noChangeAspect="1"/>
          </p:cNvSpPr>
          <p:nvPr/>
        </p:nvSpPr>
        <p:spPr>
          <a:xfrm>
            <a:off x="813276" y="4878307"/>
            <a:ext cx="360000" cy="36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1B5CC9BD-B9B4-AC46-A2BA-8EC300AEF449}"/>
              </a:ext>
            </a:extLst>
          </p:cNvPr>
          <p:cNvSpPr>
            <a:spLocks noChangeAspect="1"/>
          </p:cNvSpPr>
          <p:nvPr/>
        </p:nvSpPr>
        <p:spPr>
          <a:xfrm>
            <a:off x="6096000" y="1892300"/>
            <a:ext cx="360000" cy="36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1E35FEDD-DDD8-5847-ADB3-415621663F60}"/>
              </a:ext>
            </a:extLst>
          </p:cNvPr>
          <p:cNvSpPr>
            <a:spLocks noChangeAspect="1"/>
          </p:cNvSpPr>
          <p:nvPr/>
        </p:nvSpPr>
        <p:spPr>
          <a:xfrm>
            <a:off x="6096000" y="2879169"/>
            <a:ext cx="360000" cy="36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D8998DB6-269B-7944-A85B-330F7EC4559D}"/>
              </a:ext>
            </a:extLst>
          </p:cNvPr>
          <p:cNvSpPr>
            <a:spLocks noChangeAspect="1"/>
          </p:cNvSpPr>
          <p:nvPr/>
        </p:nvSpPr>
        <p:spPr>
          <a:xfrm>
            <a:off x="6096000" y="3866038"/>
            <a:ext cx="360000" cy="36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AC54C844-31D0-C346-9D40-E61D5ED5A88B}"/>
              </a:ext>
            </a:extLst>
          </p:cNvPr>
          <p:cNvSpPr>
            <a:spLocks noChangeAspect="1"/>
          </p:cNvSpPr>
          <p:nvPr/>
        </p:nvSpPr>
        <p:spPr>
          <a:xfrm>
            <a:off x="6096000" y="4852907"/>
            <a:ext cx="360000" cy="36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71A9E8A9-192C-2E43-B565-4B3040690DD7}"/>
              </a:ext>
            </a:extLst>
          </p:cNvPr>
          <p:cNvSpPr txBox="1"/>
          <p:nvPr/>
        </p:nvSpPr>
        <p:spPr>
          <a:xfrm>
            <a:off x="1761892" y="1898745"/>
            <a:ext cx="3512634" cy="369332"/>
          </a:xfrm>
          <a:prstGeom prst="rect">
            <a:avLst/>
          </a:prstGeom>
          <a:noFill/>
        </p:spPr>
        <p:txBody>
          <a:bodyPr wrap="square" rtlCol="0">
            <a:spAutoFit/>
          </a:bodyPr>
          <a:lstStyle/>
          <a:p>
            <a:r>
              <a:rPr lang="en-US" b="1" i="1" dirty="0">
                <a:latin typeface="Source Sans Pro" panose="020B0503030403020204" pitchFamily="34" charset="0"/>
                <a:ea typeface="Source Sans Pro" panose="020B0503030403020204" pitchFamily="34" charset="0"/>
              </a:rPr>
              <a:t>Multi-step multivariate prediction</a:t>
            </a:r>
          </a:p>
        </p:txBody>
      </p:sp>
      <p:sp>
        <p:nvSpPr>
          <p:cNvPr id="16" name="TextBox 15">
            <a:extLst>
              <a:ext uri="{FF2B5EF4-FFF2-40B4-BE49-F238E27FC236}">
                <a16:creationId xmlns:a16="http://schemas.microsoft.com/office/drawing/2014/main" id="{C4139E45-3010-0040-B1FA-264A7A89DEC8}"/>
              </a:ext>
            </a:extLst>
          </p:cNvPr>
          <p:cNvSpPr txBox="1"/>
          <p:nvPr/>
        </p:nvSpPr>
        <p:spPr>
          <a:xfrm>
            <a:off x="1761891" y="2885614"/>
            <a:ext cx="4170557" cy="369332"/>
          </a:xfrm>
          <a:prstGeom prst="rect">
            <a:avLst/>
          </a:prstGeom>
          <a:noFill/>
        </p:spPr>
        <p:txBody>
          <a:bodyPr wrap="square" rtlCol="0">
            <a:spAutoFit/>
          </a:bodyPr>
          <a:lstStyle/>
          <a:p>
            <a:r>
              <a:rPr lang="en-AU" b="1" i="1" dirty="0">
                <a:latin typeface="Source Sans Pro" panose="020B0503030403020204" pitchFamily="34" charset="0"/>
                <a:ea typeface="Source Sans Pro" panose="020B0503030403020204" pitchFamily="34" charset="0"/>
              </a:rPr>
              <a:t>Shares information across time-series</a:t>
            </a:r>
          </a:p>
        </p:txBody>
      </p:sp>
      <p:sp>
        <p:nvSpPr>
          <p:cNvPr id="17" name="TextBox 16">
            <a:extLst>
              <a:ext uri="{FF2B5EF4-FFF2-40B4-BE49-F238E27FC236}">
                <a16:creationId xmlns:a16="http://schemas.microsoft.com/office/drawing/2014/main" id="{4C4185B9-206C-934D-AE41-36BFBE7B29D8}"/>
              </a:ext>
            </a:extLst>
          </p:cNvPr>
          <p:cNvSpPr txBox="1"/>
          <p:nvPr/>
        </p:nvSpPr>
        <p:spPr>
          <a:xfrm>
            <a:off x="1761892" y="3872483"/>
            <a:ext cx="3512634" cy="369332"/>
          </a:xfrm>
          <a:prstGeom prst="rect">
            <a:avLst/>
          </a:prstGeom>
          <a:noFill/>
        </p:spPr>
        <p:txBody>
          <a:bodyPr wrap="square" rtlCol="0">
            <a:spAutoFit/>
          </a:bodyPr>
          <a:lstStyle/>
          <a:p>
            <a:r>
              <a:rPr lang="en-US" b="1" i="1" dirty="0">
                <a:latin typeface="Source Sans Pro" panose="020B0503030403020204" pitchFamily="34" charset="0"/>
                <a:ea typeface="Source Sans Pro" panose="020B0503030403020204" pitchFamily="34" charset="0"/>
              </a:rPr>
              <a:t>Leverages meta-information</a:t>
            </a:r>
          </a:p>
        </p:txBody>
      </p:sp>
      <p:sp>
        <p:nvSpPr>
          <p:cNvPr id="18" name="TextBox 17">
            <a:extLst>
              <a:ext uri="{FF2B5EF4-FFF2-40B4-BE49-F238E27FC236}">
                <a16:creationId xmlns:a16="http://schemas.microsoft.com/office/drawing/2014/main" id="{FC06B150-3039-A646-AA4B-53D42E3D5796}"/>
              </a:ext>
            </a:extLst>
          </p:cNvPr>
          <p:cNvSpPr txBox="1"/>
          <p:nvPr/>
        </p:nvSpPr>
        <p:spPr>
          <a:xfrm>
            <a:off x="1761892" y="4859352"/>
            <a:ext cx="3512634" cy="369332"/>
          </a:xfrm>
          <a:prstGeom prst="rect">
            <a:avLst/>
          </a:prstGeom>
          <a:noFill/>
        </p:spPr>
        <p:txBody>
          <a:bodyPr wrap="square" rtlCol="0">
            <a:spAutoFit/>
          </a:bodyPr>
          <a:lstStyle/>
          <a:p>
            <a:r>
              <a:rPr lang="en-AU" b="1" i="1" dirty="0">
                <a:latin typeface="Source Sans Pro" panose="020B0503030403020204" pitchFamily="34" charset="0"/>
                <a:ea typeface="Source Sans Pro" panose="020B0503030403020204" pitchFamily="34" charset="0"/>
              </a:rPr>
              <a:t>Works on sparse data</a:t>
            </a:r>
          </a:p>
        </p:txBody>
      </p:sp>
      <p:sp>
        <p:nvSpPr>
          <p:cNvPr id="19" name="TextBox 18">
            <a:extLst>
              <a:ext uri="{FF2B5EF4-FFF2-40B4-BE49-F238E27FC236}">
                <a16:creationId xmlns:a16="http://schemas.microsoft.com/office/drawing/2014/main" id="{216BF94A-A180-494C-93A3-2FC8FBEADE30}"/>
              </a:ext>
            </a:extLst>
          </p:cNvPr>
          <p:cNvSpPr txBox="1"/>
          <p:nvPr/>
        </p:nvSpPr>
        <p:spPr>
          <a:xfrm>
            <a:off x="6917474" y="1898745"/>
            <a:ext cx="4461250" cy="369332"/>
          </a:xfrm>
          <a:prstGeom prst="rect">
            <a:avLst/>
          </a:prstGeom>
          <a:noFill/>
        </p:spPr>
        <p:txBody>
          <a:bodyPr wrap="square" rtlCol="0">
            <a:spAutoFit/>
          </a:bodyPr>
          <a:lstStyle/>
          <a:p>
            <a:r>
              <a:rPr lang="en-US" b="1" i="1" dirty="0">
                <a:latin typeface="Source Sans Pro" panose="020B0503030403020204" pitchFamily="34" charset="0"/>
                <a:ea typeface="Source Sans Pro" panose="020B0503030403020204" pitchFamily="34" charset="0"/>
              </a:rPr>
              <a:t>Handles non-linearities/interactions</a:t>
            </a:r>
          </a:p>
        </p:txBody>
      </p:sp>
      <p:sp>
        <p:nvSpPr>
          <p:cNvPr id="20" name="TextBox 19">
            <a:extLst>
              <a:ext uri="{FF2B5EF4-FFF2-40B4-BE49-F238E27FC236}">
                <a16:creationId xmlns:a16="http://schemas.microsoft.com/office/drawing/2014/main" id="{5C3E169B-D767-434A-A0C4-82871E5DE642}"/>
              </a:ext>
            </a:extLst>
          </p:cNvPr>
          <p:cNvSpPr txBox="1"/>
          <p:nvPr/>
        </p:nvSpPr>
        <p:spPr>
          <a:xfrm>
            <a:off x="6917474" y="2885614"/>
            <a:ext cx="4690946" cy="369332"/>
          </a:xfrm>
          <a:prstGeom prst="rect">
            <a:avLst/>
          </a:prstGeom>
          <a:noFill/>
        </p:spPr>
        <p:txBody>
          <a:bodyPr wrap="square" rtlCol="0">
            <a:spAutoFit/>
          </a:bodyPr>
          <a:lstStyle/>
          <a:p>
            <a:r>
              <a:rPr lang="en-AU" b="1" i="1" dirty="0">
                <a:latin typeface="Source Sans Pro" panose="020B0503030403020204" pitchFamily="34" charset="0"/>
                <a:ea typeface="Source Sans Pro" panose="020B0503030403020204" pitchFamily="34" charset="0"/>
              </a:rPr>
              <a:t>Works with high dimensional data</a:t>
            </a:r>
          </a:p>
        </p:txBody>
      </p:sp>
      <p:sp>
        <p:nvSpPr>
          <p:cNvPr id="21" name="TextBox 20">
            <a:extLst>
              <a:ext uri="{FF2B5EF4-FFF2-40B4-BE49-F238E27FC236}">
                <a16:creationId xmlns:a16="http://schemas.microsoft.com/office/drawing/2014/main" id="{FCE0E2CF-BB85-1049-8F7F-CB491E1EAA19}"/>
              </a:ext>
            </a:extLst>
          </p:cNvPr>
          <p:cNvSpPr txBox="1"/>
          <p:nvPr/>
        </p:nvSpPr>
        <p:spPr>
          <a:xfrm>
            <a:off x="6917474" y="3872483"/>
            <a:ext cx="4545980" cy="369332"/>
          </a:xfrm>
          <a:prstGeom prst="rect">
            <a:avLst/>
          </a:prstGeom>
          <a:noFill/>
        </p:spPr>
        <p:txBody>
          <a:bodyPr wrap="square" rtlCol="0">
            <a:spAutoFit/>
          </a:bodyPr>
          <a:lstStyle/>
          <a:p>
            <a:r>
              <a:rPr lang="en-US" b="1" i="1" dirty="0">
                <a:latin typeface="Source Sans Pro" panose="020B0503030403020204" pitchFamily="34" charset="0"/>
                <a:ea typeface="Source Sans Pro" panose="020B0503030403020204" pitchFamily="34" charset="0"/>
              </a:rPr>
              <a:t>Models autocorrelation structure implicitly</a:t>
            </a:r>
          </a:p>
        </p:txBody>
      </p:sp>
      <p:sp>
        <p:nvSpPr>
          <p:cNvPr id="22" name="TextBox 21">
            <a:extLst>
              <a:ext uri="{FF2B5EF4-FFF2-40B4-BE49-F238E27FC236}">
                <a16:creationId xmlns:a16="http://schemas.microsoft.com/office/drawing/2014/main" id="{BC4F55D7-9524-154C-B954-928A8D2C2486}"/>
              </a:ext>
            </a:extLst>
          </p:cNvPr>
          <p:cNvSpPr txBox="1"/>
          <p:nvPr/>
        </p:nvSpPr>
        <p:spPr>
          <a:xfrm>
            <a:off x="6917474" y="4859352"/>
            <a:ext cx="5148146" cy="646331"/>
          </a:xfrm>
          <a:prstGeom prst="rect">
            <a:avLst/>
          </a:prstGeom>
          <a:noFill/>
        </p:spPr>
        <p:txBody>
          <a:bodyPr wrap="square" rtlCol="0">
            <a:spAutoFit/>
          </a:bodyPr>
          <a:lstStyle/>
          <a:p>
            <a:r>
              <a:rPr lang="en-US" b="1" i="1" dirty="0">
                <a:latin typeface="Source Sans Pro" panose="020B0503030403020204" pitchFamily="34" charset="0"/>
                <a:ea typeface="Source Sans Pro" panose="020B0503030403020204" pitchFamily="34" charset="0"/>
              </a:rPr>
              <a:t> </a:t>
            </a:r>
            <a:r>
              <a:rPr lang="en-AU" b="1" i="1" dirty="0">
                <a:latin typeface="Source Sans Pro" panose="020B0503030403020204" pitchFamily="34" charset="0"/>
                <a:ea typeface="Source Sans Pro" panose="020B0503030403020204" pitchFamily="34" charset="0"/>
              </a:rPr>
              <a:t>Minimal feature pre-processing and engineering </a:t>
            </a:r>
          </a:p>
          <a:p>
            <a:endParaRPr lang="en-US" b="1" i="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35061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98D7-D059-D443-9BCC-54141CF41010}"/>
              </a:ext>
            </a:extLst>
          </p:cNvPr>
          <p:cNvSpPr>
            <a:spLocks noGrp="1"/>
          </p:cNvSpPr>
          <p:nvPr>
            <p:ph type="ctrTitle"/>
          </p:nvPr>
        </p:nvSpPr>
        <p:spPr>
          <a:xfrm>
            <a:off x="1143061" y="1411774"/>
            <a:ext cx="3249057" cy="492443"/>
          </a:xfrm>
        </p:spPr>
        <p:txBody>
          <a:bodyPr>
            <a:normAutofit fontScale="90000"/>
          </a:bodyPr>
          <a:lstStyle/>
          <a:p>
            <a:r>
              <a:rPr lang="en-US" dirty="0"/>
              <a:t>Traditional Models</a:t>
            </a:r>
          </a:p>
        </p:txBody>
      </p:sp>
      <p:sp>
        <p:nvSpPr>
          <p:cNvPr id="4" name="Text Placeholder 3">
            <a:extLst>
              <a:ext uri="{FF2B5EF4-FFF2-40B4-BE49-F238E27FC236}">
                <a16:creationId xmlns:a16="http://schemas.microsoft.com/office/drawing/2014/main" id="{4E264C9F-16B3-7F44-AFA7-E371A37B28A2}"/>
              </a:ext>
            </a:extLst>
          </p:cNvPr>
          <p:cNvSpPr>
            <a:spLocks noGrp="1"/>
          </p:cNvSpPr>
          <p:nvPr>
            <p:ph type="body" sz="quarter" idx="10"/>
          </p:nvPr>
        </p:nvSpPr>
        <p:spPr>
          <a:xfrm>
            <a:off x="268943" y="2254637"/>
            <a:ext cx="5518772" cy="1277278"/>
          </a:xfrm>
        </p:spPr>
        <p:txBody>
          <a:bodyPr>
            <a:normAutofit fontScale="92500"/>
          </a:bodyPr>
          <a:lstStyle/>
          <a:p>
            <a:r>
              <a:rPr lang="en-US" dirty="0"/>
              <a:t>Autoregressive models are remarkably flexible at handling a wide range of different time series patterns, </a:t>
            </a:r>
            <a:r>
              <a:rPr lang="en-US" b="1" dirty="0"/>
              <a:t>but</a:t>
            </a:r>
            <a:r>
              <a:rPr lang="en-US" dirty="0"/>
              <a:t> … How about ability to learn and generalized from similar series (to learn more complex models without overfitting)</a:t>
            </a:r>
          </a:p>
        </p:txBody>
      </p:sp>
      <p:graphicFrame>
        <p:nvGraphicFramePr>
          <p:cNvPr id="8" name="Table 7">
            <a:extLst>
              <a:ext uri="{FF2B5EF4-FFF2-40B4-BE49-F238E27FC236}">
                <a16:creationId xmlns:a16="http://schemas.microsoft.com/office/drawing/2014/main" id="{B7BB813A-33A8-9846-B260-7F26B8BF057A}"/>
              </a:ext>
            </a:extLst>
          </p:cNvPr>
          <p:cNvGraphicFramePr>
            <a:graphicFrameLocks noGrp="1"/>
          </p:cNvGraphicFramePr>
          <p:nvPr>
            <p:extLst>
              <p:ext uri="{D42A27DB-BD31-4B8C-83A1-F6EECF244321}">
                <p14:modId xmlns:p14="http://schemas.microsoft.com/office/powerpoint/2010/main" val="2177527982"/>
              </p:ext>
            </p:extLst>
          </p:nvPr>
        </p:nvGraphicFramePr>
        <p:xfrm>
          <a:off x="384561" y="3759224"/>
          <a:ext cx="5403153" cy="2032201"/>
        </p:xfrm>
        <a:graphic>
          <a:graphicData uri="http://schemas.openxmlformats.org/drawingml/2006/table">
            <a:tbl>
              <a:tblPr firstRow="1" bandRow="1">
                <a:tableStyleId>{5C22544A-7EE6-4342-B048-85BDC9FD1C3A}</a:tableStyleId>
              </a:tblPr>
              <a:tblGrid>
                <a:gridCol w="2403496">
                  <a:extLst>
                    <a:ext uri="{9D8B030D-6E8A-4147-A177-3AD203B41FA5}">
                      <a16:colId xmlns:a16="http://schemas.microsoft.com/office/drawing/2014/main" val="262804927"/>
                    </a:ext>
                  </a:extLst>
                </a:gridCol>
                <a:gridCol w="2999657">
                  <a:extLst>
                    <a:ext uri="{9D8B030D-6E8A-4147-A177-3AD203B41FA5}">
                      <a16:colId xmlns:a16="http://schemas.microsoft.com/office/drawing/2014/main" val="1624671397"/>
                    </a:ext>
                  </a:extLst>
                </a:gridCol>
              </a:tblGrid>
              <a:tr h="317836">
                <a:tc>
                  <a:txBody>
                    <a:bodyPr/>
                    <a:lstStyle/>
                    <a:p>
                      <a:pPr algn="ctr"/>
                      <a:r>
                        <a:rPr lang="en-US" sz="1500" dirty="0"/>
                        <a:t>Benefits</a:t>
                      </a:r>
                    </a:p>
                  </a:txBody>
                  <a:tcPr/>
                </a:tc>
                <a:tc>
                  <a:txBody>
                    <a:bodyPr/>
                    <a:lstStyle/>
                    <a:p>
                      <a:pPr algn="ctr"/>
                      <a:r>
                        <a:rPr lang="en-US" sz="1500" dirty="0"/>
                        <a:t>Challenges</a:t>
                      </a:r>
                    </a:p>
                  </a:txBody>
                  <a:tcPr/>
                </a:tc>
                <a:extLst>
                  <a:ext uri="{0D108BD9-81ED-4DB2-BD59-A6C34878D82A}">
                    <a16:rowId xmlns:a16="http://schemas.microsoft.com/office/drawing/2014/main" val="2677337727"/>
                  </a:ext>
                </a:extLst>
              </a:tr>
              <a:tr h="1712161">
                <a:tc>
                  <a:txBody>
                    <a:bodyPr/>
                    <a:lstStyle/>
                    <a:p>
                      <a:pPr marL="285750" indent="-285750" algn="l">
                        <a:buFont typeface="Arial" panose="020B0604020202020204" pitchFamily="34" charset="0"/>
                        <a:buChar char="•"/>
                      </a:pPr>
                      <a:r>
                        <a:rPr lang="en-US" sz="1500" b="1" dirty="0"/>
                        <a:t>Interpretable</a:t>
                      </a:r>
                    </a:p>
                    <a:p>
                      <a:pPr marL="285750" marR="0" lvl="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Implicitly models auto-correlation structure</a:t>
                      </a:r>
                    </a:p>
                    <a:p>
                      <a:pPr marL="285750" marR="0" lvl="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Works well when there is </a:t>
                      </a:r>
                      <a:r>
                        <a:rPr lang="en-US" sz="1500" b="1" dirty="0"/>
                        <a:t>little</a:t>
                      </a:r>
                      <a:r>
                        <a:rPr lang="en-US" sz="1500" dirty="0"/>
                        <a:t> exogenous information</a:t>
                      </a:r>
                    </a:p>
                  </a:txBody>
                  <a:tcPr/>
                </a:tc>
                <a:tc>
                  <a:txBody>
                    <a:bodyPr/>
                    <a:lstStyle/>
                    <a:p>
                      <a:pPr marL="285750" indent="-285750" algn="l">
                        <a:buFont typeface="Arial" panose="020B0604020202020204" pitchFamily="34" charset="0"/>
                        <a:buChar char="•"/>
                      </a:pPr>
                      <a:r>
                        <a:rPr lang="en-US" sz="1500" b="1" dirty="0"/>
                        <a:t>Doesn’t share </a:t>
                      </a:r>
                      <a:r>
                        <a:rPr lang="en-US" sz="1500" dirty="0"/>
                        <a:t>information across time-series</a:t>
                      </a:r>
                    </a:p>
                    <a:p>
                      <a:pPr marL="285750" indent="-285750" algn="l">
                        <a:buFont typeface="Arial" panose="020B0604020202020204" pitchFamily="34" charset="0"/>
                        <a:buChar char="•"/>
                      </a:pPr>
                      <a:r>
                        <a:rPr lang="en-US" sz="1500" dirty="0"/>
                        <a:t>Forecasting a </a:t>
                      </a:r>
                      <a:r>
                        <a:rPr lang="en-US" sz="1500" b="1" dirty="0"/>
                        <a:t>large number </a:t>
                      </a:r>
                      <a:r>
                        <a:rPr lang="en-US" sz="1500" dirty="0"/>
                        <a:t>of individual or grouped time-series</a:t>
                      </a:r>
                    </a:p>
                    <a:p>
                      <a:pPr marL="285750" indent="-285750" algn="l">
                        <a:buFont typeface="Arial" panose="020B0604020202020204" pitchFamily="34" charset="0"/>
                        <a:buChar char="•"/>
                      </a:pPr>
                      <a:r>
                        <a:rPr lang="en-US" sz="1500" dirty="0"/>
                        <a:t>Struggles with </a:t>
                      </a:r>
                      <a:r>
                        <a:rPr lang="en-US" sz="1500" b="1" dirty="0"/>
                        <a:t>sparsity and special events</a:t>
                      </a:r>
                    </a:p>
                  </a:txBody>
                  <a:tcPr/>
                </a:tc>
                <a:extLst>
                  <a:ext uri="{0D108BD9-81ED-4DB2-BD59-A6C34878D82A}">
                    <a16:rowId xmlns:a16="http://schemas.microsoft.com/office/drawing/2014/main" val="3796737224"/>
                  </a:ext>
                </a:extLst>
              </a:tr>
            </a:tbl>
          </a:graphicData>
        </a:graphic>
      </p:graphicFrame>
      <p:graphicFrame>
        <p:nvGraphicFramePr>
          <p:cNvPr id="9" name="Table 8">
            <a:extLst>
              <a:ext uri="{FF2B5EF4-FFF2-40B4-BE49-F238E27FC236}">
                <a16:creationId xmlns:a16="http://schemas.microsoft.com/office/drawing/2014/main" id="{790B2CD9-A340-EE41-A2D1-3A1C5E9CB997}"/>
              </a:ext>
            </a:extLst>
          </p:cNvPr>
          <p:cNvGraphicFramePr>
            <a:graphicFrameLocks noGrp="1"/>
          </p:cNvGraphicFramePr>
          <p:nvPr>
            <p:extLst>
              <p:ext uri="{D42A27DB-BD31-4B8C-83A1-F6EECF244321}">
                <p14:modId xmlns:p14="http://schemas.microsoft.com/office/powerpoint/2010/main" val="287858161"/>
              </p:ext>
            </p:extLst>
          </p:nvPr>
        </p:nvGraphicFramePr>
        <p:xfrm>
          <a:off x="5984565" y="3718860"/>
          <a:ext cx="5918040" cy="2070361"/>
        </p:xfrm>
        <a:graphic>
          <a:graphicData uri="http://schemas.openxmlformats.org/drawingml/2006/table">
            <a:tbl>
              <a:tblPr firstRow="1" bandRow="1">
                <a:tableStyleId>{5C22544A-7EE6-4342-B048-85BDC9FD1C3A}</a:tableStyleId>
              </a:tblPr>
              <a:tblGrid>
                <a:gridCol w="2959020">
                  <a:extLst>
                    <a:ext uri="{9D8B030D-6E8A-4147-A177-3AD203B41FA5}">
                      <a16:colId xmlns:a16="http://schemas.microsoft.com/office/drawing/2014/main" val="262804927"/>
                    </a:ext>
                  </a:extLst>
                </a:gridCol>
                <a:gridCol w="2959020">
                  <a:extLst>
                    <a:ext uri="{9D8B030D-6E8A-4147-A177-3AD203B41FA5}">
                      <a16:colId xmlns:a16="http://schemas.microsoft.com/office/drawing/2014/main" val="1624671397"/>
                    </a:ext>
                  </a:extLst>
                </a:gridCol>
              </a:tblGrid>
              <a:tr h="378721">
                <a:tc>
                  <a:txBody>
                    <a:bodyPr/>
                    <a:lstStyle/>
                    <a:p>
                      <a:pPr algn="ctr"/>
                      <a:r>
                        <a:rPr lang="en-US" sz="1600" dirty="0"/>
                        <a:t>Benefits</a:t>
                      </a:r>
                    </a:p>
                  </a:txBody>
                  <a:tcPr/>
                </a:tc>
                <a:tc>
                  <a:txBody>
                    <a:bodyPr/>
                    <a:lstStyle/>
                    <a:p>
                      <a:pPr algn="ctr"/>
                      <a:r>
                        <a:rPr lang="en-US" sz="1600" dirty="0"/>
                        <a:t>Challenges</a:t>
                      </a:r>
                    </a:p>
                  </a:txBody>
                  <a:tcPr/>
                </a:tc>
                <a:extLst>
                  <a:ext uri="{0D108BD9-81ED-4DB2-BD59-A6C34878D82A}">
                    <a16:rowId xmlns:a16="http://schemas.microsoft.com/office/drawing/2014/main" val="2677337727"/>
                  </a:ext>
                </a:extLst>
              </a:tr>
              <a:tr h="1652603">
                <a:tc>
                  <a:txBody>
                    <a:bodyPr/>
                    <a:lstStyle/>
                    <a:p>
                      <a:pPr marL="285750" indent="-285750" algn="l">
                        <a:buFont typeface="Arial" panose="020B0604020202020204" pitchFamily="34" charset="0"/>
                        <a:buChar char="•"/>
                      </a:pPr>
                      <a:r>
                        <a:rPr lang="en-US" sz="1500" b="1" dirty="0"/>
                        <a:t>Shares</a:t>
                      </a:r>
                      <a:r>
                        <a:rPr lang="en-US" sz="1500" dirty="0"/>
                        <a:t> information across time series</a:t>
                      </a:r>
                    </a:p>
                    <a:p>
                      <a:pPr marL="285750" indent="-285750" algn="l">
                        <a:buFont typeface="Arial" panose="020B0604020202020204" pitchFamily="34" charset="0"/>
                        <a:buChar char="•"/>
                      </a:pPr>
                      <a:r>
                        <a:rPr lang="en-US" sz="1500" dirty="0"/>
                        <a:t>Uses meta-information</a:t>
                      </a:r>
                    </a:p>
                    <a:p>
                      <a:pPr marL="285750" indent="-285750" algn="l">
                        <a:buFont typeface="Arial" panose="020B0604020202020204" pitchFamily="34" charset="0"/>
                        <a:buChar char="•"/>
                      </a:pPr>
                      <a:r>
                        <a:rPr lang="en-US" sz="1500" dirty="0"/>
                        <a:t>Models </a:t>
                      </a:r>
                      <a:r>
                        <a:rPr lang="en-US" sz="1500" b="1" dirty="0"/>
                        <a:t>non-linearities as well as interactions</a:t>
                      </a:r>
                    </a:p>
                    <a:p>
                      <a:pPr marL="285750" indent="-285750" algn="l">
                        <a:buFont typeface="Arial" panose="020B0604020202020204" pitchFamily="34" charset="0"/>
                        <a:buChar char="•"/>
                      </a:pPr>
                      <a:r>
                        <a:rPr lang="en-US" sz="1500" dirty="0"/>
                        <a:t>Some works with </a:t>
                      </a:r>
                      <a:r>
                        <a:rPr lang="en-US" sz="1500" b="1" dirty="0"/>
                        <a:t>missing values</a:t>
                      </a:r>
                    </a:p>
                  </a:txBody>
                  <a:tcPr/>
                </a:tc>
                <a:tc>
                  <a:txBody>
                    <a:bodyPr/>
                    <a:lstStyle/>
                    <a:p>
                      <a:pPr marL="285750" indent="-285750" algn="l">
                        <a:buFont typeface="Arial" panose="020B0604020202020204" pitchFamily="34" charset="0"/>
                        <a:buChar char="•"/>
                      </a:pPr>
                      <a:r>
                        <a:rPr lang="en-US" sz="1500" dirty="0"/>
                        <a:t>Struggles if little meta-information</a:t>
                      </a:r>
                    </a:p>
                    <a:p>
                      <a:pPr marL="285750" indent="-285750" algn="l">
                        <a:buFont typeface="Arial" panose="020B0604020202020204" pitchFamily="34" charset="0"/>
                        <a:buChar char="•"/>
                      </a:pPr>
                      <a:r>
                        <a:rPr lang="en-US" sz="1500" dirty="0"/>
                        <a:t>Requires </a:t>
                      </a:r>
                      <a:r>
                        <a:rPr lang="en-US" sz="1500" b="1" dirty="0"/>
                        <a:t>larger</a:t>
                      </a:r>
                      <a:r>
                        <a:rPr lang="en-US" sz="1500" dirty="0"/>
                        <a:t> volumes of data</a:t>
                      </a:r>
                    </a:p>
                    <a:p>
                      <a:pPr marL="285750" indent="-285750" algn="l">
                        <a:buFont typeface="Arial" panose="020B0604020202020204" pitchFamily="34" charset="0"/>
                        <a:buChar char="•"/>
                      </a:pPr>
                      <a:r>
                        <a:rPr lang="en-US" sz="1500" dirty="0"/>
                        <a:t>Larger amounts of data </a:t>
                      </a:r>
                      <a:r>
                        <a:rPr lang="en-US" sz="1500" b="1" dirty="0"/>
                        <a:t>preprocessing</a:t>
                      </a:r>
                      <a:r>
                        <a:rPr lang="en-US" sz="1500" dirty="0"/>
                        <a:t> needed.</a:t>
                      </a:r>
                    </a:p>
                    <a:p>
                      <a:pPr marL="285750" indent="-285750" algn="l">
                        <a:buFont typeface="Arial" panose="020B0604020202020204" pitchFamily="34" charset="0"/>
                        <a:buChar char="•"/>
                      </a:pPr>
                      <a:r>
                        <a:rPr lang="en-US" sz="1500" dirty="0"/>
                        <a:t>Tend to average predictions too much across time series</a:t>
                      </a:r>
                    </a:p>
                  </a:txBody>
                  <a:tcPr/>
                </a:tc>
                <a:extLst>
                  <a:ext uri="{0D108BD9-81ED-4DB2-BD59-A6C34878D82A}">
                    <a16:rowId xmlns:a16="http://schemas.microsoft.com/office/drawing/2014/main" val="3796737224"/>
                  </a:ext>
                </a:extLst>
              </a:tr>
            </a:tbl>
          </a:graphicData>
        </a:graphic>
      </p:graphicFrame>
      <p:sp>
        <p:nvSpPr>
          <p:cNvPr id="6" name="Rectangle 5">
            <a:extLst>
              <a:ext uri="{FF2B5EF4-FFF2-40B4-BE49-F238E27FC236}">
                <a16:creationId xmlns:a16="http://schemas.microsoft.com/office/drawing/2014/main" id="{0E89D460-EDAE-6F4D-974C-693D3FCB85EB}"/>
              </a:ext>
            </a:extLst>
          </p:cNvPr>
          <p:cNvSpPr/>
          <p:nvPr/>
        </p:nvSpPr>
        <p:spPr>
          <a:xfrm>
            <a:off x="6241225" y="2254637"/>
            <a:ext cx="5404719" cy="1200329"/>
          </a:xfrm>
          <a:prstGeom prst="rect">
            <a:avLst/>
          </a:prstGeom>
        </p:spPr>
        <p:txBody>
          <a:bodyPr wrap="square">
            <a:spAutoFit/>
          </a:bodyPr>
          <a:lstStyle/>
          <a:p>
            <a:r>
              <a:rPr lang="en-US" dirty="0"/>
              <a:t>Based on neural networks with a modified architecture. Implicitly models interactions, non-linearities as well as time-series features. LSTM’s  (vs RNN) do a better job of modelling long term time dependencies.</a:t>
            </a:r>
          </a:p>
        </p:txBody>
      </p:sp>
      <p:sp>
        <p:nvSpPr>
          <p:cNvPr id="12" name="Title 1">
            <a:extLst>
              <a:ext uri="{FF2B5EF4-FFF2-40B4-BE49-F238E27FC236}">
                <a16:creationId xmlns:a16="http://schemas.microsoft.com/office/drawing/2014/main" id="{38187A56-249E-7542-8C73-CB811AA446DF}"/>
              </a:ext>
            </a:extLst>
          </p:cNvPr>
          <p:cNvSpPr txBox="1">
            <a:spLocks/>
          </p:cNvSpPr>
          <p:nvPr/>
        </p:nvSpPr>
        <p:spPr>
          <a:xfrm>
            <a:off x="7923269" y="1374291"/>
            <a:ext cx="2514540" cy="492443"/>
          </a:xfrm>
          <a:prstGeom prst="rect">
            <a:avLst/>
          </a:prstGeom>
        </p:spPr>
        <p:txBody>
          <a:bodyPr wrap="square" lIns="0" tIns="0" rIns="0" bIns="0">
            <a:normAutofit/>
          </a:bodyPr>
          <a:lstStyle>
            <a:lvl1pPr>
              <a:defRPr sz="3200" b="1" i="1">
                <a:solidFill>
                  <a:srgbClr val="2F3649"/>
                </a:solidFill>
                <a:latin typeface="Source Sans Pro" panose="020B0503030403020204" pitchFamily="34" charset="77"/>
                <a:ea typeface="+mj-ea"/>
                <a:cs typeface="+mj-cs"/>
              </a:defRPr>
            </a:lvl1pPr>
          </a:lstStyle>
          <a:p>
            <a:r>
              <a:rPr lang="en-US" kern="0" dirty="0"/>
              <a:t>ML Models</a:t>
            </a:r>
          </a:p>
        </p:txBody>
      </p:sp>
      <p:sp>
        <p:nvSpPr>
          <p:cNvPr id="14" name="Rectangle 13">
            <a:extLst>
              <a:ext uri="{FF2B5EF4-FFF2-40B4-BE49-F238E27FC236}">
                <a16:creationId xmlns:a16="http://schemas.microsoft.com/office/drawing/2014/main" id="{C2194F74-E7C5-CD44-A99B-F43601B53602}"/>
              </a:ext>
            </a:extLst>
          </p:cNvPr>
          <p:cNvSpPr/>
          <p:nvPr/>
        </p:nvSpPr>
        <p:spPr>
          <a:xfrm>
            <a:off x="6674777" y="1866734"/>
            <a:ext cx="4473469" cy="369332"/>
          </a:xfrm>
          <a:prstGeom prst="rect">
            <a:avLst/>
          </a:prstGeom>
        </p:spPr>
        <p:txBody>
          <a:bodyPr wrap="none">
            <a:spAutoFit/>
          </a:bodyPr>
          <a:lstStyle/>
          <a:p>
            <a:r>
              <a:rPr lang="en-US" dirty="0">
                <a:solidFill>
                  <a:schemeClr val="accent1"/>
                </a:solidFill>
              </a:rPr>
              <a:t>Random Forest. Prophet. LSTM. AWS Forecast</a:t>
            </a:r>
          </a:p>
        </p:txBody>
      </p:sp>
      <p:sp>
        <p:nvSpPr>
          <p:cNvPr id="15" name="Rectangle 14">
            <a:extLst>
              <a:ext uri="{FF2B5EF4-FFF2-40B4-BE49-F238E27FC236}">
                <a16:creationId xmlns:a16="http://schemas.microsoft.com/office/drawing/2014/main" id="{F441D6E5-1583-A740-9505-305CA3A730A9}"/>
              </a:ext>
            </a:extLst>
          </p:cNvPr>
          <p:cNvSpPr/>
          <p:nvPr/>
        </p:nvSpPr>
        <p:spPr>
          <a:xfrm>
            <a:off x="1143061" y="1852536"/>
            <a:ext cx="3365290" cy="369332"/>
          </a:xfrm>
          <a:prstGeom prst="rect">
            <a:avLst/>
          </a:prstGeom>
        </p:spPr>
        <p:txBody>
          <a:bodyPr wrap="square">
            <a:spAutoFit/>
          </a:bodyPr>
          <a:lstStyle/>
          <a:p>
            <a:r>
              <a:rPr lang="en-US" dirty="0">
                <a:solidFill>
                  <a:schemeClr val="accent1"/>
                </a:solidFill>
              </a:rPr>
              <a:t>Autoregressive ARIMA. ETS</a:t>
            </a:r>
          </a:p>
        </p:txBody>
      </p:sp>
      <p:sp>
        <p:nvSpPr>
          <p:cNvPr id="16" name="Title 1">
            <a:extLst>
              <a:ext uri="{FF2B5EF4-FFF2-40B4-BE49-F238E27FC236}">
                <a16:creationId xmlns:a16="http://schemas.microsoft.com/office/drawing/2014/main" id="{FE4FC481-FA75-354A-8025-523D39AA7271}"/>
              </a:ext>
            </a:extLst>
          </p:cNvPr>
          <p:cNvSpPr txBox="1">
            <a:spLocks/>
          </p:cNvSpPr>
          <p:nvPr/>
        </p:nvSpPr>
        <p:spPr>
          <a:xfrm>
            <a:off x="384561" y="476412"/>
            <a:ext cx="10368598" cy="492443"/>
          </a:xfrm>
          <a:prstGeom prst="rect">
            <a:avLst/>
          </a:prstGeom>
        </p:spPr>
        <p:txBody>
          <a:bodyPr wrap="square" lIns="0" tIns="0" rIns="0" bIns="0">
            <a:normAutofit/>
          </a:bodyPr>
          <a:lstStyle>
            <a:lvl1pPr>
              <a:defRPr sz="3200" b="1" i="1">
                <a:solidFill>
                  <a:srgbClr val="2F3649"/>
                </a:solidFill>
                <a:latin typeface="Source Sans Pro" panose="020B0503030403020204" pitchFamily="34" charset="77"/>
                <a:ea typeface="+mj-ea"/>
                <a:cs typeface="+mj-cs"/>
              </a:defRPr>
            </a:lvl1pPr>
          </a:lstStyle>
          <a:p>
            <a:r>
              <a:rPr lang="en-US" kern="0" dirty="0"/>
              <a:t>Classic vs Modern Models: Benefit &amp; Challenges</a:t>
            </a:r>
          </a:p>
        </p:txBody>
      </p:sp>
    </p:spTree>
    <p:extLst>
      <p:ext uri="{BB962C8B-B14F-4D97-AF65-F5344CB8AC3E}">
        <p14:creationId xmlns:p14="http://schemas.microsoft.com/office/powerpoint/2010/main" val="349337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90DA8C63-7FB5-E24A-ACF0-AB88A25A0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36" y="1112705"/>
            <a:ext cx="5178701" cy="2129314"/>
          </a:xfrm>
          <a:prstGeom prst="rect">
            <a:avLst/>
          </a:prstGeom>
        </p:spPr>
      </p:pic>
      <p:cxnSp>
        <p:nvCxnSpPr>
          <p:cNvPr id="8" name="Straight Connector 7">
            <a:extLst>
              <a:ext uri="{FF2B5EF4-FFF2-40B4-BE49-F238E27FC236}">
                <a16:creationId xmlns:a16="http://schemas.microsoft.com/office/drawing/2014/main" id="{B0953246-18FF-7E45-87F7-F05F3051BFB5}"/>
              </a:ext>
            </a:extLst>
          </p:cNvPr>
          <p:cNvCxnSpPr/>
          <p:nvPr/>
        </p:nvCxnSpPr>
        <p:spPr>
          <a:xfrm>
            <a:off x="3083899" y="3426764"/>
            <a:ext cx="0" cy="1885071"/>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A02202FA-E57F-3041-AC25-D5F31D8E087D}"/>
              </a:ext>
            </a:extLst>
          </p:cNvPr>
          <p:cNvSpPr/>
          <p:nvPr/>
        </p:nvSpPr>
        <p:spPr>
          <a:xfrm>
            <a:off x="421793" y="3312145"/>
            <a:ext cx="968470" cy="369332"/>
          </a:xfrm>
          <a:prstGeom prst="rect">
            <a:avLst/>
          </a:prstGeom>
        </p:spPr>
        <p:txBody>
          <a:bodyPr wrap="none">
            <a:spAutoFit/>
          </a:bodyPr>
          <a:lstStyle/>
          <a:p>
            <a:r>
              <a:rPr lang="en-AU" b="1" dirty="0">
                <a:solidFill>
                  <a:srgbClr val="232F3E"/>
                </a:solidFill>
                <a:latin typeface="AmazonEmberBold"/>
              </a:rPr>
              <a:t>Benefits</a:t>
            </a:r>
            <a:endParaRPr lang="en-AU" b="1" i="0" u="none" strike="noStrike" dirty="0">
              <a:solidFill>
                <a:srgbClr val="232F3E"/>
              </a:solidFill>
              <a:effectLst/>
              <a:latin typeface="AmazonEmberBold"/>
            </a:endParaRPr>
          </a:p>
        </p:txBody>
      </p:sp>
      <p:sp>
        <p:nvSpPr>
          <p:cNvPr id="11" name="Rectangle 10">
            <a:extLst>
              <a:ext uri="{FF2B5EF4-FFF2-40B4-BE49-F238E27FC236}">
                <a16:creationId xmlns:a16="http://schemas.microsoft.com/office/drawing/2014/main" id="{248CFF45-D5CA-324C-8F78-9A244E2DA68C}"/>
              </a:ext>
            </a:extLst>
          </p:cNvPr>
          <p:cNvSpPr/>
          <p:nvPr/>
        </p:nvSpPr>
        <p:spPr>
          <a:xfrm>
            <a:off x="185507" y="3691032"/>
            <a:ext cx="3116680" cy="1754326"/>
          </a:xfrm>
          <a:prstGeom prst="rect">
            <a:avLst/>
          </a:prstGeom>
        </p:spPr>
        <p:txBody>
          <a:bodyPr wrap="square">
            <a:spAutoFit/>
          </a:bodyPr>
          <a:lstStyle/>
          <a:p>
            <a:pPr marL="285750" indent="-285750">
              <a:buFont typeface="Arial" panose="020B0604020202020204" pitchFamily="34" charset="0"/>
              <a:buChar char="•"/>
            </a:pPr>
            <a:r>
              <a:rPr lang="en-AU" dirty="0">
                <a:solidFill>
                  <a:srgbClr val="232F3E"/>
                </a:solidFill>
                <a:latin typeface="AmazonEmberBold"/>
              </a:rPr>
              <a:t>50% more accurate forecasts with machine learning</a:t>
            </a:r>
          </a:p>
          <a:p>
            <a:pPr marL="285750" indent="-285750">
              <a:buFont typeface="Arial" panose="020B0604020202020204" pitchFamily="34" charset="0"/>
              <a:buChar char="•"/>
            </a:pPr>
            <a:r>
              <a:rPr lang="en-AU" dirty="0"/>
              <a:t>Reduce forecasting time from months to hours</a:t>
            </a:r>
          </a:p>
          <a:p>
            <a:endParaRPr lang="en-AU" b="0" i="0" u="none" strike="noStrike" dirty="0">
              <a:solidFill>
                <a:srgbClr val="232F3E"/>
              </a:solidFill>
              <a:effectLst/>
              <a:latin typeface="AmazonEmberBold"/>
            </a:endParaRPr>
          </a:p>
        </p:txBody>
      </p:sp>
      <p:sp>
        <p:nvSpPr>
          <p:cNvPr id="12" name="Rectangle 11">
            <a:extLst>
              <a:ext uri="{FF2B5EF4-FFF2-40B4-BE49-F238E27FC236}">
                <a16:creationId xmlns:a16="http://schemas.microsoft.com/office/drawing/2014/main" id="{CE3C06B8-04D8-1045-88FD-6D2DCD75E676}"/>
              </a:ext>
            </a:extLst>
          </p:cNvPr>
          <p:cNvSpPr/>
          <p:nvPr/>
        </p:nvSpPr>
        <p:spPr>
          <a:xfrm>
            <a:off x="3178992" y="3280784"/>
            <a:ext cx="1091646" cy="369332"/>
          </a:xfrm>
          <a:prstGeom prst="rect">
            <a:avLst/>
          </a:prstGeom>
        </p:spPr>
        <p:txBody>
          <a:bodyPr wrap="none">
            <a:spAutoFit/>
          </a:bodyPr>
          <a:lstStyle/>
          <a:p>
            <a:r>
              <a:rPr lang="en-AU" b="1" dirty="0">
                <a:solidFill>
                  <a:srgbClr val="232F3E"/>
                </a:solidFill>
                <a:latin typeface="AmazonEmberBold"/>
              </a:rPr>
              <a:t>Use cases</a:t>
            </a:r>
            <a:endParaRPr lang="en-AU" b="1" i="0" u="none" strike="noStrike" dirty="0">
              <a:solidFill>
                <a:srgbClr val="232F3E"/>
              </a:solidFill>
              <a:effectLst/>
              <a:latin typeface="AmazonEmberBold"/>
            </a:endParaRPr>
          </a:p>
        </p:txBody>
      </p:sp>
      <p:sp>
        <p:nvSpPr>
          <p:cNvPr id="13" name="Rectangle 12">
            <a:extLst>
              <a:ext uri="{FF2B5EF4-FFF2-40B4-BE49-F238E27FC236}">
                <a16:creationId xmlns:a16="http://schemas.microsoft.com/office/drawing/2014/main" id="{ABB20A17-47E1-A54D-AD3C-C00FA4F730A1}"/>
              </a:ext>
            </a:extLst>
          </p:cNvPr>
          <p:cNvSpPr/>
          <p:nvPr/>
        </p:nvSpPr>
        <p:spPr>
          <a:xfrm>
            <a:off x="3083899" y="3667409"/>
            <a:ext cx="2898385" cy="2262158"/>
          </a:xfrm>
          <a:prstGeom prst="rect">
            <a:avLst/>
          </a:prstGeom>
        </p:spPr>
        <p:txBody>
          <a:bodyPr wrap="square">
            <a:spAutoFit/>
          </a:bodyPr>
          <a:lstStyle/>
          <a:p>
            <a:pPr marL="285750" indent="-285750">
              <a:buFont typeface="Arial" panose="020B0604020202020204" pitchFamily="34" charset="0"/>
              <a:buChar char="•"/>
            </a:pPr>
            <a:r>
              <a:rPr lang="en-AU" dirty="0">
                <a:solidFill>
                  <a:srgbClr val="232F3E"/>
                </a:solidFill>
                <a:latin typeface="AmazonEmberBold"/>
              </a:rPr>
              <a:t>Product Demand Planning</a:t>
            </a:r>
          </a:p>
          <a:p>
            <a:pPr marL="285750" indent="-285750">
              <a:buFont typeface="Arial" panose="020B0604020202020204" pitchFamily="34" charset="0"/>
              <a:buChar char="•"/>
            </a:pPr>
            <a:r>
              <a:rPr lang="en-AU" dirty="0"/>
              <a:t>Retail product demand </a:t>
            </a:r>
          </a:p>
          <a:p>
            <a:pPr marL="285750" indent="-285750">
              <a:buFont typeface="Arial" panose="020B0604020202020204" pitchFamily="34" charset="0"/>
              <a:buChar char="•"/>
            </a:pPr>
            <a:r>
              <a:rPr lang="en-AU" dirty="0"/>
              <a:t>Supply chain demand </a:t>
            </a:r>
          </a:p>
          <a:p>
            <a:pPr marL="285750" indent="-285750">
              <a:buFont typeface="Arial" panose="020B0604020202020204" pitchFamily="34" charset="0"/>
              <a:buChar char="•"/>
            </a:pPr>
            <a:r>
              <a:rPr lang="en-AU" dirty="0"/>
              <a:t>Operational metrics </a:t>
            </a:r>
          </a:p>
          <a:p>
            <a:pPr marL="285750" indent="-285750">
              <a:buFont typeface="Arial" panose="020B0604020202020204" pitchFamily="34" charset="0"/>
              <a:buChar char="•"/>
            </a:pPr>
            <a:r>
              <a:rPr lang="en-AU" dirty="0"/>
              <a:t>Business metrics </a:t>
            </a:r>
            <a:endParaRPr lang="en-AU" dirty="0">
              <a:solidFill>
                <a:srgbClr val="232F3E"/>
              </a:solidFill>
              <a:latin typeface="AmazonEmberBold"/>
            </a:endParaRPr>
          </a:p>
          <a:p>
            <a:pPr marL="285750" indent="-285750">
              <a:buFont typeface="Arial" panose="020B0604020202020204" pitchFamily="34" charset="0"/>
              <a:buChar char="•"/>
            </a:pPr>
            <a:r>
              <a:rPr lang="en-AU" dirty="0"/>
              <a:t>Financial planning</a:t>
            </a:r>
          </a:p>
          <a:p>
            <a:pPr marL="285750" indent="-285750">
              <a:buFont typeface="Arial" panose="020B0604020202020204" pitchFamily="34" charset="0"/>
              <a:buChar char="•"/>
            </a:pPr>
            <a:r>
              <a:rPr lang="en-AU" dirty="0"/>
              <a:t>Resource planning</a:t>
            </a:r>
          </a:p>
          <a:p>
            <a:endParaRPr lang="en-AU" sz="1500" b="0" i="0" u="none" strike="noStrike" dirty="0">
              <a:solidFill>
                <a:srgbClr val="232F3E"/>
              </a:solidFill>
              <a:effectLst/>
              <a:latin typeface="AmazonEmberBold"/>
            </a:endParaRPr>
          </a:p>
        </p:txBody>
      </p:sp>
      <p:graphicFrame>
        <p:nvGraphicFramePr>
          <p:cNvPr id="14" name="Table 13">
            <a:extLst>
              <a:ext uri="{FF2B5EF4-FFF2-40B4-BE49-F238E27FC236}">
                <a16:creationId xmlns:a16="http://schemas.microsoft.com/office/drawing/2014/main" id="{E63476E3-2F75-734C-A098-A2463A6511EB}"/>
              </a:ext>
            </a:extLst>
          </p:cNvPr>
          <p:cNvGraphicFramePr>
            <a:graphicFrameLocks noGrp="1"/>
          </p:cNvGraphicFramePr>
          <p:nvPr>
            <p:extLst>
              <p:ext uri="{D42A27DB-BD31-4B8C-83A1-F6EECF244321}">
                <p14:modId xmlns:p14="http://schemas.microsoft.com/office/powerpoint/2010/main" val="3036983903"/>
              </p:ext>
            </p:extLst>
          </p:nvPr>
        </p:nvGraphicFramePr>
        <p:xfrm>
          <a:off x="6415011" y="1081129"/>
          <a:ext cx="5471229" cy="4437701"/>
        </p:xfrm>
        <a:graphic>
          <a:graphicData uri="http://schemas.openxmlformats.org/drawingml/2006/table">
            <a:tbl>
              <a:tblPr firstRow="1" bandRow="1">
                <a:tableStyleId>{5C22544A-7EE6-4342-B048-85BDC9FD1C3A}</a:tableStyleId>
              </a:tblPr>
              <a:tblGrid>
                <a:gridCol w="1823743">
                  <a:extLst>
                    <a:ext uri="{9D8B030D-6E8A-4147-A177-3AD203B41FA5}">
                      <a16:colId xmlns:a16="http://schemas.microsoft.com/office/drawing/2014/main" val="2686448680"/>
                    </a:ext>
                  </a:extLst>
                </a:gridCol>
                <a:gridCol w="1823743">
                  <a:extLst>
                    <a:ext uri="{9D8B030D-6E8A-4147-A177-3AD203B41FA5}">
                      <a16:colId xmlns:a16="http://schemas.microsoft.com/office/drawing/2014/main" val="3803775347"/>
                    </a:ext>
                  </a:extLst>
                </a:gridCol>
                <a:gridCol w="1823743">
                  <a:extLst>
                    <a:ext uri="{9D8B030D-6E8A-4147-A177-3AD203B41FA5}">
                      <a16:colId xmlns:a16="http://schemas.microsoft.com/office/drawing/2014/main" val="1235935141"/>
                    </a:ext>
                  </a:extLst>
                </a:gridCol>
              </a:tblGrid>
              <a:tr h="365911">
                <a:tc>
                  <a:txBody>
                    <a:bodyPr/>
                    <a:lstStyle/>
                    <a:p>
                      <a:pPr algn="ctr"/>
                      <a:endParaRPr lang="en-US" sz="1500"/>
                    </a:p>
                  </a:txBody>
                  <a:tcPr/>
                </a:tc>
                <a:tc>
                  <a:txBody>
                    <a:bodyPr/>
                    <a:lstStyle/>
                    <a:p>
                      <a:pPr algn="ctr"/>
                      <a:r>
                        <a:rPr lang="en-US" sz="1500" dirty="0"/>
                        <a:t>Statistical</a:t>
                      </a:r>
                    </a:p>
                  </a:txBody>
                  <a:tcPr/>
                </a:tc>
                <a:tc>
                  <a:txBody>
                    <a:bodyPr/>
                    <a:lstStyle/>
                    <a:p>
                      <a:pPr algn="ctr"/>
                      <a:r>
                        <a:rPr lang="en-US" sz="1500" dirty="0"/>
                        <a:t>Machine Learning</a:t>
                      </a:r>
                    </a:p>
                  </a:txBody>
                  <a:tcPr/>
                </a:tc>
                <a:extLst>
                  <a:ext uri="{0D108BD9-81ED-4DB2-BD59-A6C34878D82A}">
                    <a16:rowId xmlns:a16="http://schemas.microsoft.com/office/drawing/2014/main" val="1207810518"/>
                  </a:ext>
                </a:extLst>
              </a:tr>
              <a:tr h="751715">
                <a:tc>
                  <a:txBody>
                    <a:bodyPr/>
                    <a:lstStyle/>
                    <a:p>
                      <a:r>
                        <a:rPr lang="en-US" sz="1400" dirty="0"/>
                        <a:t>Volume of data</a:t>
                      </a:r>
                    </a:p>
                  </a:txBody>
                  <a:tcPr/>
                </a:tc>
                <a:tc>
                  <a:txBody>
                    <a:bodyPr/>
                    <a:lstStyle/>
                    <a:p>
                      <a:r>
                        <a:rPr lang="en-US" sz="1400" dirty="0"/>
                        <a:t> Works well with little information</a:t>
                      </a:r>
                    </a:p>
                  </a:txBody>
                  <a:tcPr/>
                </a:tc>
                <a:tc>
                  <a:txBody>
                    <a:bodyPr/>
                    <a:lstStyle/>
                    <a:p>
                      <a:r>
                        <a:rPr lang="en-US" sz="1400" dirty="0"/>
                        <a:t>Needs data from several series or several features</a:t>
                      </a:r>
                    </a:p>
                  </a:txBody>
                  <a:tcPr/>
                </a:tc>
                <a:extLst>
                  <a:ext uri="{0D108BD9-81ED-4DB2-BD59-A6C34878D82A}">
                    <a16:rowId xmlns:a16="http://schemas.microsoft.com/office/drawing/2014/main" val="14625618"/>
                  </a:ext>
                </a:extLst>
              </a:tr>
              <a:tr h="532465">
                <a:tc>
                  <a:txBody>
                    <a:bodyPr/>
                    <a:lstStyle/>
                    <a:p>
                      <a:r>
                        <a:rPr lang="en-US" sz="1400"/>
                        <a:t>Can share meta-information</a:t>
                      </a:r>
                    </a:p>
                  </a:txBody>
                  <a:tcPr/>
                </a:tc>
                <a:tc>
                  <a:txBody>
                    <a:bodyPr/>
                    <a:lstStyle/>
                    <a:p>
                      <a:r>
                        <a:rPr lang="en-US" sz="1400"/>
                        <a:t>No (ARIMAX exception)</a:t>
                      </a:r>
                    </a:p>
                  </a:txBody>
                  <a:tcPr/>
                </a:tc>
                <a:tc>
                  <a:txBody>
                    <a:bodyPr/>
                    <a:lstStyle/>
                    <a:p>
                      <a:r>
                        <a:rPr lang="en-US" sz="1400" dirty="0"/>
                        <a:t>Yes</a:t>
                      </a:r>
                    </a:p>
                  </a:txBody>
                  <a:tcPr/>
                </a:tc>
                <a:extLst>
                  <a:ext uri="{0D108BD9-81ED-4DB2-BD59-A6C34878D82A}">
                    <a16:rowId xmlns:a16="http://schemas.microsoft.com/office/drawing/2014/main" val="942653429"/>
                  </a:ext>
                </a:extLst>
              </a:tr>
              <a:tr h="532465">
                <a:tc>
                  <a:txBody>
                    <a:bodyPr/>
                    <a:lstStyle/>
                    <a:p>
                      <a:r>
                        <a:rPr lang="en-US" sz="1400"/>
                        <a:t>Can handle sparse data</a:t>
                      </a:r>
                    </a:p>
                  </a:txBody>
                  <a:tcPr/>
                </a:tc>
                <a:tc>
                  <a:txBody>
                    <a:bodyPr/>
                    <a:lstStyle/>
                    <a:p>
                      <a:r>
                        <a:rPr lang="en-US" sz="1400" dirty="0"/>
                        <a:t>No</a:t>
                      </a:r>
                    </a:p>
                  </a:txBody>
                  <a:tcPr/>
                </a:tc>
                <a:tc>
                  <a:txBody>
                    <a:bodyPr/>
                    <a:lstStyle/>
                    <a:p>
                      <a:r>
                        <a:rPr lang="en-US" sz="1400"/>
                        <a:t>Yes</a:t>
                      </a:r>
                    </a:p>
                  </a:txBody>
                  <a:tcPr/>
                </a:tc>
                <a:extLst>
                  <a:ext uri="{0D108BD9-81ED-4DB2-BD59-A6C34878D82A}">
                    <a16:rowId xmlns:a16="http://schemas.microsoft.com/office/drawing/2014/main" val="3585680831"/>
                  </a:ext>
                </a:extLst>
              </a:tr>
              <a:tr h="751715">
                <a:tc>
                  <a:txBody>
                    <a:bodyPr/>
                    <a:lstStyle/>
                    <a:p>
                      <a:r>
                        <a:rPr lang="en-US" sz="1400"/>
                        <a:t>Can handle non-linearities/interactions</a:t>
                      </a:r>
                    </a:p>
                  </a:txBody>
                  <a:tcPr/>
                </a:tc>
                <a:tc>
                  <a:txBody>
                    <a:bodyPr/>
                    <a:lstStyle/>
                    <a:p>
                      <a:r>
                        <a:rPr lang="en-US" sz="1400"/>
                        <a:t>No or only explicitly</a:t>
                      </a:r>
                    </a:p>
                  </a:txBody>
                  <a:tcPr/>
                </a:tc>
                <a:tc>
                  <a:txBody>
                    <a:bodyPr/>
                    <a:lstStyle/>
                    <a:p>
                      <a:r>
                        <a:rPr lang="en-US" sz="1400"/>
                        <a:t>Yes</a:t>
                      </a:r>
                    </a:p>
                  </a:txBody>
                  <a:tcPr/>
                </a:tc>
                <a:extLst>
                  <a:ext uri="{0D108BD9-81ED-4DB2-BD59-A6C34878D82A}">
                    <a16:rowId xmlns:a16="http://schemas.microsoft.com/office/drawing/2014/main" val="3815927285"/>
                  </a:ext>
                </a:extLst>
              </a:tr>
              <a:tr h="970965">
                <a:tc>
                  <a:txBody>
                    <a:bodyPr/>
                    <a:lstStyle/>
                    <a:p>
                      <a:r>
                        <a:rPr lang="en-US" sz="1400"/>
                        <a:t>Can leverage shared information between time-series</a:t>
                      </a:r>
                    </a:p>
                  </a:txBody>
                  <a:tcPr/>
                </a:tc>
                <a:tc>
                  <a:txBody>
                    <a:bodyPr/>
                    <a:lstStyle/>
                    <a:p>
                      <a:r>
                        <a:rPr lang="en-US" sz="1400"/>
                        <a:t>No (VAR exception)</a:t>
                      </a:r>
                    </a:p>
                  </a:txBody>
                  <a:tcPr/>
                </a:tc>
                <a:tc>
                  <a:txBody>
                    <a:bodyPr/>
                    <a:lstStyle/>
                    <a:p>
                      <a:r>
                        <a:rPr lang="en-US" sz="1400" dirty="0"/>
                        <a:t>Yes, but tends to average too much</a:t>
                      </a:r>
                    </a:p>
                  </a:txBody>
                  <a:tcPr/>
                </a:tc>
                <a:extLst>
                  <a:ext uri="{0D108BD9-81ED-4DB2-BD59-A6C34878D82A}">
                    <a16:rowId xmlns:a16="http://schemas.microsoft.com/office/drawing/2014/main" val="662284192"/>
                  </a:ext>
                </a:extLst>
              </a:tr>
              <a:tr h="532465">
                <a:tc>
                  <a:txBody>
                    <a:bodyPr/>
                    <a:lstStyle/>
                    <a:p>
                      <a:r>
                        <a:rPr lang="en-US" sz="1400"/>
                        <a:t>Can work with high dimensional data</a:t>
                      </a:r>
                    </a:p>
                  </a:txBody>
                  <a:tcPr/>
                </a:tc>
                <a:tc>
                  <a:txBody>
                    <a:bodyPr/>
                    <a:lstStyle/>
                    <a:p>
                      <a:r>
                        <a:rPr lang="en-US" sz="1400"/>
                        <a:t>Limited</a:t>
                      </a:r>
                    </a:p>
                  </a:txBody>
                  <a:tcPr/>
                </a:tc>
                <a:tc>
                  <a:txBody>
                    <a:bodyPr/>
                    <a:lstStyle/>
                    <a:p>
                      <a:r>
                        <a:rPr lang="en-US" sz="1400" dirty="0"/>
                        <a:t>Yes</a:t>
                      </a:r>
                    </a:p>
                  </a:txBody>
                  <a:tcPr/>
                </a:tc>
                <a:extLst>
                  <a:ext uri="{0D108BD9-81ED-4DB2-BD59-A6C34878D82A}">
                    <a16:rowId xmlns:a16="http://schemas.microsoft.com/office/drawing/2014/main" val="1869492291"/>
                  </a:ext>
                </a:extLst>
              </a:tr>
            </a:tbl>
          </a:graphicData>
        </a:graphic>
      </p:graphicFrame>
      <p:sp>
        <p:nvSpPr>
          <p:cNvPr id="15" name="Title 1">
            <a:extLst>
              <a:ext uri="{FF2B5EF4-FFF2-40B4-BE49-F238E27FC236}">
                <a16:creationId xmlns:a16="http://schemas.microsoft.com/office/drawing/2014/main" id="{59043D43-FD1F-A14E-B791-DA0CC7881E6B}"/>
              </a:ext>
            </a:extLst>
          </p:cNvPr>
          <p:cNvSpPr>
            <a:spLocks noGrp="1"/>
          </p:cNvSpPr>
          <p:nvPr>
            <p:ph type="ctrTitle"/>
          </p:nvPr>
        </p:nvSpPr>
        <p:spPr>
          <a:xfrm>
            <a:off x="332936" y="179310"/>
            <a:ext cx="10368598" cy="492443"/>
          </a:xfrm>
        </p:spPr>
        <p:txBody>
          <a:bodyPr/>
          <a:lstStyle/>
          <a:p>
            <a:r>
              <a:rPr lang="en-US" dirty="0"/>
              <a:t>AWS Forecast</a:t>
            </a:r>
          </a:p>
        </p:txBody>
      </p:sp>
      <p:sp>
        <p:nvSpPr>
          <p:cNvPr id="16" name="Subtitle 2">
            <a:extLst>
              <a:ext uri="{FF2B5EF4-FFF2-40B4-BE49-F238E27FC236}">
                <a16:creationId xmlns:a16="http://schemas.microsoft.com/office/drawing/2014/main" id="{C6C4FAFB-8895-934E-9FEE-67E871DA374D}"/>
              </a:ext>
            </a:extLst>
          </p:cNvPr>
          <p:cNvSpPr txBox="1">
            <a:spLocks/>
          </p:cNvSpPr>
          <p:nvPr/>
        </p:nvSpPr>
        <p:spPr>
          <a:xfrm>
            <a:off x="332935" y="717921"/>
            <a:ext cx="11512061" cy="38738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AU" b="1" dirty="0">
                <a:solidFill>
                  <a:schemeClr val="accent1"/>
                </a:solidFill>
                <a:latin typeface="Source Sans Pro" panose="020B0503030403020204" pitchFamily="34" charset="77"/>
              </a:rPr>
              <a:t>Amazon Forecast is a fully managed service that uses machine learning to deliver highly accurate forecasts.</a:t>
            </a:r>
            <a:endParaRPr lang="en-US" b="1" dirty="0">
              <a:solidFill>
                <a:schemeClr val="accent1"/>
              </a:solidFill>
              <a:latin typeface="Source Sans Pro" panose="020B0503030403020204" pitchFamily="34" charset="77"/>
            </a:endParaRPr>
          </a:p>
          <a:p>
            <a:endParaRPr lang="en-US" kern="0" dirty="0">
              <a:solidFill>
                <a:sysClr val="windowText" lastClr="000000"/>
              </a:solidFill>
            </a:endParaRPr>
          </a:p>
        </p:txBody>
      </p:sp>
    </p:spTree>
    <p:extLst>
      <p:ext uri="{BB962C8B-B14F-4D97-AF65-F5344CB8AC3E}">
        <p14:creationId xmlns:p14="http://schemas.microsoft.com/office/powerpoint/2010/main" val="136226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971C46-6671-1744-B07B-BD6D90188540}"/>
              </a:ext>
            </a:extLst>
          </p:cNvPr>
          <p:cNvSpPr/>
          <p:nvPr/>
        </p:nvSpPr>
        <p:spPr>
          <a:xfrm>
            <a:off x="329265" y="1378634"/>
            <a:ext cx="2335237" cy="928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Datasets and Dataset Groups </a:t>
            </a:r>
            <a:endParaRPr lang="en-AU" dirty="0"/>
          </a:p>
          <a:p>
            <a:pPr algn="ctr"/>
            <a:endParaRPr lang="en-US" dirty="0"/>
          </a:p>
        </p:txBody>
      </p:sp>
      <p:sp>
        <p:nvSpPr>
          <p:cNvPr id="6" name="Rectangle 5">
            <a:extLst>
              <a:ext uri="{FF2B5EF4-FFF2-40B4-BE49-F238E27FC236}">
                <a16:creationId xmlns:a16="http://schemas.microsoft.com/office/drawing/2014/main" id="{8F5803EF-7A66-2341-A040-654F8042C715}"/>
              </a:ext>
            </a:extLst>
          </p:cNvPr>
          <p:cNvSpPr/>
          <p:nvPr/>
        </p:nvSpPr>
        <p:spPr>
          <a:xfrm>
            <a:off x="329265" y="2944726"/>
            <a:ext cx="2335237" cy="928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Predictors </a:t>
            </a:r>
            <a:br>
              <a:rPr lang="en-AU" b="1" dirty="0"/>
            </a:br>
            <a:endParaRPr lang="en-AU" dirty="0"/>
          </a:p>
        </p:txBody>
      </p:sp>
      <p:sp>
        <p:nvSpPr>
          <p:cNvPr id="7" name="Rectangle 6">
            <a:extLst>
              <a:ext uri="{FF2B5EF4-FFF2-40B4-BE49-F238E27FC236}">
                <a16:creationId xmlns:a16="http://schemas.microsoft.com/office/drawing/2014/main" id="{90D8C535-3401-474E-9954-7F89EFACC9D6}"/>
              </a:ext>
            </a:extLst>
          </p:cNvPr>
          <p:cNvSpPr/>
          <p:nvPr/>
        </p:nvSpPr>
        <p:spPr>
          <a:xfrm>
            <a:off x="329264" y="4571997"/>
            <a:ext cx="2335237" cy="928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Forecasts </a:t>
            </a:r>
            <a:endParaRPr lang="en-AU" dirty="0"/>
          </a:p>
        </p:txBody>
      </p:sp>
      <p:sp>
        <p:nvSpPr>
          <p:cNvPr id="13" name="Title 1">
            <a:extLst>
              <a:ext uri="{FF2B5EF4-FFF2-40B4-BE49-F238E27FC236}">
                <a16:creationId xmlns:a16="http://schemas.microsoft.com/office/drawing/2014/main" id="{080E2222-B03C-C944-BDBD-C8B5C2AB3865}"/>
              </a:ext>
            </a:extLst>
          </p:cNvPr>
          <p:cNvSpPr>
            <a:spLocks noGrp="1"/>
          </p:cNvSpPr>
          <p:nvPr>
            <p:ph type="ctrTitle"/>
          </p:nvPr>
        </p:nvSpPr>
        <p:spPr>
          <a:xfrm>
            <a:off x="329265" y="248567"/>
            <a:ext cx="10368598" cy="492443"/>
          </a:xfrm>
        </p:spPr>
        <p:txBody>
          <a:bodyPr/>
          <a:lstStyle/>
          <a:p>
            <a:r>
              <a:rPr lang="en-US" dirty="0"/>
              <a:t>AWS Forecast</a:t>
            </a:r>
          </a:p>
        </p:txBody>
      </p:sp>
      <p:sp>
        <p:nvSpPr>
          <p:cNvPr id="14" name="Subtitle 2">
            <a:extLst>
              <a:ext uri="{FF2B5EF4-FFF2-40B4-BE49-F238E27FC236}">
                <a16:creationId xmlns:a16="http://schemas.microsoft.com/office/drawing/2014/main" id="{A346A995-826F-9646-8695-8DE531C7C886}"/>
              </a:ext>
            </a:extLst>
          </p:cNvPr>
          <p:cNvSpPr txBox="1">
            <a:spLocks/>
          </p:cNvSpPr>
          <p:nvPr/>
        </p:nvSpPr>
        <p:spPr>
          <a:xfrm>
            <a:off x="332935" y="717921"/>
            <a:ext cx="11512061" cy="38738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AU" b="1" dirty="0">
                <a:solidFill>
                  <a:schemeClr val="accent1"/>
                </a:solidFill>
                <a:latin typeface="Source Sans Pro" panose="020B0503030403020204" pitchFamily="34" charset="77"/>
              </a:rPr>
              <a:t>How This Works?</a:t>
            </a:r>
            <a:endParaRPr lang="en-US" b="1" dirty="0">
              <a:solidFill>
                <a:schemeClr val="accent1"/>
              </a:solidFill>
              <a:latin typeface="Source Sans Pro" panose="020B0503030403020204" pitchFamily="34" charset="77"/>
            </a:endParaRPr>
          </a:p>
          <a:p>
            <a:endParaRPr lang="en-US" kern="0" dirty="0">
              <a:solidFill>
                <a:sysClr val="windowText" lastClr="000000"/>
              </a:solidFill>
            </a:endParaRPr>
          </a:p>
        </p:txBody>
      </p:sp>
      <p:pic>
        <p:nvPicPr>
          <p:cNvPr id="15" name="Picture 14" descr="A screenshot of a cell phone&#10;&#10;Description automatically generated">
            <a:extLst>
              <a:ext uri="{FF2B5EF4-FFF2-40B4-BE49-F238E27FC236}">
                <a16:creationId xmlns:a16="http://schemas.microsoft.com/office/drawing/2014/main" id="{B0ACCAF5-4D11-3241-8FF9-B58D96104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244" y="559459"/>
            <a:ext cx="4392039" cy="5083439"/>
          </a:xfrm>
          <a:prstGeom prst="rect">
            <a:avLst/>
          </a:prstGeom>
        </p:spPr>
      </p:pic>
      <p:sp>
        <p:nvSpPr>
          <p:cNvPr id="16" name="Text Placeholder 5">
            <a:extLst>
              <a:ext uri="{FF2B5EF4-FFF2-40B4-BE49-F238E27FC236}">
                <a16:creationId xmlns:a16="http://schemas.microsoft.com/office/drawing/2014/main" id="{F56640DD-3201-4541-B872-881A652C5529}"/>
              </a:ext>
            </a:extLst>
          </p:cNvPr>
          <p:cNvSpPr txBox="1">
            <a:spLocks/>
          </p:cNvSpPr>
          <p:nvPr/>
        </p:nvSpPr>
        <p:spPr>
          <a:xfrm>
            <a:off x="7621005" y="852521"/>
            <a:ext cx="3727352" cy="1338828"/>
          </a:xfrm>
          <a:prstGeom prst="rect">
            <a:avLst/>
          </a:prstGeom>
        </p:spPr>
        <p:txBody>
          <a:bodyPr wrap="square">
            <a:spAutoFit/>
          </a:bodyPr>
          <a:lstStyle>
            <a:lvl1pPr marL="0">
              <a:defRPr b="0" i="0">
                <a:solidFill>
                  <a:srgbClr val="2F3649"/>
                </a:solidFill>
                <a:latin typeface="Source Sans Pro" panose="020B0503030403020204" pitchFamily="34" charset="77"/>
                <a:ea typeface="+mn-ea"/>
                <a:cs typeface="+mn-cs"/>
              </a:defRPr>
            </a:lvl1pPr>
            <a:lvl2pPr marL="457200">
              <a:defRPr b="0" i="0">
                <a:solidFill>
                  <a:srgbClr val="2F3649"/>
                </a:solidFill>
                <a:latin typeface="Source Sans Pro" panose="020B0503030403020204" pitchFamily="34" charset="77"/>
                <a:ea typeface="+mn-ea"/>
                <a:cs typeface="+mn-cs"/>
              </a:defRPr>
            </a:lvl2pPr>
            <a:lvl3pPr marL="914400">
              <a:defRPr b="0" i="0">
                <a:solidFill>
                  <a:srgbClr val="2F3649"/>
                </a:solidFill>
                <a:latin typeface="Source Sans Pro" panose="020B0503030403020204" pitchFamily="34" charset="77"/>
                <a:ea typeface="+mn-ea"/>
                <a:cs typeface="+mn-cs"/>
              </a:defRPr>
            </a:lvl3pPr>
            <a:lvl4pPr marL="1371600">
              <a:defRPr b="0" i="0">
                <a:solidFill>
                  <a:srgbClr val="2F3649"/>
                </a:solidFill>
                <a:latin typeface="Source Sans Pro" panose="020B0503030403020204" pitchFamily="34" charset="77"/>
                <a:ea typeface="+mn-ea"/>
                <a:cs typeface="+mn-cs"/>
              </a:defRPr>
            </a:lvl4pPr>
            <a:lvl5pPr marL="1828800">
              <a:defRPr b="0" i="0">
                <a:solidFill>
                  <a:srgbClr val="2F3649"/>
                </a:solidFill>
                <a:latin typeface="Source Sans Pro" panose="020B0503030403020204" pitchFamily="34" charset="77"/>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AU" b="1" kern="0" dirty="0"/>
          </a:p>
          <a:p>
            <a:r>
              <a:rPr lang="en-AU" b="1" kern="0" dirty="0">
                <a:latin typeface="AmazonEmber"/>
              </a:rPr>
              <a:t>Setting Up:</a:t>
            </a:r>
            <a:endParaRPr lang="en-AU" b="1" kern="0" dirty="0"/>
          </a:p>
          <a:p>
            <a:pPr marL="285750" indent="-285750">
              <a:buFont typeface="Arial" panose="020B0604020202020204" pitchFamily="34" charset="0"/>
              <a:buChar char="•"/>
            </a:pPr>
            <a:r>
              <a:rPr lang="en-AU" sz="1500" b="1" kern="0" dirty="0">
                <a:solidFill>
                  <a:srgbClr val="116DB2"/>
                </a:solidFill>
                <a:latin typeface="AmazonEmber"/>
              </a:rPr>
              <a:t>Sign Up for AWS</a:t>
            </a:r>
          </a:p>
          <a:p>
            <a:pPr marL="285750" indent="-285750">
              <a:buFont typeface="Arial" panose="020B0604020202020204" pitchFamily="34" charset="0"/>
              <a:buChar char="•"/>
            </a:pPr>
            <a:r>
              <a:rPr lang="en-AU" sz="1500" b="1" kern="0" dirty="0">
                <a:solidFill>
                  <a:srgbClr val="116DB2"/>
                </a:solidFill>
                <a:latin typeface="AmazonEmber"/>
              </a:rPr>
              <a:t>Set Up the AWSCLI</a:t>
            </a:r>
          </a:p>
          <a:p>
            <a:pPr marL="285750" indent="-285750">
              <a:buFont typeface="Arial" panose="020B0604020202020204" pitchFamily="34" charset="0"/>
              <a:buChar char="•"/>
            </a:pPr>
            <a:r>
              <a:rPr lang="en-AU" sz="1500" b="1" kern="0" dirty="0">
                <a:solidFill>
                  <a:srgbClr val="116DB2"/>
                </a:solidFill>
                <a:latin typeface="AmazonEmber"/>
              </a:rPr>
              <a:t>Set Up Permissions for Amazon Forecast</a:t>
            </a:r>
            <a:endParaRPr lang="en-AU" sz="1500" b="1" kern="0" dirty="0"/>
          </a:p>
        </p:txBody>
      </p:sp>
      <p:sp>
        <p:nvSpPr>
          <p:cNvPr id="17" name="Rectangle 16">
            <a:extLst>
              <a:ext uri="{FF2B5EF4-FFF2-40B4-BE49-F238E27FC236}">
                <a16:creationId xmlns:a16="http://schemas.microsoft.com/office/drawing/2014/main" id="{4C8D0F10-181E-A847-9B0D-269EE4ECD5F0}"/>
              </a:ext>
            </a:extLst>
          </p:cNvPr>
          <p:cNvSpPr/>
          <p:nvPr/>
        </p:nvSpPr>
        <p:spPr>
          <a:xfrm>
            <a:off x="7489721" y="2876075"/>
            <a:ext cx="6096000" cy="1477328"/>
          </a:xfrm>
          <a:prstGeom prst="rect">
            <a:avLst/>
          </a:prstGeom>
        </p:spPr>
        <p:txBody>
          <a:bodyPr>
            <a:spAutoFit/>
          </a:bodyPr>
          <a:lstStyle/>
          <a:p>
            <a:pPr marL="285750" indent="-285750">
              <a:buFont typeface="Arial" panose="020B0604020202020204" pitchFamily="34" charset="0"/>
              <a:buChar char="•"/>
            </a:pPr>
            <a:r>
              <a:rPr lang="en-AU" sz="1500" dirty="0"/>
              <a:t>Autoregressive Integrated Moving Average(</a:t>
            </a:r>
            <a:r>
              <a:rPr lang="en-AU" sz="1500" b="1" dirty="0"/>
              <a:t>ARIMA</a:t>
            </a:r>
            <a:r>
              <a:rPr lang="en-AU" sz="1500" dirty="0"/>
              <a:t>)</a:t>
            </a:r>
          </a:p>
          <a:p>
            <a:pPr marL="742950" lvl="1" indent="-285750">
              <a:buFont typeface="Arial" panose="020B0604020202020204" pitchFamily="34" charset="0"/>
              <a:buChar char="•"/>
            </a:pPr>
            <a:r>
              <a:rPr lang="en-AU" sz="1500" dirty="0" err="1">
                <a:solidFill>
                  <a:srgbClr val="00B0F0"/>
                </a:solidFill>
              </a:rPr>
              <a:t>arn:aws:forecast</a:t>
            </a:r>
            <a:r>
              <a:rPr lang="en-AU" sz="1500" dirty="0">
                <a:solidFill>
                  <a:srgbClr val="00B0F0"/>
                </a:solidFill>
              </a:rPr>
              <a:t>:::algorithm/ARIMA </a:t>
            </a:r>
          </a:p>
          <a:p>
            <a:pPr marL="285750" indent="-285750">
              <a:buFont typeface="Arial" panose="020B0604020202020204" pitchFamily="34" charset="0"/>
              <a:buChar char="•"/>
            </a:pPr>
            <a:r>
              <a:rPr lang="en-AU" sz="1500" b="1" dirty="0" err="1"/>
              <a:t>DeepAR</a:t>
            </a:r>
            <a:endParaRPr lang="en-AU" sz="1500" b="1" dirty="0"/>
          </a:p>
          <a:p>
            <a:pPr marL="742950" lvl="1" indent="-285750">
              <a:buFont typeface="Arial" panose="020B0604020202020204" pitchFamily="34" charset="0"/>
              <a:buChar char="•"/>
            </a:pPr>
            <a:r>
              <a:rPr lang="en-AU" sz="1500" dirty="0" err="1">
                <a:solidFill>
                  <a:srgbClr val="00B0F0"/>
                </a:solidFill>
              </a:rPr>
              <a:t>arn:aws:forecast</a:t>
            </a:r>
            <a:r>
              <a:rPr lang="en-AU" sz="1500" dirty="0">
                <a:solidFill>
                  <a:srgbClr val="00B0F0"/>
                </a:solidFill>
              </a:rPr>
              <a:t>:::algorithm/</a:t>
            </a:r>
            <a:r>
              <a:rPr lang="en-AU" sz="1500" dirty="0" err="1">
                <a:solidFill>
                  <a:srgbClr val="00B0F0"/>
                </a:solidFill>
              </a:rPr>
              <a:t>Deep_AR</a:t>
            </a:r>
            <a:r>
              <a:rPr lang="en-AU" sz="1500" dirty="0">
                <a:solidFill>
                  <a:srgbClr val="00B0F0"/>
                </a:solidFill>
              </a:rPr>
              <a:t> </a:t>
            </a:r>
          </a:p>
          <a:p>
            <a:pPr marL="285750" indent="-285750">
              <a:buFont typeface="Arial" panose="020B0604020202020204" pitchFamily="34" charset="0"/>
              <a:buChar char="•"/>
            </a:pPr>
            <a:r>
              <a:rPr lang="en-AU" sz="1500" b="1" dirty="0"/>
              <a:t>Prophet</a:t>
            </a:r>
          </a:p>
          <a:p>
            <a:pPr marL="742950" lvl="1" indent="-285750">
              <a:buFont typeface="Arial" panose="020B0604020202020204" pitchFamily="34" charset="0"/>
              <a:buChar char="•"/>
            </a:pPr>
            <a:r>
              <a:rPr lang="en-AU" sz="1500" dirty="0" err="1">
                <a:solidFill>
                  <a:srgbClr val="00B0F0"/>
                </a:solidFill>
              </a:rPr>
              <a:t>arn:aws:forecast</a:t>
            </a:r>
            <a:r>
              <a:rPr lang="en-AU" sz="1500" dirty="0">
                <a:solidFill>
                  <a:srgbClr val="00B0F0"/>
                </a:solidFill>
              </a:rPr>
              <a:t>:::algorithm/Prophet </a:t>
            </a:r>
          </a:p>
        </p:txBody>
      </p:sp>
      <p:sp>
        <p:nvSpPr>
          <p:cNvPr id="18" name="Rectangle 17">
            <a:extLst>
              <a:ext uri="{FF2B5EF4-FFF2-40B4-BE49-F238E27FC236}">
                <a16:creationId xmlns:a16="http://schemas.microsoft.com/office/drawing/2014/main" id="{D788F3D9-2F7E-F04E-95B1-FFE0F219069B}"/>
              </a:ext>
            </a:extLst>
          </p:cNvPr>
          <p:cNvSpPr/>
          <p:nvPr/>
        </p:nvSpPr>
        <p:spPr>
          <a:xfrm>
            <a:off x="7705381" y="2481120"/>
            <a:ext cx="1125629" cy="369332"/>
          </a:xfrm>
          <a:prstGeom prst="rect">
            <a:avLst/>
          </a:prstGeom>
        </p:spPr>
        <p:txBody>
          <a:bodyPr wrap="none">
            <a:spAutoFit/>
          </a:bodyPr>
          <a:lstStyle/>
          <a:p>
            <a:r>
              <a:rPr lang="en-AU" b="1" dirty="0">
                <a:latin typeface="AmazonEmber"/>
              </a:rPr>
              <a:t>Predictor:</a:t>
            </a:r>
          </a:p>
        </p:txBody>
      </p:sp>
      <p:sp>
        <p:nvSpPr>
          <p:cNvPr id="20" name="Down Arrow 19">
            <a:extLst>
              <a:ext uri="{FF2B5EF4-FFF2-40B4-BE49-F238E27FC236}">
                <a16:creationId xmlns:a16="http://schemas.microsoft.com/office/drawing/2014/main" id="{6BB662B1-6109-0146-941A-A925E7DF25DD}"/>
              </a:ext>
            </a:extLst>
          </p:cNvPr>
          <p:cNvSpPr/>
          <p:nvPr/>
        </p:nvSpPr>
        <p:spPr>
          <a:xfrm>
            <a:off x="1496882" y="2388483"/>
            <a:ext cx="156372" cy="46511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1" name="Down Arrow 20">
            <a:extLst>
              <a:ext uri="{FF2B5EF4-FFF2-40B4-BE49-F238E27FC236}">
                <a16:creationId xmlns:a16="http://schemas.microsoft.com/office/drawing/2014/main" id="{9C333CAC-26AC-2F48-A1C3-EC12AB308176}"/>
              </a:ext>
            </a:extLst>
          </p:cNvPr>
          <p:cNvSpPr/>
          <p:nvPr/>
        </p:nvSpPr>
        <p:spPr>
          <a:xfrm>
            <a:off x="1460900" y="3970016"/>
            <a:ext cx="156372" cy="46511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46883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7BA-29AF-6B45-87AE-CF4F5A5F6F85}"/>
              </a:ext>
            </a:extLst>
          </p:cNvPr>
          <p:cNvSpPr>
            <a:spLocks noGrp="1"/>
          </p:cNvSpPr>
          <p:nvPr>
            <p:ph type="ctrTitle"/>
          </p:nvPr>
        </p:nvSpPr>
        <p:spPr/>
        <p:txBody>
          <a:bodyPr/>
          <a:lstStyle/>
          <a:p>
            <a:r>
              <a:rPr lang="en-US" dirty="0"/>
              <a:t>AWS Predictor: </a:t>
            </a:r>
            <a:r>
              <a:rPr lang="en-US" dirty="0" err="1"/>
              <a:t>DeepAr</a:t>
            </a:r>
            <a:r>
              <a:rPr lang="en-US" dirty="0"/>
              <a:t> </a:t>
            </a:r>
          </a:p>
        </p:txBody>
      </p:sp>
      <p:sp>
        <p:nvSpPr>
          <p:cNvPr id="3" name="Text Placeholder 2">
            <a:extLst>
              <a:ext uri="{FF2B5EF4-FFF2-40B4-BE49-F238E27FC236}">
                <a16:creationId xmlns:a16="http://schemas.microsoft.com/office/drawing/2014/main" id="{39CC6FFA-E745-C441-A2EF-F88252FCFD21}"/>
              </a:ext>
            </a:extLst>
          </p:cNvPr>
          <p:cNvSpPr>
            <a:spLocks noGrp="1"/>
          </p:cNvSpPr>
          <p:nvPr>
            <p:ph type="body" sz="quarter" idx="10"/>
          </p:nvPr>
        </p:nvSpPr>
        <p:spPr/>
        <p:txBody>
          <a:bodyPr/>
          <a:lstStyle/>
          <a:p>
            <a:r>
              <a:rPr lang="en-US" dirty="0" err="1"/>
              <a:t>DeepAR</a:t>
            </a:r>
            <a:r>
              <a:rPr lang="en-US" dirty="0"/>
              <a:t> is a forecasting model based on </a:t>
            </a:r>
            <a:r>
              <a:rPr lang="en-US" b="1" dirty="0">
                <a:solidFill>
                  <a:srgbClr val="C00000"/>
                </a:solidFill>
              </a:rPr>
              <a:t>autoregressive RNNs</a:t>
            </a:r>
            <a:r>
              <a:rPr lang="en-US" dirty="0"/>
              <a:t>, which learns a </a:t>
            </a:r>
            <a:r>
              <a:rPr lang="en-US" b="1" dirty="0"/>
              <a:t>global</a:t>
            </a:r>
            <a:r>
              <a:rPr lang="en-US" dirty="0"/>
              <a:t> model from historical data of </a:t>
            </a:r>
            <a:r>
              <a:rPr lang="en-US" b="1" dirty="0"/>
              <a:t>all time series </a:t>
            </a:r>
            <a:r>
              <a:rPr lang="en-US" dirty="0"/>
              <a:t>in all datasets</a:t>
            </a:r>
          </a:p>
          <a:p>
            <a:endParaRPr lang="en-US" dirty="0"/>
          </a:p>
          <a:p>
            <a:endParaRPr lang="en-US" dirty="0"/>
          </a:p>
          <a:p>
            <a:endParaRPr lang="en-US" dirty="0"/>
          </a:p>
          <a:p>
            <a:r>
              <a:rPr lang="en-US" sz="2000" b="1" dirty="0" err="1"/>
              <a:t>DeepAr</a:t>
            </a:r>
            <a:r>
              <a:rPr lang="en-US" sz="2000" b="1" dirty="0"/>
              <a:t> is </a:t>
            </a:r>
          </a:p>
          <a:p>
            <a:r>
              <a:rPr lang="en-US" sz="2000" b="1" dirty="0"/>
              <a:t>      Multi-step multivariate time series: </a:t>
            </a:r>
          </a:p>
          <a:p>
            <a:pPr marL="742950" lvl="1" indent="-285750">
              <a:buFont typeface="Arial" panose="020B0604020202020204" pitchFamily="34" charset="0"/>
              <a:buChar char="•"/>
            </a:pPr>
            <a:r>
              <a:rPr lang="en-US" sz="1700" dirty="0"/>
              <a:t>Given observed values of a series</a:t>
            </a:r>
            <a:r>
              <a:rPr lang="en-US" sz="1700" i="1" dirty="0"/>
              <a:t> </a:t>
            </a:r>
            <a:r>
              <a:rPr lang="en-US" sz="1700" i="1" dirty="0" err="1"/>
              <a:t>i</a:t>
            </a:r>
            <a:r>
              <a:rPr lang="en-US" sz="1700" i="1" dirty="0"/>
              <a:t> </a:t>
            </a:r>
            <a:r>
              <a:rPr lang="en-US" sz="1700" dirty="0"/>
              <a:t>for</a:t>
            </a:r>
          </a:p>
          <a:p>
            <a:r>
              <a:rPr lang="en-US" sz="1700" i="1" dirty="0"/>
              <a:t>                t </a:t>
            </a:r>
            <a:r>
              <a:rPr lang="en-US" sz="1700" dirty="0"/>
              <a:t>time-steps, estimating probability distribution</a:t>
            </a:r>
          </a:p>
          <a:p>
            <a:r>
              <a:rPr lang="en-US" sz="1700" dirty="0"/>
              <a:t>               of the next </a:t>
            </a:r>
            <a:r>
              <a:rPr lang="en-US" sz="1700" i="1" dirty="0"/>
              <a:t>T</a:t>
            </a:r>
            <a:r>
              <a:rPr lang="en-US" sz="1700" dirty="0"/>
              <a:t> steps</a:t>
            </a:r>
            <a:endParaRPr lang="en-US" sz="1700" i="1" dirty="0"/>
          </a:p>
          <a:p>
            <a:endParaRPr lang="en-US" i="1" dirty="0"/>
          </a:p>
        </p:txBody>
      </p:sp>
      <p:graphicFrame>
        <p:nvGraphicFramePr>
          <p:cNvPr id="4" name="Table 3">
            <a:extLst>
              <a:ext uri="{FF2B5EF4-FFF2-40B4-BE49-F238E27FC236}">
                <a16:creationId xmlns:a16="http://schemas.microsoft.com/office/drawing/2014/main" id="{65780F26-EB64-FA4D-8089-EEC7AD9D2665}"/>
              </a:ext>
            </a:extLst>
          </p:cNvPr>
          <p:cNvGraphicFramePr>
            <a:graphicFrameLocks noGrp="1"/>
          </p:cNvGraphicFramePr>
          <p:nvPr>
            <p:extLst>
              <p:ext uri="{D42A27DB-BD31-4B8C-83A1-F6EECF244321}">
                <p14:modId xmlns:p14="http://schemas.microsoft.com/office/powerpoint/2010/main" val="3832408631"/>
              </p:ext>
            </p:extLst>
          </p:nvPr>
        </p:nvGraphicFramePr>
        <p:xfrm>
          <a:off x="6096000" y="2294004"/>
          <a:ext cx="5918040" cy="3213361"/>
        </p:xfrm>
        <a:graphic>
          <a:graphicData uri="http://schemas.openxmlformats.org/drawingml/2006/table">
            <a:tbl>
              <a:tblPr firstRow="1" bandRow="1">
                <a:tableStyleId>{5C22544A-7EE6-4342-B048-85BDC9FD1C3A}</a:tableStyleId>
              </a:tblPr>
              <a:tblGrid>
                <a:gridCol w="2959020">
                  <a:extLst>
                    <a:ext uri="{9D8B030D-6E8A-4147-A177-3AD203B41FA5}">
                      <a16:colId xmlns:a16="http://schemas.microsoft.com/office/drawing/2014/main" val="262804927"/>
                    </a:ext>
                  </a:extLst>
                </a:gridCol>
                <a:gridCol w="2959020">
                  <a:extLst>
                    <a:ext uri="{9D8B030D-6E8A-4147-A177-3AD203B41FA5}">
                      <a16:colId xmlns:a16="http://schemas.microsoft.com/office/drawing/2014/main" val="1624671397"/>
                    </a:ext>
                  </a:extLst>
                </a:gridCol>
              </a:tblGrid>
              <a:tr h="378721">
                <a:tc>
                  <a:txBody>
                    <a:bodyPr/>
                    <a:lstStyle/>
                    <a:p>
                      <a:pPr algn="ctr"/>
                      <a:r>
                        <a:rPr lang="en-US" sz="1600"/>
                        <a:t>Pros</a:t>
                      </a:r>
                    </a:p>
                  </a:txBody>
                  <a:tcPr/>
                </a:tc>
                <a:tc>
                  <a:txBody>
                    <a:bodyPr/>
                    <a:lstStyle/>
                    <a:p>
                      <a:pPr algn="ctr"/>
                      <a:r>
                        <a:rPr lang="en-US" sz="1600"/>
                        <a:t>Cons</a:t>
                      </a:r>
                    </a:p>
                  </a:txBody>
                  <a:tcPr/>
                </a:tc>
                <a:extLst>
                  <a:ext uri="{0D108BD9-81ED-4DB2-BD59-A6C34878D82A}">
                    <a16:rowId xmlns:a16="http://schemas.microsoft.com/office/drawing/2014/main" val="2677337727"/>
                  </a:ext>
                </a:extLst>
              </a:tr>
              <a:tr h="1652603">
                <a:tc>
                  <a:txBody>
                    <a:bodyPr/>
                    <a:lstStyle/>
                    <a:p>
                      <a:pPr marL="285750" indent="-285750" algn="l">
                        <a:buFont typeface="Arial" panose="020B0604020202020204" pitchFamily="34" charset="0"/>
                        <a:buChar char="•"/>
                      </a:pPr>
                      <a:r>
                        <a:rPr lang="en-US" sz="1500" b="1" dirty="0"/>
                        <a:t>Shares</a:t>
                      </a:r>
                      <a:r>
                        <a:rPr lang="en-US" sz="1500" dirty="0"/>
                        <a:t> information across groups of time series</a:t>
                      </a:r>
                    </a:p>
                    <a:p>
                      <a:pPr marL="285750" indent="-285750" algn="l">
                        <a:buFont typeface="Arial" panose="020B0604020202020204" pitchFamily="34" charset="0"/>
                        <a:buChar char="•"/>
                      </a:pPr>
                      <a:r>
                        <a:rPr lang="en-US" sz="1500" dirty="0"/>
                        <a:t>Models </a:t>
                      </a:r>
                      <a:r>
                        <a:rPr lang="en-US" sz="1500" b="1" dirty="0"/>
                        <a:t>non-linearities as well as interactions</a:t>
                      </a:r>
                    </a:p>
                    <a:p>
                      <a:pPr marL="285750" indent="-285750" algn="l">
                        <a:buFont typeface="Arial" panose="020B0604020202020204" pitchFamily="34" charset="0"/>
                        <a:buChar char="•"/>
                      </a:pPr>
                      <a:r>
                        <a:rPr lang="en-US" sz="1500" b="1" dirty="0"/>
                        <a:t>Minimal</a:t>
                      </a:r>
                      <a:r>
                        <a:rPr lang="en-US" sz="1500" dirty="0"/>
                        <a:t> manual feature engineering</a:t>
                      </a:r>
                    </a:p>
                    <a:p>
                      <a:pPr marL="285750" indent="-285750" algn="l">
                        <a:buFont typeface="Arial" panose="020B0604020202020204" pitchFamily="34" charset="0"/>
                        <a:buChar char="•"/>
                      </a:pPr>
                      <a:r>
                        <a:rPr lang="en-US" sz="1500" dirty="0"/>
                        <a:t>Ability to incorporate a wide range of </a:t>
                      </a:r>
                      <a:r>
                        <a:rPr lang="en-US" sz="1500" b="1" dirty="0"/>
                        <a:t>likelihood</a:t>
                      </a:r>
                      <a:r>
                        <a:rPr lang="en-US" sz="1500" dirty="0"/>
                        <a:t> models, including probabilistic forecasts in the form of </a:t>
                      </a:r>
                      <a:r>
                        <a:rPr lang="en-US" sz="1500" b="1" dirty="0"/>
                        <a:t>Monte Carlo </a:t>
                      </a:r>
                      <a:r>
                        <a:rPr lang="en-US" sz="1500" dirty="0"/>
                        <a:t>samples</a:t>
                      </a:r>
                    </a:p>
                    <a:p>
                      <a:pPr marL="285750" indent="-285750" algn="l">
                        <a:buFont typeface="Arial" panose="020B0604020202020204" pitchFamily="34" charset="0"/>
                        <a:buChar char="•"/>
                      </a:pPr>
                      <a:endParaRPr lang="en-US" sz="1500" dirty="0"/>
                    </a:p>
                  </a:txBody>
                  <a:tcPr/>
                </a:tc>
                <a:tc>
                  <a:txBody>
                    <a:bodyPr/>
                    <a:lstStyle/>
                    <a:p>
                      <a:pPr marL="285750" indent="-285750" algn="l">
                        <a:buFont typeface="Arial" panose="020B0604020202020204" pitchFamily="34" charset="0"/>
                        <a:buChar char="•"/>
                      </a:pPr>
                      <a:r>
                        <a:rPr lang="en-US" sz="1500" dirty="0"/>
                        <a:t>Struggles if little meta-information</a:t>
                      </a:r>
                    </a:p>
                    <a:p>
                      <a:pPr marL="285750" indent="-285750" algn="l">
                        <a:buFont typeface="Arial" panose="020B0604020202020204" pitchFamily="34" charset="0"/>
                        <a:buChar char="•"/>
                      </a:pPr>
                      <a:r>
                        <a:rPr lang="en-US" sz="1500" dirty="0"/>
                        <a:t>Requires </a:t>
                      </a:r>
                      <a:r>
                        <a:rPr lang="en-US" sz="1500" b="1" dirty="0"/>
                        <a:t>larger</a:t>
                      </a:r>
                      <a:r>
                        <a:rPr lang="en-US" sz="1500" dirty="0"/>
                        <a:t> volumes of data</a:t>
                      </a:r>
                    </a:p>
                    <a:p>
                      <a:pPr marL="285750" indent="-285750" algn="l">
                        <a:buFont typeface="Arial" panose="020B0604020202020204" pitchFamily="34" charset="0"/>
                        <a:buChar char="•"/>
                      </a:pPr>
                      <a:r>
                        <a:rPr lang="en-US" sz="1500" dirty="0"/>
                        <a:t>Tend to average predictions too much across time series</a:t>
                      </a:r>
                    </a:p>
                  </a:txBody>
                  <a:tcPr/>
                </a:tc>
                <a:extLst>
                  <a:ext uri="{0D108BD9-81ED-4DB2-BD59-A6C34878D82A}">
                    <a16:rowId xmlns:a16="http://schemas.microsoft.com/office/drawing/2014/main" val="3796737224"/>
                  </a:ext>
                </a:extLst>
              </a:tr>
            </a:tbl>
          </a:graphicData>
        </a:graphic>
      </p:graphicFrame>
    </p:spTree>
    <p:extLst>
      <p:ext uri="{BB962C8B-B14F-4D97-AF65-F5344CB8AC3E}">
        <p14:creationId xmlns:p14="http://schemas.microsoft.com/office/powerpoint/2010/main" val="1259755122"/>
      </p:ext>
    </p:extLst>
  </p:cSld>
  <p:clrMapOvr>
    <a:masterClrMapping/>
  </p:clrMapOvr>
</p:sld>
</file>

<file path=ppt/theme/theme1.xml><?xml version="1.0" encoding="utf-8"?>
<a:theme xmlns:a="http://schemas.openxmlformats.org/drawingml/2006/main" name="Office Theme">
  <a:themeElements>
    <a:clrScheme name="INTELLIFY NEW">
      <a:dk1>
        <a:srgbClr val="2F3649"/>
      </a:dk1>
      <a:lt1>
        <a:srgbClr val="FFFFFF"/>
      </a:lt1>
      <a:dk2>
        <a:srgbClr val="E1E8EE"/>
      </a:dk2>
      <a:lt2>
        <a:srgbClr val="EEECE1"/>
      </a:lt2>
      <a:accent1>
        <a:srgbClr val="F3972C"/>
      </a:accent1>
      <a:accent2>
        <a:srgbClr val="E1E8EE"/>
      </a:accent2>
      <a:accent3>
        <a:srgbClr val="F3972C"/>
      </a:accent3>
      <a:accent4>
        <a:srgbClr val="A9A9A9"/>
      </a:accent4>
      <a:accent5>
        <a:srgbClr val="F2945F"/>
      </a:accent5>
      <a:accent6>
        <a:srgbClr val="F79646"/>
      </a:accent6>
      <a:hlink>
        <a:srgbClr val="F397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FF6B81F91D8D4BB2021C5D8CAD1EF2" ma:contentTypeVersion="10" ma:contentTypeDescription="Create a new document." ma:contentTypeScope="" ma:versionID="a1ddc6fd2db7a7a20775713e2f3117e8">
  <xsd:schema xmlns:xsd="http://www.w3.org/2001/XMLSchema" xmlns:xs="http://www.w3.org/2001/XMLSchema" xmlns:p="http://schemas.microsoft.com/office/2006/metadata/properties" xmlns:ns2="077ebd22-50fb-4033-b5fc-213d3cdde583" xmlns:ns3="7e99ae0b-507e-4d42-9c11-c4cfa50ee73d" targetNamespace="http://schemas.microsoft.com/office/2006/metadata/properties" ma:root="true" ma:fieldsID="11edfabe4ab4a2ab31ecbc467fc03b7c" ns2:_="" ns3:_="">
    <xsd:import namespace="077ebd22-50fb-4033-b5fc-213d3cdde583"/>
    <xsd:import namespace="7e99ae0b-507e-4d42-9c11-c4cfa50ee73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7ebd22-50fb-4033-b5fc-213d3cdde5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9ae0b-507e-4d42-9c11-c4cfa50ee73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4EBDB9-EC9F-437C-8E27-1139C61CCB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7ebd22-50fb-4033-b5fc-213d3cdde583"/>
    <ds:schemaRef ds:uri="7e99ae0b-507e-4d42-9c11-c4cfa50ee7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BE4140-A3A2-49CA-A72D-0288FDFC5DCA}">
  <ds:schemaRefs>
    <ds:schemaRef ds:uri="http://schemas.microsoft.com/sharepoint/v3/contenttype/forms"/>
  </ds:schemaRefs>
</ds:datastoreItem>
</file>

<file path=customXml/itemProps3.xml><?xml version="1.0" encoding="utf-8"?>
<ds:datastoreItem xmlns:ds="http://schemas.openxmlformats.org/officeDocument/2006/customXml" ds:itemID="{464DAC15-1812-492C-AA8F-C3B1E82AE1B3}">
  <ds:schemaRefs>
    <ds:schemaRef ds:uri="http://purl.org/dc/terms/"/>
    <ds:schemaRef ds:uri="http://www.w3.org/XML/1998/namespace"/>
    <ds:schemaRef ds:uri="http://purl.org/dc/elements/1.1/"/>
    <ds:schemaRef ds:uri="http://schemas.microsoft.com/office/infopath/2007/PartnerControls"/>
    <ds:schemaRef ds:uri="077ebd22-50fb-4033-b5fc-213d3cdde583"/>
    <ds:schemaRef ds:uri="http://schemas.microsoft.com/office/2006/documentManagement/types"/>
    <ds:schemaRef ds:uri="http://schemas.microsoft.com/office/2006/metadata/properties"/>
    <ds:schemaRef ds:uri="http://schemas.openxmlformats.org/package/2006/metadata/core-properties"/>
    <ds:schemaRef ds:uri="7e99ae0b-507e-4d42-9c11-c4cfa50ee73d"/>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6768</TotalTime>
  <Words>1211</Words>
  <Application>Microsoft Macintosh PowerPoint</Application>
  <PresentationFormat>Widescreen</PresentationFormat>
  <Paragraphs>205</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AmazonEmber</vt:lpstr>
      <vt:lpstr>AmazonEmberBold</vt:lpstr>
      <vt:lpstr>Arial</vt:lpstr>
      <vt:lpstr>Calibri</vt:lpstr>
      <vt:lpstr>Source Sans Pro</vt:lpstr>
      <vt:lpstr>Source Sans Pro Semibold</vt:lpstr>
      <vt:lpstr>Office Theme</vt:lpstr>
      <vt:lpstr>PowerPoint Presentation</vt:lpstr>
      <vt:lpstr>Agenda</vt:lpstr>
      <vt:lpstr>Why are time-series methods important?</vt:lpstr>
      <vt:lpstr>How are time series problems different?</vt:lpstr>
      <vt:lpstr>What are desirable properties of time series methods?</vt:lpstr>
      <vt:lpstr>Traditional Models</vt:lpstr>
      <vt:lpstr>AWS Forecast</vt:lpstr>
      <vt:lpstr>AWS Forecast</vt:lpstr>
      <vt:lpstr>AWS Predictor: DeepAr </vt:lpstr>
      <vt:lpstr>Best Practices for using the DeepAR Algorithm</vt:lpstr>
      <vt:lpstr>DeepAR: Demo</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Amin Khatami</cp:lastModifiedBy>
  <cp:revision>47</cp:revision>
  <dcterms:created xsi:type="dcterms:W3CDTF">2018-02-22T22:56:29Z</dcterms:created>
  <dcterms:modified xsi:type="dcterms:W3CDTF">2019-09-04T06:29:29Z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2018-02-23T00:00:00Z</vt:filetime>
  </property>
  <property fmtid="{D5CDD505-2E9C-101B-9397-08002B2CF9AE}" pid="3" name="Creator">
    <vt:lpwstr>Adobe InDesign CC 13.0 (Macintosh)</vt:lpwstr>
  </property>
  <property fmtid="{D5CDD505-2E9C-101B-9397-08002B2CF9AE}" pid="4" name="LastSaved">
    <vt:filetime>2018-02-22T00:00:00Z</vt:filetime>
  </property>
  <property fmtid="{D5CDD505-2E9C-101B-9397-08002B2CF9AE}" pid="5" name="AuthorIds_UIVersion_512">
    <vt:lpwstr>236</vt:lpwstr>
  </property>
  <property fmtid="{D5CDD505-2E9C-101B-9397-08002B2CF9AE}" pid="6" name="ContentTypeId">
    <vt:lpwstr>0x01010021FF6B81F91D8D4BB2021C5D8CAD1EF2</vt:lpwstr>
  </property>
</Properties>
</file>