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80" r:id="rId2"/>
    <p:sldId id="478" r:id="rId3"/>
    <p:sldId id="479" r:id="rId4"/>
    <p:sldId id="480" r:id="rId5"/>
    <p:sldId id="481" r:id="rId6"/>
    <p:sldId id="482" r:id="rId7"/>
    <p:sldId id="483" r:id="rId8"/>
    <p:sldId id="484" r:id="rId9"/>
    <p:sldId id="487" r:id="rId10"/>
    <p:sldId id="490" r:id="rId11"/>
    <p:sldId id="491" r:id="rId12"/>
    <p:sldId id="489" r:id="rId13"/>
    <p:sldId id="492" r:id="rId14"/>
    <p:sldId id="493" r:id="rId15"/>
    <p:sldId id="49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C6C08-BC0F-426E-9845-76CBC57EBD9D}" type="datetimeFigureOut">
              <a:rPr lang="en-US" smtClean="0"/>
              <a:t>11/7/2017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5A798-A46B-438D-BDC5-882AC47A34D9}" type="slidenum">
              <a:rPr lang="en-US" smtClean="0"/>
              <a:t>‹#›</a:t>
            </a:fld>
            <a:endParaRPr lang="en-US"/>
          </a:p>
        </p:txBody>
      </p:sp>
    </p:spTree>
    <p:extLst>
      <p:ext uri="{BB962C8B-B14F-4D97-AF65-F5344CB8AC3E}">
        <p14:creationId xmlns:p14="http://schemas.microsoft.com/office/powerpoint/2010/main" val="240049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DNILMF:</a:t>
            </a:r>
            <a:r>
              <a:rPr lang="en-US" baseline="0" dirty="0" smtClean="0"/>
              <a:t> </a:t>
            </a:r>
            <a:r>
              <a:rPr lang="en-US" sz="1200" b="0" i="0" kern="1200" dirty="0" smtClean="0">
                <a:solidFill>
                  <a:schemeClr val="tx1"/>
                </a:solidFill>
                <a:effectLst/>
                <a:latin typeface="+mn-lt"/>
                <a:ea typeface="+mn-ea"/>
                <a:cs typeface="+mn-cs"/>
              </a:rPr>
              <a:t>dual-network integrated logistic matrix factorization</a:t>
            </a:r>
            <a:endParaRPr lang="en-US" dirty="0"/>
          </a:p>
        </p:txBody>
      </p:sp>
      <p:sp>
        <p:nvSpPr>
          <p:cNvPr id="4" name="Slide Number Placeholder 3"/>
          <p:cNvSpPr>
            <a:spLocks noGrp="1"/>
          </p:cNvSpPr>
          <p:nvPr>
            <p:ph type="sldNum" sz="quarter" idx="10"/>
          </p:nvPr>
        </p:nvSpPr>
        <p:spPr/>
        <p:txBody>
          <a:bodyPr/>
          <a:lstStyle/>
          <a:p>
            <a:fld id="{7985A798-A46B-438D-BDC5-882AC47A34D9}" type="slidenum">
              <a:rPr lang="en-US" smtClean="0"/>
              <a:t>5</a:t>
            </a:fld>
            <a:endParaRPr lang="en-US"/>
          </a:p>
        </p:txBody>
      </p:sp>
    </p:spTree>
    <p:extLst>
      <p:ext uri="{BB962C8B-B14F-4D97-AF65-F5344CB8AC3E}">
        <p14:creationId xmlns:p14="http://schemas.microsoft.com/office/powerpoint/2010/main" val="272360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8B05D-2891-48C7-B741-4E176BD66D4A}" type="datetime1">
              <a:rPr lang="en-US" smtClean="0"/>
              <a:t>11/7/2017</a:t>
            </a:fld>
            <a:endParaRPr lang="en-US"/>
          </a:p>
        </p:txBody>
      </p:sp>
      <p:sp>
        <p:nvSpPr>
          <p:cNvPr id="5" name="Footer Placeholder 4"/>
          <p:cNvSpPr>
            <a:spLocks noGrp="1"/>
          </p:cNvSpPr>
          <p:nvPr>
            <p:ph type="ftr" sz="quarter" idx="11"/>
          </p:nvPr>
        </p:nvSpPr>
        <p:spPr/>
        <p:txBody>
          <a:bodyPr/>
          <a:lstStyle/>
          <a:p>
            <a:r>
              <a:rPr lang="en-US" smtClean="0"/>
              <a:t>DTI Survey                                </a:t>
            </a:r>
            <a:r>
              <a:rPr lang="fa-IR" smtClean="0"/>
              <a:t>دانشگاه شهید بهشتی</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043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885F70-25CA-4ED3-847F-B85358D59CEE}" type="datetime1">
              <a:rPr lang="en-US" smtClean="0"/>
              <a:t>11/7/2017</a:t>
            </a:fld>
            <a:endParaRPr lang="en-US"/>
          </a:p>
        </p:txBody>
      </p:sp>
      <p:sp>
        <p:nvSpPr>
          <p:cNvPr id="5" name="Footer Placeholder 4"/>
          <p:cNvSpPr>
            <a:spLocks noGrp="1"/>
          </p:cNvSpPr>
          <p:nvPr>
            <p:ph type="ftr" sz="quarter" idx="11"/>
          </p:nvPr>
        </p:nvSpPr>
        <p:spPr/>
        <p:txBody>
          <a:bodyPr/>
          <a:lstStyle/>
          <a:p>
            <a:r>
              <a:rPr lang="en-US" smtClean="0"/>
              <a:t>DTI Survey                                </a:t>
            </a:r>
            <a:r>
              <a:rPr lang="fa-IR" smtClean="0"/>
              <a:t>دانشگاه شهید بهشتی</a:t>
            </a:r>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D29E52B4-7EA2-4AE6-8538-45A8761A895D}" type="slidenum">
              <a:rPr lang="en-US" smtClean="0"/>
              <a:t>‹#›</a:t>
            </a:fld>
            <a:endParaRPr lang="en-US"/>
          </a:p>
        </p:txBody>
      </p:sp>
    </p:spTree>
    <p:extLst>
      <p:ext uri="{BB962C8B-B14F-4D97-AF65-F5344CB8AC3E}">
        <p14:creationId xmlns:p14="http://schemas.microsoft.com/office/powerpoint/2010/main" val="32405557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675">
                <a:solidFill>
                  <a:schemeClr val="tx1">
                    <a:tint val="75000"/>
                  </a:schemeClr>
                </a:solidFill>
              </a:defRPr>
            </a:lvl1pPr>
          </a:lstStyle>
          <a:p>
            <a:fld id="{88816119-BA88-486B-8B8D-CC3DED13F315}" type="datetime1">
              <a:rPr lang="en-US" smtClean="0"/>
              <a:t>11/7/2017</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smtClean="0"/>
              <a:t>DTI Survey                                </a:t>
            </a:r>
            <a:r>
              <a:rPr lang="fa-IR" smtClean="0"/>
              <a:t>دانشگاه شهید بهشتی</a:t>
            </a:r>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15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61236523"/>
      </p:ext>
    </p:extLst>
  </p:cSld>
  <p:clrMap bg1="lt1" tx1="dk1" bg2="lt2" tx2="dk2" accent1="accent1" accent2="accent2" accent3="accent3" accent4="accent4" accent5="accent5" accent6="accent6" hlink="hlink" folHlink="folHlink"/>
  <p:sldLayoutIdLst>
    <p:sldLayoutId id="2147483662" r:id="rId1"/>
    <p:sldLayoutId id="2147483665" r:id="rId2"/>
  </p:sldLayoutIdLst>
  <p:hf hd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1000" dirty="0" smtClean="0">
                <a:solidFill>
                  <a:schemeClr val="bg1"/>
                </a:solidFill>
              </a:rPr>
              <a:t>DTI Survey                                </a:t>
            </a:r>
            <a:r>
              <a:rPr lang="fa-IR" sz="1000" dirty="0" smtClean="0">
                <a:solidFill>
                  <a:schemeClr val="bg1"/>
                </a:solidFill>
              </a:rPr>
              <a:t>دانشگاه شهید بهشتی</a:t>
            </a:r>
            <a:endParaRPr lang="en-US" sz="1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9312"/>
            <a:ext cx="1143596" cy="1143596"/>
          </a:xfrm>
          <a:prstGeom prst="rect">
            <a:avLst/>
          </a:prstGeom>
        </p:spPr>
      </p:pic>
      <p:sp>
        <p:nvSpPr>
          <p:cNvPr id="6" name="Content Placeholder 5"/>
          <p:cNvSpPr>
            <a:spLocks noGrp="1"/>
          </p:cNvSpPr>
          <p:nvPr>
            <p:ph idx="1"/>
          </p:nvPr>
        </p:nvSpPr>
        <p:spPr>
          <a:xfrm>
            <a:off x="533400" y="1152909"/>
            <a:ext cx="8095059" cy="4866892"/>
          </a:xfrm>
        </p:spPr>
        <p:txBody>
          <a:bodyPr>
            <a:normAutofit/>
          </a:bodyPr>
          <a:lstStyle/>
          <a:p>
            <a:pPr marL="0" indent="0" algn="ctr" rtl="1">
              <a:buNone/>
            </a:pPr>
            <a:r>
              <a:rPr lang="fa-IR" sz="1100" dirty="0" smtClean="0">
                <a:solidFill>
                  <a:schemeClr val="bg1"/>
                </a:solidFill>
              </a:rPr>
              <a:t>دانشگاه شهید بهشتی</a:t>
            </a:r>
          </a:p>
          <a:p>
            <a:pPr marL="0" indent="0" algn="ctr" rtl="1">
              <a:buNone/>
            </a:pPr>
            <a:r>
              <a:rPr lang="fa-IR" sz="1100" dirty="0" smtClean="0">
                <a:solidFill>
                  <a:schemeClr val="bg1"/>
                </a:solidFill>
              </a:rPr>
              <a:t>دانشکده‌ ریاضی</a:t>
            </a:r>
          </a:p>
          <a:p>
            <a:pPr marL="0" indent="0" algn="ctr" rtl="1">
              <a:buNone/>
            </a:pPr>
            <a:r>
              <a:rPr lang="fa-IR" sz="1100" dirty="0" smtClean="0">
                <a:solidFill>
                  <a:schemeClr val="bg1"/>
                </a:solidFill>
              </a:rPr>
              <a:t>گروه علوم کامپیوتر</a:t>
            </a:r>
          </a:p>
          <a:p>
            <a:pPr marL="0" indent="0" algn="ctr" rtl="1">
              <a:buNone/>
            </a:pPr>
            <a:endParaRPr lang="fa-IR" sz="1800" dirty="0" smtClean="0">
              <a:solidFill>
                <a:schemeClr val="bg1"/>
              </a:solidFill>
            </a:endParaRPr>
          </a:p>
          <a:p>
            <a:pPr marL="0" indent="0" algn="ctr" rtl="1">
              <a:buNone/>
            </a:pPr>
            <a:r>
              <a:rPr lang="fa-IR" sz="1800" dirty="0" smtClean="0">
                <a:solidFill>
                  <a:schemeClr val="bg1"/>
                </a:solidFill>
              </a:rPr>
              <a:t>موضوع </a:t>
            </a:r>
            <a:r>
              <a:rPr lang="fa-IR" sz="1800" dirty="0" smtClean="0">
                <a:solidFill>
                  <a:schemeClr val="bg1"/>
                </a:solidFill>
              </a:rPr>
              <a:t>:</a:t>
            </a:r>
            <a:endParaRPr lang="en-US" sz="1800" dirty="0" smtClean="0">
              <a:solidFill>
                <a:schemeClr val="bg1"/>
              </a:solidFill>
            </a:endParaRPr>
          </a:p>
          <a:p>
            <a:pPr marL="0" indent="0" algn="ctr" rtl="1">
              <a:buNone/>
            </a:pPr>
            <a:r>
              <a:rPr lang="fa-IR" sz="1800" dirty="0" smtClean="0">
                <a:solidFill>
                  <a:schemeClr val="bg1"/>
                </a:solidFill>
              </a:rPr>
              <a:t> </a:t>
            </a:r>
            <a:r>
              <a:rPr lang="ar-SA" sz="2000" dirty="0">
                <a:solidFill>
                  <a:schemeClr val="bg1"/>
                </a:solidFill>
              </a:rPr>
              <a:t>مقایسه‌ی روش‌های پیش‌بینی تعامل دارو  و</a:t>
            </a:r>
            <a:r>
              <a:rPr lang="fa-IR" sz="2000" dirty="0">
                <a:solidFill>
                  <a:schemeClr val="bg1"/>
                </a:solidFill>
              </a:rPr>
              <a:t> هدف</a:t>
            </a:r>
            <a:r>
              <a:rPr lang="ar-SA" sz="2000" dirty="0">
                <a:solidFill>
                  <a:schemeClr val="bg1"/>
                </a:solidFill>
              </a:rPr>
              <a:t> </a:t>
            </a:r>
            <a:endParaRPr lang="en-US" sz="2000" dirty="0" smtClean="0">
              <a:solidFill>
                <a:schemeClr val="bg1"/>
              </a:solidFill>
            </a:endParaRPr>
          </a:p>
          <a:p>
            <a:pPr marL="0" indent="0" algn="ctr" rtl="1">
              <a:buNone/>
            </a:pPr>
            <a:r>
              <a:rPr lang="en-US" sz="2000" dirty="0" smtClean="0">
                <a:solidFill>
                  <a:schemeClr val="bg1"/>
                </a:solidFill>
              </a:rPr>
              <a:t>Comparison </a:t>
            </a:r>
            <a:r>
              <a:rPr lang="en-US" sz="2000" dirty="0">
                <a:solidFill>
                  <a:schemeClr val="bg1"/>
                </a:solidFill>
              </a:rPr>
              <a:t>of drug-target interaction </a:t>
            </a:r>
            <a:r>
              <a:rPr lang="en-US" sz="2000" dirty="0" smtClean="0">
                <a:solidFill>
                  <a:schemeClr val="bg1"/>
                </a:solidFill>
              </a:rPr>
              <a:t>prediction </a:t>
            </a:r>
            <a:r>
              <a:rPr lang="en-US" sz="1800" dirty="0" smtClean="0">
                <a:solidFill>
                  <a:schemeClr val="bg1"/>
                </a:solidFill>
              </a:rPr>
              <a:t>methods</a:t>
            </a:r>
          </a:p>
          <a:p>
            <a:pPr marL="0" indent="0" algn="ctr" rtl="1">
              <a:buNone/>
            </a:pPr>
            <a:endParaRPr lang="fa-IR" sz="1800" dirty="0" smtClean="0">
              <a:solidFill>
                <a:schemeClr val="bg1"/>
              </a:solidFill>
            </a:endParaRPr>
          </a:p>
          <a:p>
            <a:pPr marL="0" indent="0" algn="ctr" rtl="1">
              <a:buNone/>
            </a:pPr>
            <a:r>
              <a:rPr lang="fa-IR" sz="1800" dirty="0" smtClean="0">
                <a:solidFill>
                  <a:schemeClr val="bg1"/>
                </a:solidFill>
              </a:rPr>
              <a:t>استاد راهنما </a:t>
            </a:r>
            <a:r>
              <a:rPr lang="fa-IR" sz="1800" dirty="0" smtClean="0">
                <a:solidFill>
                  <a:schemeClr val="bg1"/>
                </a:solidFill>
              </a:rPr>
              <a:t>: </a:t>
            </a:r>
            <a:r>
              <a:rPr lang="fa-IR" sz="2000" dirty="0" smtClean="0">
                <a:solidFill>
                  <a:schemeClr val="bg1"/>
                </a:solidFill>
              </a:rPr>
              <a:t>دکتر </a:t>
            </a:r>
            <a:r>
              <a:rPr lang="fa-IR" sz="2000" dirty="0" smtClean="0">
                <a:solidFill>
                  <a:schemeClr val="bg1"/>
                </a:solidFill>
              </a:rPr>
              <a:t>چنگیز اصلاحچی</a:t>
            </a:r>
            <a:endParaRPr lang="fa-IR" sz="2000" dirty="0" smtClean="0">
              <a:solidFill>
                <a:schemeClr val="bg1"/>
              </a:solidFill>
            </a:endParaRPr>
          </a:p>
          <a:p>
            <a:pPr marL="0" indent="0" algn="ctr" rtl="1">
              <a:buNone/>
            </a:pPr>
            <a:endParaRPr lang="fa-IR" sz="2000" dirty="0" smtClean="0">
              <a:solidFill>
                <a:schemeClr val="bg1"/>
              </a:solidFill>
            </a:endParaRPr>
          </a:p>
          <a:p>
            <a:pPr marL="0" indent="0" algn="ctr" rtl="1">
              <a:buNone/>
            </a:pPr>
            <a:r>
              <a:rPr lang="fa-IR" sz="1800" dirty="0" smtClean="0">
                <a:solidFill>
                  <a:schemeClr val="bg1"/>
                </a:solidFill>
              </a:rPr>
              <a:t>پژوهشگر: </a:t>
            </a:r>
          </a:p>
          <a:p>
            <a:pPr marL="0" indent="0" algn="ctr" rtl="1">
              <a:buNone/>
            </a:pPr>
            <a:r>
              <a:rPr lang="fa-IR" sz="2000" dirty="0" smtClean="0">
                <a:solidFill>
                  <a:schemeClr val="bg1"/>
                </a:solidFill>
              </a:rPr>
              <a:t>محمدامین </a:t>
            </a:r>
            <a:r>
              <a:rPr lang="fa-IR" sz="2000" dirty="0" smtClean="0">
                <a:solidFill>
                  <a:schemeClr val="bg1"/>
                </a:solidFill>
              </a:rPr>
              <a:t>خدامرادی</a:t>
            </a:r>
          </a:p>
          <a:p>
            <a:pPr marL="0" indent="0" algn="ctr" rtl="1">
              <a:buNone/>
            </a:pPr>
            <a:endParaRPr lang="en-US" sz="1800" dirty="0">
              <a:solidFill>
                <a:schemeClr val="bg1"/>
              </a:solidFill>
            </a:endParaRPr>
          </a:p>
        </p:txBody>
      </p:sp>
    </p:spTree>
    <p:extLst>
      <p:ext uri="{BB962C8B-B14F-4D97-AF65-F5344CB8AC3E}">
        <p14:creationId xmlns:p14="http://schemas.microsoft.com/office/powerpoint/2010/main" val="2648526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739275" y="697509"/>
            <a:ext cx="6795125" cy="1280890"/>
          </a:xfrm>
        </p:spPr>
        <p:txBody>
          <a:bodyPr/>
          <a:lstStyle/>
          <a:p>
            <a:pPr algn="l">
              <a:lnSpc>
                <a:spcPct val="200000"/>
              </a:lnSpc>
            </a:pPr>
            <a:r>
              <a:rPr lang="en-US" sz="2800" b="1" dirty="0" smtClean="0"/>
              <a:t>Validation</a:t>
            </a:r>
            <a:endParaRPr lang="fa-IR" sz="2800" dirty="0"/>
          </a:p>
        </p:txBody>
      </p:sp>
      <p:sp>
        <p:nvSpPr>
          <p:cNvPr id="11" name="Rectangle 10"/>
          <p:cNvSpPr/>
          <p:nvPr/>
        </p:nvSpPr>
        <p:spPr>
          <a:xfrm>
            <a:off x="1752600" y="2133600"/>
            <a:ext cx="6934200" cy="1028423"/>
          </a:xfrm>
          <a:prstGeom prst="rect">
            <a:avLst/>
          </a:prstGeom>
        </p:spPr>
        <p:txBody>
          <a:bodyPr wrap="square">
            <a:spAutoFit/>
          </a:bodyPr>
          <a:lstStyle/>
          <a:p>
            <a:pPr marL="257175" indent="-257175" algn="l" defTabSz="342900">
              <a:lnSpc>
                <a:spcPct val="200000"/>
              </a:lnSpc>
              <a:spcBef>
                <a:spcPts val="750"/>
              </a:spcBef>
              <a:buClr>
                <a:schemeClr val="accent1"/>
              </a:buClr>
              <a:buFont typeface="Wingdings 3" charset="2"/>
              <a:buChar char=""/>
            </a:pPr>
            <a:endParaRPr lang="fa-IR" sz="3600" dirty="0" smtClean="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pic>
        <p:nvPicPr>
          <p:cNvPr id="6146" name="Picture 2" descr="courseimages?name=Pic01-1586edc8d42844b2be5fb79510bcca1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78399"/>
            <a:ext cx="4146550" cy="249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679982" y="4629019"/>
            <a:ext cx="4913709" cy="646331"/>
          </a:xfrm>
          <a:prstGeom prst="rect">
            <a:avLst/>
          </a:prstGeom>
          <a:noFill/>
        </p:spPr>
        <p:txBody>
          <a:bodyPr wrap="square" rtlCol="0">
            <a:spAutoFit/>
          </a:bodyPr>
          <a:lstStyle/>
          <a:p>
            <a:r>
              <a:rPr lang="en-US" dirty="0"/>
              <a:t> V:      Precision = TP / TP + FP </a:t>
            </a:r>
            <a:endParaRPr lang="en-US" dirty="0" smtClean="0"/>
          </a:p>
          <a:p>
            <a:r>
              <a:rPr lang="en-US" dirty="0" smtClean="0"/>
              <a:t>VI</a:t>
            </a:r>
            <a:r>
              <a:rPr lang="en-US" dirty="0"/>
              <a:t>:         </a:t>
            </a:r>
            <a:r>
              <a:rPr lang="en-US" dirty="0" smtClean="0"/>
              <a:t>  </a:t>
            </a:r>
            <a:r>
              <a:rPr lang="en-US" dirty="0"/>
              <a:t>Recall </a:t>
            </a:r>
            <a:r>
              <a:rPr lang="en-US" dirty="0" smtClean="0"/>
              <a:t>= </a:t>
            </a:r>
            <a:r>
              <a:rPr lang="en-US" dirty="0"/>
              <a:t>TP / TP + FN</a:t>
            </a:r>
            <a:endParaRPr lang="en-US" dirty="0"/>
          </a:p>
        </p:txBody>
      </p:sp>
    </p:spTree>
    <p:extLst>
      <p:ext uri="{BB962C8B-B14F-4D97-AF65-F5344CB8AC3E}">
        <p14:creationId xmlns:p14="http://schemas.microsoft.com/office/powerpoint/2010/main" val="28899446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dirty="0" smtClean="0"/>
              <a:t>DTI Survey                                </a:t>
            </a:r>
            <a:r>
              <a:rPr lang="fa-IR" sz="1000" dirty="0" smtClean="0"/>
              <a:t>دانشگاه شهید بهشتی</a:t>
            </a:r>
            <a:endParaRPr lang="en-US" sz="1000" dirty="0"/>
          </a:p>
        </p:txBody>
      </p:sp>
      <p:sp>
        <p:nvSpPr>
          <p:cNvPr id="9" name="Title 1"/>
          <p:cNvSpPr>
            <a:spLocks noGrp="1"/>
          </p:cNvSpPr>
          <p:nvPr>
            <p:ph type="title"/>
          </p:nvPr>
        </p:nvSpPr>
        <p:spPr>
          <a:xfrm>
            <a:off x="1739275" y="697509"/>
            <a:ext cx="6795125" cy="1280890"/>
          </a:xfrm>
        </p:spPr>
        <p:txBody>
          <a:bodyPr/>
          <a:lstStyle/>
          <a:p>
            <a:pPr algn="l">
              <a:lnSpc>
                <a:spcPct val="200000"/>
              </a:lnSpc>
            </a:pPr>
            <a:r>
              <a:rPr lang="en-US" sz="2800" b="1" dirty="0" smtClean="0"/>
              <a:t>Validation</a:t>
            </a:r>
            <a:endParaRPr lang="fa-IR" sz="2800" dirty="0"/>
          </a:p>
        </p:txBody>
      </p:sp>
      <p:sp>
        <p:nvSpPr>
          <p:cNvPr id="11" name="Rectangle 10"/>
          <p:cNvSpPr/>
          <p:nvPr/>
        </p:nvSpPr>
        <p:spPr>
          <a:xfrm>
            <a:off x="1752600" y="2133600"/>
            <a:ext cx="6934200" cy="1028423"/>
          </a:xfrm>
          <a:prstGeom prst="rect">
            <a:avLst/>
          </a:prstGeom>
        </p:spPr>
        <p:txBody>
          <a:bodyPr wrap="square">
            <a:spAutoFit/>
          </a:bodyPr>
          <a:lstStyle/>
          <a:p>
            <a:pPr marL="257175" indent="-257175" algn="l" defTabSz="342900">
              <a:lnSpc>
                <a:spcPct val="200000"/>
              </a:lnSpc>
              <a:spcBef>
                <a:spcPts val="750"/>
              </a:spcBef>
              <a:buClr>
                <a:schemeClr val="accent1"/>
              </a:buClr>
              <a:buFont typeface="Wingdings 3" charset="2"/>
              <a:buChar char=""/>
            </a:pPr>
            <a:r>
              <a:rPr lang="en-US" sz="3600" dirty="0" smtClean="0">
                <a:latin typeface="Arial" panose="020B0604020202020204" pitchFamily="34" charset="0"/>
                <a:cs typeface="Arial" panose="020B0604020202020204" pitchFamily="34" charset="0"/>
              </a:rPr>
              <a:t>AUC</a:t>
            </a:r>
            <a:endParaRPr lang="fa-IR" sz="3600" dirty="0" smtClean="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pic>
        <p:nvPicPr>
          <p:cNvPr id="7170" name="Picture 2" descr="courseimages?name=ROC-Di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0"/>
            <a:ext cx="4495800" cy="412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819400" y="3429000"/>
            <a:ext cx="533400" cy="338554"/>
          </a:xfrm>
          <a:prstGeom prst="rect">
            <a:avLst/>
          </a:prstGeom>
          <a:noFill/>
        </p:spPr>
        <p:txBody>
          <a:bodyPr wrap="square" rtlCol="0">
            <a:spAutoFit/>
          </a:bodyPr>
          <a:lstStyle/>
          <a:p>
            <a:r>
              <a:rPr lang="en-US" sz="1600" dirty="0" smtClean="0"/>
              <a:t>TPR</a:t>
            </a:r>
            <a:endParaRPr lang="en-US" sz="1600" dirty="0"/>
          </a:p>
        </p:txBody>
      </p:sp>
      <p:sp>
        <p:nvSpPr>
          <p:cNvPr id="5" name="TextBox 4"/>
          <p:cNvSpPr txBox="1"/>
          <p:nvPr/>
        </p:nvSpPr>
        <p:spPr>
          <a:xfrm>
            <a:off x="4876800" y="5873401"/>
            <a:ext cx="718131" cy="338554"/>
          </a:xfrm>
          <a:prstGeom prst="rect">
            <a:avLst/>
          </a:prstGeom>
          <a:noFill/>
        </p:spPr>
        <p:txBody>
          <a:bodyPr wrap="square" rtlCol="0">
            <a:spAutoFit/>
          </a:bodyPr>
          <a:lstStyle/>
          <a:p>
            <a:r>
              <a:rPr lang="en-US" sz="1600" dirty="0" smtClean="0"/>
              <a:t>FPR</a:t>
            </a:r>
            <a:endParaRPr lang="en-US" sz="1600" dirty="0"/>
          </a:p>
        </p:txBody>
      </p:sp>
    </p:spTree>
    <p:extLst>
      <p:ext uri="{BB962C8B-B14F-4D97-AF65-F5344CB8AC3E}">
        <p14:creationId xmlns:p14="http://schemas.microsoft.com/office/powerpoint/2010/main" val="35102691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739275" y="697509"/>
            <a:ext cx="6795125" cy="1280890"/>
          </a:xfrm>
        </p:spPr>
        <p:txBody>
          <a:bodyPr/>
          <a:lstStyle/>
          <a:p>
            <a:pPr algn="l">
              <a:lnSpc>
                <a:spcPct val="200000"/>
              </a:lnSpc>
            </a:pPr>
            <a:r>
              <a:rPr lang="en-US" sz="2800" b="1" dirty="0" smtClean="0"/>
              <a:t>Validation</a:t>
            </a:r>
            <a:endParaRPr lang="fa-IR" sz="2800" dirty="0"/>
          </a:p>
        </p:txBody>
      </p:sp>
      <p:sp>
        <p:nvSpPr>
          <p:cNvPr id="11" name="Rectangle 10"/>
          <p:cNvSpPr/>
          <p:nvPr/>
        </p:nvSpPr>
        <p:spPr>
          <a:xfrm>
            <a:off x="1752600" y="2133600"/>
            <a:ext cx="6934200" cy="1028423"/>
          </a:xfrm>
          <a:prstGeom prst="rect">
            <a:avLst/>
          </a:prstGeom>
        </p:spPr>
        <p:txBody>
          <a:bodyPr wrap="square">
            <a:spAutoFit/>
          </a:bodyPr>
          <a:lstStyle/>
          <a:p>
            <a:pPr marL="257175" indent="-257175" algn="l" defTabSz="342900">
              <a:lnSpc>
                <a:spcPct val="200000"/>
              </a:lnSpc>
              <a:spcBef>
                <a:spcPts val="750"/>
              </a:spcBef>
              <a:buClr>
                <a:schemeClr val="accent1"/>
              </a:buClr>
              <a:buFont typeface="Wingdings 3" charset="2"/>
              <a:buChar char=""/>
            </a:pPr>
            <a:r>
              <a:rPr lang="en-US" sz="3600" dirty="0" smtClean="0">
                <a:latin typeface="Arial" panose="020B0604020202020204" pitchFamily="34" charset="0"/>
                <a:cs typeface="Arial" panose="020B0604020202020204" pitchFamily="34" charset="0"/>
              </a:rPr>
              <a:t>AUPR</a:t>
            </a:r>
            <a:endParaRPr lang="fa-IR" sz="3600" dirty="0" smtClean="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sp>
        <p:nvSpPr>
          <p:cNvPr id="4" name="AutoShape 2" descr="https://sanchom.files.wordpress.com/2011/08/pr-exampl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584811" y="1359436"/>
            <a:ext cx="5559189" cy="4307559"/>
          </a:xfrm>
          <a:prstGeom prst="rect">
            <a:avLst/>
          </a:prstGeom>
        </p:spPr>
      </p:pic>
    </p:spTree>
    <p:extLst>
      <p:ext uri="{BB962C8B-B14F-4D97-AF65-F5344CB8AC3E}">
        <p14:creationId xmlns:p14="http://schemas.microsoft.com/office/powerpoint/2010/main" val="747010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739275" y="697509"/>
            <a:ext cx="6795125" cy="1280890"/>
          </a:xfrm>
        </p:spPr>
        <p:txBody>
          <a:bodyPr/>
          <a:lstStyle/>
          <a:p>
            <a:pPr algn="l">
              <a:lnSpc>
                <a:spcPct val="200000"/>
              </a:lnSpc>
            </a:pPr>
            <a:r>
              <a:rPr lang="en-US" sz="2800" b="1" dirty="0" smtClean="0"/>
              <a:t>K-fold Cross Validation</a:t>
            </a:r>
            <a:endParaRPr lang="fa-IR" sz="2800" dirty="0"/>
          </a:p>
        </p:txBody>
      </p:sp>
      <p:sp>
        <p:nvSpPr>
          <p:cNvPr id="11" name="Rectangle 10"/>
          <p:cNvSpPr/>
          <p:nvPr/>
        </p:nvSpPr>
        <p:spPr>
          <a:xfrm>
            <a:off x="1752600" y="2133600"/>
            <a:ext cx="6934200" cy="2572627"/>
          </a:xfrm>
          <a:prstGeom prst="rect">
            <a:avLst/>
          </a:prstGeom>
        </p:spPr>
        <p:txBody>
          <a:bodyPr wrap="square">
            <a:spAutoFit/>
          </a:bodyPr>
          <a:lstStyle/>
          <a:p>
            <a:pPr marL="257175" indent="-257175" algn="r" defTabSz="342900" rtl="1">
              <a:lnSpc>
                <a:spcPct val="200000"/>
              </a:lnSpc>
              <a:spcBef>
                <a:spcPts val="750"/>
              </a:spcBef>
              <a:buClr>
                <a:schemeClr val="accent1"/>
              </a:buClr>
              <a:buFont typeface="Wingdings 3" charset="2"/>
              <a:buChar char=""/>
            </a:pPr>
            <a:r>
              <a:rPr lang="en-US" sz="2600" dirty="0" smtClean="0">
                <a:latin typeface="Arial" panose="020B0604020202020204" pitchFamily="34" charset="0"/>
                <a:cs typeface="Arial" panose="020B0604020202020204" pitchFamily="34" charset="0"/>
              </a:rPr>
              <a:t>Drug repositioning</a:t>
            </a:r>
          </a:p>
          <a:p>
            <a:pPr marL="257175" indent="-257175" algn="r" defTabSz="342900" rtl="1">
              <a:lnSpc>
                <a:spcPct val="200000"/>
              </a:lnSpc>
              <a:spcBef>
                <a:spcPts val="750"/>
              </a:spcBef>
              <a:buClr>
                <a:schemeClr val="accent1"/>
              </a:buClr>
              <a:buFont typeface="Wingdings 3" charset="2"/>
              <a:buChar char=""/>
            </a:pPr>
            <a:r>
              <a:rPr lang="en-US" sz="2600" dirty="0" smtClean="0">
                <a:latin typeface="Arial" panose="020B0604020202020204" pitchFamily="34" charset="0"/>
                <a:cs typeface="+mj-cs"/>
              </a:rPr>
              <a:t>New </a:t>
            </a:r>
            <a:r>
              <a:rPr lang="en-US" sz="2600" dirty="0">
                <a:latin typeface="Arial" panose="020B0604020202020204" pitchFamily="34" charset="0"/>
                <a:cs typeface="+mj-cs"/>
              </a:rPr>
              <a:t>Drug</a:t>
            </a:r>
          </a:p>
          <a:p>
            <a:pPr marL="257175" indent="-257175" algn="r" defTabSz="342900" rtl="1">
              <a:lnSpc>
                <a:spcPct val="200000"/>
              </a:lnSpc>
              <a:spcBef>
                <a:spcPts val="750"/>
              </a:spcBef>
              <a:buClr>
                <a:schemeClr val="accent1"/>
              </a:buClr>
              <a:buFont typeface="Wingdings 3" charset="2"/>
              <a:buChar char=""/>
            </a:pPr>
            <a:r>
              <a:rPr lang="en-US" sz="2600" dirty="0" smtClean="0">
                <a:latin typeface="Arial" panose="020B0604020202020204" pitchFamily="34" charset="0"/>
                <a:cs typeface="+mj-cs"/>
              </a:rPr>
              <a:t>New </a:t>
            </a:r>
            <a:r>
              <a:rPr lang="en-US" sz="2600" dirty="0">
                <a:latin typeface="Arial" panose="020B0604020202020204" pitchFamily="34" charset="0"/>
                <a:cs typeface="+mj-cs"/>
              </a:rPr>
              <a:t>Target</a:t>
            </a:r>
            <a:endParaRPr lang="fa-IR" sz="2600" dirty="0">
              <a:latin typeface="Arial" panose="020B0604020202020204" pitchFamily="34" charset="0"/>
              <a:cs typeface="+mj-cs"/>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sp>
        <p:nvSpPr>
          <p:cNvPr id="4" name="AutoShape 2" descr="https://sanchom.files.wordpress.com/2011/08/pr-exampl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91" y="1516837"/>
            <a:ext cx="6365009" cy="5308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6752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
        <p:nvSpPr>
          <p:cNvPr id="4" name="AutoShape 2" descr="https://sanchom.files.wordpress.com/2011/08/pr-exampl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295400" y="1186085"/>
            <a:ext cx="7671941" cy="4949724"/>
          </a:xfrm>
          <a:prstGeom prst="rect">
            <a:avLst/>
          </a:prstGeom>
        </p:spPr>
      </p:pic>
    </p:spTree>
    <p:extLst>
      <p:ext uri="{BB962C8B-B14F-4D97-AF65-F5344CB8AC3E}">
        <p14:creationId xmlns:p14="http://schemas.microsoft.com/office/powerpoint/2010/main" val="31563495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739275" y="697509"/>
            <a:ext cx="6795125" cy="902691"/>
          </a:xfrm>
        </p:spPr>
        <p:txBody>
          <a:bodyPr>
            <a:normAutofit fontScale="90000"/>
          </a:bodyPr>
          <a:lstStyle/>
          <a:p>
            <a:pPr>
              <a:lnSpc>
                <a:spcPct val="200000"/>
              </a:lnSpc>
            </a:pPr>
            <a:r>
              <a:rPr lang="en-US" sz="2800" b="1" dirty="0" smtClean="0"/>
              <a:t>references</a:t>
            </a:r>
            <a:endParaRPr lang="fa-IR" sz="2800"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sp>
        <p:nvSpPr>
          <p:cNvPr id="4" name="AutoShape 2" descr="https://sanchom.files.wordpress.com/2011/08/pr-exampl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11244" y="1607287"/>
            <a:ext cx="7651185" cy="4893647"/>
          </a:xfrm>
          <a:prstGeom prst="rect">
            <a:avLst/>
          </a:prstGeom>
          <a:noFill/>
        </p:spPr>
        <p:txBody>
          <a:bodyPr wrap="square" rtlCol="0">
            <a:spAutoFit/>
          </a:bodyPr>
          <a:lstStyle/>
          <a:p>
            <a:r>
              <a:rPr lang="en-US" sz="1200" dirty="0"/>
              <a:t>[1] </a:t>
            </a:r>
            <a:r>
              <a:rPr lang="en-US" sz="1200" dirty="0" err="1"/>
              <a:t>Alaimo</a:t>
            </a:r>
            <a:r>
              <a:rPr lang="en-US" sz="1200" dirty="0"/>
              <a:t> S, </a:t>
            </a:r>
            <a:r>
              <a:rPr lang="en-US" sz="1200" dirty="0" err="1"/>
              <a:t>Pulvirenti</a:t>
            </a:r>
            <a:r>
              <a:rPr lang="en-US" sz="1200" dirty="0"/>
              <a:t> A, </a:t>
            </a:r>
            <a:r>
              <a:rPr lang="en-US" sz="1200" dirty="0" err="1"/>
              <a:t>Giugno</a:t>
            </a:r>
            <a:r>
              <a:rPr lang="en-US" sz="1200" dirty="0"/>
              <a:t> R, Ferro A (2013) Drug–target interaction prediction through domain-tuned network-based inference. Bioinformatics 29(16):2004–2008</a:t>
            </a:r>
          </a:p>
          <a:p>
            <a:r>
              <a:rPr lang="en-US" sz="1200" dirty="0"/>
              <a:t>[</a:t>
            </a:r>
            <a:r>
              <a:rPr lang="ar-SA" sz="1200" dirty="0"/>
              <a:t>2</a:t>
            </a:r>
            <a:r>
              <a:rPr lang="en-US" sz="1200" dirty="0"/>
              <a:t>] Mei, J. P., </a:t>
            </a:r>
            <a:r>
              <a:rPr lang="en-US" sz="1200" dirty="0" err="1"/>
              <a:t>Kwoh</a:t>
            </a:r>
            <a:r>
              <a:rPr lang="en-US" sz="1200" dirty="0"/>
              <a:t>, C. K., Yang, P., Li, X. L. and Zheng, J. (2013), Drug–target interaction prediction by learning from local information and neighbors., </a:t>
            </a:r>
            <a:r>
              <a:rPr lang="en-US" sz="1200" i="1" dirty="0"/>
              <a:t>Bioinformatics </a:t>
            </a:r>
            <a:r>
              <a:rPr lang="en-US" sz="1200" dirty="0"/>
              <a:t>29, 2, 238-245.</a:t>
            </a:r>
          </a:p>
          <a:p>
            <a:r>
              <a:rPr lang="en-US" sz="1200" dirty="0"/>
              <a:t>[</a:t>
            </a:r>
            <a:r>
              <a:rPr lang="ar-SA" sz="1200" dirty="0"/>
              <a:t>3</a:t>
            </a:r>
            <a:r>
              <a:rPr lang="en-US" sz="1200" dirty="0"/>
              <a:t>]  Wang W, Yang S, Li J (</a:t>
            </a:r>
            <a:r>
              <a:rPr lang="en-US" sz="1200" dirty="0" smtClean="0"/>
              <a:t>2013)a </a:t>
            </a:r>
            <a:r>
              <a:rPr lang="en-US" sz="1200" dirty="0"/>
              <a:t>Drug target predictions based on heterogeneous graph  inference. Pac </a:t>
            </a:r>
            <a:r>
              <a:rPr lang="en-US" sz="1200" dirty="0" err="1"/>
              <a:t>Symp</a:t>
            </a:r>
            <a:r>
              <a:rPr lang="en-US" sz="1200" dirty="0"/>
              <a:t> </a:t>
            </a:r>
            <a:r>
              <a:rPr lang="en-US" sz="1200" dirty="0" err="1"/>
              <a:t>Biocomput</a:t>
            </a:r>
            <a:r>
              <a:rPr lang="en-US" sz="1200" dirty="0"/>
              <a:t> 18:53–64</a:t>
            </a:r>
          </a:p>
          <a:p>
            <a:r>
              <a:rPr lang="en-US" sz="1200" dirty="0"/>
              <a:t>[</a:t>
            </a:r>
            <a:r>
              <a:rPr lang="ar-SA" sz="1200" dirty="0"/>
              <a:t>4</a:t>
            </a:r>
            <a:r>
              <a:rPr lang="en-US" sz="1200" dirty="0"/>
              <a:t>] Chen, X., Liu, M. X. and Yan, G. Y. (2012), Drug–target interaction prediction by random walk on the heterogeneous network., </a:t>
            </a:r>
            <a:r>
              <a:rPr lang="en-US" sz="1200" i="1" dirty="0"/>
              <a:t>Molecular </a:t>
            </a:r>
            <a:r>
              <a:rPr lang="en-US" sz="1200" i="1" dirty="0" err="1"/>
              <a:t>BioSystems</a:t>
            </a:r>
            <a:r>
              <a:rPr lang="en-US" sz="1200" i="1" dirty="0"/>
              <a:t> </a:t>
            </a:r>
            <a:r>
              <a:rPr lang="en-US" sz="1200" dirty="0"/>
              <a:t>8, 7, 1970-1978.</a:t>
            </a:r>
          </a:p>
          <a:p>
            <a:r>
              <a:rPr lang="en-US" sz="1200" dirty="0"/>
              <a:t>[</a:t>
            </a:r>
            <a:r>
              <a:rPr lang="ar-SA" sz="1200" dirty="0"/>
              <a:t>5</a:t>
            </a:r>
            <a:r>
              <a:rPr lang="en-US" sz="1200" dirty="0"/>
              <a:t>] Cheng F, Liu C, Jiang J, Lu W, Li W, Liu G, Zhou W, Huang J, Tang Y (2012) Prediction of drug–target interactions and drug repositioning via network-based inference. </a:t>
            </a:r>
            <a:r>
              <a:rPr lang="en-US" sz="1200" dirty="0" err="1"/>
              <a:t>PLoS</a:t>
            </a:r>
            <a:r>
              <a:rPr lang="en-US" sz="1200" dirty="0"/>
              <a:t> </a:t>
            </a:r>
            <a:r>
              <a:rPr lang="en-US" sz="1200" dirty="0" err="1"/>
              <a:t>Comput</a:t>
            </a:r>
            <a:r>
              <a:rPr lang="en-US" sz="1200" dirty="0"/>
              <a:t> </a:t>
            </a:r>
            <a:r>
              <a:rPr lang="en-US" sz="1200" dirty="0" err="1"/>
              <a:t>Biol</a:t>
            </a:r>
            <a:r>
              <a:rPr lang="en-US" sz="1200" dirty="0"/>
              <a:t> 8(5):e1002503</a:t>
            </a:r>
          </a:p>
          <a:p>
            <a:r>
              <a:rPr lang="en-US" sz="1200" dirty="0"/>
              <a:t>[</a:t>
            </a:r>
            <a:r>
              <a:rPr lang="ar-SA" sz="1200" dirty="0"/>
              <a:t>6</a:t>
            </a:r>
            <a:r>
              <a:rPr lang="en-US" sz="1200" dirty="0"/>
              <a:t>] Perlman, L., Gottlieb, A., </a:t>
            </a:r>
            <a:r>
              <a:rPr lang="en-US" sz="1200" dirty="0" err="1"/>
              <a:t>Atias</a:t>
            </a:r>
            <a:r>
              <a:rPr lang="en-US" sz="1200" dirty="0"/>
              <a:t>, N., </a:t>
            </a:r>
            <a:r>
              <a:rPr lang="en-US" sz="1200" dirty="0" err="1"/>
              <a:t>Ruppin</a:t>
            </a:r>
            <a:r>
              <a:rPr lang="en-US" sz="1200" dirty="0"/>
              <a:t>, E. and </a:t>
            </a:r>
            <a:r>
              <a:rPr lang="en-US" sz="1200" dirty="0" err="1"/>
              <a:t>Sharan</a:t>
            </a:r>
            <a:r>
              <a:rPr lang="en-US" sz="1200" dirty="0"/>
              <a:t>, R. (2011), Combining drug and gene similarity measures for drug-target elucidation., </a:t>
            </a:r>
            <a:r>
              <a:rPr lang="en-US" sz="1200" i="1" dirty="0"/>
              <a:t>Journal of computational biology </a:t>
            </a:r>
            <a:r>
              <a:rPr lang="en-US" sz="1200" dirty="0"/>
              <a:t>18, 2, 133-145. </a:t>
            </a:r>
          </a:p>
          <a:p>
            <a:r>
              <a:rPr lang="en-US" sz="1200" dirty="0"/>
              <a:t>[</a:t>
            </a:r>
            <a:r>
              <a:rPr lang="ar-SA" sz="1200" dirty="0"/>
              <a:t>7</a:t>
            </a:r>
            <a:r>
              <a:rPr lang="en-US" sz="1200" dirty="0"/>
              <a:t>] He, Z., Zhang, J., Shi, X. H., Hu, L. L., Kong, X., </a:t>
            </a:r>
            <a:r>
              <a:rPr lang="en-US" sz="1200" dirty="0" err="1"/>
              <a:t>Cai</a:t>
            </a:r>
            <a:r>
              <a:rPr lang="en-US" sz="1200" dirty="0"/>
              <a:t>, Y. D. and Chou, K. C. (2010), Predicting drug-target interaction networks based on functional groups and biological features., </a:t>
            </a:r>
            <a:r>
              <a:rPr lang="en-US" sz="1200" i="1" dirty="0" err="1"/>
              <a:t>PloS</a:t>
            </a:r>
            <a:r>
              <a:rPr lang="en-US" sz="1200" i="1" dirty="0"/>
              <a:t> one </a:t>
            </a:r>
            <a:r>
              <a:rPr lang="en-US" sz="1200" dirty="0"/>
              <a:t>5, 3, e9603.</a:t>
            </a:r>
          </a:p>
          <a:p>
            <a:r>
              <a:rPr lang="en-US" sz="1200" dirty="0"/>
              <a:t> [</a:t>
            </a:r>
            <a:r>
              <a:rPr lang="ar-SA" sz="1200" dirty="0"/>
              <a:t>8</a:t>
            </a:r>
            <a:r>
              <a:rPr lang="en-US" sz="1200" dirty="0"/>
              <a:t>] </a:t>
            </a:r>
            <a:r>
              <a:rPr lang="en-US" sz="1200" dirty="0" err="1"/>
              <a:t>Bleakley</a:t>
            </a:r>
            <a:r>
              <a:rPr lang="en-US" sz="1200" dirty="0"/>
              <a:t> K, </a:t>
            </a:r>
            <a:r>
              <a:rPr lang="en-US" sz="1200" dirty="0" err="1"/>
              <a:t>Yamanishi</a:t>
            </a:r>
            <a:r>
              <a:rPr lang="en-US" sz="1200" dirty="0"/>
              <a:t> Y (2009) Supervised prediction of drug–target interactions using bipartite local models. Bioinformatics 25(18):2397–2403</a:t>
            </a:r>
          </a:p>
          <a:p>
            <a:r>
              <a:rPr lang="en-US" sz="1200" dirty="0"/>
              <a:t>[</a:t>
            </a:r>
            <a:r>
              <a:rPr lang="ar-SA" sz="1200" dirty="0"/>
              <a:t>9</a:t>
            </a:r>
            <a:r>
              <a:rPr lang="en-US" sz="1200" dirty="0"/>
              <a:t>] </a:t>
            </a:r>
            <a:r>
              <a:rPr lang="en-US" sz="1200" dirty="0" err="1"/>
              <a:t>Yamanishi</a:t>
            </a:r>
            <a:r>
              <a:rPr lang="en-US" sz="1200" dirty="0"/>
              <a:t> Y, Araki M, </a:t>
            </a:r>
            <a:r>
              <a:rPr lang="en-US" sz="1200" dirty="0" err="1"/>
              <a:t>Gutteridge</a:t>
            </a:r>
            <a:r>
              <a:rPr lang="en-US" sz="1200" dirty="0"/>
              <a:t> A, Honda W, </a:t>
            </a:r>
            <a:r>
              <a:rPr lang="en-US" sz="1200" dirty="0" err="1"/>
              <a:t>Kanehisa</a:t>
            </a:r>
            <a:r>
              <a:rPr lang="en-US" sz="1200" dirty="0"/>
              <a:t> M (2008) Prediction of drug–target interaction networks from the integration of chemical and genomic spaces. Bioinformatics 24(13):i232–i240</a:t>
            </a:r>
          </a:p>
          <a:p>
            <a:r>
              <a:rPr lang="en-US" sz="1200" dirty="0"/>
              <a:t>[</a:t>
            </a:r>
            <a:r>
              <a:rPr lang="ar-SA" sz="1200" dirty="0"/>
              <a:t>10</a:t>
            </a:r>
            <a:r>
              <a:rPr lang="en-US" sz="1200" dirty="0"/>
              <a:t>] Cheng AC, Coleman RG, Smyth KT, Cao Q, </a:t>
            </a:r>
            <a:r>
              <a:rPr lang="en-US" sz="1200" dirty="0" err="1"/>
              <a:t>Soulard</a:t>
            </a:r>
            <a:r>
              <a:rPr lang="en-US" sz="1200" dirty="0"/>
              <a:t> P, </a:t>
            </a:r>
            <a:r>
              <a:rPr lang="en-US" sz="1200" dirty="0" err="1"/>
              <a:t>Caffrey</a:t>
            </a:r>
            <a:r>
              <a:rPr lang="en-US" sz="1200" dirty="0"/>
              <a:t> DR, </a:t>
            </a:r>
            <a:r>
              <a:rPr lang="en-US" sz="1200" dirty="0" err="1"/>
              <a:t>Salzberg</a:t>
            </a:r>
            <a:r>
              <a:rPr lang="en-US" sz="1200" dirty="0"/>
              <a:t> AC, Huang ES (2007) Structure-based maximal affinity model predicts small-molecule </a:t>
            </a:r>
            <a:r>
              <a:rPr lang="en-US" sz="1200" dirty="0" err="1"/>
              <a:t>druggability</a:t>
            </a:r>
            <a:r>
              <a:rPr lang="en-US" sz="1200" dirty="0"/>
              <a:t>. Nat </a:t>
            </a:r>
            <a:r>
              <a:rPr lang="en-US" sz="1200" dirty="0" err="1"/>
              <a:t>Biotechnol</a:t>
            </a:r>
            <a:r>
              <a:rPr lang="en-US" sz="1200" dirty="0"/>
              <a:t> 25(1):71–75 </a:t>
            </a:r>
          </a:p>
          <a:p>
            <a:r>
              <a:rPr lang="en-US" sz="1200" dirty="0"/>
              <a:t>[</a:t>
            </a:r>
            <a:r>
              <a:rPr lang="ar-SA" sz="1200" dirty="0"/>
              <a:t>11</a:t>
            </a:r>
            <a:r>
              <a:rPr lang="en-US" sz="1200" dirty="0"/>
              <a:t>] Zhou T, Ren J, </a:t>
            </a:r>
            <a:r>
              <a:rPr lang="en-US" sz="1200" dirty="0" err="1"/>
              <a:t>Medo</a:t>
            </a:r>
            <a:r>
              <a:rPr lang="en-US" sz="1200" dirty="0"/>
              <a:t> M, Zhang YC (2007) Bipartite network projection and personal recommendation. </a:t>
            </a:r>
            <a:r>
              <a:rPr lang="en-US" sz="1200" dirty="0" err="1"/>
              <a:t>Phys</a:t>
            </a:r>
            <a:r>
              <a:rPr lang="en-US" sz="1200" dirty="0"/>
              <a:t> Rev E Stat Nonlinear Soft Matter </a:t>
            </a:r>
            <a:r>
              <a:rPr lang="en-US" sz="1200" dirty="0" err="1"/>
              <a:t>Phys</a:t>
            </a:r>
            <a:r>
              <a:rPr lang="en-US" sz="1200" dirty="0"/>
              <a:t> 76(4 Pt 2):04611</a:t>
            </a:r>
          </a:p>
          <a:p>
            <a:endParaRPr lang="en-US" sz="1200" dirty="0"/>
          </a:p>
        </p:txBody>
      </p:sp>
    </p:spTree>
    <p:extLst>
      <p:ext uri="{BB962C8B-B14F-4D97-AF65-F5344CB8AC3E}">
        <p14:creationId xmlns:p14="http://schemas.microsoft.com/office/powerpoint/2010/main" val="4039442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7256859" cy="5333999"/>
          </a:xfrm>
        </p:spPr>
        <p:txBody>
          <a:bodyPr>
            <a:noAutofit/>
          </a:bodyPr>
          <a:lstStyle/>
          <a:p>
            <a:pPr algn="ctr"/>
            <a:r>
              <a:rPr lang="ar-SA" sz="4400" dirty="0" smtClean="0">
                <a:solidFill>
                  <a:srgbClr val="00B0F0"/>
                </a:solidFill>
                <a:cs typeface="B Ziba" panose="00000400000000000000" pitchFamily="2" charset="-78"/>
              </a:rPr>
              <a:t>مقایسه‌ی </a:t>
            </a:r>
            <a:r>
              <a:rPr lang="ar-SA" sz="4400" dirty="0">
                <a:solidFill>
                  <a:srgbClr val="00B0F0"/>
                </a:solidFill>
                <a:cs typeface="B Ziba" panose="00000400000000000000" pitchFamily="2" charset="-78"/>
              </a:rPr>
              <a:t>روش‌های پیش‌بینی تعامل دارو  </a:t>
            </a:r>
            <a:r>
              <a:rPr lang="ar-SA" sz="4400" dirty="0" smtClean="0">
                <a:solidFill>
                  <a:srgbClr val="00B0F0"/>
                </a:solidFill>
                <a:cs typeface="B Ziba" panose="00000400000000000000" pitchFamily="2" charset="-78"/>
              </a:rPr>
              <a:t>و</a:t>
            </a:r>
            <a:r>
              <a:rPr lang="fa-IR" sz="4400" dirty="0" smtClean="0">
                <a:solidFill>
                  <a:srgbClr val="00B0F0"/>
                </a:solidFill>
                <a:cs typeface="B Ziba" panose="00000400000000000000" pitchFamily="2" charset="-78"/>
              </a:rPr>
              <a:t> هدف</a:t>
            </a:r>
            <a:r>
              <a:rPr lang="ar-SA" sz="4400" dirty="0" smtClean="0">
                <a:solidFill>
                  <a:srgbClr val="00B0F0"/>
                </a:solidFill>
                <a:cs typeface="B Ziba" panose="00000400000000000000" pitchFamily="2" charset="-78"/>
              </a:rPr>
              <a:t> </a:t>
            </a:r>
            <a:r>
              <a:rPr lang="fa-IR" sz="4400" dirty="0">
                <a:solidFill>
                  <a:srgbClr val="00B0F0"/>
                </a:solidFill>
                <a:cs typeface="B Ziba" panose="00000400000000000000" pitchFamily="2" charset="-78"/>
              </a:rPr>
              <a:t/>
            </a:r>
            <a:br>
              <a:rPr lang="fa-IR" sz="4400" dirty="0">
                <a:solidFill>
                  <a:srgbClr val="00B0F0"/>
                </a:solidFill>
                <a:cs typeface="B Ziba" panose="00000400000000000000" pitchFamily="2" charset="-78"/>
              </a:rPr>
            </a:br>
            <a:r>
              <a:rPr lang="en-US" sz="4400" dirty="0" smtClean="0">
                <a:solidFill>
                  <a:srgbClr val="FFC000"/>
                </a:solidFill>
              </a:rPr>
              <a:t>Comparison of drug-target </a:t>
            </a:r>
            <a:r>
              <a:rPr lang="en-US" sz="4400" dirty="0">
                <a:solidFill>
                  <a:srgbClr val="FFC000"/>
                </a:solidFill>
              </a:rPr>
              <a:t>interaction </a:t>
            </a:r>
            <a:r>
              <a:rPr lang="en-US" sz="4400" dirty="0">
                <a:solidFill>
                  <a:srgbClr val="FFC000"/>
                </a:solidFill>
              </a:rPr>
              <a:t>prediction</a:t>
            </a:r>
            <a:r>
              <a:rPr lang="fa-IR" sz="4400" dirty="0">
                <a:solidFill>
                  <a:srgbClr val="FFC000"/>
                </a:solidFill>
              </a:rPr>
              <a:t> </a:t>
            </a:r>
            <a:r>
              <a:rPr lang="en-US" sz="4400" dirty="0">
                <a:solidFill>
                  <a:srgbClr val="FFC000"/>
                </a:solidFill>
              </a:rPr>
              <a:t>methods</a:t>
            </a:r>
            <a:r>
              <a:rPr lang="en-US" sz="4400" dirty="0">
                <a:solidFill>
                  <a:schemeClr val="accent6">
                    <a:lumMod val="60000"/>
                    <a:lumOff val="40000"/>
                  </a:schemeClr>
                </a:solidFill>
                <a:latin typeface="Courier New" panose="02070309020205020404" pitchFamily="49" charset="0"/>
                <a:cs typeface="Courier New" panose="02070309020205020404" pitchFamily="49" charset="0"/>
              </a:rPr>
              <a:t/>
            </a:r>
            <a:br>
              <a:rPr lang="en-US" sz="4400" dirty="0">
                <a:solidFill>
                  <a:schemeClr val="accent6">
                    <a:lumMod val="60000"/>
                    <a:lumOff val="40000"/>
                  </a:schemeClr>
                </a:solidFill>
                <a:latin typeface="Courier New" panose="02070309020205020404" pitchFamily="49" charset="0"/>
                <a:cs typeface="Courier New" panose="02070309020205020404" pitchFamily="49" charset="0"/>
              </a:rPr>
            </a:br>
            <a:r>
              <a:rPr lang="en-US" sz="4400" dirty="0">
                <a:solidFill>
                  <a:srgbClr val="FFFF00"/>
                </a:solidFill>
                <a:cs typeface="B Ziba" pitchFamily="2" charset="-78"/>
              </a:rPr>
              <a:t/>
            </a:r>
            <a:br>
              <a:rPr lang="en-US" sz="4400" dirty="0">
                <a:solidFill>
                  <a:srgbClr val="FFFF00"/>
                </a:solidFill>
                <a:cs typeface="B Ziba" pitchFamily="2" charset="-78"/>
              </a:rPr>
            </a:br>
            <a:endParaRPr lang="en-US" sz="4000" dirty="0"/>
          </a:p>
        </p:txBody>
      </p:sp>
      <p:sp>
        <p:nvSpPr>
          <p:cNvPr id="4" name="Footer Placeholder 3"/>
          <p:cNvSpPr>
            <a:spLocks noGrp="1"/>
          </p:cNvSpPr>
          <p:nvPr>
            <p:ph type="ftr" sz="quarter" idx="11"/>
          </p:nvPr>
        </p:nvSpPr>
        <p:spPr/>
        <p:txBody>
          <a:bodyPr/>
          <a:lstStyle/>
          <a:p>
            <a:r>
              <a:rPr lang="en-US" sz="800" smtClean="0">
                <a:solidFill>
                  <a:schemeClr val="tx1">
                    <a:lumMod val="85000"/>
                    <a:lumOff val="15000"/>
                  </a:schemeClr>
                </a:solidFill>
              </a:rPr>
              <a:t>DTI Survey                                </a:t>
            </a:r>
            <a:r>
              <a:rPr lang="fa-IR" sz="800" smtClean="0">
                <a:solidFill>
                  <a:schemeClr val="tx1">
                    <a:lumMod val="85000"/>
                    <a:lumOff val="15000"/>
                  </a:schemeClr>
                </a:solidFill>
              </a:rPr>
              <a:t>دانشگاه شهید بهشتی</a:t>
            </a:r>
            <a:endParaRPr lang="en-US" sz="800" dirty="0">
              <a:solidFill>
                <a:schemeClr val="tx1">
                  <a:lumMod val="85000"/>
                  <a:lumOff val="15000"/>
                </a:schemeClr>
              </a:solidFill>
            </a:endParaRPr>
          </a:p>
        </p:txBody>
      </p:sp>
      <p:sp>
        <p:nvSpPr>
          <p:cNvPr id="5" name="Slide Number Placeholder 4"/>
          <p:cNvSpPr>
            <a:spLocks noGrp="1"/>
          </p:cNvSpPr>
          <p:nvPr>
            <p:ph type="sldNum" sz="quarter" idx="12"/>
          </p:nvPr>
        </p:nvSpPr>
        <p:spPr/>
        <p:txBody>
          <a:bodyPr/>
          <a:lstStyle/>
          <a:p>
            <a:fld id="{D29E52B4-7EA2-4AE6-8538-45A8761A895D}" type="slidenum">
              <a:rPr lang="en-US" smtClean="0"/>
              <a:t>2</a:t>
            </a:fld>
            <a:endParaRPr lang="en-US"/>
          </a:p>
        </p:txBody>
      </p:sp>
    </p:spTree>
    <p:extLst>
      <p:ext uri="{BB962C8B-B14F-4D97-AF65-F5344CB8AC3E}">
        <p14:creationId xmlns:p14="http://schemas.microsoft.com/office/powerpoint/2010/main" val="9360297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870609" y="617436"/>
            <a:ext cx="6683765" cy="1280890"/>
          </a:xfrm>
        </p:spPr>
        <p:txBody>
          <a:bodyPr/>
          <a:lstStyle/>
          <a:p>
            <a:pPr algn="r" rtl="1">
              <a:lnSpc>
                <a:spcPct val="200000"/>
              </a:lnSpc>
            </a:pPr>
            <a:r>
              <a:rPr lang="fa-IR" sz="2800" b="1" dirty="0" smtClean="0"/>
              <a:t>طرح مسئله‌ی </a:t>
            </a:r>
            <a:r>
              <a:rPr lang="en-US" sz="2800" b="1" dirty="0" smtClean="0"/>
              <a:t>DTI</a:t>
            </a:r>
            <a:endParaRPr lang="fa-IR" sz="2800" dirty="0"/>
          </a:p>
        </p:txBody>
      </p:sp>
      <p:sp>
        <p:nvSpPr>
          <p:cNvPr id="11" name="Rectangle 10"/>
          <p:cNvSpPr/>
          <p:nvPr/>
        </p:nvSpPr>
        <p:spPr>
          <a:xfrm>
            <a:off x="1752600" y="2133600"/>
            <a:ext cx="6934200" cy="1550746"/>
          </a:xfrm>
          <a:prstGeom prst="rect">
            <a:avLst/>
          </a:prstGeom>
        </p:spPr>
        <p:txBody>
          <a:bodyPr wrap="square">
            <a:spAutoFit/>
          </a:bodyPr>
          <a:lstStyle/>
          <a:p>
            <a:pPr marL="257175" indent="-257175" algn="r" defTabSz="342900" rtl="1">
              <a:lnSpc>
                <a:spcPct val="200000"/>
              </a:lnSpc>
              <a:spcBef>
                <a:spcPts val="750"/>
              </a:spcBef>
              <a:buClr>
                <a:schemeClr val="accent1"/>
              </a:buClr>
              <a:buFont typeface="Wingdings 3" charset="2"/>
              <a:buChar char=""/>
            </a:pPr>
            <a:r>
              <a:rPr lang="fa-IR" sz="2400" dirty="0" smtClean="0">
                <a:solidFill>
                  <a:schemeClr val="tx1">
                    <a:lumMod val="75000"/>
                    <a:lumOff val="25000"/>
                  </a:schemeClr>
                </a:solidFill>
              </a:rPr>
              <a:t>زمان اثبات </a:t>
            </a:r>
            <a:r>
              <a:rPr lang="fa-IR" sz="2400" dirty="0">
                <a:solidFill>
                  <a:schemeClr val="tx1">
                    <a:lumMod val="75000"/>
                    <a:lumOff val="25000"/>
                  </a:schemeClr>
                </a:solidFill>
              </a:rPr>
              <a:t>کارآمدی و سلامت دارو</a:t>
            </a:r>
            <a:endParaRPr lang="fa-IR" sz="2400" dirty="0">
              <a:solidFill>
                <a:schemeClr val="tx1">
                  <a:lumMod val="75000"/>
                  <a:lumOff val="25000"/>
                </a:schemeClr>
              </a:solidFill>
            </a:endParaRPr>
          </a:p>
          <a:p>
            <a:pPr marL="257175" indent="-257175" algn="r" defTabSz="342900" rtl="1">
              <a:lnSpc>
                <a:spcPct val="200000"/>
              </a:lnSpc>
              <a:spcBef>
                <a:spcPts val="750"/>
              </a:spcBef>
              <a:buClr>
                <a:schemeClr val="accent1"/>
              </a:buClr>
              <a:buFont typeface="Wingdings 3" charset="2"/>
              <a:buChar char=""/>
            </a:pPr>
            <a:r>
              <a:rPr lang="fa-IR" sz="2400" dirty="0" smtClean="0">
                <a:solidFill>
                  <a:schemeClr val="tx1">
                    <a:lumMod val="75000"/>
                    <a:lumOff val="25000"/>
                  </a:schemeClr>
                </a:solidFill>
              </a:rPr>
              <a:t>هزینه‌ی اثبات کارآمدی و سلامت دارو</a:t>
            </a:r>
            <a:endParaRPr lang="fa-IR" sz="2400" dirty="0">
              <a:solidFill>
                <a:schemeClr val="tx1">
                  <a:lumMod val="75000"/>
                  <a:lumOff val="25000"/>
                </a:schemeClr>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251364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870609" y="617436"/>
            <a:ext cx="6683765" cy="1280890"/>
          </a:xfrm>
        </p:spPr>
        <p:txBody>
          <a:bodyPr/>
          <a:lstStyle/>
          <a:p>
            <a:pPr algn="r" rtl="1">
              <a:lnSpc>
                <a:spcPct val="200000"/>
              </a:lnSpc>
            </a:pPr>
            <a:r>
              <a:rPr lang="fa-IR" sz="2800" b="1" dirty="0" smtClean="0"/>
              <a:t>طرح مسئله‌ی </a:t>
            </a:r>
            <a:r>
              <a:rPr lang="en-US" sz="2800" b="1" dirty="0" smtClean="0"/>
              <a:t>DTI</a:t>
            </a:r>
            <a:endParaRPr lang="fa-IR" sz="2800" dirty="0"/>
          </a:p>
        </p:txBody>
      </p:sp>
      <p:sp>
        <p:nvSpPr>
          <p:cNvPr id="11" name="Rectangle 10"/>
          <p:cNvSpPr/>
          <p:nvPr/>
        </p:nvSpPr>
        <p:spPr>
          <a:xfrm>
            <a:off x="1752600" y="2133600"/>
            <a:ext cx="6934200" cy="2745945"/>
          </a:xfrm>
          <a:prstGeom prst="rect">
            <a:avLst/>
          </a:prstGeom>
        </p:spPr>
        <p:txBody>
          <a:bodyPr wrap="square">
            <a:spAutoFit/>
          </a:bodyPr>
          <a:lstStyle/>
          <a:p>
            <a:pPr marL="257175" indent="-257175" defTabSz="342900">
              <a:lnSpc>
                <a:spcPct val="200000"/>
              </a:lnSpc>
              <a:spcBef>
                <a:spcPts val="750"/>
              </a:spcBef>
              <a:buClr>
                <a:schemeClr val="accent1"/>
              </a:buClr>
              <a:buFont typeface="Wingdings 3" charset="2"/>
              <a:buChar char=""/>
            </a:pPr>
            <a:r>
              <a:rPr lang="en-US" sz="2800" dirty="0">
                <a:latin typeface="Arial" panose="020B0604020202020204" pitchFamily="34" charset="0"/>
                <a:cs typeface="Arial" panose="020B0604020202020204" pitchFamily="34" charset="0"/>
              </a:rPr>
              <a:t>Drug </a:t>
            </a:r>
            <a:r>
              <a:rPr lang="en-US" sz="2800" dirty="0" smtClean="0">
                <a:latin typeface="Arial" panose="020B0604020202020204" pitchFamily="34" charset="0"/>
                <a:cs typeface="Arial" panose="020B0604020202020204" pitchFamily="34" charset="0"/>
              </a:rPr>
              <a:t>repositioning</a:t>
            </a:r>
            <a:endParaRPr lang="fa-IR" sz="2800" dirty="0" smtClean="0">
              <a:latin typeface="Arial" panose="020B0604020202020204" pitchFamily="34" charset="0"/>
              <a:cs typeface="Arial" panose="020B0604020202020204" pitchFamily="34" charset="0"/>
            </a:endParaRPr>
          </a:p>
          <a:p>
            <a:pPr marL="257175" indent="-257175" defTabSz="342900">
              <a:lnSpc>
                <a:spcPct val="200000"/>
              </a:lnSpc>
              <a:spcBef>
                <a:spcPts val="750"/>
              </a:spcBef>
              <a:buClr>
                <a:schemeClr val="accent1"/>
              </a:buClr>
              <a:buFont typeface="Wingdings 3" charset="2"/>
              <a:buChar char=""/>
            </a:pPr>
            <a:r>
              <a:rPr lang="en-US" sz="2800" dirty="0">
                <a:latin typeface="Arial" panose="020B0604020202020204" pitchFamily="34" charset="0"/>
                <a:cs typeface="Arial" panose="020B0604020202020204" pitchFamily="34" charset="0"/>
              </a:rPr>
              <a:t>New </a:t>
            </a:r>
            <a:r>
              <a:rPr lang="en-US" sz="2800" dirty="0" smtClean="0">
                <a:latin typeface="Arial" panose="020B0604020202020204" pitchFamily="34" charset="0"/>
                <a:cs typeface="Arial" panose="020B0604020202020204" pitchFamily="34" charset="0"/>
              </a:rPr>
              <a:t>drug</a:t>
            </a:r>
            <a:endParaRPr lang="fa-IR" sz="2800" dirty="0" smtClean="0">
              <a:latin typeface="Arial" panose="020B0604020202020204" pitchFamily="34" charset="0"/>
              <a:cs typeface="Arial" panose="020B0604020202020204" pitchFamily="34" charset="0"/>
            </a:endParaRPr>
          </a:p>
          <a:p>
            <a:pPr marL="257175" indent="-257175" defTabSz="342900">
              <a:lnSpc>
                <a:spcPct val="200000"/>
              </a:lnSpc>
              <a:spcBef>
                <a:spcPts val="750"/>
              </a:spcBef>
              <a:buClr>
                <a:schemeClr val="accent1"/>
              </a:buClr>
              <a:buFont typeface="Wingdings 3" charset="2"/>
              <a:buChar char=""/>
            </a:pPr>
            <a:r>
              <a:rPr lang="en-US" sz="2800" dirty="0">
                <a:latin typeface="Arial" panose="020B0604020202020204" pitchFamily="34" charset="0"/>
                <a:cs typeface="Arial" panose="020B0604020202020204" pitchFamily="34" charset="0"/>
              </a:rPr>
              <a:t>New target</a:t>
            </a:r>
            <a:endParaRPr lang="fa-IR" sz="4000" dirty="0" smtClean="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5954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870609" y="617436"/>
            <a:ext cx="6683765" cy="1280890"/>
          </a:xfrm>
        </p:spPr>
        <p:txBody>
          <a:bodyPr/>
          <a:lstStyle/>
          <a:p>
            <a:pPr algn="r" rtl="1">
              <a:lnSpc>
                <a:spcPct val="200000"/>
              </a:lnSpc>
            </a:pPr>
            <a:r>
              <a:rPr lang="fa-IR" sz="2800" b="1" dirty="0" smtClean="0"/>
              <a:t>روش‌های حل مسئله‌ی </a:t>
            </a:r>
            <a:r>
              <a:rPr lang="en-US" sz="2800" b="1" dirty="0" smtClean="0"/>
              <a:t>DTI</a:t>
            </a:r>
            <a:endParaRPr lang="fa-IR" sz="2800" dirty="0"/>
          </a:p>
        </p:txBody>
      </p:sp>
      <p:sp>
        <p:nvSpPr>
          <p:cNvPr id="11" name="Rectangle 10"/>
          <p:cNvSpPr/>
          <p:nvPr/>
        </p:nvSpPr>
        <p:spPr>
          <a:xfrm>
            <a:off x="1752600" y="2133600"/>
            <a:ext cx="6934200" cy="5078313"/>
          </a:xfrm>
          <a:prstGeom prst="rect">
            <a:avLst/>
          </a:prstGeom>
        </p:spPr>
        <p:txBody>
          <a:bodyPr wrap="square">
            <a:spAutoFit/>
          </a:bodyPr>
          <a:lstStyle/>
          <a:p>
            <a:pPr marL="257175" indent="-257175" defTabSz="342900">
              <a:lnSpc>
                <a:spcPct val="200000"/>
              </a:lnSpc>
              <a:spcBef>
                <a:spcPts val="750"/>
              </a:spcBef>
              <a:buClr>
                <a:schemeClr val="accent1"/>
              </a:buClr>
              <a:buFont typeface="Wingdings 3" charset="2"/>
              <a:buChar char=""/>
            </a:pPr>
            <a:r>
              <a:rPr lang="en-US" sz="2800" dirty="0">
                <a:latin typeface="Arial" panose="020B0604020202020204" pitchFamily="34" charset="0"/>
                <a:cs typeface="Arial" panose="020B0604020202020204" pitchFamily="34" charset="0"/>
              </a:rPr>
              <a:t>network-based </a:t>
            </a:r>
            <a:r>
              <a:rPr lang="en-US" sz="2800" dirty="0" smtClean="0">
                <a:latin typeface="Arial" panose="020B0604020202020204" pitchFamily="34" charset="0"/>
                <a:cs typeface="Arial" panose="020B0604020202020204" pitchFamily="34" charset="0"/>
              </a:rPr>
              <a:t>inference</a:t>
            </a:r>
          </a:p>
          <a:p>
            <a:pPr marL="714375" lvl="1" indent="-257175" defTabSz="342900">
              <a:lnSpc>
                <a:spcPct val="200000"/>
              </a:lnSpc>
              <a:spcBef>
                <a:spcPts val="750"/>
              </a:spcBef>
              <a:buClr>
                <a:schemeClr val="accent1"/>
              </a:buClr>
              <a:buFont typeface="Wingdings 3" charset="2"/>
              <a:buChar char=""/>
            </a:pPr>
            <a:r>
              <a:rPr lang="en-US" dirty="0" smtClean="0"/>
              <a:t>NBI</a:t>
            </a:r>
            <a:endParaRPr lang="fa-IR" dirty="0" smtClean="0"/>
          </a:p>
          <a:p>
            <a:pPr marL="714375" lvl="1" indent="-257175" defTabSz="342900">
              <a:lnSpc>
                <a:spcPct val="200000"/>
              </a:lnSpc>
              <a:spcBef>
                <a:spcPts val="750"/>
              </a:spcBef>
              <a:buClr>
                <a:schemeClr val="accent1"/>
              </a:buClr>
              <a:buFont typeface="Wingdings 3" charset="2"/>
              <a:buChar char=""/>
            </a:pPr>
            <a:r>
              <a:rPr lang="en-US" dirty="0" smtClean="0"/>
              <a:t>HGBI</a:t>
            </a:r>
          </a:p>
          <a:p>
            <a:pPr marL="714375" lvl="1" indent="-257175" defTabSz="342900">
              <a:lnSpc>
                <a:spcPct val="200000"/>
              </a:lnSpc>
              <a:spcBef>
                <a:spcPts val="750"/>
              </a:spcBef>
              <a:buClr>
                <a:schemeClr val="accent1"/>
              </a:buClr>
              <a:buFont typeface="Wingdings 3" charset="2"/>
              <a:buChar char=""/>
            </a:pPr>
            <a:r>
              <a:rPr lang="en-US" dirty="0" err="1" smtClean="0"/>
              <a:t>Daspfind</a:t>
            </a:r>
            <a:endParaRPr lang="en-US" dirty="0" smtClean="0"/>
          </a:p>
          <a:p>
            <a:pPr marL="714375" lvl="1" indent="-257175" defTabSz="342900">
              <a:lnSpc>
                <a:spcPct val="200000"/>
              </a:lnSpc>
              <a:spcBef>
                <a:spcPts val="750"/>
              </a:spcBef>
              <a:buClr>
                <a:schemeClr val="accent1"/>
              </a:buClr>
              <a:buFont typeface="Wingdings 3" charset="2"/>
              <a:buChar char=""/>
            </a:pPr>
            <a:r>
              <a:rPr lang="en-US" dirty="0" smtClean="0"/>
              <a:t>NRLMF</a:t>
            </a:r>
          </a:p>
          <a:p>
            <a:pPr marL="714375" lvl="1" indent="-257175" defTabSz="342900">
              <a:lnSpc>
                <a:spcPct val="200000"/>
              </a:lnSpc>
              <a:spcBef>
                <a:spcPts val="750"/>
              </a:spcBef>
              <a:buClr>
                <a:schemeClr val="accent1"/>
              </a:buClr>
              <a:buFont typeface="Wingdings 3" charset="2"/>
              <a:buChar char=""/>
            </a:pPr>
            <a:r>
              <a:rPr lang="en-US" dirty="0" smtClean="0"/>
              <a:t>DNILMF</a:t>
            </a:r>
            <a:endParaRPr lang="fa-IR" dirty="0" smtClean="0"/>
          </a:p>
          <a:p>
            <a:pPr marL="714375" lvl="1" indent="-257175" defTabSz="342900">
              <a:lnSpc>
                <a:spcPct val="200000"/>
              </a:lnSpc>
              <a:spcBef>
                <a:spcPts val="750"/>
              </a:spcBef>
              <a:buClr>
                <a:schemeClr val="accent1"/>
              </a:buClr>
              <a:buFont typeface="Wingdings 3" charset="2"/>
              <a:buChar char=""/>
            </a:pPr>
            <a:endParaRPr lang="fa-IR" sz="2400" dirty="0" smtClean="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634005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739275" y="626435"/>
            <a:ext cx="6795125" cy="1280890"/>
          </a:xfrm>
        </p:spPr>
        <p:txBody>
          <a:bodyPr/>
          <a:lstStyle/>
          <a:p>
            <a:pPr algn="r" rtl="1">
              <a:lnSpc>
                <a:spcPct val="200000"/>
              </a:lnSpc>
            </a:pPr>
            <a:r>
              <a:rPr lang="fa-IR" sz="2800" b="1" dirty="0" smtClean="0"/>
              <a:t>وسعت کار </a:t>
            </a:r>
            <a:r>
              <a:rPr lang="en-US" sz="2800" b="1" dirty="0" smtClean="0"/>
              <a:t>DTI</a:t>
            </a:r>
            <a:endParaRPr lang="fa-IR" sz="2800" dirty="0"/>
          </a:p>
        </p:txBody>
      </p:sp>
      <p:sp>
        <p:nvSpPr>
          <p:cNvPr id="11" name="Rectangle 10"/>
          <p:cNvSpPr/>
          <p:nvPr/>
        </p:nvSpPr>
        <p:spPr>
          <a:xfrm>
            <a:off x="1752600" y="2133600"/>
            <a:ext cx="6934200" cy="2410916"/>
          </a:xfrm>
          <a:prstGeom prst="rect">
            <a:avLst/>
          </a:prstGeom>
        </p:spPr>
        <p:txBody>
          <a:bodyPr wrap="square">
            <a:spAutoFit/>
          </a:bodyPr>
          <a:lstStyle/>
          <a:p>
            <a:pPr marL="257175" indent="-257175" algn="r" defTabSz="342900" rtl="1">
              <a:lnSpc>
                <a:spcPct val="200000"/>
              </a:lnSpc>
              <a:spcBef>
                <a:spcPts val="750"/>
              </a:spcBef>
              <a:buClr>
                <a:schemeClr val="accent1"/>
              </a:buClr>
              <a:buFont typeface="Wingdings 3" charset="2"/>
              <a:buChar char=""/>
            </a:pPr>
            <a:r>
              <a:rPr lang="fa-IR" sz="3600" dirty="0" smtClean="0">
                <a:latin typeface="Arial" panose="020B0604020202020204" pitchFamily="34" charset="0"/>
                <a:cs typeface="Arial" panose="020B0604020202020204" pitchFamily="34" charset="0"/>
              </a:rPr>
              <a:t>۲۵ مقاله در سال‌های بین ۲۰۱۵ ـ ۲۰۱۷</a:t>
            </a:r>
          </a:p>
          <a:p>
            <a:pPr marL="257175" indent="-257175" algn="r" defTabSz="342900" rtl="1">
              <a:lnSpc>
                <a:spcPct val="200000"/>
              </a:lnSpc>
              <a:spcBef>
                <a:spcPts val="750"/>
              </a:spcBef>
              <a:buClr>
                <a:schemeClr val="accent1"/>
              </a:buClr>
              <a:buFont typeface="Wingdings 3" charset="2"/>
              <a:buChar char=""/>
            </a:pPr>
            <a:r>
              <a:rPr lang="fa-IR" sz="3600" dirty="0" smtClean="0">
                <a:latin typeface="Arial" panose="020B0604020202020204" pitchFamily="34" charset="0"/>
                <a:cs typeface="Arial" panose="020B0604020202020204" pitchFamily="34" charset="0"/>
              </a:rPr>
              <a:t>مقالات </a:t>
            </a:r>
            <a:r>
              <a:rPr lang="en-US" sz="3600" dirty="0" smtClean="0">
                <a:latin typeface="Arial" panose="020B0604020202020204" pitchFamily="34" charset="0"/>
                <a:cs typeface="Arial" panose="020B0604020202020204" pitchFamily="34" charset="0"/>
              </a:rPr>
              <a:t>Survey</a:t>
            </a:r>
            <a:r>
              <a:rPr lang="fa-IR" sz="3600" dirty="0" smtClean="0">
                <a:latin typeface="Arial" panose="020B0604020202020204" pitchFamily="34" charset="0"/>
                <a:cs typeface="Arial" panose="020B0604020202020204" pitchFamily="34" charset="0"/>
              </a:rPr>
              <a:t> درحد معرفی</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76450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739275" y="697509"/>
            <a:ext cx="6795125" cy="1280890"/>
          </a:xfrm>
        </p:spPr>
        <p:txBody>
          <a:bodyPr/>
          <a:lstStyle/>
          <a:p>
            <a:pPr algn="r" rtl="1">
              <a:lnSpc>
                <a:spcPct val="200000"/>
              </a:lnSpc>
            </a:pPr>
            <a:r>
              <a:rPr lang="fa-IR" sz="2800" b="1" dirty="0" smtClean="0"/>
              <a:t>مسیر پیش رو</a:t>
            </a:r>
            <a:endParaRPr lang="fa-IR" sz="2800" dirty="0"/>
          </a:p>
        </p:txBody>
      </p:sp>
      <p:sp>
        <p:nvSpPr>
          <p:cNvPr id="11" name="Rectangle 10"/>
          <p:cNvSpPr/>
          <p:nvPr/>
        </p:nvSpPr>
        <p:spPr>
          <a:xfrm>
            <a:off x="1752600" y="2133600"/>
            <a:ext cx="6934200" cy="2239011"/>
          </a:xfrm>
          <a:prstGeom prst="rect">
            <a:avLst/>
          </a:prstGeom>
        </p:spPr>
        <p:txBody>
          <a:bodyPr wrap="square">
            <a:spAutoFit/>
          </a:bodyPr>
          <a:lstStyle/>
          <a:p>
            <a:pPr marL="257175" indent="-257175" algn="r" defTabSz="342900" rtl="1">
              <a:lnSpc>
                <a:spcPct val="200000"/>
              </a:lnSpc>
              <a:spcBef>
                <a:spcPts val="750"/>
              </a:spcBef>
              <a:buClr>
                <a:schemeClr val="accent1"/>
              </a:buClr>
              <a:buFont typeface="Wingdings 3" charset="2"/>
              <a:buChar char=""/>
            </a:pPr>
            <a:r>
              <a:rPr lang="fa-IR" sz="3600" dirty="0" smtClean="0">
                <a:latin typeface="Arial" panose="020B0604020202020204" pitchFamily="34" charset="0"/>
                <a:cs typeface="Arial" panose="020B0604020202020204" pitchFamily="34" charset="0"/>
              </a:rPr>
              <a:t>جمع‌آوری و مطالعه‌</a:t>
            </a:r>
          </a:p>
          <a:p>
            <a:pPr marL="257175" indent="-257175" algn="r" defTabSz="342900" rtl="1">
              <a:lnSpc>
                <a:spcPct val="200000"/>
              </a:lnSpc>
              <a:spcBef>
                <a:spcPts val="750"/>
              </a:spcBef>
              <a:buClr>
                <a:schemeClr val="accent1"/>
              </a:buClr>
              <a:buFont typeface="Wingdings 3" charset="2"/>
              <a:buChar char=""/>
            </a:pPr>
            <a:r>
              <a:rPr lang="fa-IR" sz="3600" dirty="0" smtClean="0">
                <a:latin typeface="Arial" panose="020B0604020202020204" pitchFamily="34" charset="0"/>
                <a:cs typeface="Arial" panose="020B0604020202020204" pitchFamily="34" charset="0"/>
              </a:rPr>
              <a:t>دریافت یا پیاده‌سازی الگوریتم‌های معروف</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409304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739275" y="697509"/>
            <a:ext cx="6795125" cy="1280890"/>
          </a:xfrm>
        </p:spPr>
        <p:txBody>
          <a:bodyPr/>
          <a:lstStyle/>
          <a:p>
            <a:pPr algn="l">
              <a:lnSpc>
                <a:spcPct val="200000"/>
              </a:lnSpc>
            </a:pPr>
            <a:r>
              <a:rPr lang="en-US" sz="2800" b="1" dirty="0" smtClean="0"/>
              <a:t>Gold Standard datasets</a:t>
            </a:r>
            <a:endParaRPr lang="fa-IR" sz="2800" dirty="0"/>
          </a:p>
        </p:txBody>
      </p:sp>
      <p:sp>
        <p:nvSpPr>
          <p:cNvPr id="11" name="Rectangle 10"/>
          <p:cNvSpPr/>
          <p:nvPr/>
        </p:nvSpPr>
        <p:spPr>
          <a:xfrm>
            <a:off x="1752600" y="2133600"/>
            <a:ext cx="6934200" cy="2616101"/>
          </a:xfrm>
          <a:prstGeom prst="rect">
            <a:avLst/>
          </a:prstGeom>
        </p:spPr>
        <p:txBody>
          <a:bodyPr wrap="square">
            <a:spAutoFit/>
          </a:bodyPr>
          <a:lstStyle/>
          <a:p>
            <a:pPr marL="257175" indent="-257175" defTabSz="342900">
              <a:lnSpc>
                <a:spcPct val="200000"/>
              </a:lnSpc>
              <a:spcBef>
                <a:spcPts val="750"/>
              </a:spcBef>
              <a:buClr>
                <a:schemeClr val="accent1"/>
              </a:buClr>
              <a:buFont typeface="Wingdings 3" charset="2"/>
              <a:buChar char=""/>
            </a:pPr>
            <a:r>
              <a:rPr lang="en-US" dirty="0"/>
              <a:t>  human </a:t>
            </a:r>
            <a:r>
              <a:rPr lang="en-US" dirty="0" smtClean="0"/>
              <a:t>enzymes</a:t>
            </a:r>
          </a:p>
          <a:p>
            <a:pPr marL="257175" indent="-257175" defTabSz="342900">
              <a:lnSpc>
                <a:spcPct val="200000"/>
              </a:lnSpc>
              <a:spcBef>
                <a:spcPts val="750"/>
              </a:spcBef>
              <a:buClr>
                <a:schemeClr val="accent1"/>
              </a:buClr>
              <a:buFont typeface="Wingdings 3" charset="2"/>
              <a:buChar char=""/>
            </a:pPr>
            <a:r>
              <a:rPr lang="en-US" dirty="0"/>
              <a:t> ion </a:t>
            </a:r>
            <a:r>
              <a:rPr lang="en-US" dirty="0" smtClean="0"/>
              <a:t>channels</a:t>
            </a:r>
          </a:p>
          <a:p>
            <a:pPr marL="257175" indent="-257175" defTabSz="342900">
              <a:lnSpc>
                <a:spcPct val="200000"/>
              </a:lnSpc>
              <a:spcBef>
                <a:spcPts val="750"/>
              </a:spcBef>
              <a:buClr>
                <a:schemeClr val="accent1"/>
              </a:buClr>
              <a:buFont typeface="Wingdings 3" charset="2"/>
              <a:buChar char=""/>
            </a:pPr>
            <a:r>
              <a:rPr lang="en-US" dirty="0"/>
              <a:t>G-protein-coupled receptors (</a:t>
            </a:r>
            <a:r>
              <a:rPr lang="en-US" dirty="0" smtClean="0"/>
              <a:t>GPCRs</a:t>
            </a:r>
          </a:p>
          <a:p>
            <a:pPr marL="257175" indent="-257175" defTabSz="342900">
              <a:lnSpc>
                <a:spcPct val="200000"/>
              </a:lnSpc>
              <a:spcBef>
                <a:spcPts val="750"/>
              </a:spcBef>
              <a:buClr>
                <a:schemeClr val="accent1"/>
              </a:buClr>
              <a:buFont typeface="Wingdings 3" charset="2"/>
              <a:buChar char=""/>
            </a:pPr>
            <a:r>
              <a:rPr lang="en-US" dirty="0"/>
              <a:t>nuclear receptors</a:t>
            </a:r>
            <a:endParaRPr lang="en-US" dirty="0" smtClean="0"/>
          </a:p>
        </p:txBody>
      </p:sp>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pic>
        <p:nvPicPr>
          <p:cNvPr id="12" name="Picture 11"/>
          <p:cNvPicPr>
            <a:picLocks noChangeAspect="1"/>
          </p:cNvPicPr>
          <p:nvPr/>
        </p:nvPicPr>
        <p:blipFill>
          <a:blip r:embed="rId2"/>
          <a:stretch>
            <a:fillRect/>
          </a:stretch>
        </p:blipFill>
        <p:spPr>
          <a:xfrm>
            <a:off x="4038600" y="1447800"/>
            <a:ext cx="5105400" cy="2257177"/>
          </a:xfrm>
          <a:prstGeom prst="rect">
            <a:avLst/>
          </a:prstGeom>
        </p:spPr>
      </p:pic>
    </p:spTree>
    <p:extLst>
      <p:ext uri="{BB962C8B-B14F-4D97-AF65-F5344CB8AC3E}">
        <p14:creationId xmlns:p14="http://schemas.microsoft.com/office/powerpoint/2010/main" val="2258507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52400" y="609600"/>
            <a:ext cx="1340415" cy="7290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1"/>
          </p:nvPr>
        </p:nvSpPr>
        <p:spPr/>
        <p:txBody>
          <a:bodyPr/>
          <a:lstStyle/>
          <a:p>
            <a:r>
              <a:rPr lang="en-US" sz="1000" smtClean="0"/>
              <a:t>DTI Survey                                </a:t>
            </a:r>
            <a:r>
              <a:rPr lang="fa-IR" sz="1000" smtClean="0"/>
              <a:t>دانشگاه شهید بهشتی</a:t>
            </a:r>
            <a:endParaRPr lang="en-US" sz="1000" dirty="0"/>
          </a:p>
        </p:txBody>
      </p:sp>
      <p:sp>
        <p:nvSpPr>
          <p:cNvPr id="9" name="Title 1"/>
          <p:cNvSpPr>
            <a:spLocks noGrp="1"/>
          </p:cNvSpPr>
          <p:nvPr>
            <p:ph type="title"/>
          </p:nvPr>
        </p:nvSpPr>
        <p:spPr>
          <a:xfrm>
            <a:off x="1739275" y="697509"/>
            <a:ext cx="6795125" cy="1280890"/>
          </a:xfrm>
        </p:spPr>
        <p:txBody>
          <a:bodyPr/>
          <a:lstStyle/>
          <a:p>
            <a:pPr algn="l">
              <a:lnSpc>
                <a:spcPct val="200000"/>
              </a:lnSpc>
            </a:pPr>
            <a:r>
              <a:rPr lang="en-US" sz="2800" b="1" dirty="0" smtClean="0"/>
              <a:t>Validation</a:t>
            </a:r>
            <a:endParaRPr lang="fa-IR" sz="2800" dirty="0"/>
          </a:p>
        </p:txBody>
      </p:sp>
      <p:sp>
        <p:nvSpPr>
          <p:cNvPr id="11" name="Rectangle 10"/>
          <p:cNvSpPr/>
          <p:nvPr/>
        </p:nvSpPr>
        <p:spPr>
          <a:xfrm>
            <a:off x="1752600" y="2133600"/>
            <a:ext cx="6934200" cy="2239011"/>
          </a:xfrm>
          <a:prstGeom prst="rect">
            <a:avLst/>
          </a:prstGeom>
        </p:spPr>
        <p:txBody>
          <a:bodyPr wrap="square">
            <a:spAutoFit/>
          </a:bodyPr>
          <a:lstStyle/>
          <a:p>
            <a:pPr marL="257175" indent="-257175" algn="l" defTabSz="342900">
              <a:lnSpc>
                <a:spcPct val="200000"/>
              </a:lnSpc>
              <a:spcBef>
                <a:spcPts val="750"/>
              </a:spcBef>
              <a:buClr>
                <a:schemeClr val="accent1"/>
              </a:buClr>
              <a:buFont typeface="Wingdings 3" charset="2"/>
              <a:buChar char=""/>
            </a:pPr>
            <a:r>
              <a:rPr lang="en-US" sz="3600" dirty="0" smtClean="0">
                <a:latin typeface="Arial" panose="020B0604020202020204" pitchFamily="34" charset="0"/>
                <a:cs typeface="Arial" panose="020B0604020202020204" pitchFamily="34" charset="0"/>
              </a:rPr>
              <a:t>AUC</a:t>
            </a:r>
          </a:p>
          <a:p>
            <a:pPr marL="257175" indent="-257175" algn="l" defTabSz="342900">
              <a:lnSpc>
                <a:spcPct val="200000"/>
              </a:lnSpc>
              <a:spcBef>
                <a:spcPts val="750"/>
              </a:spcBef>
              <a:buClr>
                <a:schemeClr val="accent1"/>
              </a:buClr>
              <a:buFont typeface="Wingdings 3" charset="2"/>
              <a:buChar char=""/>
            </a:pPr>
            <a:r>
              <a:rPr lang="en-US" sz="3600" dirty="0" smtClean="0">
                <a:latin typeface="Arial" panose="020B0604020202020204" pitchFamily="34" charset="0"/>
                <a:cs typeface="Arial" panose="020B0604020202020204" pitchFamily="34" charset="0"/>
              </a:rPr>
              <a:t>AUPR</a:t>
            </a:r>
            <a:endParaRPr lang="fa-IR" sz="3600" dirty="0" smtClean="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pic>
        <p:nvPicPr>
          <p:cNvPr id="2" name="Picture 1"/>
          <p:cNvPicPr>
            <a:picLocks noChangeAspect="1"/>
          </p:cNvPicPr>
          <p:nvPr/>
        </p:nvPicPr>
        <p:blipFill>
          <a:blip r:embed="rId2"/>
          <a:stretch>
            <a:fillRect/>
          </a:stretch>
        </p:blipFill>
        <p:spPr>
          <a:xfrm>
            <a:off x="3660775" y="787783"/>
            <a:ext cx="5483225" cy="4562475"/>
          </a:xfrm>
          <a:prstGeom prst="rect">
            <a:avLst/>
          </a:prstGeom>
        </p:spPr>
      </p:pic>
      <p:pic>
        <p:nvPicPr>
          <p:cNvPr id="2050" name="Picture 2" descr="Fig 4.  Performance trend of NRLMF on the benchmark datasets (a) Nuclear Receptor, (b) GPCR, (c) Ion Channel, and (d) Enzyme, measured by AUPR with different settings of K2 under CVS1.&#10;The best competitors on these datasets are (a) BLM-NII, (b) CMF, (c) CMF, and (d) CMF, respective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066" y="1816017"/>
            <a:ext cx="5483225" cy="3851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44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pptD93E.tmp</Template>
  <TotalTime>1791</TotalTime>
  <Words>325</Words>
  <Application>Microsoft Office PowerPoint</Application>
  <PresentationFormat>On-screen Show (4:3)</PresentationFormat>
  <Paragraphs>97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 Ziba</vt:lpstr>
      <vt:lpstr>Calibri</vt:lpstr>
      <vt:lpstr>Century Gothic</vt:lpstr>
      <vt:lpstr>Courier New</vt:lpstr>
      <vt:lpstr>Tahoma</vt:lpstr>
      <vt:lpstr>Wingdings 3</vt:lpstr>
      <vt:lpstr>Wisp</vt:lpstr>
      <vt:lpstr>PowerPoint Presentation</vt:lpstr>
      <vt:lpstr>مقایسه‌ی روش‌های پیش‌بینی تعامل دارو  و هدف  Comparison of drug-target interaction prediction methods  </vt:lpstr>
      <vt:lpstr>طرح مسئله‌ی DTI</vt:lpstr>
      <vt:lpstr>طرح مسئله‌ی DTI</vt:lpstr>
      <vt:lpstr>روش‌های حل مسئله‌ی DTI</vt:lpstr>
      <vt:lpstr>وسعت کار DTI</vt:lpstr>
      <vt:lpstr>مسیر پیش رو</vt:lpstr>
      <vt:lpstr>Gold Standard datasets</vt:lpstr>
      <vt:lpstr>Validation</vt:lpstr>
      <vt:lpstr>Validation</vt:lpstr>
      <vt:lpstr>Validation</vt:lpstr>
      <vt:lpstr>Validation</vt:lpstr>
      <vt:lpstr>K-fold Cross Validation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Kaenet Milad</dc:creator>
  <cp:lastModifiedBy>amin</cp:lastModifiedBy>
  <cp:revision>186</cp:revision>
  <dcterms:created xsi:type="dcterms:W3CDTF">2006-08-16T00:00:00Z</dcterms:created>
  <dcterms:modified xsi:type="dcterms:W3CDTF">2017-11-07T09:03:51Z</dcterms:modified>
</cp:coreProperties>
</file>