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58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edmachinelearning.blog/2019/09/30/equivalence-of-gaussian-naive-bayes-and-logistic-regression-an-explanation/" TargetMode="External"/><Relationship Id="rId2" Type="http://schemas.openxmlformats.org/officeDocument/2006/relationships/hyperlink" Target="https://www.statisticssolutions.com/what-is-logistic-regres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upport-vector-machine-introduction-to-machine-learning-algorithms-934a444fca47" TargetMode="External"/><Relationship Id="rId4" Type="http://schemas.openxmlformats.org/officeDocument/2006/relationships/hyperlink" Target="https://www.analyticsvidhya.com/blog/2017/09/understaing-support-vector-machine-example-cod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schneide/tut5/node4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B Nazanin" panose="00000400000000000000" pitchFamily="2" charset="-78"/>
              </a:rPr>
              <a:t>Eye tracking classification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71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Simon</a:t>
            </a:r>
          </a:p>
          <a:p>
            <a:r>
              <a:rPr lang="en-US" dirty="0" smtClean="0"/>
              <a:t>Pen and pencil</a:t>
            </a:r>
          </a:p>
          <a:p>
            <a:r>
              <a:rPr lang="en-US" dirty="0" smtClean="0"/>
              <a:t>n-back</a:t>
            </a:r>
          </a:p>
          <a:p>
            <a:r>
              <a:rPr lang="en-US" dirty="0" smtClean="0"/>
              <a:t>eye-tracking</a:t>
            </a:r>
          </a:p>
          <a:p>
            <a:r>
              <a:rPr lang="en-US" dirty="0" smtClean="0"/>
              <a:t>Combinations:</a:t>
            </a:r>
          </a:p>
          <a:p>
            <a:pPr lvl="1"/>
            <a:r>
              <a:rPr lang="en-US" dirty="0"/>
              <a:t>eye-tracking and S</a:t>
            </a:r>
            <a:r>
              <a:rPr lang="en-US" dirty="0" smtClean="0"/>
              <a:t>imon</a:t>
            </a:r>
          </a:p>
          <a:p>
            <a:pPr lvl="1"/>
            <a:r>
              <a:rPr lang="en-US" dirty="0"/>
              <a:t>eye-tracking and </a:t>
            </a:r>
            <a:r>
              <a:rPr lang="en-US" dirty="0" smtClean="0"/>
              <a:t>pen and pencil</a:t>
            </a:r>
          </a:p>
          <a:p>
            <a:pPr lvl="1"/>
            <a:r>
              <a:rPr lang="en-US" dirty="0" smtClean="0"/>
              <a:t>eye-tracking </a:t>
            </a:r>
            <a:r>
              <a:rPr lang="en-US" dirty="0"/>
              <a:t>and </a:t>
            </a:r>
            <a:r>
              <a:rPr lang="en-US" dirty="0" smtClean="0"/>
              <a:t>n-back</a:t>
            </a:r>
          </a:p>
          <a:p>
            <a:pPr lvl="1"/>
            <a:r>
              <a:rPr lang="en-US" dirty="0" smtClean="0"/>
              <a:t>All for data (eye-tracking, n-back, </a:t>
            </a:r>
            <a:r>
              <a:rPr lang="en-US" dirty="0"/>
              <a:t>Pen and </a:t>
            </a:r>
            <a:r>
              <a:rPr lang="en-US" dirty="0" smtClean="0"/>
              <a:t>pencil, and Simon)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2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49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Eliminating of 16 sample data because of missing value in data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recorded data from 120 people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55900" y="3027681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930900" y="2895899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654800" y="2423458"/>
            <a:ext cx="52451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Dividing data in to two groups</a:t>
            </a:r>
          </a:p>
          <a:p>
            <a:pPr algn="ctr"/>
            <a:r>
              <a:rPr lang="en-US" dirty="0" smtClean="0"/>
              <a:t>group1(Alzheimer, Control)</a:t>
            </a:r>
          </a:p>
          <a:p>
            <a:pPr algn="ctr"/>
            <a:r>
              <a:rPr lang="en-US" dirty="0" smtClean="0"/>
              <a:t>Group2:(</a:t>
            </a:r>
            <a:r>
              <a:rPr lang="en-US" dirty="0" smtClean="0">
                <a:solidFill>
                  <a:srgbClr val="FF0000"/>
                </a:solidFill>
              </a:rPr>
              <a:t>DCMI?, </a:t>
            </a:r>
            <a:r>
              <a:rPr lang="en-US" dirty="0" smtClean="0">
                <a:solidFill>
                  <a:schemeClr val="tx1"/>
                </a:solidFill>
              </a:rPr>
              <a:t>Control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8730"/>
              </p:ext>
            </p:extLst>
          </p:nvPr>
        </p:nvGraphicFramePr>
        <p:xfrm>
          <a:off x="863600" y="45773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18329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9137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164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690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356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Alzheimer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DCMI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9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3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of diagrams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7300" y="1460500"/>
            <a:ext cx="7683500" cy="459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82" y="158032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LOOCV: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2244" y="2692400"/>
            <a:ext cx="2304256" cy="21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Preparing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47696" y="35168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074" y="22416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97300" y="32947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7300" y="43478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5664" y="2247106"/>
            <a:ext cx="3581400" cy="80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 (LR)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55664" y="3294745"/>
            <a:ext cx="3581400" cy="80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Naive </a:t>
            </a:r>
            <a:r>
              <a:rPr lang="en-US" dirty="0" smtClean="0"/>
              <a:t>Bayes (GNB)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55664" y="4342384"/>
            <a:ext cx="3581400" cy="80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88068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Logistic </a:t>
            </a:r>
            <a:r>
              <a:rPr lang="en-US" sz="2800" dirty="0" smtClean="0"/>
              <a:t>Regression (LR)</a:t>
            </a:r>
          </a:p>
          <a:p>
            <a:pPr lvl="1"/>
            <a:r>
              <a:rPr lang="en-US" sz="1900" dirty="0">
                <a:hlinkClick r:id="rId2"/>
              </a:rPr>
              <a:t>https://www.statisticssolutions.com/what-is-logistic-regression/</a:t>
            </a:r>
            <a:endParaRPr lang="en-US" sz="1900" dirty="0" smtClean="0"/>
          </a:p>
          <a:p>
            <a:endParaRPr lang="en-US" sz="2800" dirty="0" smtClean="0"/>
          </a:p>
          <a:p>
            <a:r>
              <a:rPr lang="en-US" sz="2800" dirty="0"/>
              <a:t>Gaussian Naive </a:t>
            </a:r>
            <a:r>
              <a:rPr lang="en-US" sz="2800" dirty="0" smtClean="0"/>
              <a:t>Bayes (GNB)</a:t>
            </a:r>
          </a:p>
          <a:p>
            <a:pPr lvl="1"/>
            <a:r>
              <a:rPr lang="en-US" sz="1900" dirty="0">
                <a:hlinkClick r:id="rId3"/>
              </a:rPr>
              <a:t>https://appliedmachinelearning.blog/2019/09/30/equivalence-of-gaussian-naive-bayes-and-logistic-regression-an-explanation/</a:t>
            </a:r>
            <a:endParaRPr lang="en-US" sz="1900" dirty="0" smtClean="0"/>
          </a:p>
          <a:p>
            <a:endParaRPr lang="en-US" sz="2800" dirty="0" smtClean="0"/>
          </a:p>
          <a:p>
            <a:r>
              <a:rPr lang="en-US" sz="2800" dirty="0"/>
              <a:t>Support Vector </a:t>
            </a:r>
            <a:r>
              <a:rPr lang="en-US" sz="2800" dirty="0" smtClean="0"/>
              <a:t>Machine (SVM</a:t>
            </a:r>
            <a:r>
              <a:rPr lang="en-US" sz="2800" dirty="0" smtClean="0"/>
              <a:t>)</a:t>
            </a:r>
          </a:p>
          <a:p>
            <a:pPr lvl="1"/>
            <a:r>
              <a:rPr lang="en-US" sz="2100" dirty="0">
                <a:hlinkClick r:id="rId4"/>
              </a:rPr>
              <a:t>https://www.analyticsvidhya.com/blog/2017/09/understaing-support-vector-machine-example-code</a:t>
            </a:r>
            <a:r>
              <a:rPr lang="en-US" sz="2100" dirty="0" smtClean="0">
                <a:hlinkClick r:id="rId4"/>
              </a:rPr>
              <a:t>/</a:t>
            </a:r>
            <a:endParaRPr lang="en-US" sz="2100" dirty="0" smtClean="0"/>
          </a:p>
          <a:p>
            <a:pPr lvl="1"/>
            <a:r>
              <a:rPr lang="en-US" sz="2100" dirty="0">
                <a:hlinkClick r:id="rId5"/>
              </a:rPr>
              <a:t>https://towardsdatascience.com/support-vector-machine-introduction-to-machine-learning-algorithms-934a444fca47</a:t>
            </a:r>
            <a:endParaRPr lang="en-US" sz="2100" dirty="0" smtClean="0"/>
          </a:p>
          <a:p>
            <a:pPr lvl="1"/>
            <a:endParaRPr lang="en-US" sz="26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6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one out cross validation (LOOCV)</a:t>
            </a:r>
          </a:p>
          <a:p>
            <a:pPr lvl="1"/>
            <a:r>
              <a:rPr lang="en-US" dirty="0" smtClean="0"/>
              <a:t>See below link:</a:t>
            </a:r>
          </a:p>
          <a:p>
            <a:pPr lvl="1"/>
            <a:r>
              <a:rPr lang="en-US" dirty="0">
                <a:hlinkClick r:id="rId2"/>
              </a:rPr>
              <a:t>https://www.cs.cmu.edu/~schneide/tut5/node42.html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21893"/>
              </p:ext>
            </p:extLst>
          </p:nvPr>
        </p:nvGraphicFramePr>
        <p:xfrm>
          <a:off x="-5" y="1066800"/>
          <a:ext cx="12192004" cy="5702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830">
                  <a:extLst>
                    <a:ext uri="{9D8B030D-6E8A-4147-A177-3AD203B41FA5}">
                      <a16:colId xmlns:a16="http://schemas.microsoft.com/office/drawing/2014/main" val="544315590"/>
                    </a:ext>
                  </a:extLst>
                </a:gridCol>
                <a:gridCol w="1798264">
                  <a:extLst>
                    <a:ext uri="{9D8B030D-6E8A-4147-A177-3AD203B41FA5}">
                      <a16:colId xmlns:a16="http://schemas.microsoft.com/office/drawing/2014/main" val="338937226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737529670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30572845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924763564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872000580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4256711684"/>
                    </a:ext>
                  </a:extLst>
                </a:gridCol>
                <a:gridCol w="1798264">
                  <a:extLst>
                    <a:ext uri="{9D8B030D-6E8A-4147-A177-3AD203B41FA5}">
                      <a16:colId xmlns:a16="http://schemas.microsoft.com/office/drawing/2014/main" val="809692738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3556664108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060921716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382838086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2256460170"/>
                    </a:ext>
                  </a:extLst>
                </a:gridCol>
              </a:tblGrid>
              <a:tr h="21961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n-back(2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n-back(3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99286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023032245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0.905882353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0.888888889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0.918367347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993304008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0.941176471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0.944444444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881554152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0.905882353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0.805555556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0.979591837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9057118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4103419764"/>
                  </a:ext>
                </a:extLst>
              </a:tr>
              <a:tr h="21961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simon(2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simon(3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01755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133436372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0.717171717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0.847457627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0.857142857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0.966101695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8317514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0.797979798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0.898305085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0.904761905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0.949152542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746157301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0.818181818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0.93220339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0.857142857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0.966101695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615214130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903321997"/>
                  </a:ext>
                </a:extLst>
              </a:tr>
              <a:tr h="21961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pen.pencile(2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pen.pencile(3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4373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035036914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0.818181818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0.847457627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0.904761905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0.983050847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075655761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0.838383838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0.847457627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0.952380952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0.966101695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4220096868"/>
                  </a:ext>
                </a:extLst>
              </a:tr>
              <a:tr h="4139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0.818181818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0.830508475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0.904761905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0.983050847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4107763750"/>
                  </a:ext>
                </a:extLst>
              </a:tr>
              <a:tr h="2196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91610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440018"/>
            <a:ext cx="9404723" cy="140053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192032"/>
              </p:ext>
            </p:extLst>
          </p:nvPr>
        </p:nvGraphicFramePr>
        <p:xfrm>
          <a:off x="1" y="1054096"/>
          <a:ext cx="12191998" cy="5702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830">
                  <a:extLst>
                    <a:ext uri="{9D8B030D-6E8A-4147-A177-3AD203B41FA5}">
                      <a16:colId xmlns:a16="http://schemas.microsoft.com/office/drawing/2014/main" val="502685501"/>
                    </a:ext>
                  </a:extLst>
                </a:gridCol>
                <a:gridCol w="1798264">
                  <a:extLst>
                    <a:ext uri="{9D8B030D-6E8A-4147-A177-3AD203B41FA5}">
                      <a16:colId xmlns:a16="http://schemas.microsoft.com/office/drawing/2014/main" val="2405692657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2388458929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295434842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1293921252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109780372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978419218"/>
                    </a:ext>
                  </a:extLst>
                </a:gridCol>
                <a:gridCol w="1798264">
                  <a:extLst>
                    <a:ext uri="{9D8B030D-6E8A-4147-A177-3AD203B41FA5}">
                      <a16:colId xmlns:a16="http://schemas.microsoft.com/office/drawing/2014/main" val="1557079885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2505733246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375361235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1822267897"/>
                    </a:ext>
                  </a:extLst>
                </a:gridCol>
                <a:gridCol w="723830">
                  <a:extLst>
                    <a:ext uri="{9D8B030D-6E8A-4147-A177-3AD203B41FA5}">
                      <a16:colId xmlns:a16="http://schemas.microsoft.com/office/drawing/2014/main" val="2216601793"/>
                    </a:ext>
                  </a:extLst>
                </a:gridCol>
              </a:tblGrid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605586073"/>
                  </a:ext>
                </a:extLst>
              </a:tr>
              <a:tr h="21146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n-back(3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n-back(3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42361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356791660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0.656565657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0.796610169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0.714285714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0.898305085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968701388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0.626262626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0.711864407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0.666666667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0.881355932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469418400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0.686868687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0.898305085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0.571428571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0.949152542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571438256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650795176"/>
                  </a:ext>
                </a:extLst>
              </a:tr>
              <a:tr h="21146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eye-tracking(2 vs 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0938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272577609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0.905882353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0.888888889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0.918367347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591839668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0.952941176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0.918367347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893977434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0.905882353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0.805555556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0.979591837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356397235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637819422"/>
                  </a:ext>
                </a:extLst>
              </a:tr>
              <a:tr h="21146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simon(2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simon(3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85523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463854202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0.888888889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53859500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0.929411765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0.916666667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509141120"/>
                  </a:ext>
                </a:extLst>
              </a:tr>
              <a:tr h="3986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0.833333333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0.979591837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755515126"/>
                  </a:ext>
                </a:extLst>
              </a:tr>
              <a:tr h="211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06364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605305"/>
              </p:ext>
            </p:extLst>
          </p:nvPr>
        </p:nvGraphicFramePr>
        <p:xfrm>
          <a:off x="3" y="1358901"/>
          <a:ext cx="12191996" cy="485140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23829">
                  <a:extLst>
                    <a:ext uri="{9D8B030D-6E8A-4147-A177-3AD203B41FA5}">
                      <a16:colId xmlns:a16="http://schemas.microsoft.com/office/drawing/2014/main" val="2305136664"/>
                    </a:ext>
                  </a:extLst>
                </a:gridCol>
                <a:gridCol w="1798265">
                  <a:extLst>
                    <a:ext uri="{9D8B030D-6E8A-4147-A177-3AD203B41FA5}">
                      <a16:colId xmlns:a16="http://schemas.microsoft.com/office/drawing/2014/main" val="1384877330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1443285410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3461847388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2169209278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438610234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4183821071"/>
                    </a:ext>
                  </a:extLst>
                </a:gridCol>
                <a:gridCol w="1798265">
                  <a:extLst>
                    <a:ext uri="{9D8B030D-6E8A-4147-A177-3AD203B41FA5}">
                      <a16:colId xmlns:a16="http://schemas.microsoft.com/office/drawing/2014/main" val="1567117767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3688182609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410135090"/>
                    </a:ext>
                  </a:extLst>
                </a:gridCol>
                <a:gridCol w="950025">
                  <a:extLst>
                    <a:ext uri="{9D8B030D-6E8A-4147-A177-3AD203B41FA5}">
                      <a16:colId xmlns:a16="http://schemas.microsoft.com/office/drawing/2014/main" val="2397761185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125957499"/>
                    </a:ext>
                  </a:extLst>
                </a:gridCol>
              </a:tblGrid>
              <a:tr h="2649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988556750"/>
                  </a:ext>
                </a:extLst>
              </a:tr>
              <a:tr h="2649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pen.pencile(2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pen.pencile(3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8673"/>
                  </a:ext>
                </a:extLst>
              </a:tr>
              <a:tr h="2649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164062970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0.929411765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0.916666667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418518011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0.929411765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0.972222222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0.897959184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0.985294118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0.947368421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3762123639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0.929411765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0.916666667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0.93877551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805981776"/>
                  </a:ext>
                </a:extLst>
              </a:tr>
              <a:tr h="2649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532054630"/>
                  </a:ext>
                </a:extLst>
              </a:tr>
              <a:tr h="2649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eye-tracking and others(2 vs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eye-tracking and others(3 vs 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50084"/>
                  </a:ext>
                </a:extLst>
              </a:tr>
              <a:tr h="2649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330445684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0.888888889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1134052757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0.952941176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0.972222222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Gaussian Naive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0.985294118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0.947368421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682803959"/>
                  </a:ext>
                </a:extLst>
              </a:tr>
              <a:tr h="499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0.952941176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0.916666667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0.979591837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4113498264"/>
                  </a:ext>
                </a:extLst>
              </a:tr>
              <a:tr h="2649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5" marR="8305" marT="8305" marB="0" anchor="b"/>
                </a:tc>
                <a:extLst>
                  <a:ext uri="{0D108BD9-81ED-4DB2-BD59-A6C34878D82A}">
                    <a16:rowId xmlns:a16="http://schemas.microsoft.com/office/drawing/2014/main" val="275148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2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577</Words>
  <Application>Microsoft Office PowerPoint</Application>
  <PresentationFormat>Widescreen</PresentationFormat>
  <Paragraphs>323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 Nazanin</vt:lpstr>
      <vt:lpstr>Calibri</vt:lpstr>
      <vt:lpstr>Century Gothic</vt:lpstr>
      <vt:lpstr>Wingdings 3</vt:lpstr>
      <vt:lpstr>Ion</vt:lpstr>
      <vt:lpstr>Eye tracking classification</vt:lpstr>
      <vt:lpstr>Data</vt:lpstr>
      <vt:lpstr>Data preparing</vt:lpstr>
      <vt:lpstr>Continue of diagrams</vt:lpstr>
      <vt:lpstr>Methods</vt:lpstr>
      <vt:lpstr>Vlidation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amin.khodamoradi@hotmail.com</dc:creator>
  <cp:lastModifiedBy>amin.khodamoradi@hotmail.com</cp:lastModifiedBy>
  <cp:revision>34</cp:revision>
  <dcterms:created xsi:type="dcterms:W3CDTF">2020-04-24T13:50:54Z</dcterms:created>
  <dcterms:modified xsi:type="dcterms:W3CDTF">2020-05-03T09:22:26Z</dcterms:modified>
</cp:coreProperties>
</file>