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8" autoAdjust="0"/>
    <p:restoredTop sz="96327"/>
  </p:normalViewPr>
  <p:slideViewPr>
    <p:cSldViewPr snapToGrid="0" snapToObjects="1">
      <p:cViewPr>
        <p:scale>
          <a:sx n="30" d="100"/>
          <a:sy n="30" d="100"/>
        </p:scale>
        <p:origin x="1157" y="-44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
        <p:nvSpPr>
          <p:cNvPr id="8" name="Picture Placeholder 7">
            <a:extLst>
              <a:ext uri="{FF2B5EF4-FFF2-40B4-BE49-F238E27FC236}">
                <a16:creationId xmlns:a16="http://schemas.microsoft.com/office/drawing/2014/main" id="{F1670804-75B9-E142-A5EB-E0E6CF358170}"/>
              </a:ext>
            </a:extLst>
          </p:cNvPr>
          <p:cNvSpPr>
            <a:spLocks noGrp="1"/>
          </p:cNvSpPr>
          <p:nvPr>
            <p:ph type="pic" sz="quarter" idx="13"/>
          </p:nvPr>
        </p:nvSpPr>
        <p:spPr>
          <a:xfrm>
            <a:off x="5943600" y="1295400"/>
            <a:ext cx="12649200" cy="10058400"/>
          </a:xfrm>
        </p:spPr>
        <p:txBody>
          <a:bodyPr/>
          <a:lstStyle/>
          <a:p>
            <a:r>
              <a:rPr lang="en-US"/>
              <a:t>Click icon to add picture</a:t>
            </a:r>
          </a:p>
        </p:txBody>
      </p:sp>
      <p:sp>
        <p:nvSpPr>
          <p:cNvPr id="10" name="Picture Placeholder 9">
            <a:extLst>
              <a:ext uri="{FF2B5EF4-FFF2-40B4-BE49-F238E27FC236}">
                <a16:creationId xmlns:a16="http://schemas.microsoft.com/office/drawing/2014/main" id="{E7C7421E-D9D6-5A4D-BAA3-81AE87876F38}"/>
              </a:ext>
            </a:extLst>
          </p:cNvPr>
          <p:cNvSpPr>
            <a:spLocks noGrp="1"/>
          </p:cNvSpPr>
          <p:nvPr>
            <p:ph type="pic" sz="quarter" idx="14"/>
          </p:nvPr>
        </p:nvSpPr>
        <p:spPr>
          <a:xfrm>
            <a:off x="20497800" y="1295400"/>
            <a:ext cx="8915400" cy="11658600"/>
          </a:xfrm>
        </p:spPr>
        <p:txBody>
          <a:bodyPr/>
          <a:lstStyle/>
          <a:p>
            <a:r>
              <a:rPr lang="en-US"/>
              <a:t>Click icon to add picture</a:t>
            </a:r>
          </a:p>
        </p:txBody>
      </p:sp>
    </p:spTree>
    <p:extLst>
      <p:ext uri="{BB962C8B-B14F-4D97-AF65-F5344CB8AC3E}">
        <p14:creationId xmlns:p14="http://schemas.microsoft.com/office/powerpoint/2010/main" val="138174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66623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311963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03F1E-456F-5D40-9A89-77D696A88D57}"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11946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03F1E-456F-5D40-9A89-77D696A88D57}"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2955509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03F1E-456F-5D40-9A89-77D696A88D57}"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90231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03F1E-456F-5D40-9A89-77D696A88D57}"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5249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03F1E-456F-5D40-9A89-77D696A88D57}"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286961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03F1E-456F-5D40-9A89-77D696A88D57}"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32180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FE03F1E-456F-5D40-9A89-77D696A88D57}"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92035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AFE03F1E-456F-5D40-9A89-77D696A88D57}"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F2D4B-739B-564B-9C93-04B34D8E1ED8}" type="slidenum">
              <a:rPr lang="en-US" smtClean="0"/>
              <a:t>‹#›</a:t>
            </a:fld>
            <a:endParaRPr lang="en-US"/>
          </a:p>
        </p:txBody>
      </p:sp>
    </p:spTree>
    <p:extLst>
      <p:ext uri="{BB962C8B-B14F-4D97-AF65-F5344CB8AC3E}">
        <p14:creationId xmlns:p14="http://schemas.microsoft.com/office/powerpoint/2010/main" val="10392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AFE03F1E-456F-5D40-9A89-77D696A88D57}" type="datetimeFigureOut">
              <a:rPr lang="en-US" smtClean="0"/>
              <a:t>5/23/2023</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37F2D4B-739B-564B-9C93-04B34D8E1ED8}" type="slidenum">
              <a:rPr lang="en-US" smtClean="0"/>
              <a:t>‹#›</a:t>
            </a:fld>
            <a:endParaRPr lang="en-US"/>
          </a:p>
        </p:txBody>
      </p:sp>
    </p:spTree>
    <p:extLst>
      <p:ext uri="{BB962C8B-B14F-4D97-AF65-F5344CB8AC3E}">
        <p14:creationId xmlns:p14="http://schemas.microsoft.com/office/powerpoint/2010/main" val="2044995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8B584C-DAE4-B64F-8B4A-6DF8964B237A}"/>
              </a:ext>
            </a:extLst>
          </p:cNvPr>
          <p:cNvSpPr/>
          <p:nvPr/>
        </p:nvSpPr>
        <p:spPr>
          <a:xfrm>
            <a:off x="-65314" y="-334110"/>
            <a:ext cx="33049028" cy="6057895"/>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Poster Title">
            <a:extLst>
              <a:ext uri="{FF2B5EF4-FFF2-40B4-BE49-F238E27FC236}">
                <a16:creationId xmlns:a16="http://schemas.microsoft.com/office/drawing/2014/main" id="{E7F90811-EE38-3846-9855-E244F6F818F3}"/>
              </a:ext>
            </a:extLst>
          </p:cNvPr>
          <p:cNvSpPr>
            <a:spLocks noChangeArrowheads="1"/>
          </p:cNvSpPr>
          <p:nvPr/>
        </p:nvSpPr>
        <p:spPr bwMode="auto">
          <a:xfrm>
            <a:off x="610636" y="487395"/>
            <a:ext cx="31507196" cy="34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396" tIns="29193" rIns="58396" bIns="29193">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11000" b="1" dirty="0" smtClean="0">
                <a:solidFill>
                  <a:schemeClr val="bg1"/>
                </a:solidFill>
                <a:latin typeface="+mn-lt"/>
              </a:rPr>
              <a:t>Drug-Target </a:t>
            </a:r>
            <a:r>
              <a:rPr lang="en-US" sz="11000" b="1" dirty="0">
                <a:solidFill>
                  <a:schemeClr val="bg1"/>
                </a:solidFill>
                <a:latin typeface="+mn-lt"/>
              </a:rPr>
              <a:t>Affinity Prediction with Graph Attention network</a:t>
            </a:r>
          </a:p>
        </p:txBody>
      </p:sp>
      <p:sp>
        <p:nvSpPr>
          <p:cNvPr id="6" name="Introduction Textbox">
            <a:extLst>
              <a:ext uri="{FF2B5EF4-FFF2-40B4-BE49-F238E27FC236}">
                <a16:creationId xmlns:a16="http://schemas.microsoft.com/office/drawing/2014/main" id="{30B7F963-3F56-4049-A7A1-977C6C2091C1}"/>
              </a:ext>
            </a:extLst>
          </p:cNvPr>
          <p:cNvSpPr txBox="1">
            <a:spLocks noChangeArrowheads="1"/>
          </p:cNvSpPr>
          <p:nvPr/>
        </p:nvSpPr>
        <p:spPr bwMode="auto">
          <a:xfrm>
            <a:off x="1069304" y="15497733"/>
            <a:ext cx="4654922" cy="923330"/>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768"/>
              </a:spcAft>
            </a:pPr>
            <a:r>
              <a:rPr lang="en-US" sz="5400" b="1" dirty="0">
                <a:solidFill>
                  <a:srgbClr val="00008F"/>
                </a:solidFill>
                <a:latin typeface="Raleway ExtraBold" panose="020B0003030101060003" pitchFamily="34" charset="0"/>
              </a:rPr>
              <a:t>Introduction</a:t>
            </a:r>
            <a:endParaRPr lang="en-US" sz="4000" b="1" dirty="0">
              <a:solidFill>
                <a:srgbClr val="00008F"/>
              </a:solidFill>
              <a:latin typeface="Raleway ExtraBold" panose="020B0003030101060003" pitchFamily="34" charset="0"/>
            </a:endParaRPr>
          </a:p>
        </p:txBody>
      </p:sp>
      <p:sp>
        <p:nvSpPr>
          <p:cNvPr id="8" name="Methods Textbox">
            <a:extLst>
              <a:ext uri="{FF2B5EF4-FFF2-40B4-BE49-F238E27FC236}">
                <a16:creationId xmlns:a16="http://schemas.microsoft.com/office/drawing/2014/main" id="{6376FC5A-1083-7E4C-83D9-7B6DDA9FB65B}"/>
              </a:ext>
            </a:extLst>
          </p:cNvPr>
          <p:cNvSpPr txBox="1"/>
          <p:nvPr/>
        </p:nvSpPr>
        <p:spPr>
          <a:xfrm>
            <a:off x="12018945" y="37991667"/>
            <a:ext cx="9769898" cy="2308324"/>
          </a:xfrm>
          <a:prstGeom prst="rect">
            <a:avLst/>
          </a:prstGeom>
          <a:solidFill>
            <a:schemeClr val="bg1">
              <a:alpha val="63000"/>
            </a:schemeClr>
          </a:solidFill>
          <a:effectLst/>
        </p:spPr>
        <p:txBody>
          <a:bodyPr wrap="square">
            <a:spAutoFit/>
          </a:bodyPr>
          <a:lstStyle/>
          <a:p>
            <a:r>
              <a:rPr lang="en-US" sz="3600" dirty="0" smtClean="0"/>
              <a:t>two </a:t>
            </a:r>
            <a:r>
              <a:rPr lang="en-US" sz="3600" dirty="0"/>
              <a:t>public benchmark datasets </a:t>
            </a:r>
            <a:r>
              <a:rPr lang="en-US" sz="3600" dirty="0" smtClean="0"/>
              <a:t>are used</a:t>
            </a:r>
            <a:r>
              <a:rPr lang="en-US" sz="3600" dirty="0"/>
              <a:t> </a:t>
            </a:r>
            <a:r>
              <a:rPr lang="en-US" sz="3600" dirty="0" smtClean="0"/>
              <a:t>for </a:t>
            </a:r>
            <a:r>
              <a:rPr lang="en-US" sz="3600" dirty="0"/>
              <a:t>DTA prediction to evaluate the performance of the </a:t>
            </a:r>
            <a:r>
              <a:rPr lang="en-US" sz="3600" dirty="0" smtClean="0"/>
              <a:t>model,</a:t>
            </a:r>
            <a:r>
              <a:rPr lang="en-US" dirty="0"/>
              <a:t> </a:t>
            </a:r>
            <a:r>
              <a:rPr lang="en-US" sz="3600" dirty="0"/>
              <a:t>including </a:t>
            </a:r>
            <a:r>
              <a:rPr lang="en-US" sz="3600" dirty="0" smtClean="0"/>
              <a:t>Davis[9] and KIBA[10]:</a:t>
            </a:r>
          </a:p>
          <a:p>
            <a:endParaRPr lang="en-US" sz="3600" dirty="0">
              <a:ea typeface="Arial" charset="0"/>
              <a:cs typeface="Arial" charset="0"/>
            </a:endParaRPr>
          </a:p>
        </p:txBody>
      </p:sp>
      <p:sp>
        <p:nvSpPr>
          <p:cNvPr id="10" name="Data Analysis Textbox">
            <a:extLst>
              <a:ext uri="{FF2B5EF4-FFF2-40B4-BE49-F238E27FC236}">
                <a16:creationId xmlns:a16="http://schemas.microsoft.com/office/drawing/2014/main" id="{0B697ED6-2091-F84A-AFB0-C62DFD730093}"/>
              </a:ext>
            </a:extLst>
          </p:cNvPr>
          <p:cNvSpPr txBox="1"/>
          <p:nvPr/>
        </p:nvSpPr>
        <p:spPr>
          <a:xfrm>
            <a:off x="11562783" y="6855753"/>
            <a:ext cx="9954648" cy="25576232"/>
          </a:xfrm>
          <a:prstGeom prst="rect">
            <a:avLst/>
          </a:prstGeom>
          <a:solidFill>
            <a:schemeClr val="bg1">
              <a:alpha val="63000"/>
            </a:schemeClr>
          </a:solidFill>
          <a:effectLst/>
        </p:spPr>
        <p:txBody>
          <a:bodyPr wrap="square">
            <a:spAutoFit/>
          </a:bodyPr>
          <a:lstStyle/>
          <a:p>
            <a:r>
              <a:rPr lang="en-US" sz="3600" dirty="0"/>
              <a:t>We propose a model for DTA prediction that uses the graph attention network (GAT) to represent the drugs as molecular graphs and predict their binding affinities to target proteins. GAT is a graph attentional operator that computes a weighted sum of neighboring node features for each node. The weights are computed by a learnable attention mechanism that allows the model to focus on the most relevant information for each node. GAT can handle large and complex graphs with varying degrees and node </a:t>
            </a:r>
            <a:r>
              <a:rPr lang="en-US" sz="3600" dirty="0" smtClean="0"/>
              <a:t>attributes.</a:t>
            </a:r>
          </a:p>
          <a:p>
            <a:endParaRPr lang="en-US" sz="3600" dirty="0"/>
          </a:p>
          <a:p>
            <a:r>
              <a:rPr lang="en-US" sz="3600" dirty="0"/>
              <a:t>Our model consists of two parts: one for encoding the protein sequences and one for encoding the drug graphs. For protein sequences, we use an embedding layer followed by three 1D convolutional layers to learn different levels of features from the input. We then apply max pooling layer to get a representation vector. This approach is similar to the existing baseline models like </a:t>
            </a:r>
            <a:r>
              <a:rPr lang="en-US" sz="3600" dirty="0" err="1"/>
              <a:t>DeepDTA</a:t>
            </a:r>
            <a:r>
              <a:rPr lang="en-US" sz="3600" dirty="0"/>
              <a:t> and </a:t>
            </a:r>
            <a:r>
              <a:rPr lang="en-US" sz="3600" dirty="0" err="1"/>
              <a:t>GraphDTA</a:t>
            </a:r>
            <a:r>
              <a:rPr lang="en-US" sz="3600" dirty="0"/>
              <a:t>.</a:t>
            </a:r>
          </a:p>
          <a:p>
            <a:endParaRPr lang="en-US" sz="3600" dirty="0" smtClean="0"/>
          </a:p>
          <a:p>
            <a:r>
              <a:rPr lang="en-US" sz="3600" dirty="0"/>
              <a:t>For drug graphs, we use three GAT layers to perform graph attention on the input features. We concatenate the outputs of the first two GAT layers before passing them to a linear layer. We then use </a:t>
            </a:r>
            <a:r>
              <a:rPr lang="en-US" sz="3600" dirty="0" err="1"/>
              <a:t>ReLU</a:t>
            </a:r>
            <a:r>
              <a:rPr lang="en-US" sz="3600" dirty="0"/>
              <a:t> activation and dropout after the linear layer. The linear layer takes the output of the third GAT layer as input, and produces a scalar output that represents the predicted affinity score.</a:t>
            </a:r>
          </a:p>
          <a:p>
            <a:endParaRPr lang="en-US" sz="3600" dirty="0" smtClean="0"/>
          </a:p>
          <a:p>
            <a:r>
              <a:rPr lang="en-US" sz="3600" dirty="0"/>
              <a:t>We then combine the features of drug and protein </a:t>
            </a:r>
            <a:r>
              <a:rPr lang="en-US" sz="3600" dirty="0" smtClean="0"/>
              <a:t>and </a:t>
            </a:r>
            <a:r>
              <a:rPr lang="en-US" sz="3600" dirty="0"/>
              <a:t>pass them through two fully connected layers to get an output for each drug-target pair.</a:t>
            </a:r>
          </a:p>
          <a:p>
            <a:endParaRPr lang="en-US" sz="3600" dirty="0" smtClean="0"/>
          </a:p>
          <a:p>
            <a:r>
              <a:rPr lang="en-US" sz="3600" dirty="0"/>
              <a:t>Our model has several advantages over existing models. By using graph attention network, we can capture more information from the graph structure and node features than conventional graph convolutional networks. By adding more GAT layers, we can increase the expressiveness and complexity of our model. By concatenating features from different GAT layers, we can enhance the representation learning of our model. By using </a:t>
            </a:r>
            <a:r>
              <a:rPr lang="en-US" sz="3600" dirty="0" err="1"/>
              <a:t>ReLU</a:t>
            </a:r>
            <a:r>
              <a:rPr lang="en-US" sz="3600" dirty="0"/>
              <a:t> activation and dropout, we can introduce non-linearity and sparsity, and prevent overfitting</a:t>
            </a:r>
            <a:r>
              <a:rPr lang="en-US" sz="3600" dirty="0" smtClean="0"/>
              <a:t>.</a:t>
            </a:r>
            <a:endParaRPr lang="en-US" sz="3600" dirty="0"/>
          </a:p>
        </p:txBody>
      </p:sp>
      <p:sp>
        <p:nvSpPr>
          <p:cNvPr id="32" name="Conclusion Analysis Textbox">
            <a:extLst>
              <a:ext uri="{FF2B5EF4-FFF2-40B4-BE49-F238E27FC236}">
                <a16:creationId xmlns:a16="http://schemas.microsoft.com/office/drawing/2014/main" id="{AD2E58D8-AB1F-834B-9446-F53FFBA6CED5}"/>
              </a:ext>
            </a:extLst>
          </p:cNvPr>
          <p:cNvSpPr txBox="1"/>
          <p:nvPr/>
        </p:nvSpPr>
        <p:spPr>
          <a:xfrm>
            <a:off x="21876466" y="18759963"/>
            <a:ext cx="10480082" cy="7848302"/>
          </a:xfrm>
          <a:prstGeom prst="rect">
            <a:avLst/>
          </a:prstGeom>
          <a:solidFill>
            <a:schemeClr val="bg1">
              <a:alpha val="63000"/>
            </a:schemeClr>
          </a:solidFill>
          <a:effectLst/>
        </p:spPr>
        <p:txBody>
          <a:bodyPr wrap="square">
            <a:spAutoFit/>
          </a:bodyPr>
          <a:lstStyle/>
          <a:p>
            <a:pPr marL="292622" lvl="1" algn="just">
              <a:spcAft>
                <a:spcPts val="800"/>
              </a:spcAft>
              <a:buClr>
                <a:schemeClr val="tx2"/>
              </a:buClr>
              <a:buSzPct val="125000"/>
              <a:defRPr/>
            </a:pPr>
            <a:r>
              <a:rPr lang="en-US" sz="3600" dirty="0">
                <a:ea typeface="Arial" charset="0"/>
                <a:cs typeface="Arial" charset="0"/>
              </a:rPr>
              <a:t>We </a:t>
            </a:r>
            <a:r>
              <a:rPr lang="en-US" sz="3600" dirty="0" smtClean="0">
                <a:ea typeface="Arial" charset="0"/>
                <a:cs typeface="Arial" charset="0"/>
              </a:rPr>
              <a:t>presented a model </a:t>
            </a:r>
            <a:r>
              <a:rPr lang="en-US" sz="3600" dirty="0">
                <a:ea typeface="Arial" charset="0"/>
                <a:cs typeface="Arial" charset="0"/>
              </a:rPr>
              <a:t>for predicting drug-target binding affinity based on graph attention networks. Our model takes the 1D representations of drugs and targets as inputs and learns their features using graph attentional operators. Our model does not need any 3D structures or 2D features of drugs and targets, which makes it more suitable and scalable for large-scale datasets. We evaluated our model with several state-of-the-art methods </a:t>
            </a:r>
            <a:r>
              <a:rPr lang="en-US" sz="3600" smtClean="0">
                <a:ea typeface="Arial" charset="0"/>
                <a:cs typeface="Arial" charset="0"/>
              </a:rPr>
              <a:t>on a public dataset </a:t>
            </a:r>
            <a:r>
              <a:rPr lang="en-US" sz="3600" dirty="0">
                <a:ea typeface="Arial" charset="0"/>
                <a:cs typeface="Arial" charset="0"/>
              </a:rPr>
              <a:t>and showed that our model outperforms them in terms of CI and MSE metrics. Our results indicate that graph attention networks are effective and powerful tools for modeling molecular structures and protein sequences for drug discovery</a:t>
            </a:r>
            <a:r>
              <a:rPr lang="en-US" sz="3600" dirty="0" smtClean="0">
                <a:ea typeface="Arial" charset="0"/>
                <a:cs typeface="Arial" charset="0"/>
              </a:rPr>
              <a:t>.</a:t>
            </a:r>
            <a:endParaRPr lang="en-US" sz="3600" dirty="0" smtClean="0">
              <a:ea typeface="Arial" charset="0"/>
              <a:cs typeface="Arial" charset="0"/>
            </a:endParaRPr>
          </a:p>
        </p:txBody>
      </p:sp>
      <p:sp>
        <p:nvSpPr>
          <p:cNvPr id="72" name="References Textbox">
            <a:extLst>
              <a:ext uri="{FF2B5EF4-FFF2-40B4-BE49-F238E27FC236}">
                <a16:creationId xmlns:a16="http://schemas.microsoft.com/office/drawing/2014/main" id="{BE058833-320B-114F-A419-2FD8729919A0}"/>
              </a:ext>
            </a:extLst>
          </p:cNvPr>
          <p:cNvSpPr txBox="1"/>
          <p:nvPr/>
        </p:nvSpPr>
        <p:spPr>
          <a:xfrm>
            <a:off x="22275170" y="29478798"/>
            <a:ext cx="8715756" cy="13880723"/>
          </a:xfrm>
          <a:prstGeom prst="rect">
            <a:avLst/>
          </a:prstGeom>
          <a:solidFill>
            <a:schemeClr val="bg1">
              <a:alpha val="63000"/>
            </a:schemeClr>
          </a:solidFill>
          <a:effectLst/>
        </p:spPr>
        <p:txBody>
          <a:bodyPr wrap="square">
            <a:spAutoFit/>
          </a:bodyPr>
          <a:lstStyle/>
          <a:p>
            <a:pPr>
              <a:buClr>
                <a:schemeClr val="tx2"/>
              </a:buClr>
              <a:defRPr/>
            </a:pPr>
            <a:r>
              <a:rPr lang="en-US" sz="2800" dirty="0" smtClean="0"/>
              <a:t>[1]He</a:t>
            </a:r>
            <a:r>
              <a:rPr lang="en-US" sz="2800" dirty="0"/>
              <a:t>, Tong, et al. "</a:t>
            </a:r>
            <a:r>
              <a:rPr lang="en-US" sz="2800" dirty="0" err="1"/>
              <a:t>SimBoost</a:t>
            </a:r>
            <a:r>
              <a:rPr lang="en-US" sz="2800" dirty="0"/>
              <a:t>: a read-across approach for predicting drug–target binding affinities using gradient boosting machines." Journal of cheminformatics 9.1 (2017): </a:t>
            </a:r>
            <a:r>
              <a:rPr lang="en-US" sz="2800" dirty="0" smtClean="0"/>
              <a:t>1-14</a:t>
            </a:r>
          </a:p>
          <a:p>
            <a:pPr>
              <a:buClr>
                <a:schemeClr val="tx2"/>
              </a:buClr>
              <a:defRPr/>
            </a:pPr>
            <a:r>
              <a:rPr lang="en-US" sz="2800" dirty="0" smtClean="0"/>
              <a:t>[2]</a:t>
            </a:r>
            <a:r>
              <a:rPr lang="en-US" sz="2800" dirty="0" err="1" smtClean="0"/>
              <a:t>Nascimento</a:t>
            </a:r>
            <a:r>
              <a:rPr lang="en-US" sz="2800" dirty="0"/>
              <a:t>, André CA, Ricardo BC </a:t>
            </a:r>
            <a:r>
              <a:rPr lang="en-US" sz="2800" dirty="0" err="1"/>
              <a:t>Prudêncio</a:t>
            </a:r>
            <a:r>
              <a:rPr lang="en-US" sz="2800" dirty="0"/>
              <a:t>, and Ivan G. Costa. "A multiple kernel learning algorithm for drug-target interaction prediction." </a:t>
            </a:r>
            <a:r>
              <a:rPr lang="en-US" sz="2800" i="1" dirty="0"/>
              <a:t>BMC bioinformatics</a:t>
            </a:r>
            <a:r>
              <a:rPr lang="en-US" sz="2800" dirty="0"/>
              <a:t> 17 (2016): 1-16.</a:t>
            </a:r>
            <a:r>
              <a:rPr lang="en-US" sz="2800" dirty="0" smtClean="0">
                <a:ea typeface="Arial" charset="0"/>
                <a:cs typeface="Arial" charset="0"/>
              </a:rPr>
              <a:t> </a:t>
            </a:r>
          </a:p>
          <a:p>
            <a:pPr>
              <a:buClr>
                <a:schemeClr val="tx2"/>
              </a:buClr>
              <a:defRPr/>
            </a:pPr>
            <a:r>
              <a:rPr lang="en-US" sz="2800" dirty="0" smtClean="0">
                <a:ea typeface="Arial" charset="0"/>
                <a:cs typeface="Arial" charset="0"/>
              </a:rPr>
              <a:t>[3]</a:t>
            </a:r>
            <a:r>
              <a:rPr lang="en-US" sz="2800" dirty="0"/>
              <a:t> Wang, </a:t>
            </a:r>
            <a:r>
              <a:rPr lang="en-US" sz="2800" dirty="0" err="1"/>
              <a:t>Kelin</a:t>
            </a:r>
            <a:r>
              <a:rPr lang="en-US" sz="2800" dirty="0"/>
              <a:t>, et al. "DNNGP, a deep neural network-based method for genomic prediction using multi-omics data in plants." </a:t>
            </a:r>
            <a:r>
              <a:rPr lang="en-US" sz="2800" i="1" dirty="0"/>
              <a:t>Molecular Plant</a:t>
            </a:r>
            <a:r>
              <a:rPr lang="en-US" sz="2800" dirty="0"/>
              <a:t> 16.1 (2023): 279-293</a:t>
            </a:r>
            <a:r>
              <a:rPr lang="en-US" sz="2800" dirty="0" smtClean="0"/>
              <a:t>.</a:t>
            </a:r>
          </a:p>
          <a:p>
            <a:pPr algn="just">
              <a:buClr>
                <a:schemeClr val="tx2"/>
              </a:buClr>
              <a:defRPr/>
            </a:pPr>
            <a:r>
              <a:rPr lang="en-US" sz="2800" dirty="0" smtClean="0">
                <a:ea typeface="Arial" charset="0"/>
                <a:cs typeface="Arial" charset="0"/>
              </a:rPr>
              <a:t>[4]</a:t>
            </a:r>
            <a:r>
              <a:rPr lang="en-US" sz="2800" dirty="0"/>
              <a:t> Lin, </a:t>
            </a:r>
            <a:r>
              <a:rPr lang="en-US" sz="2800" dirty="0" err="1"/>
              <a:t>Shaofu</a:t>
            </a:r>
            <a:r>
              <a:rPr lang="en-US" sz="2800" dirty="0"/>
              <a:t>, </a:t>
            </a:r>
            <a:r>
              <a:rPr lang="en-US" sz="2800" dirty="0" err="1"/>
              <a:t>Chengyu</a:t>
            </a:r>
            <a:r>
              <a:rPr lang="en-US" sz="2800" dirty="0"/>
              <a:t> Shi, and </a:t>
            </a:r>
            <a:r>
              <a:rPr lang="en-US" sz="2800" dirty="0" err="1"/>
              <a:t>Jianhui</a:t>
            </a:r>
            <a:r>
              <a:rPr lang="en-US" sz="2800" dirty="0"/>
              <a:t> Chen. "</a:t>
            </a:r>
            <a:r>
              <a:rPr lang="en-US" sz="2800" dirty="0" err="1"/>
              <a:t>GeneralizedDTA</a:t>
            </a:r>
            <a:r>
              <a:rPr lang="en-US" sz="2800" dirty="0"/>
              <a:t>: combining pre-training and multi-task learning to predict drug-target binding affinity for unknown drug discovery." </a:t>
            </a:r>
            <a:r>
              <a:rPr lang="en-US" sz="2800" i="1" dirty="0"/>
              <a:t>BMC bioinformatics</a:t>
            </a:r>
            <a:r>
              <a:rPr lang="en-US" sz="2800" dirty="0"/>
              <a:t> 23.1 (2022): 1-17</a:t>
            </a:r>
            <a:r>
              <a:rPr lang="en-US" sz="2800" dirty="0" smtClean="0"/>
              <a:t>.</a:t>
            </a:r>
            <a:endParaRPr lang="en-US" sz="2800" dirty="0">
              <a:ea typeface="Arial" charset="0"/>
              <a:cs typeface="Arial" charset="0"/>
            </a:endParaRPr>
          </a:p>
          <a:p>
            <a:pPr rtl="1"/>
            <a:r>
              <a:rPr lang="en-US" sz="2800" dirty="0" smtClean="0"/>
              <a:t>[5] </a:t>
            </a:r>
            <a:r>
              <a:rPr lang="en-US" sz="2800" dirty="0" err="1"/>
              <a:t>Öztürk</a:t>
            </a:r>
            <a:r>
              <a:rPr lang="en-US" sz="2800" dirty="0"/>
              <a:t>, </a:t>
            </a:r>
            <a:r>
              <a:rPr lang="en-US" sz="2800" dirty="0" err="1"/>
              <a:t>Hakime</a:t>
            </a:r>
            <a:r>
              <a:rPr lang="en-US" sz="2800" dirty="0"/>
              <a:t>, </a:t>
            </a:r>
            <a:r>
              <a:rPr lang="en-US" sz="2800" dirty="0" err="1"/>
              <a:t>Arzucan</a:t>
            </a:r>
            <a:r>
              <a:rPr lang="en-US" sz="2800" dirty="0"/>
              <a:t> </a:t>
            </a:r>
            <a:r>
              <a:rPr lang="en-US" sz="2800" dirty="0" err="1"/>
              <a:t>Özgür</a:t>
            </a:r>
            <a:r>
              <a:rPr lang="en-US" sz="2800" dirty="0"/>
              <a:t>, and </a:t>
            </a:r>
            <a:r>
              <a:rPr lang="en-US" sz="2800" dirty="0" err="1"/>
              <a:t>Elif</a:t>
            </a:r>
            <a:r>
              <a:rPr lang="en-US" sz="2800" dirty="0"/>
              <a:t> </a:t>
            </a:r>
            <a:r>
              <a:rPr lang="en-US" sz="2800" dirty="0" err="1"/>
              <a:t>Ozkirimli</a:t>
            </a:r>
            <a:r>
              <a:rPr lang="en-US" sz="2800" dirty="0"/>
              <a:t>. "</a:t>
            </a:r>
            <a:r>
              <a:rPr lang="en-US" sz="2800" dirty="0" err="1"/>
              <a:t>DeepDTA</a:t>
            </a:r>
            <a:r>
              <a:rPr lang="en-US" sz="2800" dirty="0"/>
              <a:t>: deep drug–target binding affinity prediction." Bioinformatics 34.17 (2018): i821-i829.</a:t>
            </a:r>
          </a:p>
          <a:p>
            <a:pPr rtl="1"/>
            <a:r>
              <a:rPr lang="en-US" sz="2800" dirty="0" smtClean="0"/>
              <a:t>[6] </a:t>
            </a:r>
            <a:r>
              <a:rPr lang="en-US" sz="2800" dirty="0" err="1"/>
              <a:t>Öztürk</a:t>
            </a:r>
            <a:r>
              <a:rPr lang="en-US" sz="2800" dirty="0"/>
              <a:t>, </a:t>
            </a:r>
            <a:r>
              <a:rPr lang="en-US" sz="2800" dirty="0" err="1"/>
              <a:t>Hakime</a:t>
            </a:r>
            <a:r>
              <a:rPr lang="en-US" sz="2800" dirty="0"/>
              <a:t>, </a:t>
            </a:r>
            <a:r>
              <a:rPr lang="en-US" sz="2800" dirty="0" err="1"/>
              <a:t>Elif</a:t>
            </a:r>
            <a:r>
              <a:rPr lang="en-US" sz="2800" dirty="0"/>
              <a:t> </a:t>
            </a:r>
            <a:r>
              <a:rPr lang="en-US" sz="2800" dirty="0" err="1"/>
              <a:t>Ozkirimli</a:t>
            </a:r>
            <a:r>
              <a:rPr lang="en-US" sz="2800" dirty="0"/>
              <a:t>, and </a:t>
            </a:r>
            <a:r>
              <a:rPr lang="en-US" sz="2800" dirty="0" err="1"/>
              <a:t>Arzucan</a:t>
            </a:r>
            <a:r>
              <a:rPr lang="en-US" sz="2800" dirty="0"/>
              <a:t> </a:t>
            </a:r>
            <a:r>
              <a:rPr lang="en-US" sz="2800" dirty="0" err="1"/>
              <a:t>Özgür</a:t>
            </a:r>
            <a:r>
              <a:rPr lang="en-US" sz="2800" dirty="0"/>
              <a:t>. "</a:t>
            </a:r>
            <a:r>
              <a:rPr lang="en-US" sz="2800" dirty="0" err="1"/>
              <a:t>WideDTA</a:t>
            </a:r>
            <a:r>
              <a:rPr lang="en-US" sz="2800" dirty="0"/>
              <a:t>: prediction of drug-target binding affinity." </a:t>
            </a:r>
            <a:r>
              <a:rPr lang="en-US" sz="2800" dirty="0" err="1"/>
              <a:t>arXiv</a:t>
            </a:r>
            <a:r>
              <a:rPr lang="en-US" sz="2800" dirty="0"/>
              <a:t> preprint arXiv:1902.04166 (2019).</a:t>
            </a:r>
          </a:p>
          <a:p>
            <a:pPr>
              <a:buClr>
                <a:schemeClr val="tx2"/>
              </a:buClr>
              <a:defRPr/>
            </a:pPr>
            <a:r>
              <a:rPr lang="en-US" sz="2800" dirty="0" smtClean="0"/>
              <a:t>[7]Zhao</a:t>
            </a:r>
            <a:r>
              <a:rPr lang="en-US" sz="2800" dirty="0"/>
              <a:t>, </a:t>
            </a:r>
            <a:r>
              <a:rPr lang="en-US" sz="2800" dirty="0" err="1"/>
              <a:t>Qichang</a:t>
            </a:r>
            <a:r>
              <a:rPr lang="en-US" sz="2800" dirty="0"/>
              <a:t>, et al. "</a:t>
            </a:r>
            <a:r>
              <a:rPr lang="en-US" sz="2800" dirty="0" err="1"/>
              <a:t>AttentionDTA</a:t>
            </a:r>
            <a:r>
              <a:rPr lang="en-US" sz="2800" dirty="0"/>
              <a:t>: prediction of drug–target binding affinity using attention model." </a:t>
            </a:r>
            <a:r>
              <a:rPr lang="en-US" sz="2800" i="1" dirty="0"/>
              <a:t>2019 IEEE international conference on bioinformatics and biomedicine (BIBM)</a:t>
            </a:r>
            <a:r>
              <a:rPr lang="en-US" sz="2800" dirty="0"/>
              <a:t>. IEEE, 2019.</a:t>
            </a:r>
            <a:endParaRPr lang="en-US" sz="2800" dirty="0" smtClean="0">
              <a:ea typeface="Arial" charset="0"/>
              <a:cs typeface="Arial" charset="0"/>
            </a:endParaRPr>
          </a:p>
          <a:p>
            <a:pPr>
              <a:buClr>
                <a:schemeClr val="tx2"/>
              </a:buClr>
              <a:defRPr/>
            </a:pPr>
            <a:r>
              <a:rPr lang="en-US" sz="2800" dirty="0" smtClean="0">
                <a:ea typeface="Arial" charset="0"/>
                <a:cs typeface="Arial" charset="0"/>
              </a:rPr>
              <a:t>[8]</a:t>
            </a:r>
            <a:r>
              <a:rPr lang="en-US" sz="2800" dirty="0"/>
              <a:t> Nguyen, Thin, et al. "</a:t>
            </a:r>
            <a:r>
              <a:rPr lang="en-US" sz="2800" dirty="0" err="1"/>
              <a:t>GraphDTA</a:t>
            </a:r>
            <a:r>
              <a:rPr lang="en-US" sz="2800" dirty="0"/>
              <a:t>: predicting drug–target binding affinity with graph neural networks." Bioinformatics 37.8 (2021): 1140-1147</a:t>
            </a:r>
            <a:r>
              <a:rPr lang="en-US" sz="2800" dirty="0" smtClean="0"/>
              <a:t>.</a:t>
            </a:r>
          </a:p>
          <a:p>
            <a:pPr>
              <a:buClr>
                <a:schemeClr val="tx2"/>
              </a:buClr>
              <a:defRPr/>
            </a:pPr>
            <a:r>
              <a:rPr lang="en-US" sz="2800" dirty="0" smtClean="0">
                <a:ea typeface="Arial" charset="0"/>
                <a:cs typeface="Arial" charset="0"/>
              </a:rPr>
              <a:t> </a:t>
            </a:r>
            <a:r>
              <a:rPr lang="en-US" sz="2800" dirty="0" smtClean="0">
                <a:ea typeface="Arial" charset="0"/>
                <a:cs typeface="Arial" charset="0"/>
              </a:rPr>
              <a:t>[9]</a:t>
            </a:r>
            <a:r>
              <a:rPr lang="en-US" sz="2800" dirty="0"/>
              <a:t> Davis, Mindy I., et al. "Comprehensive analysis of kinase inhibitor selectivity." </a:t>
            </a:r>
            <a:r>
              <a:rPr lang="en-US" sz="2800" i="1" dirty="0"/>
              <a:t>Nature biotechnology</a:t>
            </a:r>
            <a:r>
              <a:rPr lang="en-US" sz="2800" dirty="0"/>
              <a:t> 29.11 (2011): 1046-1051</a:t>
            </a:r>
            <a:r>
              <a:rPr lang="en-US" sz="2800" dirty="0" smtClean="0"/>
              <a:t>.</a:t>
            </a:r>
            <a:endParaRPr lang="en-US" sz="2800" dirty="0" smtClean="0">
              <a:ea typeface="Arial" charset="0"/>
              <a:cs typeface="Arial" charset="0"/>
            </a:endParaRPr>
          </a:p>
        </p:txBody>
      </p:sp>
      <p:sp>
        <p:nvSpPr>
          <p:cNvPr id="73" name="Rectangle 72">
            <a:extLst>
              <a:ext uri="{FF2B5EF4-FFF2-40B4-BE49-F238E27FC236}">
                <a16:creationId xmlns:a16="http://schemas.microsoft.com/office/drawing/2014/main" id="{0318420B-DCF7-2A46-960E-B8C51A3E2BEA}"/>
              </a:ext>
            </a:extLst>
          </p:cNvPr>
          <p:cNvSpPr/>
          <p:nvPr/>
        </p:nvSpPr>
        <p:spPr>
          <a:xfrm>
            <a:off x="-65314" y="43513432"/>
            <a:ext cx="33049028" cy="377768"/>
          </a:xfrm>
          <a:prstGeom prst="rect">
            <a:avLst/>
          </a:prstGeom>
          <a:solidFill>
            <a:srgbClr val="00008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1" name="Rectangle 80">
            <a:extLst>
              <a:ext uri="{FF2B5EF4-FFF2-40B4-BE49-F238E27FC236}">
                <a16:creationId xmlns:a16="http://schemas.microsoft.com/office/drawing/2014/main" id="{713F5EB7-D243-F041-9907-C47F5B2A9D9A}"/>
              </a:ext>
            </a:extLst>
          </p:cNvPr>
          <p:cNvSpPr/>
          <p:nvPr/>
        </p:nvSpPr>
        <p:spPr>
          <a:xfrm>
            <a:off x="21788843" y="6531524"/>
            <a:ext cx="9923082" cy="6617196"/>
          </a:xfrm>
          <a:prstGeom prst="rect">
            <a:avLst/>
          </a:prstGeom>
        </p:spPr>
        <p:txBody>
          <a:bodyPr wrap="square">
            <a:spAutoFit/>
          </a:bodyPr>
          <a:lstStyle/>
          <a:p>
            <a:r>
              <a:rPr lang="en-US" sz="3600" dirty="0"/>
              <a:t>We use the same dataset and metrics as the state-of-the-art models </a:t>
            </a:r>
            <a:r>
              <a:rPr lang="en-US" sz="3600" dirty="0" err="1"/>
              <a:t>KronRLS</a:t>
            </a:r>
            <a:r>
              <a:rPr lang="en-US" sz="3600" dirty="0"/>
              <a:t>, </a:t>
            </a:r>
            <a:r>
              <a:rPr lang="en-US" sz="3600" dirty="0" err="1"/>
              <a:t>SimBoost</a:t>
            </a:r>
            <a:r>
              <a:rPr lang="en-US" sz="3600" dirty="0"/>
              <a:t>, </a:t>
            </a:r>
            <a:r>
              <a:rPr lang="en-US" sz="3600" dirty="0" err="1"/>
              <a:t>DeepDTA</a:t>
            </a:r>
            <a:r>
              <a:rPr lang="en-US" sz="3600" dirty="0"/>
              <a:t> and </a:t>
            </a:r>
            <a:r>
              <a:rPr lang="en-US" sz="3600" dirty="0" err="1"/>
              <a:t>WideDTA</a:t>
            </a:r>
            <a:r>
              <a:rPr lang="en-US" sz="3600" dirty="0"/>
              <a:t> to compare our model with them. The dataset is from Davis et al. [9], which contains 68 drugs and 442 targets with 30056 drug-target pairs. The metrics are the concordance index (CI) and the mean squared error (MSE). A higher CI and a lower MSE indicate a better performance of the prediction model</a:t>
            </a:r>
            <a:r>
              <a:rPr lang="en-US" sz="3600" dirty="0" smtClean="0"/>
              <a:t>.</a:t>
            </a:r>
            <a:endParaRPr lang="en-US" sz="3600" dirty="0"/>
          </a:p>
          <a:p>
            <a:r>
              <a:rPr lang="en-US" sz="3600" dirty="0"/>
              <a:t>Table </a:t>
            </a:r>
            <a:r>
              <a:rPr lang="en-US" sz="3600" dirty="0" smtClean="0"/>
              <a:t>3 </a:t>
            </a:r>
            <a:r>
              <a:rPr lang="en-US" sz="3600" dirty="0"/>
              <a:t>shows the performances of various methods on the Davis dataset</a:t>
            </a:r>
            <a:r>
              <a:rPr lang="en-US" sz="3600" dirty="0" smtClean="0"/>
              <a:t>:</a:t>
            </a:r>
            <a:endParaRPr lang="en-US" sz="3600" b="1" dirty="0" smtClean="0"/>
          </a:p>
          <a:p>
            <a:endParaRPr lang="en-US" sz="2800" dirty="0" smtClean="0"/>
          </a:p>
        </p:txBody>
      </p:sp>
      <p:sp>
        <p:nvSpPr>
          <p:cNvPr id="82" name="Rectangle 81">
            <a:extLst>
              <a:ext uri="{FF2B5EF4-FFF2-40B4-BE49-F238E27FC236}">
                <a16:creationId xmlns:a16="http://schemas.microsoft.com/office/drawing/2014/main" id="{524DDCE4-DD62-7E43-AC32-8B9AD38AC0F6}"/>
              </a:ext>
            </a:extLst>
          </p:cNvPr>
          <p:cNvSpPr/>
          <p:nvPr/>
        </p:nvSpPr>
        <p:spPr>
          <a:xfrm>
            <a:off x="11562783" y="6112935"/>
            <a:ext cx="2162772" cy="532390"/>
          </a:xfrm>
          <a:prstGeom prst="rect">
            <a:avLst/>
          </a:prstGeom>
        </p:spPr>
        <p:txBody>
          <a:bodyPr wrap="none">
            <a:spAutoFit/>
          </a:bodyPr>
          <a:lstStyle/>
          <a:p>
            <a:pPr>
              <a:lnSpc>
                <a:spcPts val="2944"/>
              </a:lnSpc>
              <a:spcAft>
                <a:spcPts val="768"/>
              </a:spcAft>
              <a:defRPr/>
            </a:pPr>
            <a:r>
              <a:rPr lang="en-US" sz="5400" b="1" dirty="0" smtClean="0">
                <a:solidFill>
                  <a:srgbClr val="00008F"/>
                </a:solidFill>
                <a:latin typeface="Raleway ExtraBold" panose="020B0003030101060003" pitchFamily="34" charset="0"/>
              </a:rPr>
              <a:t>Method</a:t>
            </a:r>
            <a:endParaRPr lang="en-US" sz="5400" b="1" dirty="0">
              <a:solidFill>
                <a:srgbClr val="00008F"/>
              </a:solidFill>
              <a:latin typeface="Raleway ExtraBold" panose="020B0003030101060003" pitchFamily="34" charset="0"/>
            </a:endParaRPr>
          </a:p>
        </p:txBody>
      </p:sp>
      <p:sp>
        <p:nvSpPr>
          <p:cNvPr id="83" name="Rectangle 82">
            <a:extLst>
              <a:ext uri="{FF2B5EF4-FFF2-40B4-BE49-F238E27FC236}">
                <a16:creationId xmlns:a16="http://schemas.microsoft.com/office/drawing/2014/main" id="{B53AC11C-5C3B-6346-9F7C-E57A7A73F4EB}"/>
              </a:ext>
            </a:extLst>
          </p:cNvPr>
          <p:cNvSpPr/>
          <p:nvPr/>
        </p:nvSpPr>
        <p:spPr>
          <a:xfrm>
            <a:off x="12018945" y="37438447"/>
            <a:ext cx="2899155" cy="550279"/>
          </a:xfrm>
          <a:prstGeom prst="rect">
            <a:avLst/>
          </a:prstGeom>
        </p:spPr>
        <p:txBody>
          <a:bodyPr wrap="square">
            <a:spAutoFit/>
          </a:bodyPr>
          <a:lstStyle/>
          <a:p>
            <a:pPr>
              <a:lnSpc>
                <a:spcPts val="2944"/>
              </a:lnSpc>
              <a:spcAft>
                <a:spcPts val="768"/>
              </a:spcAft>
              <a:defRPr/>
            </a:pPr>
            <a:r>
              <a:rPr lang="en-US" sz="6000" b="1" dirty="0" smtClean="0">
                <a:solidFill>
                  <a:srgbClr val="00008F"/>
                </a:solidFill>
                <a:latin typeface="Raleway ExtraBold" panose="020B0003030101060003" pitchFamily="34" charset="0"/>
              </a:rPr>
              <a:t>Datasets</a:t>
            </a:r>
            <a:endParaRPr lang="en-US" sz="6000" b="1" dirty="0">
              <a:solidFill>
                <a:srgbClr val="00008F"/>
              </a:solidFill>
              <a:latin typeface="Raleway ExtraBold" panose="020B0003030101060003" pitchFamily="34" charset="0"/>
            </a:endParaRPr>
          </a:p>
        </p:txBody>
      </p:sp>
      <p:sp>
        <p:nvSpPr>
          <p:cNvPr id="84" name="Rectangle 83">
            <a:extLst>
              <a:ext uri="{FF2B5EF4-FFF2-40B4-BE49-F238E27FC236}">
                <a16:creationId xmlns:a16="http://schemas.microsoft.com/office/drawing/2014/main" id="{2B9242E7-AFD5-294B-BD1F-27F7828E6307}"/>
              </a:ext>
            </a:extLst>
          </p:cNvPr>
          <p:cNvSpPr/>
          <p:nvPr/>
        </p:nvSpPr>
        <p:spPr>
          <a:xfrm>
            <a:off x="21788843" y="6078856"/>
            <a:ext cx="270458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Results</a:t>
            </a:r>
          </a:p>
        </p:txBody>
      </p:sp>
      <p:sp>
        <p:nvSpPr>
          <p:cNvPr id="85" name="Rectangle 84">
            <a:extLst>
              <a:ext uri="{FF2B5EF4-FFF2-40B4-BE49-F238E27FC236}">
                <a16:creationId xmlns:a16="http://schemas.microsoft.com/office/drawing/2014/main" id="{1CD3CEA3-151B-DF4E-B5FA-5AA6DB6F0D3A}"/>
              </a:ext>
            </a:extLst>
          </p:cNvPr>
          <p:cNvSpPr/>
          <p:nvPr/>
        </p:nvSpPr>
        <p:spPr>
          <a:xfrm>
            <a:off x="22479096" y="28593562"/>
            <a:ext cx="402866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References</a:t>
            </a:r>
          </a:p>
        </p:txBody>
      </p:sp>
      <p:sp>
        <p:nvSpPr>
          <p:cNvPr id="86" name="Rectangle 85">
            <a:extLst>
              <a:ext uri="{FF2B5EF4-FFF2-40B4-BE49-F238E27FC236}">
                <a16:creationId xmlns:a16="http://schemas.microsoft.com/office/drawing/2014/main" id="{650457B6-8D0F-B540-951A-FDF97D80D53C}"/>
              </a:ext>
            </a:extLst>
          </p:cNvPr>
          <p:cNvSpPr/>
          <p:nvPr/>
        </p:nvSpPr>
        <p:spPr>
          <a:xfrm>
            <a:off x="22370365" y="18323089"/>
            <a:ext cx="3948517" cy="536878"/>
          </a:xfrm>
          <a:prstGeom prst="rect">
            <a:avLst/>
          </a:prstGeom>
        </p:spPr>
        <p:txBody>
          <a:bodyPr wrap="none">
            <a:spAutoFit/>
          </a:bodyPr>
          <a:lstStyle/>
          <a:p>
            <a:pPr>
              <a:lnSpc>
                <a:spcPts val="2944"/>
              </a:lnSpc>
              <a:spcAft>
                <a:spcPts val="768"/>
              </a:spcAft>
              <a:defRPr/>
            </a:pPr>
            <a:r>
              <a:rPr lang="en-US" sz="5400" b="1" dirty="0">
                <a:solidFill>
                  <a:srgbClr val="00008F"/>
                </a:solidFill>
                <a:latin typeface="Raleway ExtraBold" panose="020B0003030101060003" pitchFamily="34" charset="0"/>
              </a:rPr>
              <a:t>Conclusion</a:t>
            </a:r>
          </a:p>
        </p:txBody>
      </p:sp>
      <p:sp>
        <p:nvSpPr>
          <p:cNvPr id="92" name="Introduction Textbox">
            <a:extLst>
              <a:ext uri="{FF2B5EF4-FFF2-40B4-BE49-F238E27FC236}">
                <a16:creationId xmlns:a16="http://schemas.microsoft.com/office/drawing/2014/main" id="{29AB2095-78FE-2E44-981F-BB59A855A1DF}"/>
              </a:ext>
            </a:extLst>
          </p:cNvPr>
          <p:cNvSpPr txBox="1">
            <a:spLocks noChangeArrowheads="1"/>
          </p:cNvSpPr>
          <p:nvPr/>
        </p:nvSpPr>
        <p:spPr bwMode="auto">
          <a:xfrm>
            <a:off x="1023201" y="16652196"/>
            <a:ext cx="10036394" cy="27792224"/>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3600" dirty="0">
                <a:latin typeface="+mn-lt"/>
              </a:rPr>
              <a:t>Drug-target affinity (DTA) prediction is a computational task that aims to estimate the binding strength of a drug molecule to a target protein. This task is important for drug discovery and development, as it can help to identify potential drug candidates and optimize their properties. DTA prediction can also facilitate drug repurposing, which is the process of finding new therapeutic uses for existing drugs.</a:t>
            </a:r>
          </a:p>
          <a:p>
            <a:r>
              <a:rPr lang="en-US" sz="3600" dirty="0">
                <a:latin typeface="+mn-lt"/>
              </a:rPr>
              <a:t> </a:t>
            </a:r>
          </a:p>
          <a:p>
            <a:r>
              <a:rPr lang="en-US" sz="3600" dirty="0">
                <a:latin typeface="+mn-lt"/>
              </a:rPr>
              <a:t>DTA prediction can be formulated as a regression task, where the goal is to predict a continuous value that reflects the binding affinity. There are different methods for DTA prediction, which can be classified into two categories: structure-based and sequence-based methods.</a:t>
            </a:r>
          </a:p>
          <a:p>
            <a:r>
              <a:rPr lang="en-US" sz="3600" dirty="0">
                <a:latin typeface="+mn-lt"/>
              </a:rPr>
              <a:t> </a:t>
            </a:r>
          </a:p>
          <a:p>
            <a:r>
              <a:rPr lang="en-US" sz="3600" dirty="0">
                <a:latin typeface="+mn-lt"/>
              </a:rPr>
              <a:t>Structure-based methods use the three-dimensional (3D) structures of drugs and targets to model their interactions and calculate their binding affinities. However, 3D structures are not widely available for most targets, and these methods are computationally expensive and </a:t>
            </a:r>
            <a:r>
              <a:rPr lang="en-US" sz="3600" dirty="0" smtClean="0">
                <a:latin typeface="+mn-lt"/>
              </a:rPr>
              <a:t>complex.</a:t>
            </a:r>
          </a:p>
          <a:p>
            <a:endParaRPr lang="en-US" sz="3600" dirty="0">
              <a:latin typeface="+mn-lt"/>
            </a:endParaRPr>
          </a:p>
          <a:p>
            <a:r>
              <a:rPr lang="en-US" sz="3600" dirty="0">
                <a:latin typeface="+mn-lt"/>
              </a:rPr>
              <a:t>Therefore, many methods use non-structure-based approaches that only require the one-dimensional (1D) sequences of the drugs and targets as inputs. These approaches can overcome the limitations of structure-based methods and handle large-scale data.</a:t>
            </a:r>
          </a:p>
          <a:p>
            <a:r>
              <a:rPr lang="en-US" sz="3600" dirty="0">
                <a:latin typeface="+mn-lt"/>
              </a:rPr>
              <a:t> </a:t>
            </a:r>
          </a:p>
          <a:p>
            <a:r>
              <a:rPr lang="en-US" sz="3600" dirty="0">
                <a:latin typeface="+mn-lt"/>
              </a:rPr>
              <a:t>Sequence-based methods use the 1D sequences of drugs and targets and do not rely on 3D structures as inputs. These methods include similarity-based methods such as </a:t>
            </a:r>
            <a:r>
              <a:rPr lang="en-US" sz="3600" dirty="0" err="1">
                <a:latin typeface="+mn-lt"/>
              </a:rPr>
              <a:t>SimBoost</a:t>
            </a:r>
            <a:r>
              <a:rPr lang="en-US" sz="3600" dirty="0">
                <a:latin typeface="+mn-lt"/>
              </a:rPr>
              <a:t>[1] and </a:t>
            </a:r>
            <a:r>
              <a:rPr lang="en-US" sz="3600" dirty="0" err="1">
                <a:latin typeface="+mn-lt"/>
              </a:rPr>
              <a:t>KronRLS</a:t>
            </a:r>
            <a:r>
              <a:rPr lang="en-US" sz="3600" dirty="0">
                <a:latin typeface="+mn-lt"/>
              </a:rPr>
              <a:t>[2], network-based methods such as DNNGP[3] and </a:t>
            </a:r>
            <a:r>
              <a:rPr lang="en-US" sz="3600" dirty="0" err="1">
                <a:latin typeface="+mn-lt"/>
              </a:rPr>
              <a:t>GeneralizedDTA</a:t>
            </a:r>
            <a:r>
              <a:rPr lang="en-US" sz="3600" dirty="0">
                <a:latin typeface="+mn-lt"/>
              </a:rPr>
              <a:t>[4], and deep learning methods such as </a:t>
            </a:r>
            <a:r>
              <a:rPr lang="en-US" sz="3600" dirty="0" err="1">
                <a:latin typeface="+mn-lt"/>
              </a:rPr>
              <a:t>DeepDTA</a:t>
            </a:r>
            <a:r>
              <a:rPr lang="en-US" sz="3600" dirty="0">
                <a:latin typeface="+mn-lt"/>
              </a:rPr>
              <a:t>[5], </a:t>
            </a:r>
            <a:r>
              <a:rPr lang="en-US" sz="3600" dirty="0" err="1">
                <a:latin typeface="+mn-lt"/>
              </a:rPr>
              <a:t>WideDTA</a:t>
            </a:r>
            <a:r>
              <a:rPr lang="en-US" sz="3600" dirty="0">
                <a:latin typeface="+mn-lt"/>
              </a:rPr>
              <a:t>[6], </a:t>
            </a:r>
            <a:r>
              <a:rPr lang="en-US" sz="3600" dirty="0" err="1">
                <a:latin typeface="+mn-lt"/>
              </a:rPr>
              <a:t>AttentionDTA</a:t>
            </a:r>
            <a:r>
              <a:rPr lang="en-US" sz="3600" dirty="0">
                <a:latin typeface="+mn-lt"/>
              </a:rPr>
              <a:t>[7], and </a:t>
            </a:r>
            <a:r>
              <a:rPr lang="en-US" sz="3600" dirty="0" err="1">
                <a:latin typeface="+mn-lt"/>
              </a:rPr>
              <a:t>GraphDTA</a:t>
            </a:r>
            <a:r>
              <a:rPr lang="en-US" sz="3600" dirty="0">
                <a:latin typeface="+mn-lt"/>
              </a:rPr>
              <a:t>[8].</a:t>
            </a:r>
          </a:p>
          <a:p>
            <a:r>
              <a:rPr lang="en-US" sz="3600" dirty="0">
                <a:latin typeface="+mn-lt"/>
              </a:rPr>
              <a:t> </a:t>
            </a:r>
          </a:p>
          <a:p>
            <a:r>
              <a:rPr lang="en-US" sz="3600" dirty="0">
                <a:latin typeface="+mn-lt"/>
              </a:rPr>
              <a:t>In recent years, Graph Neural Networks (GNNs) have been used for DTA prediction, as they can effectively model molecular structures as graphs. Molecular structures can be represented as graphs, where atoms are nodes and chemical bonds are edges. GNNs can analyze these graphs and learn the structural features that are important for predicting the affinity of a drug to a target.</a:t>
            </a:r>
          </a:p>
          <a:p>
            <a:endParaRPr lang="en-US" sz="3600" dirty="0" smtClean="0">
              <a:latin typeface="+mn-lt"/>
            </a:endParaRPr>
          </a:p>
          <a:p>
            <a:endParaRPr lang="en-US" sz="3600" dirty="0">
              <a:latin typeface="+mn-lt"/>
            </a:endParaRPr>
          </a:p>
        </p:txBody>
      </p:sp>
      <p:cxnSp>
        <p:nvCxnSpPr>
          <p:cNvPr id="114" name="Horizontal Section Divider" descr="Horizontal Divider">
            <a:extLst>
              <a:ext uri="{FF2B5EF4-FFF2-40B4-BE49-F238E27FC236}">
                <a16:creationId xmlns:a16="http://schemas.microsoft.com/office/drawing/2014/main" id="{70E360F6-FA4E-8442-9128-E562CE3AF2FF}"/>
              </a:ext>
            </a:extLst>
          </p:cNvPr>
          <p:cNvCxnSpPr>
            <a:cxnSpLocks/>
          </p:cNvCxnSpPr>
          <p:nvPr/>
        </p:nvCxnSpPr>
        <p:spPr bwMode="auto">
          <a:xfrm>
            <a:off x="11887200" y="43051165"/>
            <a:ext cx="9144000" cy="0"/>
          </a:xfrm>
          <a:prstGeom prst="line">
            <a:avLst/>
          </a:prstGeom>
          <a:noFill/>
          <a:ln w="25400" cap="flat" cmpd="sng" algn="ctr">
            <a:solidFill>
              <a:schemeClr val="tx1"/>
            </a:solidFill>
            <a:prstDash val="dash"/>
            <a:round/>
            <a:headEnd type="none" w="med" len="med"/>
            <a:tailEnd type="none" w="med" len="med"/>
          </a:ln>
          <a:effectLst/>
        </p:spPr>
      </p:cxnSp>
      <p:cxnSp>
        <p:nvCxnSpPr>
          <p:cNvPr id="164" name="Horizontal Section Divider" descr="Horizontal Divider">
            <a:extLst>
              <a:ext uri="{FF2B5EF4-FFF2-40B4-BE49-F238E27FC236}">
                <a16:creationId xmlns:a16="http://schemas.microsoft.com/office/drawing/2014/main" id="{969690FD-8E8F-7E42-B376-B9CFC3348490}"/>
              </a:ext>
            </a:extLst>
          </p:cNvPr>
          <p:cNvCxnSpPr>
            <a:cxnSpLocks/>
          </p:cNvCxnSpPr>
          <p:nvPr/>
        </p:nvCxnSpPr>
        <p:spPr bwMode="auto">
          <a:xfrm>
            <a:off x="22604381" y="27719634"/>
            <a:ext cx="9144000" cy="0"/>
          </a:xfrm>
          <a:prstGeom prst="line">
            <a:avLst/>
          </a:prstGeom>
          <a:noFill/>
          <a:ln w="25400" cap="flat" cmpd="sng" algn="ctr">
            <a:solidFill>
              <a:schemeClr val="tx1"/>
            </a:solidFill>
            <a:prstDash val="dash"/>
            <a:round/>
            <a:headEnd type="none" w="med" len="med"/>
            <a:tailEnd type="none" w="med" len="med"/>
          </a:ln>
          <a:effectLst/>
        </p:spPr>
      </p:cxnSp>
      <p:sp>
        <p:nvSpPr>
          <p:cNvPr id="7" name="TextBox 6"/>
          <p:cNvSpPr txBox="1"/>
          <p:nvPr/>
        </p:nvSpPr>
        <p:spPr>
          <a:xfrm>
            <a:off x="1069304" y="5624394"/>
            <a:ext cx="5105400" cy="1292662"/>
          </a:xfrm>
          <a:prstGeom prst="rect">
            <a:avLst/>
          </a:prstGeom>
          <a:noFill/>
        </p:spPr>
        <p:txBody>
          <a:bodyPr wrap="square" rtlCol="0">
            <a:spAutoFit/>
          </a:bodyPr>
          <a:lstStyle/>
          <a:p>
            <a:r>
              <a:rPr lang="en-US" sz="6000" b="1" dirty="0" smtClean="0">
                <a:solidFill>
                  <a:srgbClr val="00008F"/>
                </a:solidFill>
                <a:latin typeface="Raleway ExtraBold" panose="020B0003030101060003" pitchFamily="34" charset="0"/>
              </a:rPr>
              <a:t>Abstract</a:t>
            </a:r>
            <a:endParaRPr lang="en-US" sz="6000" b="1" dirty="0">
              <a:solidFill>
                <a:srgbClr val="00008F"/>
              </a:solidFill>
              <a:latin typeface="Raleway ExtraBold" panose="020B0003030101060003" pitchFamily="34" charset="0"/>
            </a:endParaRPr>
          </a:p>
          <a:p>
            <a:endParaRPr lang="en-US" dirty="0"/>
          </a:p>
        </p:txBody>
      </p:sp>
      <p:sp>
        <p:nvSpPr>
          <p:cNvPr id="98" name="Introduction Textbox">
            <a:extLst>
              <a:ext uri="{FF2B5EF4-FFF2-40B4-BE49-F238E27FC236}">
                <a16:creationId xmlns:a16="http://schemas.microsoft.com/office/drawing/2014/main" id="{29AB2095-78FE-2E44-981F-BB59A855A1DF}"/>
              </a:ext>
            </a:extLst>
          </p:cNvPr>
          <p:cNvSpPr txBox="1">
            <a:spLocks noChangeArrowheads="1"/>
          </p:cNvSpPr>
          <p:nvPr/>
        </p:nvSpPr>
        <p:spPr bwMode="auto">
          <a:xfrm>
            <a:off x="1023201" y="6725615"/>
            <a:ext cx="9807200" cy="7848302"/>
          </a:xfrm>
          <a:prstGeom prst="rect">
            <a:avLst/>
          </a:prstGeom>
          <a:no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3600" dirty="0">
                <a:latin typeface="+mn-lt"/>
              </a:rPr>
              <a:t>Drug discovery is a challenging and costly process that involves finding effective and safe compounds. One of the key tasks in drug discovery is drug-target affinity prediction, which can help identify potential candidates for drug development and reduce the cost and time of drug discovery. In recent years, Graph Neural Networks (GNNs) have been used for drug-target affinity prediction, as they can represent the drugs as molecular graphs and capture their structural features. In this paper, we propose a model for drug-target affinity prediction that uses the graph attention network (GAT) to predict the binding strength of a drug molecule to a target protein.</a:t>
            </a:r>
          </a:p>
        </p:txBody>
      </p:sp>
      <p:graphicFrame>
        <p:nvGraphicFramePr>
          <p:cNvPr id="3" name="Table 2"/>
          <p:cNvGraphicFramePr>
            <a:graphicFrameLocks noGrp="1"/>
          </p:cNvGraphicFramePr>
          <p:nvPr>
            <p:extLst>
              <p:ext uri="{D42A27DB-BD31-4B8C-83A1-F6EECF244321}">
                <p14:modId xmlns:p14="http://schemas.microsoft.com/office/powerpoint/2010/main" val="2344964321"/>
              </p:ext>
            </p:extLst>
          </p:nvPr>
        </p:nvGraphicFramePr>
        <p:xfrm>
          <a:off x="12018945" y="40323681"/>
          <a:ext cx="7703840" cy="1676400"/>
        </p:xfrm>
        <a:graphic>
          <a:graphicData uri="http://schemas.openxmlformats.org/drawingml/2006/table">
            <a:tbl>
              <a:tblPr firstRow="1" bandRow="1">
                <a:tableStyleId>{5C22544A-7EE6-4342-B048-85BDC9FD1C3A}</a:tableStyleId>
              </a:tblPr>
              <a:tblGrid>
                <a:gridCol w="1925960">
                  <a:extLst>
                    <a:ext uri="{9D8B030D-6E8A-4147-A177-3AD203B41FA5}">
                      <a16:colId xmlns:a16="http://schemas.microsoft.com/office/drawing/2014/main" val="1226598151"/>
                    </a:ext>
                  </a:extLst>
                </a:gridCol>
                <a:gridCol w="1925960">
                  <a:extLst>
                    <a:ext uri="{9D8B030D-6E8A-4147-A177-3AD203B41FA5}">
                      <a16:colId xmlns:a16="http://schemas.microsoft.com/office/drawing/2014/main" val="3073300353"/>
                    </a:ext>
                  </a:extLst>
                </a:gridCol>
                <a:gridCol w="1925960">
                  <a:extLst>
                    <a:ext uri="{9D8B030D-6E8A-4147-A177-3AD203B41FA5}">
                      <a16:colId xmlns:a16="http://schemas.microsoft.com/office/drawing/2014/main" val="2864998552"/>
                    </a:ext>
                  </a:extLst>
                </a:gridCol>
                <a:gridCol w="1925960">
                  <a:extLst>
                    <a:ext uri="{9D8B030D-6E8A-4147-A177-3AD203B41FA5}">
                      <a16:colId xmlns:a16="http://schemas.microsoft.com/office/drawing/2014/main" val="4231236320"/>
                    </a:ext>
                  </a:extLst>
                </a:gridCol>
              </a:tblGrid>
              <a:tr h="546670">
                <a:tc>
                  <a:txBody>
                    <a:bodyPr/>
                    <a:lstStyle/>
                    <a:p>
                      <a:endParaRPr lang="en-US" sz="3600" dirty="0">
                        <a:solidFill>
                          <a:schemeClr val="tx1"/>
                        </a:solidFill>
                      </a:endParaRPr>
                    </a:p>
                  </a:txBody>
                  <a:tcPr/>
                </a:tc>
                <a:tc>
                  <a:txBody>
                    <a:bodyPr/>
                    <a:lstStyle/>
                    <a:p>
                      <a:r>
                        <a:rPr lang="en-US" sz="2800" dirty="0" smtClean="0">
                          <a:solidFill>
                            <a:schemeClr val="tx1"/>
                          </a:solidFill>
                        </a:rPr>
                        <a:t>protein</a:t>
                      </a:r>
                      <a:endParaRPr lang="en-US" sz="2800" dirty="0">
                        <a:solidFill>
                          <a:schemeClr val="tx1"/>
                        </a:solidFill>
                      </a:endParaRPr>
                    </a:p>
                  </a:txBody>
                  <a:tcPr/>
                </a:tc>
                <a:tc>
                  <a:txBody>
                    <a:bodyPr/>
                    <a:lstStyle/>
                    <a:p>
                      <a:r>
                        <a:rPr lang="en-US" sz="2800" dirty="0" err="1" smtClean="0">
                          <a:solidFill>
                            <a:schemeClr val="tx1"/>
                          </a:solidFill>
                        </a:rPr>
                        <a:t>compunds</a:t>
                      </a:r>
                      <a:endParaRPr lang="en-US" sz="2800" dirty="0">
                        <a:solidFill>
                          <a:schemeClr val="tx1"/>
                        </a:solidFill>
                      </a:endParaRPr>
                    </a:p>
                  </a:txBody>
                  <a:tcPr/>
                </a:tc>
                <a:tc>
                  <a:txBody>
                    <a:bodyPr/>
                    <a:lstStyle/>
                    <a:p>
                      <a:r>
                        <a:rPr lang="en-US" sz="2800" dirty="0" smtClean="0">
                          <a:solidFill>
                            <a:schemeClr val="tx1"/>
                          </a:solidFill>
                        </a:rPr>
                        <a:t>interaction</a:t>
                      </a:r>
                      <a:endParaRPr lang="en-US" sz="2800" dirty="0">
                        <a:solidFill>
                          <a:schemeClr val="tx1"/>
                        </a:solidFill>
                      </a:endParaRPr>
                    </a:p>
                  </a:txBody>
                  <a:tcPr/>
                </a:tc>
                <a:extLst>
                  <a:ext uri="{0D108BD9-81ED-4DB2-BD59-A6C34878D82A}">
                    <a16:rowId xmlns:a16="http://schemas.microsoft.com/office/drawing/2014/main" val="1008133220"/>
                  </a:ext>
                </a:extLst>
              </a:tr>
              <a:tr h="442543">
                <a:tc>
                  <a:txBody>
                    <a:bodyPr/>
                    <a:lstStyle/>
                    <a:p>
                      <a:r>
                        <a:rPr lang="en-US" sz="2800" dirty="0" smtClean="0">
                          <a:solidFill>
                            <a:schemeClr val="tx1"/>
                          </a:solidFill>
                        </a:rPr>
                        <a:t>DAVIS</a:t>
                      </a:r>
                      <a:endParaRPr lang="en-US" sz="2800" dirty="0">
                        <a:solidFill>
                          <a:schemeClr val="tx1"/>
                        </a:solidFill>
                      </a:endParaRPr>
                    </a:p>
                  </a:txBody>
                  <a:tcPr/>
                </a:tc>
                <a:tc>
                  <a:txBody>
                    <a:bodyPr/>
                    <a:lstStyle/>
                    <a:p>
                      <a:r>
                        <a:rPr lang="en-US" sz="2800" dirty="0" smtClean="0">
                          <a:solidFill>
                            <a:schemeClr val="tx1"/>
                          </a:solidFill>
                        </a:rPr>
                        <a:t>442</a:t>
                      </a:r>
                      <a:endParaRPr lang="en-US" sz="2800" dirty="0">
                        <a:solidFill>
                          <a:schemeClr val="tx1"/>
                        </a:solidFill>
                      </a:endParaRPr>
                    </a:p>
                  </a:txBody>
                  <a:tcPr/>
                </a:tc>
                <a:tc>
                  <a:txBody>
                    <a:bodyPr/>
                    <a:lstStyle/>
                    <a:p>
                      <a:r>
                        <a:rPr lang="en-US" sz="2800" dirty="0" smtClean="0">
                          <a:solidFill>
                            <a:schemeClr val="tx1"/>
                          </a:solidFill>
                        </a:rPr>
                        <a:t>68</a:t>
                      </a:r>
                      <a:endParaRPr lang="en-US" sz="2800" dirty="0">
                        <a:solidFill>
                          <a:schemeClr val="tx1"/>
                        </a:solidFill>
                      </a:endParaRPr>
                    </a:p>
                  </a:txBody>
                  <a:tcPr/>
                </a:tc>
                <a:tc>
                  <a:txBody>
                    <a:bodyPr/>
                    <a:lstStyle/>
                    <a:p>
                      <a:r>
                        <a:rPr lang="en-US" sz="2800" dirty="0" smtClean="0">
                          <a:solidFill>
                            <a:schemeClr val="tx1"/>
                          </a:solidFill>
                        </a:rPr>
                        <a:t>30056</a:t>
                      </a:r>
                      <a:endParaRPr lang="en-US" sz="2800" dirty="0">
                        <a:solidFill>
                          <a:schemeClr val="tx1"/>
                        </a:solidFill>
                      </a:endParaRPr>
                    </a:p>
                  </a:txBody>
                  <a:tcPr/>
                </a:tc>
                <a:extLst>
                  <a:ext uri="{0D108BD9-81ED-4DB2-BD59-A6C34878D82A}">
                    <a16:rowId xmlns:a16="http://schemas.microsoft.com/office/drawing/2014/main" val="617155486"/>
                  </a:ext>
                </a:extLst>
              </a:tr>
              <a:tr h="442543">
                <a:tc>
                  <a:txBody>
                    <a:bodyPr/>
                    <a:lstStyle/>
                    <a:p>
                      <a:r>
                        <a:rPr lang="en-US" sz="2800" dirty="0" smtClean="0">
                          <a:solidFill>
                            <a:schemeClr val="tx1"/>
                          </a:solidFill>
                        </a:rPr>
                        <a:t>KIBA</a:t>
                      </a:r>
                      <a:endParaRPr lang="en-US" sz="2800" dirty="0">
                        <a:solidFill>
                          <a:schemeClr val="tx1"/>
                        </a:solidFill>
                      </a:endParaRPr>
                    </a:p>
                  </a:txBody>
                  <a:tcPr/>
                </a:tc>
                <a:tc>
                  <a:txBody>
                    <a:bodyPr/>
                    <a:lstStyle/>
                    <a:p>
                      <a:r>
                        <a:rPr lang="en-US" sz="2800" dirty="0" smtClean="0">
                          <a:solidFill>
                            <a:schemeClr val="tx1"/>
                          </a:solidFill>
                        </a:rPr>
                        <a:t>229</a:t>
                      </a:r>
                      <a:endParaRPr lang="en-US" sz="2800" dirty="0">
                        <a:solidFill>
                          <a:schemeClr val="tx1"/>
                        </a:solidFill>
                      </a:endParaRPr>
                    </a:p>
                  </a:txBody>
                  <a:tcPr/>
                </a:tc>
                <a:tc>
                  <a:txBody>
                    <a:bodyPr/>
                    <a:lstStyle/>
                    <a:p>
                      <a:r>
                        <a:rPr lang="en-US" sz="2800" dirty="0" smtClean="0">
                          <a:solidFill>
                            <a:schemeClr val="tx1"/>
                          </a:solidFill>
                        </a:rPr>
                        <a:t>2111</a:t>
                      </a:r>
                      <a:endParaRPr lang="en-US" sz="2800" dirty="0">
                        <a:solidFill>
                          <a:schemeClr val="tx1"/>
                        </a:solidFill>
                      </a:endParaRPr>
                    </a:p>
                  </a:txBody>
                  <a:tcPr/>
                </a:tc>
                <a:tc>
                  <a:txBody>
                    <a:bodyPr/>
                    <a:lstStyle/>
                    <a:p>
                      <a:r>
                        <a:rPr lang="en-US" sz="2800" dirty="0" smtClean="0">
                          <a:solidFill>
                            <a:schemeClr val="tx1"/>
                          </a:solidFill>
                        </a:rPr>
                        <a:t>118254</a:t>
                      </a:r>
                      <a:endParaRPr lang="en-US" sz="2800" dirty="0">
                        <a:solidFill>
                          <a:schemeClr val="tx1"/>
                        </a:solidFill>
                      </a:endParaRPr>
                    </a:p>
                  </a:txBody>
                  <a:tcPr/>
                </a:tc>
                <a:extLst>
                  <a:ext uri="{0D108BD9-81ED-4DB2-BD59-A6C34878D82A}">
                    <a16:rowId xmlns:a16="http://schemas.microsoft.com/office/drawing/2014/main" val="70303244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7990054"/>
              </p:ext>
            </p:extLst>
          </p:nvPr>
        </p:nvGraphicFramePr>
        <p:xfrm>
          <a:off x="12148110" y="32408721"/>
          <a:ext cx="5687922" cy="4053840"/>
        </p:xfrm>
        <a:graphic>
          <a:graphicData uri="http://schemas.openxmlformats.org/drawingml/2006/table">
            <a:tbl>
              <a:tblPr firstRow="1" bandRow="1">
                <a:tableStyleId>{5C22544A-7EE6-4342-B048-85BDC9FD1C3A}</a:tableStyleId>
              </a:tblPr>
              <a:tblGrid>
                <a:gridCol w="2843961">
                  <a:extLst>
                    <a:ext uri="{9D8B030D-6E8A-4147-A177-3AD203B41FA5}">
                      <a16:colId xmlns:a16="http://schemas.microsoft.com/office/drawing/2014/main" val="3696302981"/>
                    </a:ext>
                  </a:extLst>
                </a:gridCol>
                <a:gridCol w="2843961">
                  <a:extLst>
                    <a:ext uri="{9D8B030D-6E8A-4147-A177-3AD203B41FA5}">
                      <a16:colId xmlns:a16="http://schemas.microsoft.com/office/drawing/2014/main" val="653202651"/>
                    </a:ext>
                  </a:extLst>
                </a:gridCol>
              </a:tblGrid>
              <a:tr h="303535">
                <a:tc>
                  <a:txBody>
                    <a:bodyPr/>
                    <a:lstStyle/>
                    <a:p>
                      <a:r>
                        <a:rPr lang="en-US" sz="2800" b="0" i="0" u="none" strike="noStrike" kern="1200" baseline="0" dirty="0" err="1" smtClean="0">
                          <a:solidFill>
                            <a:schemeClr val="lt1"/>
                          </a:solidFill>
                          <a:latin typeface="+mn-lt"/>
                          <a:ea typeface="+mn-ea"/>
                          <a:cs typeface="+mn-cs"/>
                        </a:rPr>
                        <a:t>Hyperparameter</a:t>
                      </a:r>
                      <a:endParaRPr lang="en-US" sz="2800" dirty="0">
                        <a:latin typeface="+mn-lt"/>
                      </a:endParaRPr>
                    </a:p>
                  </a:txBody>
                  <a:tcPr/>
                </a:tc>
                <a:tc>
                  <a:txBody>
                    <a:bodyPr/>
                    <a:lstStyle/>
                    <a:p>
                      <a:r>
                        <a:rPr lang="en-US" sz="2800" b="0" i="0" u="none" strike="noStrike" kern="1200" baseline="0" dirty="0" smtClean="0">
                          <a:solidFill>
                            <a:schemeClr val="lt1"/>
                          </a:solidFill>
                          <a:latin typeface="+mn-lt"/>
                          <a:ea typeface="+mn-ea"/>
                          <a:cs typeface="+mn-cs"/>
                        </a:rPr>
                        <a:t>Setting</a:t>
                      </a:r>
                      <a:endParaRPr lang="en-US" sz="2800" dirty="0"/>
                    </a:p>
                  </a:txBody>
                  <a:tcPr/>
                </a:tc>
                <a:extLst>
                  <a:ext uri="{0D108BD9-81ED-4DB2-BD59-A6C34878D82A}">
                    <a16:rowId xmlns:a16="http://schemas.microsoft.com/office/drawing/2014/main" val="501285684"/>
                  </a:ext>
                </a:extLst>
              </a:tr>
              <a:tr h="303535">
                <a:tc>
                  <a:txBody>
                    <a:bodyPr/>
                    <a:lstStyle/>
                    <a:p>
                      <a:r>
                        <a:rPr lang="en-US" sz="2800" b="0" i="0" u="none" strike="noStrike" kern="1200" baseline="0" dirty="0" smtClean="0">
                          <a:solidFill>
                            <a:schemeClr val="dk1"/>
                          </a:solidFill>
                          <a:latin typeface="+mn-lt"/>
                          <a:ea typeface="+mn-ea"/>
                          <a:cs typeface="+mn-cs"/>
                        </a:rPr>
                        <a:t>Epoch</a:t>
                      </a:r>
                      <a:endParaRPr lang="en-US" sz="2800" dirty="0">
                        <a:latin typeface="+mn-lt"/>
                      </a:endParaRPr>
                    </a:p>
                  </a:txBody>
                  <a:tcPr/>
                </a:tc>
                <a:tc>
                  <a:txBody>
                    <a:bodyPr/>
                    <a:lstStyle/>
                    <a:p>
                      <a:r>
                        <a:rPr lang="en-US" sz="2800" dirty="0" smtClean="0"/>
                        <a:t>1000</a:t>
                      </a:r>
                      <a:endParaRPr lang="en-US" sz="2800" dirty="0"/>
                    </a:p>
                  </a:txBody>
                  <a:tcPr/>
                </a:tc>
                <a:extLst>
                  <a:ext uri="{0D108BD9-81ED-4DB2-BD59-A6C34878D82A}">
                    <a16:rowId xmlns:a16="http://schemas.microsoft.com/office/drawing/2014/main" val="1065181808"/>
                  </a:ext>
                </a:extLst>
              </a:tr>
              <a:tr h="303535">
                <a:tc>
                  <a:txBody>
                    <a:bodyPr/>
                    <a:lstStyle/>
                    <a:p>
                      <a:r>
                        <a:rPr lang="en-US" sz="2800" b="0" i="0" u="none" strike="noStrike" kern="1200" baseline="0" dirty="0" smtClean="0">
                          <a:solidFill>
                            <a:schemeClr val="dk1"/>
                          </a:solidFill>
                          <a:latin typeface="+mn-lt"/>
                          <a:ea typeface="+mn-ea"/>
                          <a:cs typeface="+mn-cs"/>
                        </a:rPr>
                        <a:t>Batch size</a:t>
                      </a:r>
                      <a:endParaRPr lang="en-US" sz="2800" dirty="0">
                        <a:latin typeface="+mn-lt"/>
                      </a:endParaRPr>
                    </a:p>
                  </a:txBody>
                  <a:tcPr/>
                </a:tc>
                <a:tc>
                  <a:txBody>
                    <a:bodyPr/>
                    <a:lstStyle/>
                    <a:p>
                      <a:r>
                        <a:rPr lang="en-US" sz="2800" dirty="0" smtClean="0"/>
                        <a:t>512</a:t>
                      </a:r>
                      <a:endParaRPr lang="en-US" sz="2800" dirty="0"/>
                    </a:p>
                  </a:txBody>
                  <a:tcPr/>
                </a:tc>
                <a:extLst>
                  <a:ext uri="{0D108BD9-81ED-4DB2-BD59-A6C34878D82A}">
                    <a16:rowId xmlns:a16="http://schemas.microsoft.com/office/drawing/2014/main" val="374784465"/>
                  </a:ext>
                </a:extLst>
              </a:tr>
              <a:tr h="303535">
                <a:tc>
                  <a:txBody>
                    <a:bodyPr/>
                    <a:lstStyle/>
                    <a:p>
                      <a:r>
                        <a:rPr lang="en-US" sz="2800" b="0" i="0" u="none" strike="noStrike" kern="1200" baseline="0" dirty="0" smtClean="0">
                          <a:solidFill>
                            <a:schemeClr val="dk1"/>
                          </a:solidFill>
                          <a:latin typeface="+mn-lt"/>
                          <a:ea typeface="+mn-ea"/>
                          <a:cs typeface="+mn-cs"/>
                        </a:rPr>
                        <a:t>Learning rate</a:t>
                      </a:r>
                      <a:endParaRPr lang="en-US" sz="2800" dirty="0">
                        <a:latin typeface="+mn-lt"/>
                      </a:endParaRPr>
                    </a:p>
                  </a:txBody>
                  <a:tcPr/>
                </a:tc>
                <a:tc>
                  <a:txBody>
                    <a:bodyPr/>
                    <a:lstStyle/>
                    <a:p>
                      <a:r>
                        <a:rPr lang="en-US" sz="2800" dirty="0" smtClean="0"/>
                        <a:t>0.00001</a:t>
                      </a:r>
                      <a:endParaRPr lang="en-US" sz="2800" dirty="0"/>
                    </a:p>
                  </a:txBody>
                  <a:tcPr/>
                </a:tc>
                <a:extLst>
                  <a:ext uri="{0D108BD9-81ED-4DB2-BD59-A6C34878D82A}">
                    <a16:rowId xmlns:a16="http://schemas.microsoft.com/office/drawing/2014/main" val="4097076291"/>
                  </a:ext>
                </a:extLst>
              </a:tr>
              <a:tr h="303535">
                <a:tc>
                  <a:txBody>
                    <a:bodyPr/>
                    <a:lstStyle/>
                    <a:p>
                      <a:r>
                        <a:rPr lang="en-US" sz="2800" b="0" i="0" u="none" strike="noStrike" kern="1200" baseline="0" dirty="0" smtClean="0">
                          <a:solidFill>
                            <a:schemeClr val="dk1"/>
                          </a:solidFill>
                          <a:latin typeface="+mn-lt"/>
                          <a:ea typeface="+mn-ea"/>
                          <a:cs typeface="+mn-cs"/>
                        </a:rPr>
                        <a:t>Optimizer</a:t>
                      </a:r>
                      <a:endParaRPr lang="en-US" sz="2800" dirty="0">
                        <a:latin typeface="+mn-lt"/>
                      </a:endParaRPr>
                    </a:p>
                  </a:txBody>
                  <a:tcPr/>
                </a:tc>
                <a:tc>
                  <a:txBody>
                    <a:bodyPr/>
                    <a:lstStyle/>
                    <a:p>
                      <a:r>
                        <a:rPr lang="en-US" sz="2800" dirty="0" smtClean="0"/>
                        <a:t>Adam</a:t>
                      </a:r>
                      <a:endParaRPr lang="en-US" sz="2800" dirty="0"/>
                    </a:p>
                  </a:txBody>
                  <a:tcPr/>
                </a:tc>
                <a:extLst>
                  <a:ext uri="{0D108BD9-81ED-4DB2-BD59-A6C34878D82A}">
                    <a16:rowId xmlns:a16="http://schemas.microsoft.com/office/drawing/2014/main" val="2111592531"/>
                  </a:ext>
                </a:extLst>
              </a:tr>
              <a:tr h="303535">
                <a:tc>
                  <a:txBody>
                    <a:bodyPr/>
                    <a:lstStyle/>
                    <a:p>
                      <a:r>
                        <a:rPr lang="en-US" sz="2800" dirty="0" smtClean="0">
                          <a:latin typeface="+mn-lt"/>
                        </a:rPr>
                        <a:t>GAT layers</a:t>
                      </a:r>
                      <a:endParaRPr lang="en-US" sz="2800" dirty="0">
                        <a:latin typeface="+mn-lt"/>
                      </a:endParaRPr>
                    </a:p>
                  </a:txBody>
                  <a:tcPr/>
                </a:tc>
                <a:tc>
                  <a:txBody>
                    <a:bodyPr/>
                    <a:lstStyle/>
                    <a:p>
                      <a:r>
                        <a:rPr lang="en-US" sz="2800" dirty="0" smtClean="0"/>
                        <a:t>3</a:t>
                      </a:r>
                      <a:endParaRPr lang="en-US" sz="2800" dirty="0"/>
                    </a:p>
                  </a:txBody>
                  <a:tcPr/>
                </a:tc>
                <a:extLst>
                  <a:ext uri="{0D108BD9-81ED-4DB2-BD59-A6C34878D82A}">
                    <a16:rowId xmlns:a16="http://schemas.microsoft.com/office/drawing/2014/main" val="1222700928"/>
                  </a:ext>
                </a:extLst>
              </a:tr>
              <a:tr h="547751">
                <a:tc>
                  <a:txBody>
                    <a:bodyPr/>
                    <a:lstStyle/>
                    <a:p>
                      <a:r>
                        <a:rPr lang="en-US" sz="2800" b="0" i="0" u="none" strike="noStrike" kern="1200" baseline="0" dirty="0" smtClean="0">
                          <a:solidFill>
                            <a:schemeClr val="dk1"/>
                          </a:solidFill>
                          <a:latin typeface="+mn-lt"/>
                          <a:ea typeface="+mn-ea"/>
                          <a:cs typeface="+mn-cs"/>
                        </a:rPr>
                        <a:t>Fully connected layers</a:t>
                      </a:r>
                      <a:endParaRPr lang="en-US" sz="2800" dirty="0">
                        <a:latin typeface="+mn-lt"/>
                      </a:endParaRPr>
                    </a:p>
                  </a:txBody>
                  <a:tcPr/>
                </a:tc>
                <a:tc>
                  <a:txBody>
                    <a:bodyPr/>
                    <a:lstStyle/>
                    <a:p>
                      <a:r>
                        <a:rPr lang="en-US" sz="2800" dirty="0" smtClean="0"/>
                        <a:t>2</a:t>
                      </a:r>
                      <a:endParaRPr lang="en-US" sz="2800" dirty="0"/>
                    </a:p>
                  </a:txBody>
                  <a:tcPr/>
                </a:tc>
                <a:extLst>
                  <a:ext uri="{0D108BD9-81ED-4DB2-BD59-A6C34878D82A}">
                    <a16:rowId xmlns:a16="http://schemas.microsoft.com/office/drawing/2014/main" val="410998697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783933315"/>
              </p:ext>
            </p:extLst>
          </p:nvPr>
        </p:nvGraphicFramePr>
        <p:xfrm>
          <a:off x="21987989" y="13123773"/>
          <a:ext cx="9723936" cy="3969373"/>
        </p:xfrm>
        <a:graphic>
          <a:graphicData uri="http://schemas.openxmlformats.org/drawingml/2006/table">
            <a:tbl>
              <a:tblPr firstRow="1" bandRow="1">
                <a:tableStyleId>{5C22544A-7EE6-4342-B048-85BDC9FD1C3A}</a:tableStyleId>
              </a:tblPr>
              <a:tblGrid>
                <a:gridCol w="3241312">
                  <a:extLst>
                    <a:ext uri="{9D8B030D-6E8A-4147-A177-3AD203B41FA5}">
                      <a16:colId xmlns:a16="http://schemas.microsoft.com/office/drawing/2014/main" val="2201287827"/>
                    </a:ext>
                  </a:extLst>
                </a:gridCol>
                <a:gridCol w="3241312">
                  <a:extLst>
                    <a:ext uri="{9D8B030D-6E8A-4147-A177-3AD203B41FA5}">
                      <a16:colId xmlns:a16="http://schemas.microsoft.com/office/drawing/2014/main" val="1825515799"/>
                    </a:ext>
                  </a:extLst>
                </a:gridCol>
                <a:gridCol w="3241312">
                  <a:extLst>
                    <a:ext uri="{9D8B030D-6E8A-4147-A177-3AD203B41FA5}">
                      <a16:colId xmlns:a16="http://schemas.microsoft.com/office/drawing/2014/main" val="131161324"/>
                    </a:ext>
                  </a:extLst>
                </a:gridCol>
              </a:tblGrid>
              <a:tr h="559591">
                <a:tc>
                  <a:txBody>
                    <a:bodyPr/>
                    <a:lstStyle/>
                    <a:p>
                      <a:pPr algn="ctr"/>
                      <a:r>
                        <a:rPr lang="en-US" sz="2800" b="0" dirty="0" smtClean="0">
                          <a:solidFill>
                            <a:schemeClr val="tx1"/>
                          </a:solidFill>
                        </a:rPr>
                        <a:t>method</a:t>
                      </a:r>
                      <a:endParaRPr lang="en-US" sz="2800" b="0" dirty="0">
                        <a:solidFill>
                          <a:schemeClr val="tx1"/>
                        </a:solidFill>
                      </a:endParaRPr>
                    </a:p>
                  </a:txBody>
                  <a:tcPr/>
                </a:tc>
                <a:tc>
                  <a:txBody>
                    <a:bodyPr/>
                    <a:lstStyle/>
                    <a:p>
                      <a:pPr algn="ctr"/>
                      <a:r>
                        <a:rPr lang="en-US" sz="2800" b="0" dirty="0" smtClean="0">
                          <a:solidFill>
                            <a:schemeClr val="tx1"/>
                          </a:solidFill>
                        </a:rPr>
                        <a:t>MSE</a:t>
                      </a:r>
                      <a:endParaRPr lang="en-US" sz="2800" b="0" dirty="0">
                        <a:solidFill>
                          <a:schemeClr val="tx1"/>
                        </a:solidFill>
                      </a:endParaRPr>
                    </a:p>
                  </a:txBody>
                  <a:tcPr/>
                </a:tc>
                <a:tc>
                  <a:txBody>
                    <a:bodyPr/>
                    <a:lstStyle/>
                    <a:p>
                      <a:pPr algn="ctr"/>
                      <a:r>
                        <a:rPr lang="en-US" sz="2800" b="0" dirty="0" smtClean="0">
                          <a:solidFill>
                            <a:schemeClr val="tx1"/>
                          </a:solidFill>
                        </a:rPr>
                        <a:t>CI</a:t>
                      </a:r>
                      <a:endParaRPr lang="en-US" sz="2800" b="0" dirty="0">
                        <a:solidFill>
                          <a:schemeClr val="tx1"/>
                        </a:solidFill>
                      </a:endParaRPr>
                    </a:p>
                  </a:txBody>
                  <a:tcPr/>
                </a:tc>
                <a:extLst>
                  <a:ext uri="{0D108BD9-81ED-4DB2-BD59-A6C34878D82A}">
                    <a16:rowId xmlns:a16="http://schemas.microsoft.com/office/drawing/2014/main" val="3623270574"/>
                  </a:ext>
                </a:extLst>
              </a:tr>
              <a:tr h="597854">
                <a:tc>
                  <a:txBody>
                    <a:bodyPr/>
                    <a:lstStyle/>
                    <a:p>
                      <a:pPr algn="ctr"/>
                      <a:r>
                        <a:rPr lang="en-US" sz="2800" dirty="0" err="1" smtClean="0"/>
                        <a:t>KronRLS</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0.379</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0.871</a:t>
                      </a:r>
                      <a:endParaRPr lang="en-US" sz="2800" dirty="0"/>
                    </a:p>
                  </a:txBody>
                  <a:tcPr/>
                </a:tc>
                <a:extLst>
                  <a:ext uri="{0D108BD9-81ED-4DB2-BD59-A6C34878D82A}">
                    <a16:rowId xmlns:a16="http://schemas.microsoft.com/office/drawing/2014/main" val="3536575566"/>
                  </a:ext>
                </a:extLst>
              </a:tr>
              <a:tr h="606312">
                <a:tc>
                  <a:txBody>
                    <a:bodyPr/>
                    <a:lstStyle/>
                    <a:p>
                      <a:pPr algn="ctr"/>
                      <a:r>
                        <a:rPr lang="en-US" sz="2800" dirty="0" err="1" smtClean="0"/>
                        <a:t>SimBoost</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0.282</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0.871</a:t>
                      </a:r>
                      <a:endParaRPr lang="en-US" sz="2800" dirty="0"/>
                    </a:p>
                  </a:txBody>
                  <a:tcPr/>
                </a:tc>
                <a:extLst>
                  <a:ext uri="{0D108BD9-81ED-4DB2-BD59-A6C34878D82A}">
                    <a16:rowId xmlns:a16="http://schemas.microsoft.com/office/drawing/2014/main" val="1060874795"/>
                  </a:ext>
                </a:extLst>
              </a:tr>
              <a:tr h="597854">
                <a:tc>
                  <a:txBody>
                    <a:bodyPr/>
                    <a:lstStyle/>
                    <a:p>
                      <a:pPr algn="ctr"/>
                      <a:r>
                        <a:rPr lang="en-US" sz="2800" dirty="0" err="1" smtClean="0"/>
                        <a:t>DeepDTA</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0.261</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0.878</a:t>
                      </a:r>
                      <a:endParaRPr lang="en-US" sz="2800" dirty="0"/>
                    </a:p>
                  </a:txBody>
                  <a:tcPr/>
                </a:tc>
                <a:extLst>
                  <a:ext uri="{0D108BD9-81ED-4DB2-BD59-A6C34878D82A}">
                    <a16:rowId xmlns:a16="http://schemas.microsoft.com/office/drawing/2014/main" val="3530657421"/>
                  </a:ext>
                </a:extLst>
              </a:tr>
              <a:tr h="597854">
                <a:tc>
                  <a:txBody>
                    <a:bodyPr/>
                    <a:lstStyle/>
                    <a:p>
                      <a:pPr algn="ctr"/>
                      <a:r>
                        <a:rPr lang="en-US" sz="2800" dirty="0" err="1" smtClean="0"/>
                        <a:t>WideDTA</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0.262</a:t>
                      </a:r>
                      <a:endParaRPr lang="en-US" sz="2800" dirty="0"/>
                    </a:p>
                  </a:txBody>
                  <a:tcPr/>
                </a:tc>
                <a:tc>
                  <a:txBody>
                    <a:bodyPr/>
                    <a:lstStyle/>
                    <a:p>
                      <a:pPr algn="ctr"/>
                      <a:r>
                        <a:rPr lang="en-US" sz="2800" b="0" i="0" u="none" strike="noStrike" kern="1200" baseline="0" dirty="0" smtClean="0">
                          <a:solidFill>
                            <a:schemeClr val="dk1"/>
                          </a:solidFill>
                          <a:latin typeface="+mn-lt"/>
                          <a:ea typeface="+mn-ea"/>
                          <a:cs typeface="+mn-cs"/>
                        </a:rPr>
                        <a:t>0.886</a:t>
                      </a:r>
                      <a:endParaRPr lang="en-US" sz="2800" dirty="0"/>
                    </a:p>
                  </a:txBody>
                  <a:tcPr/>
                </a:tc>
                <a:extLst>
                  <a:ext uri="{0D108BD9-81ED-4DB2-BD59-A6C34878D82A}">
                    <a16:rowId xmlns:a16="http://schemas.microsoft.com/office/drawing/2014/main" val="1566820256"/>
                  </a:ext>
                </a:extLst>
              </a:tr>
              <a:tr h="1009908">
                <a:tc>
                  <a:txBody>
                    <a:bodyPr/>
                    <a:lstStyle/>
                    <a:p>
                      <a:pPr algn="ctr"/>
                      <a:r>
                        <a:rPr lang="en-US" sz="2800" dirty="0" smtClean="0"/>
                        <a:t>Our model</a:t>
                      </a:r>
                      <a:endParaRPr lang="en-US" sz="2800" dirty="0"/>
                    </a:p>
                  </a:txBody>
                  <a:tcPr/>
                </a:tc>
                <a:tc>
                  <a:txBody>
                    <a:bodyPr/>
                    <a:lstStyle/>
                    <a:p>
                      <a:pPr algn="ctr"/>
                      <a:endParaRPr lang="en-US" sz="2800" dirty="0"/>
                    </a:p>
                  </a:txBody>
                  <a:tcPr/>
                </a:tc>
                <a:tc>
                  <a:txBody>
                    <a:bodyPr/>
                    <a:lstStyle/>
                    <a:p>
                      <a:pPr algn="ctr"/>
                      <a:endParaRPr lang="en-US" sz="2800" dirty="0"/>
                    </a:p>
                  </a:txBody>
                  <a:tcPr/>
                </a:tc>
                <a:extLst>
                  <a:ext uri="{0D108BD9-81ED-4DB2-BD59-A6C34878D82A}">
                    <a16:rowId xmlns:a16="http://schemas.microsoft.com/office/drawing/2014/main" val="3731590929"/>
                  </a:ext>
                </a:extLst>
              </a:tr>
            </a:tbl>
          </a:graphicData>
        </a:graphic>
      </p:graphicFrame>
    </p:spTree>
    <p:extLst>
      <p:ext uri="{BB962C8B-B14F-4D97-AF65-F5344CB8AC3E}">
        <p14:creationId xmlns:p14="http://schemas.microsoft.com/office/powerpoint/2010/main" val="14572571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RNATxL36x48" id="{F33745AB-7A6D-BB4A-B5E5-74E84EAC0A67}" vid="{307F889B-853C-F948-9103-2C10593E92EB}"/>
    </a:ext>
  </a:extLst>
</a:theme>
</file>

<file path=docProps/app.xml><?xml version="1.0" encoding="utf-8"?>
<Properties xmlns="http://schemas.openxmlformats.org/officeDocument/2006/extended-properties" xmlns:vt="http://schemas.openxmlformats.org/officeDocument/2006/docPropsVTypes">
  <Template>Office Theme</Template>
  <TotalTime>1192</TotalTime>
  <Words>849</Words>
  <Application>Microsoft Office PowerPoint</Application>
  <PresentationFormat>Custom</PresentationFormat>
  <Paragraphs>83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Calibri Light</vt:lpstr>
      <vt:lpstr>Raleway ExtraBold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MessmerBlust, Angela</dc:creator>
  <cp:lastModifiedBy>AsemaN</cp:lastModifiedBy>
  <cp:revision>99</cp:revision>
  <dcterms:created xsi:type="dcterms:W3CDTF">2022-04-11T18:49:37Z</dcterms:created>
  <dcterms:modified xsi:type="dcterms:W3CDTF">2023-05-23T17:40:09Z</dcterms:modified>
</cp:coreProperties>
</file>