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70" r:id="rId6"/>
    <p:sldId id="260" r:id="rId7"/>
    <p:sldId id="263" r:id="rId8"/>
    <p:sldId id="264" r:id="rId9"/>
    <p:sldId id="271" r:id="rId10"/>
    <p:sldId id="261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EADEA-3CB7-42A7-A623-A657398E341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54418-6157-4D56-9E23-A84E539B9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EE86-970A-465A-A1AD-D944286F285E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C525-4B77-47FB-A481-43855F26E526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065C-AC92-42FD-80E7-70AF3261B7F2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A43C-748C-457C-87DF-DEA6EC9F39FD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7BF1-71AA-4735-9AF0-78972D383689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BB0A-B998-4802-BA7A-D37B8731BA48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A5F2-13A1-4A6F-B773-0C235D82010F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0154-ACD5-46C3-ABA2-85DF643D4217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5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18B8-0A8C-426F-A327-EA6F826F9A16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FD80-A548-449D-9B26-3FA712AFA8A1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5715-31B3-4B0D-AFA4-4D63E93A775A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D22A-6A51-4BE0-9F69-45CB5928639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9010-E663-44DE-9C17-A335FDD90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9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Transformer</a:t>
            </a:r>
            <a:endParaRPr lang="en-US" sz="4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3" y="639565"/>
            <a:ext cx="5334881" cy="5941593"/>
          </a:xfrm>
        </p:spPr>
      </p:pic>
      <p:sp>
        <p:nvSpPr>
          <p:cNvPr id="7" name="Rectangle 6"/>
          <p:cNvSpPr/>
          <p:nvPr/>
        </p:nvSpPr>
        <p:spPr>
          <a:xfrm>
            <a:off x="1620727" y="496505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NimbusRomNo9L-Medi"/>
              </a:rPr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718" y="1612508"/>
            <a:ext cx="53444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transformer model is a </a:t>
            </a:r>
            <a:r>
              <a:rPr lang="en-US" dirty="0" smtClean="0"/>
              <a:t>neural </a:t>
            </a:r>
            <a:r>
              <a:rPr lang="en-US" dirty="0"/>
              <a:t>network can take an input sentence in the form of a sequence of vectors, and converts it into a vector called an encoding, and then decodes it back into another </a:t>
            </a:r>
            <a:r>
              <a:rPr lang="en-US" dirty="0" smtClean="0"/>
              <a:t>sequence.</a:t>
            </a:r>
          </a:p>
          <a:p>
            <a:endParaRPr lang="en-US" i="0" dirty="0">
              <a:effectLst/>
            </a:endParaRPr>
          </a:p>
          <a:p>
            <a:r>
              <a:rPr lang="en-US" i="0" dirty="0" smtClean="0">
                <a:effectLst/>
              </a:rPr>
              <a:t>An important part of the transformer is the attention mechanism.</a:t>
            </a:r>
          </a:p>
          <a:p>
            <a:endParaRPr lang="en-US" i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24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90" y="447675"/>
            <a:ext cx="10832752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457200"/>
            <a:ext cx="10058400" cy="56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648985"/>
            <a:ext cx="10058400" cy="49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1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590658"/>
            <a:ext cx="10058400" cy="54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4" y="409575"/>
            <a:ext cx="10058400" cy="60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9" r="14072" b="1381"/>
          <a:stretch/>
        </p:blipFill>
        <p:spPr>
          <a:xfrm>
            <a:off x="457199" y="676275"/>
            <a:ext cx="4800601" cy="3860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-206" r="6586" b="206"/>
          <a:stretch/>
        </p:blipFill>
        <p:spPr>
          <a:xfrm>
            <a:off x="5619750" y="1463675"/>
            <a:ext cx="64008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5473" r="5797" b="7672"/>
          <a:stretch/>
        </p:blipFill>
        <p:spPr>
          <a:xfrm>
            <a:off x="1447799" y="762000"/>
            <a:ext cx="8896351" cy="2630791"/>
          </a:xfrm>
        </p:spPr>
      </p:pic>
      <p:sp>
        <p:nvSpPr>
          <p:cNvPr id="8" name="Rectangle 7"/>
          <p:cNvSpPr/>
          <p:nvPr/>
        </p:nvSpPr>
        <p:spPr>
          <a:xfrm>
            <a:off x="1562100" y="4135995"/>
            <a:ext cx="9463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101010"/>
                </a:solidFill>
                <a:effectLst/>
                <a:latin typeface="IBM Plex Sans Devanagari"/>
              </a:rPr>
              <a:t>(1) Self-attention in the encoder. This allows an encoder to attend to all parts of the encoding output from the previous encoder.</a:t>
            </a:r>
          </a:p>
          <a:p>
            <a:endParaRPr lang="en-US" dirty="0">
              <a:solidFill>
                <a:srgbClr val="101010"/>
              </a:solidFill>
              <a:latin typeface="IBM Plex Sans Devanagari"/>
            </a:endParaRPr>
          </a:p>
          <a:p>
            <a:r>
              <a:rPr lang="en-US" b="0" i="0" dirty="0" smtClean="0">
                <a:solidFill>
                  <a:srgbClr val="101010"/>
                </a:solidFill>
                <a:effectLst/>
                <a:latin typeface="IBM Plex Sans Devanagari"/>
              </a:rPr>
              <a:t>(2) Encoder-decoder attention, An attention mechanism allowing a decoder to attend over the input sequence when generating the output sequence. </a:t>
            </a:r>
            <a:br>
              <a:rPr lang="en-US" b="0" i="0" dirty="0" smtClean="0">
                <a:solidFill>
                  <a:srgbClr val="101010"/>
                </a:solidFill>
                <a:effectLst/>
                <a:latin typeface="IBM Plex Sans Devanagari"/>
              </a:rPr>
            </a:br>
            <a:endParaRPr lang="en-US" b="0" i="0" dirty="0" smtClean="0">
              <a:solidFill>
                <a:srgbClr val="101010"/>
              </a:solidFill>
              <a:effectLst/>
              <a:latin typeface="IBM Plex Sans Devanagari"/>
            </a:endParaRPr>
          </a:p>
          <a:p>
            <a:r>
              <a:rPr lang="en-US" b="0" i="0" dirty="0" smtClean="0">
                <a:solidFill>
                  <a:srgbClr val="101010"/>
                </a:solidFill>
                <a:effectLst/>
                <a:latin typeface="IBM Plex Sans Devanagari"/>
              </a:rPr>
              <a:t>(3) Self-attention in the decoder. This allows a decoder to attend to all parts of the sequence inside the decoder.</a:t>
            </a:r>
            <a:endParaRPr lang="en-US" b="0" i="0" dirty="0">
              <a:solidFill>
                <a:srgbClr val="101010"/>
              </a:solidFill>
              <a:effectLst/>
              <a:latin typeface="IBM Plex Sans Devanagari"/>
            </a:endParaRPr>
          </a:p>
        </p:txBody>
      </p:sp>
    </p:spTree>
    <p:extLst>
      <p:ext uri="{BB962C8B-B14F-4D97-AF65-F5344CB8AC3E}">
        <p14:creationId xmlns:p14="http://schemas.microsoft.com/office/powerpoint/2010/main" val="37873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47" y="361863"/>
            <a:ext cx="8508462" cy="40958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8175" y="4542562"/>
            <a:ext cx="804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8168" y="5088279"/>
            <a:ext cx="8639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 smtClean="0">
                <a:effectLst/>
              </a:rPr>
              <a:t>Word → Embedding → Positional Embedding → Final Vector, </a:t>
            </a:r>
            <a:r>
              <a:rPr lang="en-US" dirty="0" smtClean="0"/>
              <a:t>our </a:t>
            </a:r>
            <a:r>
              <a:rPr lang="en-US" dirty="0"/>
              <a:t>input is ready, now it goes to the encoder block.</a:t>
            </a:r>
          </a:p>
        </p:txBody>
      </p:sp>
    </p:spTree>
    <p:extLst>
      <p:ext uri="{BB962C8B-B14F-4D97-AF65-F5344CB8AC3E}">
        <p14:creationId xmlns:p14="http://schemas.microsoft.com/office/powerpoint/2010/main" val="621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65" y="1733941"/>
            <a:ext cx="6072188" cy="5025933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76525" y="470357"/>
            <a:ext cx="65" cy="430887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3401" y="1129480"/>
            <a:ext cx="7617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>
                <a:solidFill>
                  <a:srgbClr val="222222"/>
                </a:solidFill>
              </a:rPr>
              <a:t>”</a:t>
            </a:r>
            <a:r>
              <a:rPr lang="en-US" altLang="en-US" sz="2400" dirty="0">
                <a:solidFill>
                  <a:srgbClr val="FF0000"/>
                </a:solidFill>
              </a:rPr>
              <a:t>The animal didn't cross the street because it was too tired”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595491" y="768792"/>
            <a:ext cx="396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</a:rPr>
              <a:t>What does “it” in this sentence refer to?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50" y="101025"/>
            <a:ext cx="3434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Self attention 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284940" y="3801763"/>
            <a:ext cx="48218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</a:rPr>
              <a:t>As the model processes each word self attention allows it to look at other positions in the input sequence for clues that can help lead to a better encoding for this word.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4721" y="2748118"/>
            <a:ext cx="4100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</a:rPr>
              <a:t>When the model is processing the word “it”, self-attention allows it to associate “it” with “animal”.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14909"/>
            <a:ext cx="7729819" cy="4193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0" y="1102999"/>
            <a:ext cx="9858375" cy="112395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0500" y="147966"/>
            <a:ext cx="4962525" cy="95503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Self attention details</a:t>
            </a:r>
            <a:endParaRPr lang="en-US" sz="3600" b="1" dirty="0"/>
          </a:p>
        </p:txBody>
      </p:sp>
      <p:sp>
        <p:nvSpPr>
          <p:cNvPr id="9" name="Rectangle 8"/>
          <p:cNvSpPr/>
          <p:nvPr/>
        </p:nvSpPr>
        <p:spPr>
          <a:xfrm>
            <a:off x="77638" y="2967335"/>
            <a:ext cx="29329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92929"/>
                </a:solidFill>
                <a:effectLst/>
              </a:rPr>
              <a:t>For every word, we can have an attention vector generated, which captures the contextual relationship between words in that sentence.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7" r="8713"/>
          <a:stretch/>
        </p:blipFill>
        <p:spPr>
          <a:xfrm>
            <a:off x="304801" y="36800"/>
            <a:ext cx="6800849" cy="4982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-8825" r="9138" b="8825"/>
          <a:stretch/>
        </p:blipFill>
        <p:spPr>
          <a:xfrm>
            <a:off x="7435319" y="3351189"/>
            <a:ext cx="4384275" cy="2614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t="42857" r="-3283" b="-1779"/>
          <a:stretch/>
        </p:blipFill>
        <p:spPr>
          <a:xfrm>
            <a:off x="304801" y="5019675"/>
            <a:ext cx="7038974" cy="1892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30" y="267419"/>
            <a:ext cx="2468165" cy="301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071562"/>
            <a:ext cx="10058400" cy="5425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6700" y="1"/>
            <a:ext cx="4791075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Multi-head attention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6565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" t="3152" r="5252"/>
          <a:stretch/>
        </p:blipFill>
        <p:spPr>
          <a:xfrm>
            <a:off x="4304581" y="1111330"/>
            <a:ext cx="3873260" cy="31990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" b="6099"/>
          <a:stretch/>
        </p:blipFill>
        <p:spPr>
          <a:xfrm>
            <a:off x="8386296" y="1135860"/>
            <a:ext cx="3667272" cy="31744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2740" y="4649970"/>
            <a:ext cx="89745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</a:rPr>
              <a:t>As we encode the word "it", one attention head is focusing most on "the animal", while another is focusing on "tired" -- in a sense, the model's representation of the word "it" bakes in some of the representation of both "animal" and "tired".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"/>
          <a:stretch/>
        </p:blipFill>
        <p:spPr>
          <a:xfrm>
            <a:off x="86531" y="1104181"/>
            <a:ext cx="4009595" cy="3206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3205" y="-13473"/>
            <a:ext cx="42078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Multi-head attention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64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261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IBM Plex Sans Devanagari</vt:lpstr>
      <vt:lpstr>NimbusRomNo9L-Medi</vt:lpstr>
      <vt:lpstr>Office Theme</vt:lpstr>
      <vt:lpstr>Transformer</vt:lpstr>
      <vt:lpstr>PowerPoint Presentation</vt:lpstr>
      <vt:lpstr>PowerPoint Presentation</vt:lpstr>
      <vt:lpstr>PowerPoint Presentation</vt:lpstr>
      <vt:lpstr>PowerPoint Presentation</vt:lpstr>
      <vt:lpstr>Self attention details</vt:lpstr>
      <vt:lpstr>PowerPoint Presentation</vt:lpstr>
      <vt:lpstr>Multi-head attention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 self attention</dc:title>
  <dc:creator>AsemaN</dc:creator>
  <cp:lastModifiedBy>AsemaN</cp:lastModifiedBy>
  <cp:revision>40</cp:revision>
  <dcterms:created xsi:type="dcterms:W3CDTF">2023-03-30T16:20:23Z</dcterms:created>
  <dcterms:modified xsi:type="dcterms:W3CDTF">2023-03-31T01:59:51Z</dcterms:modified>
</cp:coreProperties>
</file>