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30" d="100"/>
          <a:sy n="30" d="100"/>
        </p:scale>
        <p:origin x="715" y="-4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1" i="0" u="none" strike="noStrike" kern="1200" spc="0" baseline="0">
                <a:solidFill>
                  <a:schemeClr val="tx1"/>
                </a:solidFill>
                <a:latin typeface="Arial" charset="0"/>
                <a:ea typeface="Arial" charset="0"/>
                <a:cs typeface="Arial" charset="0"/>
              </a:defRPr>
            </a:pPr>
            <a:r>
              <a:rPr lang="en-US" sz="4400" b="1" dirty="0">
                <a:solidFill>
                  <a:schemeClr val="tx1"/>
                </a:solidFill>
                <a:latin typeface="Arial" charset="0"/>
                <a:ea typeface="Arial" charset="0"/>
                <a:cs typeface="Arial" charset="0"/>
              </a:rPr>
              <a:t>Chart </a:t>
            </a:r>
            <a:r>
              <a:rPr lang="en-US" sz="4400" b="1">
                <a:solidFill>
                  <a:schemeClr val="tx1"/>
                </a:solidFill>
                <a:latin typeface="Arial" charset="0"/>
                <a:ea typeface="Arial" charset="0"/>
                <a:cs typeface="Arial" charset="0"/>
              </a:rPr>
              <a:t>D - Title</a:t>
            </a:r>
            <a:endParaRPr lang="en-US" sz="4400" b="1" dirty="0">
              <a:solidFill>
                <a:schemeClr val="tx1"/>
              </a:solidFill>
              <a:latin typeface="Arial" charset="0"/>
              <a:ea typeface="Arial" charset="0"/>
              <a:cs typeface="Arial" charset="0"/>
            </a:endParaRPr>
          </a:p>
        </c:rich>
      </c:tx>
      <c:layout>
        <c:manualLayout>
          <c:xMode val="edge"/>
          <c:yMode val="edge"/>
          <c:x val="0.27746920050135165"/>
          <c:y val="1.094420023283031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13083665156228"/>
        </c:manualLayout>
      </c:layout>
      <c:barChart>
        <c:barDir val="col"/>
        <c:grouping val="clustered"/>
        <c:varyColors val="0"/>
        <c:ser>
          <c:idx val="0"/>
          <c:order val="0"/>
          <c:tx>
            <c:strRef>
              <c:f>Sheet1!$B$1</c:f>
              <c:strCache>
                <c:ptCount val="1"/>
                <c:pt idx="0">
                  <c:v>Series 1</c:v>
                </c:pt>
              </c:strCache>
            </c:strRef>
          </c:tx>
          <c:spPr>
            <a:solidFill>
              <a:srgbClr val="00008F"/>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F12-274B-9990-7686B85A2F69}"/>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F12-274B-9990-7686B85A2F69}"/>
            </c:ext>
          </c:extLst>
        </c:ser>
        <c:ser>
          <c:idx val="2"/>
          <c:order val="2"/>
          <c:tx>
            <c:strRef>
              <c:f>Sheet1!$D$1</c:f>
              <c:strCache>
                <c:ptCount val="1"/>
                <c:pt idx="0">
                  <c:v>Series 3</c:v>
                </c:pt>
              </c:strCache>
            </c:strRef>
          </c:tx>
          <c:spPr>
            <a:solidFill>
              <a:schemeClr val="accent1">
                <a:lumMod val="60000"/>
                <a:lumOff val="40000"/>
              </a:schemeClr>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F12-274B-9990-7686B85A2F69}"/>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36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36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0118066564474783"/>
          <c:y val="0.92629556332344076"/>
          <c:w val="0.7702366135181522"/>
          <c:h val="6.0968015008725798E-2"/>
        </c:manualLayout>
      </c:layout>
      <c:overlay val="0"/>
      <c:spPr>
        <a:noFill/>
        <a:ln w="37084">
          <a:noFill/>
        </a:ln>
      </c:spPr>
      <c:txPr>
        <a:bodyPr rot="0" spcFirstLastPara="1" vertOverflow="ellipsis" vert="horz" wrap="square" anchor="ctr" anchorCtr="1"/>
        <a:lstStyle/>
        <a:p>
          <a:pPr>
            <a:defRPr sz="36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
        <p:nvSpPr>
          <p:cNvPr id="8" name="Picture Placeholder 7">
            <a:extLst>
              <a:ext uri="{FF2B5EF4-FFF2-40B4-BE49-F238E27FC236}">
                <a16:creationId xmlns:a16="http://schemas.microsoft.com/office/drawing/2014/main" id="{F1670804-75B9-E142-A5EB-E0E6CF358170}"/>
              </a:ext>
            </a:extLst>
          </p:cNvPr>
          <p:cNvSpPr>
            <a:spLocks noGrp="1"/>
          </p:cNvSpPr>
          <p:nvPr>
            <p:ph type="pic" sz="quarter" idx="13"/>
          </p:nvPr>
        </p:nvSpPr>
        <p:spPr>
          <a:xfrm>
            <a:off x="5943600" y="1295400"/>
            <a:ext cx="12649200" cy="10058400"/>
          </a:xfrm>
        </p:spPr>
        <p:txBody>
          <a:bodyPr/>
          <a:lstStyle/>
          <a:p>
            <a:r>
              <a:rPr lang="en-US"/>
              <a:t>Click icon to add picture</a:t>
            </a:r>
          </a:p>
        </p:txBody>
      </p:sp>
      <p:sp>
        <p:nvSpPr>
          <p:cNvPr id="10" name="Picture Placeholder 9">
            <a:extLst>
              <a:ext uri="{FF2B5EF4-FFF2-40B4-BE49-F238E27FC236}">
                <a16:creationId xmlns:a16="http://schemas.microsoft.com/office/drawing/2014/main" id="{E7C7421E-D9D6-5A4D-BAA3-81AE87876F38}"/>
              </a:ext>
            </a:extLst>
          </p:cNvPr>
          <p:cNvSpPr>
            <a:spLocks noGrp="1"/>
          </p:cNvSpPr>
          <p:nvPr>
            <p:ph type="pic" sz="quarter" idx="14"/>
          </p:nvPr>
        </p:nvSpPr>
        <p:spPr>
          <a:xfrm>
            <a:off x="20497800" y="1295400"/>
            <a:ext cx="8915400" cy="11658600"/>
          </a:xfrm>
        </p:spPr>
        <p:txBody>
          <a:bodyPr/>
          <a:lstStyle/>
          <a:p>
            <a:r>
              <a:rPr lang="en-US"/>
              <a:t>Click icon to add picture</a:t>
            </a:r>
          </a:p>
        </p:txBody>
      </p:sp>
    </p:spTree>
    <p:extLst>
      <p:ext uri="{BB962C8B-B14F-4D97-AF65-F5344CB8AC3E}">
        <p14:creationId xmlns:p14="http://schemas.microsoft.com/office/powerpoint/2010/main" val="13817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6662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1196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11946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3F1E-456F-5D40-9A89-77D696A88D5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9555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3F1E-456F-5D40-9A89-77D696A88D57}"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0231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3F1E-456F-5D40-9A89-77D696A88D57}"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5249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3F1E-456F-5D40-9A89-77D696A88D57}"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869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3F1E-456F-5D40-9A89-77D696A88D57}"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2180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2035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0392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AFE03F1E-456F-5D40-9A89-77D696A88D57}" type="datetimeFigureOut">
              <a:rPr lang="en-US" smtClean="0"/>
              <a:t>5/11/2023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37F2D4B-739B-564B-9C93-04B34D8E1ED8}" type="slidenum">
              <a:rPr lang="en-US" smtClean="0"/>
              <a:t>‹#›</a:t>
            </a:fld>
            <a:endParaRPr lang="en-US"/>
          </a:p>
        </p:txBody>
      </p:sp>
    </p:spTree>
    <p:extLst>
      <p:ext uri="{BB962C8B-B14F-4D97-AF65-F5344CB8AC3E}">
        <p14:creationId xmlns:p14="http://schemas.microsoft.com/office/powerpoint/2010/main" val="2044995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B584C-DAE4-B64F-8B4A-6DF8964B237A}"/>
              </a:ext>
            </a:extLst>
          </p:cNvPr>
          <p:cNvSpPr/>
          <p:nvPr/>
        </p:nvSpPr>
        <p:spPr>
          <a:xfrm>
            <a:off x="-65314" y="-334110"/>
            <a:ext cx="33049028" cy="6057895"/>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Poster Title">
            <a:extLst>
              <a:ext uri="{FF2B5EF4-FFF2-40B4-BE49-F238E27FC236}">
                <a16:creationId xmlns:a16="http://schemas.microsoft.com/office/drawing/2014/main" id="{E7F90811-EE38-3846-9855-E244F6F818F3}"/>
              </a:ext>
            </a:extLst>
          </p:cNvPr>
          <p:cNvSpPr>
            <a:spLocks noChangeArrowheads="1"/>
          </p:cNvSpPr>
          <p:nvPr/>
        </p:nvSpPr>
        <p:spPr bwMode="auto">
          <a:xfrm>
            <a:off x="610636" y="487395"/>
            <a:ext cx="31507196" cy="359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11500" dirty="0">
                <a:solidFill>
                  <a:srgbClr val="FFFFFF"/>
                </a:solidFill>
                <a:latin typeface="Raleway" panose="020B0003030101060003" pitchFamily="34" charset="0"/>
                <a:ea typeface="Arial" charset="0"/>
              </a:rPr>
              <a:t>Drug-Target Affinity Prediction using Graph Neural </a:t>
            </a:r>
            <a:r>
              <a:rPr lang="en-US" altLang="en-US" sz="11500" dirty="0" smtClean="0">
                <a:solidFill>
                  <a:srgbClr val="FFFFFF"/>
                </a:solidFill>
                <a:latin typeface="Raleway" panose="020B0003030101060003" pitchFamily="34" charset="0"/>
                <a:ea typeface="Arial" charset="0"/>
              </a:rPr>
              <a:t>Networks</a:t>
            </a:r>
            <a:endParaRPr lang="en-US" altLang="en-US" sz="4800" dirty="0">
              <a:solidFill>
                <a:srgbClr val="FFFFFF"/>
              </a:solidFill>
              <a:latin typeface="Raleway" panose="020B0003030101060003" pitchFamily="34" charset="0"/>
              <a:ea typeface="Arial" charset="0"/>
            </a:endParaRPr>
          </a:p>
        </p:txBody>
      </p:sp>
      <p:sp>
        <p:nvSpPr>
          <p:cNvPr id="6" name="Introduction Textbox">
            <a:extLst>
              <a:ext uri="{FF2B5EF4-FFF2-40B4-BE49-F238E27FC236}">
                <a16:creationId xmlns:a16="http://schemas.microsoft.com/office/drawing/2014/main" id="{30B7F963-3F56-4049-A7A1-977C6C2091C1}"/>
              </a:ext>
            </a:extLst>
          </p:cNvPr>
          <p:cNvSpPr txBox="1">
            <a:spLocks noChangeArrowheads="1"/>
          </p:cNvSpPr>
          <p:nvPr/>
        </p:nvSpPr>
        <p:spPr bwMode="auto">
          <a:xfrm>
            <a:off x="1069304" y="12879471"/>
            <a:ext cx="4654922" cy="92333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768"/>
              </a:spcAft>
            </a:pPr>
            <a:r>
              <a:rPr lang="en-US" sz="5400" b="1" dirty="0">
                <a:solidFill>
                  <a:srgbClr val="00008F"/>
                </a:solidFill>
                <a:latin typeface="Raleway ExtraBold" panose="020B0003030101060003" pitchFamily="34" charset="0"/>
              </a:rPr>
              <a:t>Introduction</a:t>
            </a:r>
            <a:endParaRPr lang="en-US" sz="4000" b="1" dirty="0">
              <a:solidFill>
                <a:srgbClr val="00008F"/>
              </a:solidFill>
              <a:latin typeface="Raleway ExtraBold" panose="020B0003030101060003" pitchFamily="34" charset="0"/>
            </a:endParaRPr>
          </a:p>
        </p:txBody>
      </p:sp>
      <p:sp>
        <p:nvSpPr>
          <p:cNvPr id="8" name="Methods Textbox">
            <a:extLst>
              <a:ext uri="{FF2B5EF4-FFF2-40B4-BE49-F238E27FC236}">
                <a16:creationId xmlns:a16="http://schemas.microsoft.com/office/drawing/2014/main" id="{6376FC5A-1083-7E4C-83D9-7B6DDA9FB65B}"/>
              </a:ext>
            </a:extLst>
          </p:cNvPr>
          <p:cNvSpPr txBox="1"/>
          <p:nvPr/>
        </p:nvSpPr>
        <p:spPr>
          <a:xfrm>
            <a:off x="11646276" y="6725615"/>
            <a:ext cx="9936170" cy="6288901"/>
          </a:xfrm>
          <a:prstGeom prst="rect">
            <a:avLst/>
          </a:prstGeom>
          <a:solidFill>
            <a:schemeClr val="bg1">
              <a:alpha val="63000"/>
            </a:schemeClr>
          </a:solidFill>
          <a:effectLst/>
        </p:spPr>
        <p:txBody>
          <a:bodyPr wrap="square">
            <a:spAutoFit/>
          </a:bodyPr>
          <a:lstStyle/>
          <a:p>
            <a:r>
              <a:rPr lang="en-US" sz="3600" dirty="0"/>
              <a:t>drug-target binding affinity prediction is formulated </a:t>
            </a:r>
            <a:r>
              <a:rPr lang="en-US" sz="3600" dirty="0" smtClean="0"/>
              <a:t>as a </a:t>
            </a:r>
            <a:r>
              <a:rPr lang="en-US" sz="3600" dirty="0"/>
              <a:t>regression task, and </a:t>
            </a:r>
            <a:r>
              <a:rPr lang="en-US" sz="3600" dirty="0" smtClean="0"/>
              <a:t>two </a:t>
            </a:r>
            <a:r>
              <a:rPr lang="en-US" sz="3600" dirty="0"/>
              <a:t>public benchmark datasets </a:t>
            </a:r>
            <a:r>
              <a:rPr lang="en-US" sz="3600" dirty="0" smtClean="0"/>
              <a:t>are used</a:t>
            </a:r>
            <a:r>
              <a:rPr lang="en-US" sz="3600" dirty="0"/>
              <a:t> </a:t>
            </a:r>
            <a:r>
              <a:rPr lang="en-US" sz="3600" dirty="0" smtClean="0"/>
              <a:t>for </a:t>
            </a:r>
            <a:r>
              <a:rPr lang="en-US" sz="3600" dirty="0"/>
              <a:t>DTA prediction to evaluate the performance of the </a:t>
            </a:r>
            <a:r>
              <a:rPr lang="en-US" sz="3600" dirty="0" smtClean="0"/>
              <a:t>model,</a:t>
            </a:r>
            <a:r>
              <a:rPr lang="en-US" dirty="0"/>
              <a:t> </a:t>
            </a:r>
            <a:r>
              <a:rPr lang="en-US" sz="3600" dirty="0"/>
              <a:t>including Davis </a:t>
            </a:r>
            <a:r>
              <a:rPr lang="en-US" sz="3600" dirty="0" smtClean="0"/>
              <a:t>and KIBA:</a:t>
            </a:r>
          </a:p>
          <a:p>
            <a:endParaRPr lang="en-US" sz="3600" dirty="0">
              <a:ea typeface="Arial" charset="0"/>
              <a:cs typeface="Arial" charset="0"/>
            </a:endParaRPr>
          </a:p>
          <a:p>
            <a:pPr marL="585246" lvl="1" indent="-292624">
              <a:spcAft>
                <a:spcPts val="800"/>
              </a:spcAft>
              <a:buClr>
                <a:schemeClr val="tx2"/>
              </a:buClr>
              <a:buSzPct val="125000"/>
              <a:buFont typeface="Arial" charset="0"/>
              <a:buChar char="•"/>
              <a:defRPr/>
            </a:pPr>
            <a:r>
              <a:rPr lang="en-US" sz="3600" dirty="0">
                <a:ea typeface="Arial" charset="0"/>
                <a:cs typeface="Arial" charset="0"/>
              </a:rPr>
              <a:t>The </a:t>
            </a:r>
            <a:r>
              <a:rPr lang="en-US" sz="3600" dirty="0" err="1">
                <a:ea typeface="Arial" charset="0"/>
                <a:cs typeface="Arial" charset="0"/>
              </a:rPr>
              <a:t>Kiba</a:t>
            </a:r>
            <a:r>
              <a:rPr lang="en-US" sz="3600" dirty="0">
                <a:ea typeface="Arial" charset="0"/>
                <a:cs typeface="Arial" charset="0"/>
              </a:rPr>
              <a:t> dataset contains 52,498 drugs and 467 targets, with 246,088 observations of binding affinity values measured by the KIBA score </a:t>
            </a:r>
          </a:p>
          <a:p>
            <a:pPr marL="585246" lvl="1" indent="-292624">
              <a:spcAft>
                <a:spcPts val="1400"/>
              </a:spcAft>
              <a:buClr>
                <a:schemeClr val="tx2"/>
              </a:buClr>
              <a:buSzPct val="125000"/>
              <a:buFont typeface="Arial" charset="0"/>
              <a:buChar char="•"/>
              <a:defRPr/>
            </a:pPr>
            <a:r>
              <a:rPr lang="en-US" sz="3600" dirty="0">
                <a:ea typeface="Arial" charset="0"/>
                <a:cs typeface="Arial" charset="0"/>
              </a:rPr>
              <a:t>The Davis dataset contains 68 drugs and 442 targets, with 30,056 observations of binding affinity values measured by the </a:t>
            </a:r>
            <a:r>
              <a:rPr lang="en-US" sz="3600" dirty="0" err="1">
                <a:ea typeface="Arial" charset="0"/>
                <a:cs typeface="Arial" charset="0"/>
              </a:rPr>
              <a:t>pKd</a:t>
            </a:r>
            <a:r>
              <a:rPr lang="en-US" sz="3600" dirty="0">
                <a:ea typeface="Arial" charset="0"/>
                <a:cs typeface="Arial" charset="0"/>
              </a:rPr>
              <a:t> value.</a:t>
            </a:r>
          </a:p>
        </p:txBody>
      </p:sp>
      <p:sp>
        <p:nvSpPr>
          <p:cNvPr id="10" name="Data Analysis Textbox">
            <a:extLst>
              <a:ext uri="{FF2B5EF4-FFF2-40B4-BE49-F238E27FC236}">
                <a16:creationId xmlns:a16="http://schemas.microsoft.com/office/drawing/2014/main" id="{0B697ED6-2091-F84A-AFB0-C62DFD730093}"/>
              </a:ext>
            </a:extLst>
          </p:cNvPr>
          <p:cNvSpPr txBox="1"/>
          <p:nvPr/>
        </p:nvSpPr>
        <p:spPr>
          <a:xfrm>
            <a:off x="1372645" y="29702877"/>
            <a:ext cx="9807200" cy="10469533"/>
          </a:xfrm>
          <a:prstGeom prst="rect">
            <a:avLst/>
          </a:prstGeom>
          <a:solidFill>
            <a:schemeClr val="bg1">
              <a:alpha val="63000"/>
            </a:schemeClr>
          </a:solidFill>
          <a:effectLst/>
        </p:spPr>
        <p:txBody>
          <a:bodyPr wrap="square">
            <a:spAutoFit/>
          </a:bodyPr>
          <a:lstStyle/>
          <a:p>
            <a:pPr algn="just">
              <a:spcAft>
                <a:spcPts val="1400"/>
              </a:spcAft>
              <a:defRPr/>
            </a:pPr>
            <a:r>
              <a:rPr lang="en-US" sz="3600" dirty="0" smtClean="0">
                <a:ea typeface="Arial" charset="0"/>
                <a:cs typeface="Arial" charset="0"/>
              </a:rPr>
              <a:t>We  can represent </a:t>
            </a:r>
            <a:r>
              <a:rPr lang="en-US" sz="3600" dirty="0">
                <a:ea typeface="Arial" charset="0"/>
                <a:cs typeface="Arial" charset="0"/>
              </a:rPr>
              <a:t>drugs and targets as </a:t>
            </a:r>
            <a:r>
              <a:rPr lang="en-US" sz="3600" dirty="0" smtClean="0">
                <a:ea typeface="Arial" charset="0"/>
                <a:cs typeface="Arial" charset="0"/>
              </a:rPr>
              <a:t>graphs. </a:t>
            </a:r>
            <a:r>
              <a:rPr lang="en-US" sz="3600" dirty="0">
                <a:ea typeface="Arial" charset="0"/>
                <a:cs typeface="Arial" charset="0"/>
              </a:rPr>
              <a:t>We use GNNs to learn node and graph </a:t>
            </a:r>
            <a:r>
              <a:rPr lang="en-US" sz="3600" dirty="0" err="1" smtClean="0">
                <a:ea typeface="Arial" charset="0"/>
                <a:cs typeface="Arial" charset="0"/>
              </a:rPr>
              <a:t>embeddings</a:t>
            </a:r>
            <a:r>
              <a:rPr lang="en-US" sz="3600" dirty="0" smtClean="0">
                <a:ea typeface="Arial" charset="0"/>
                <a:cs typeface="Arial" charset="0"/>
              </a:rPr>
              <a:t> </a:t>
            </a:r>
            <a:r>
              <a:rPr lang="en-US" sz="3600" dirty="0">
                <a:ea typeface="Arial" charset="0"/>
                <a:cs typeface="Arial" charset="0"/>
              </a:rPr>
              <a:t>that encode the structural and chemical features of drugs and </a:t>
            </a:r>
            <a:r>
              <a:rPr lang="en-US" sz="3600" dirty="0" smtClean="0">
                <a:ea typeface="Arial" charset="0"/>
                <a:cs typeface="Arial" charset="0"/>
              </a:rPr>
              <a:t>targets.</a:t>
            </a:r>
          </a:p>
          <a:p>
            <a:pPr algn="just">
              <a:spcAft>
                <a:spcPts val="1400"/>
              </a:spcAft>
              <a:defRPr/>
            </a:pPr>
            <a:r>
              <a:rPr lang="en-US" sz="3600" dirty="0" smtClean="0">
                <a:ea typeface="Arial" charset="0"/>
                <a:cs typeface="Arial" charset="0"/>
              </a:rPr>
              <a:t>We </a:t>
            </a:r>
            <a:r>
              <a:rPr lang="en-US" sz="3600" dirty="0">
                <a:ea typeface="Arial" charset="0"/>
                <a:cs typeface="Arial" charset="0"/>
              </a:rPr>
              <a:t>can try different architectures, such as using a different type of graph convolution layer </a:t>
            </a:r>
            <a:r>
              <a:rPr lang="en-US" sz="3600" dirty="0" smtClean="0">
                <a:ea typeface="Arial" charset="0"/>
                <a:cs typeface="Arial" charset="0"/>
              </a:rPr>
              <a:t>(GCN ,GAT ),or </a:t>
            </a:r>
            <a:r>
              <a:rPr lang="en-US" sz="3600" dirty="0">
                <a:ea typeface="Arial" charset="0"/>
                <a:cs typeface="Arial" charset="0"/>
              </a:rPr>
              <a:t>using a different type of sequence model </a:t>
            </a:r>
            <a:r>
              <a:rPr lang="en-US" sz="3600" dirty="0" smtClean="0">
                <a:ea typeface="Arial" charset="0"/>
                <a:cs typeface="Arial" charset="0"/>
              </a:rPr>
              <a:t>( </a:t>
            </a:r>
            <a:r>
              <a:rPr lang="en-US" sz="3600" dirty="0">
                <a:ea typeface="Arial" charset="0"/>
                <a:cs typeface="Arial" charset="0"/>
              </a:rPr>
              <a:t>LSTM, </a:t>
            </a:r>
            <a:r>
              <a:rPr lang="en-US" sz="3600" dirty="0" smtClean="0">
                <a:ea typeface="Arial" charset="0"/>
                <a:cs typeface="Arial" charset="0"/>
              </a:rPr>
              <a:t>GRU).</a:t>
            </a:r>
          </a:p>
          <a:p>
            <a:pPr algn="just">
              <a:spcAft>
                <a:spcPts val="1400"/>
              </a:spcAft>
              <a:defRPr/>
            </a:pPr>
            <a:r>
              <a:rPr lang="en-US" sz="3600" dirty="0" smtClean="0">
                <a:ea typeface="Arial" charset="0"/>
                <a:cs typeface="Arial" charset="0"/>
              </a:rPr>
              <a:t>We can combines </a:t>
            </a:r>
            <a:r>
              <a:rPr lang="en-US" sz="3600" dirty="0">
                <a:ea typeface="Arial" charset="0"/>
                <a:cs typeface="Arial" charset="0"/>
              </a:rPr>
              <a:t>graph neural network (GNN) and transformer neural network (TNN) to predict </a:t>
            </a:r>
            <a:r>
              <a:rPr lang="en-US" sz="3600" dirty="0" smtClean="0">
                <a:ea typeface="Arial" charset="0"/>
                <a:cs typeface="Arial" charset="0"/>
              </a:rPr>
              <a:t>DTA </a:t>
            </a:r>
            <a:r>
              <a:rPr lang="en-US" sz="3600" dirty="0">
                <a:ea typeface="Arial" charset="0"/>
                <a:cs typeface="Arial" charset="0"/>
              </a:rPr>
              <a:t>based on both molecular graph and protein sequence </a:t>
            </a:r>
            <a:r>
              <a:rPr lang="en-US" sz="3600" dirty="0" smtClean="0">
                <a:ea typeface="Arial" charset="0"/>
                <a:cs typeface="Arial" charset="0"/>
              </a:rPr>
              <a:t>representations.</a:t>
            </a:r>
          </a:p>
          <a:p>
            <a:pPr algn="just">
              <a:spcAft>
                <a:spcPts val="1400"/>
              </a:spcAft>
              <a:defRPr/>
            </a:pPr>
            <a:r>
              <a:rPr lang="en-US" sz="3600" dirty="0" smtClean="0">
                <a:ea typeface="Arial" charset="0"/>
                <a:cs typeface="Arial" charset="0"/>
              </a:rPr>
              <a:t>A </a:t>
            </a:r>
            <a:r>
              <a:rPr lang="en-US" sz="3600" dirty="0">
                <a:ea typeface="Arial" charset="0"/>
                <a:cs typeface="Arial" charset="0"/>
              </a:rPr>
              <a:t>GNN module that learns the </a:t>
            </a:r>
            <a:r>
              <a:rPr lang="en-US" sz="3600" dirty="0" smtClean="0">
                <a:ea typeface="Arial" charset="0"/>
                <a:cs typeface="Arial" charset="0"/>
              </a:rPr>
              <a:t>representation </a:t>
            </a:r>
            <a:r>
              <a:rPr lang="en-US" sz="3600" dirty="0">
                <a:ea typeface="Arial" charset="0"/>
                <a:cs typeface="Arial" charset="0"/>
              </a:rPr>
              <a:t>of the drug molecule from its molecular </a:t>
            </a:r>
            <a:r>
              <a:rPr lang="en-US" sz="3600" dirty="0" smtClean="0">
                <a:ea typeface="Arial" charset="0"/>
                <a:cs typeface="Arial" charset="0"/>
              </a:rPr>
              <a:t>graph. </a:t>
            </a:r>
          </a:p>
          <a:p>
            <a:pPr algn="just">
              <a:spcAft>
                <a:spcPts val="1400"/>
              </a:spcAft>
              <a:defRPr/>
            </a:pPr>
            <a:r>
              <a:rPr lang="en-US" sz="3600" dirty="0" smtClean="0">
                <a:ea typeface="Arial" charset="0"/>
                <a:cs typeface="Arial" charset="0"/>
              </a:rPr>
              <a:t>A </a:t>
            </a:r>
            <a:r>
              <a:rPr lang="en-US" sz="3600" dirty="0">
                <a:ea typeface="Arial" charset="0"/>
                <a:cs typeface="Arial" charset="0"/>
              </a:rPr>
              <a:t>TNN module that learns </a:t>
            </a:r>
            <a:r>
              <a:rPr lang="en-US" sz="3600" dirty="0" smtClean="0">
                <a:ea typeface="Arial" charset="0"/>
                <a:cs typeface="Arial" charset="0"/>
              </a:rPr>
              <a:t>the representation </a:t>
            </a:r>
            <a:r>
              <a:rPr lang="en-US" sz="3600" dirty="0">
                <a:ea typeface="Arial" charset="0"/>
                <a:cs typeface="Arial" charset="0"/>
              </a:rPr>
              <a:t>of the target protein from its amino acid </a:t>
            </a:r>
            <a:r>
              <a:rPr lang="en-US" sz="3600" dirty="0" smtClean="0">
                <a:ea typeface="Arial" charset="0"/>
                <a:cs typeface="Arial" charset="0"/>
              </a:rPr>
              <a:t>sequence.</a:t>
            </a:r>
            <a:endParaRPr lang="en-US" sz="3600" dirty="0">
              <a:ea typeface="Arial" charset="0"/>
              <a:cs typeface="Arial" charset="0"/>
            </a:endParaRPr>
          </a:p>
          <a:p>
            <a:pPr>
              <a:spcAft>
                <a:spcPts val="1400"/>
              </a:spcAft>
              <a:defRPr/>
            </a:pPr>
            <a:endParaRPr lang="en-US" sz="4000" dirty="0" smtClean="0">
              <a:ea typeface="Arial" charset="0"/>
              <a:cs typeface="Arial" charset="0"/>
            </a:endParaRPr>
          </a:p>
        </p:txBody>
      </p:sp>
      <p:sp>
        <p:nvSpPr>
          <p:cNvPr id="32" name="Conclusion Analysis Textbox">
            <a:extLst>
              <a:ext uri="{FF2B5EF4-FFF2-40B4-BE49-F238E27FC236}">
                <a16:creationId xmlns:a16="http://schemas.microsoft.com/office/drawing/2014/main" id="{AD2E58D8-AB1F-834B-9446-F53FFBA6CED5}"/>
              </a:ext>
            </a:extLst>
          </p:cNvPr>
          <p:cNvSpPr txBox="1"/>
          <p:nvPr/>
        </p:nvSpPr>
        <p:spPr>
          <a:xfrm>
            <a:off x="22060532" y="19938522"/>
            <a:ext cx="10480082" cy="8812669"/>
          </a:xfrm>
          <a:prstGeom prst="rect">
            <a:avLst/>
          </a:prstGeom>
          <a:solidFill>
            <a:schemeClr val="bg1">
              <a:alpha val="63000"/>
            </a:schemeClr>
          </a:solidFill>
          <a:effectLst/>
        </p:spPr>
        <p:txBody>
          <a:bodyPr wrap="square">
            <a:spAutoFit/>
          </a:bodyPr>
          <a:lstStyle/>
          <a:p>
            <a:pPr marL="292622" lvl="1" algn="just">
              <a:spcAft>
                <a:spcPts val="800"/>
              </a:spcAft>
              <a:buClr>
                <a:schemeClr val="tx2"/>
              </a:buClr>
              <a:buSzPct val="125000"/>
              <a:defRPr/>
            </a:pPr>
            <a:r>
              <a:rPr lang="en-US" sz="4000" dirty="0" smtClean="0">
                <a:ea typeface="Arial" charset="0"/>
                <a:cs typeface="Arial" charset="0"/>
              </a:rPr>
              <a:t>Graph neural networks have </a:t>
            </a:r>
            <a:r>
              <a:rPr lang="en-US" sz="4000" dirty="0">
                <a:ea typeface="Arial" charset="0"/>
                <a:cs typeface="Arial" charset="0"/>
              </a:rPr>
              <a:t>several implications for drug </a:t>
            </a:r>
            <a:r>
              <a:rPr lang="en-US" sz="4000" dirty="0" smtClean="0">
                <a:ea typeface="Arial" charset="0"/>
                <a:cs typeface="Arial" charset="0"/>
              </a:rPr>
              <a:t>discovery , combining GNNs with Transformers  can provide </a:t>
            </a:r>
            <a:r>
              <a:rPr lang="en-US" sz="4000" dirty="0">
                <a:ea typeface="Arial" charset="0"/>
                <a:cs typeface="Arial" charset="0"/>
              </a:rPr>
              <a:t>a fast and accurate way to prioritize drug candidates and guide experimental design by predicting their binding affinity to target proteins. </a:t>
            </a:r>
            <a:endParaRPr lang="en-US" sz="4000" dirty="0" smtClean="0">
              <a:ea typeface="Arial" charset="0"/>
              <a:cs typeface="Arial" charset="0"/>
            </a:endParaRPr>
          </a:p>
          <a:p>
            <a:pPr marL="292622" lvl="1" algn="just">
              <a:spcAft>
                <a:spcPts val="800"/>
              </a:spcAft>
              <a:buClr>
                <a:schemeClr val="tx2"/>
              </a:buClr>
              <a:buSzPct val="125000"/>
              <a:defRPr/>
            </a:pPr>
            <a:r>
              <a:rPr lang="en-US" sz="4000" dirty="0" smtClean="0">
                <a:ea typeface="Arial" charset="0"/>
                <a:cs typeface="Arial" charset="0"/>
              </a:rPr>
              <a:t>They can leverage </a:t>
            </a:r>
            <a:r>
              <a:rPr lang="en-US" sz="4000" dirty="0">
                <a:ea typeface="Arial" charset="0"/>
                <a:cs typeface="Arial" charset="0"/>
              </a:rPr>
              <a:t>both structural and sequence information of the drug and target, which can capture more comprehensive and complementary features than using either type of information alone. </a:t>
            </a:r>
            <a:r>
              <a:rPr lang="en-US" sz="4000" dirty="0" smtClean="0">
                <a:ea typeface="Arial" charset="0"/>
                <a:cs typeface="Arial" charset="0"/>
              </a:rPr>
              <a:t>they </a:t>
            </a:r>
            <a:r>
              <a:rPr lang="en-US" sz="4000" dirty="0">
                <a:ea typeface="Arial" charset="0"/>
                <a:cs typeface="Arial" charset="0"/>
              </a:rPr>
              <a:t>can also handle various types of drug molecules and target proteins, without requiring any specific preprocessing or feature engineering.</a:t>
            </a:r>
          </a:p>
        </p:txBody>
      </p:sp>
      <p:sp>
        <p:nvSpPr>
          <p:cNvPr id="72" name="References Textbox">
            <a:extLst>
              <a:ext uri="{FF2B5EF4-FFF2-40B4-BE49-F238E27FC236}">
                <a16:creationId xmlns:a16="http://schemas.microsoft.com/office/drawing/2014/main" id="{BE058833-320B-114F-A419-2FD8729919A0}"/>
              </a:ext>
            </a:extLst>
          </p:cNvPr>
          <p:cNvSpPr txBox="1"/>
          <p:nvPr/>
        </p:nvSpPr>
        <p:spPr>
          <a:xfrm>
            <a:off x="22126855" y="33273264"/>
            <a:ext cx="10747670" cy="3888244"/>
          </a:xfrm>
          <a:prstGeom prst="rect">
            <a:avLst/>
          </a:prstGeom>
          <a:solidFill>
            <a:schemeClr val="bg1">
              <a:alpha val="63000"/>
            </a:schemeClr>
          </a:solidFill>
          <a:effectLst/>
        </p:spPr>
        <p:txBody>
          <a:bodyPr wrap="square">
            <a:spAutoFit/>
          </a:bodyPr>
          <a:lstStyle/>
          <a:p>
            <a:pPr>
              <a:spcAft>
                <a:spcPts val="768"/>
              </a:spcAft>
              <a:buClr>
                <a:schemeClr val="tx2"/>
              </a:buClr>
              <a:defRPr/>
            </a:pPr>
            <a:endParaRPr lang="en-US" sz="4000" dirty="0">
              <a:ea typeface="Arial" charset="0"/>
              <a:cs typeface="Arial" charset="0"/>
            </a:endParaRPr>
          </a:p>
          <a:p>
            <a:pPr>
              <a:buClr>
                <a:schemeClr val="tx2"/>
              </a:buClr>
              <a:buFont typeface="+mj-lt"/>
              <a:buAutoNum type="arabicPeriod"/>
              <a:defRPr/>
            </a:pPr>
            <a:r>
              <a:rPr lang="en-US" sz="4000" dirty="0">
                <a:ea typeface="Arial" charset="0"/>
                <a:cs typeface="Arial" charset="0"/>
              </a:rPr>
              <a:t>  </a:t>
            </a:r>
            <a:endParaRPr lang="en-US" sz="4000" dirty="0" smtClean="0">
              <a:ea typeface="Arial" charset="0"/>
              <a:cs typeface="Arial" charset="0"/>
            </a:endParaRPr>
          </a:p>
          <a:p>
            <a:pPr>
              <a:buClr>
                <a:schemeClr val="tx2"/>
              </a:buClr>
              <a:buFont typeface="+mj-lt"/>
              <a:buAutoNum type="arabicPeriod"/>
              <a:defRPr/>
            </a:pPr>
            <a:endParaRPr lang="en-US" sz="4000" dirty="0">
              <a:ea typeface="Arial" charset="0"/>
              <a:cs typeface="Arial" charset="0"/>
            </a:endParaRPr>
          </a:p>
          <a:p>
            <a:pPr>
              <a:buClr>
                <a:schemeClr val="tx2"/>
              </a:buClr>
              <a:buFont typeface="+mj-lt"/>
              <a:buAutoNum type="arabicPeriod"/>
              <a:defRPr/>
            </a:pPr>
            <a:r>
              <a:rPr lang="en-US" sz="4000" dirty="0" smtClean="0">
                <a:ea typeface="Arial" charset="0"/>
                <a:cs typeface="Arial" charset="0"/>
              </a:rPr>
              <a:t> </a:t>
            </a:r>
          </a:p>
          <a:p>
            <a:pPr>
              <a:buClr>
                <a:schemeClr val="tx2"/>
              </a:buClr>
              <a:buFont typeface="+mj-lt"/>
              <a:buAutoNum type="arabicPeriod"/>
              <a:defRPr/>
            </a:pPr>
            <a:r>
              <a:rPr lang="en-US" sz="4000" dirty="0">
                <a:ea typeface="Arial" charset="0"/>
                <a:cs typeface="Arial" charset="0"/>
              </a:rPr>
              <a:t> </a:t>
            </a:r>
            <a:endParaRPr lang="en-US" sz="4000" dirty="0" smtClean="0">
              <a:ea typeface="Arial" charset="0"/>
              <a:cs typeface="Arial" charset="0"/>
            </a:endParaRPr>
          </a:p>
          <a:p>
            <a:pPr>
              <a:buClr>
                <a:schemeClr val="tx2"/>
              </a:buClr>
              <a:buFont typeface="+mj-lt"/>
              <a:buAutoNum type="arabicPeriod"/>
              <a:defRPr/>
            </a:pPr>
            <a:r>
              <a:rPr lang="en-US" sz="4000" dirty="0">
                <a:ea typeface="Arial" charset="0"/>
                <a:cs typeface="Arial" charset="0"/>
              </a:rPr>
              <a:t> </a:t>
            </a:r>
          </a:p>
        </p:txBody>
      </p:sp>
      <p:sp>
        <p:nvSpPr>
          <p:cNvPr id="73" name="Rectangle 72">
            <a:extLst>
              <a:ext uri="{FF2B5EF4-FFF2-40B4-BE49-F238E27FC236}">
                <a16:creationId xmlns:a16="http://schemas.microsoft.com/office/drawing/2014/main" id="{0318420B-DCF7-2A46-960E-B8C51A3E2BEA}"/>
              </a:ext>
            </a:extLst>
          </p:cNvPr>
          <p:cNvSpPr/>
          <p:nvPr/>
        </p:nvSpPr>
        <p:spPr>
          <a:xfrm>
            <a:off x="-65314" y="42299134"/>
            <a:ext cx="33049028" cy="1592066"/>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1" name="Rectangle 80">
            <a:extLst>
              <a:ext uri="{FF2B5EF4-FFF2-40B4-BE49-F238E27FC236}">
                <a16:creationId xmlns:a16="http://schemas.microsoft.com/office/drawing/2014/main" id="{713F5EB7-D243-F041-9907-C47F5B2A9D9A}"/>
              </a:ext>
            </a:extLst>
          </p:cNvPr>
          <p:cNvSpPr/>
          <p:nvPr/>
        </p:nvSpPr>
        <p:spPr>
          <a:xfrm>
            <a:off x="22482100" y="7328021"/>
            <a:ext cx="9923082" cy="8094524"/>
          </a:xfrm>
          <a:prstGeom prst="rect">
            <a:avLst/>
          </a:prstGeom>
        </p:spPr>
        <p:txBody>
          <a:bodyPr wrap="square">
            <a:spAutoFit/>
          </a:bodyPr>
          <a:lstStyle/>
          <a:p>
            <a:r>
              <a:rPr lang="en-US" sz="4000" dirty="0" err="1" smtClean="0"/>
              <a:t>Rrrrrrrr</a:t>
            </a:r>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a:p>
          <a:p>
            <a:endParaRPr lang="en-US" sz="4000" dirty="0" smtClean="0"/>
          </a:p>
        </p:txBody>
      </p:sp>
      <p:sp>
        <p:nvSpPr>
          <p:cNvPr id="82" name="Rectangle 81">
            <a:extLst>
              <a:ext uri="{FF2B5EF4-FFF2-40B4-BE49-F238E27FC236}">
                <a16:creationId xmlns:a16="http://schemas.microsoft.com/office/drawing/2014/main" id="{524DDCE4-DD62-7E43-AC32-8B9AD38AC0F6}"/>
              </a:ext>
            </a:extLst>
          </p:cNvPr>
          <p:cNvSpPr/>
          <p:nvPr/>
        </p:nvSpPr>
        <p:spPr>
          <a:xfrm>
            <a:off x="1218389" y="28712487"/>
            <a:ext cx="3124573"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Methods</a:t>
            </a:r>
          </a:p>
        </p:txBody>
      </p:sp>
      <p:sp>
        <p:nvSpPr>
          <p:cNvPr id="83" name="Rectangle 82">
            <a:extLst>
              <a:ext uri="{FF2B5EF4-FFF2-40B4-BE49-F238E27FC236}">
                <a16:creationId xmlns:a16="http://schemas.microsoft.com/office/drawing/2014/main" id="{B53AC11C-5C3B-6346-9F7C-E57A7A73F4EB}"/>
              </a:ext>
            </a:extLst>
          </p:cNvPr>
          <p:cNvSpPr/>
          <p:nvPr/>
        </p:nvSpPr>
        <p:spPr>
          <a:xfrm>
            <a:off x="12264644" y="6212506"/>
            <a:ext cx="2899155" cy="550279"/>
          </a:xfrm>
          <a:prstGeom prst="rect">
            <a:avLst/>
          </a:prstGeom>
        </p:spPr>
        <p:txBody>
          <a:bodyPr wrap="square">
            <a:spAutoFit/>
          </a:bodyPr>
          <a:lstStyle/>
          <a:p>
            <a:pPr>
              <a:lnSpc>
                <a:spcPts val="2944"/>
              </a:lnSpc>
              <a:spcAft>
                <a:spcPts val="768"/>
              </a:spcAft>
              <a:defRPr/>
            </a:pPr>
            <a:r>
              <a:rPr lang="en-US" sz="6000" b="1" dirty="0" smtClean="0">
                <a:solidFill>
                  <a:srgbClr val="00008F"/>
                </a:solidFill>
                <a:latin typeface="Raleway ExtraBold" panose="020B0003030101060003" pitchFamily="34" charset="0"/>
              </a:rPr>
              <a:t>Datasets</a:t>
            </a:r>
            <a:endParaRPr lang="en-US" sz="6000" b="1" dirty="0">
              <a:solidFill>
                <a:srgbClr val="00008F"/>
              </a:solidFill>
              <a:latin typeface="Raleway ExtraBold" panose="020B0003030101060003" pitchFamily="34" charset="0"/>
            </a:endParaRPr>
          </a:p>
        </p:txBody>
      </p:sp>
      <p:sp>
        <p:nvSpPr>
          <p:cNvPr id="84" name="Rectangle 83">
            <a:extLst>
              <a:ext uri="{FF2B5EF4-FFF2-40B4-BE49-F238E27FC236}">
                <a16:creationId xmlns:a16="http://schemas.microsoft.com/office/drawing/2014/main" id="{2B9242E7-AFD5-294B-BD1F-27F7828E6307}"/>
              </a:ext>
            </a:extLst>
          </p:cNvPr>
          <p:cNvSpPr/>
          <p:nvPr/>
        </p:nvSpPr>
        <p:spPr>
          <a:xfrm>
            <a:off x="22129258" y="6709698"/>
            <a:ext cx="270458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Results</a:t>
            </a:r>
          </a:p>
        </p:txBody>
      </p:sp>
      <p:sp>
        <p:nvSpPr>
          <p:cNvPr id="85" name="Rectangle 84">
            <a:extLst>
              <a:ext uri="{FF2B5EF4-FFF2-40B4-BE49-F238E27FC236}">
                <a16:creationId xmlns:a16="http://schemas.microsoft.com/office/drawing/2014/main" id="{1CD3CEA3-151B-DF4E-B5FA-5AA6DB6F0D3A}"/>
              </a:ext>
            </a:extLst>
          </p:cNvPr>
          <p:cNvSpPr/>
          <p:nvPr/>
        </p:nvSpPr>
        <p:spPr>
          <a:xfrm>
            <a:off x="22375418" y="32928562"/>
            <a:ext cx="402866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References</a:t>
            </a:r>
          </a:p>
        </p:txBody>
      </p:sp>
      <p:sp>
        <p:nvSpPr>
          <p:cNvPr id="86" name="Rectangle 85">
            <a:extLst>
              <a:ext uri="{FF2B5EF4-FFF2-40B4-BE49-F238E27FC236}">
                <a16:creationId xmlns:a16="http://schemas.microsoft.com/office/drawing/2014/main" id="{650457B6-8D0F-B540-951A-FDF97D80D53C}"/>
              </a:ext>
            </a:extLst>
          </p:cNvPr>
          <p:cNvSpPr/>
          <p:nvPr/>
        </p:nvSpPr>
        <p:spPr>
          <a:xfrm>
            <a:off x="22455568" y="19101447"/>
            <a:ext cx="394851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Conclusion</a:t>
            </a:r>
          </a:p>
        </p:txBody>
      </p:sp>
      <p:sp>
        <p:nvSpPr>
          <p:cNvPr id="92"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298499" y="13932541"/>
            <a:ext cx="9807200" cy="14570014"/>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5400"/>
              </a:lnSpc>
            </a:pPr>
            <a:r>
              <a:rPr lang="en-US" altLang="en-US" sz="3600" dirty="0">
                <a:latin typeface="+mn-lt"/>
                <a:ea typeface="Arial" charset="0"/>
              </a:rPr>
              <a:t>Most existing methods for DTA prediction rely on either structural or sequence information of the drug and target. Structural-based methods use the three-dimensional (3D) structures of the drug and target to model their binding interactions, such as docking, molecular dynamics, and free energy calculations. However, these methods are computationally expensive and require high-quality 3D structures, which are not available for many drug-target pairs. Sequence-based methods use the one-dimensional (1D) sequences of the drug and target to infer their binding affinity, such as similarity-based methods, machine learning methods, and deep learning methods. However, these methods may not capture the complex and nonlinear relationships between the drug and target features and their binding affinity</a:t>
            </a:r>
            <a:r>
              <a:rPr lang="en-US" altLang="en-US" sz="3600" dirty="0" smtClean="0">
                <a:latin typeface="+mn-lt"/>
                <a:ea typeface="Arial" charset="0"/>
              </a:rPr>
              <a:t>.</a:t>
            </a:r>
            <a:r>
              <a:rPr lang="en-US" sz="3600" dirty="0">
                <a:latin typeface="+mn-lt"/>
              </a:rPr>
              <a:t> construct protein and molecule graphs based on their sequences, can capture their structural and functional information.</a:t>
            </a:r>
          </a:p>
          <a:p>
            <a:pPr>
              <a:lnSpc>
                <a:spcPts val="5400"/>
              </a:lnSpc>
            </a:pPr>
            <a:endParaRPr lang="en-US" altLang="en-US" sz="3200" dirty="0">
              <a:latin typeface="+mn-lt"/>
              <a:ea typeface="Arial" charset="0"/>
            </a:endParaRPr>
          </a:p>
        </p:txBody>
      </p:sp>
      <p:cxnSp>
        <p:nvCxnSpPr>
          <p:cNvPr id="93" name="Horizontal Section Divider" descr="Horizontal Divider">
            <a:extLst>
              <a:ext uri="{FF2B5EF4-FFF2-40B4-BE49-F238E27FC236}">
                <a16:creationId xmlns:a16="http://schemas.microsoft.com/office/drawing/2014/main" id="{D798106E-1D89-E34B-9CEB-A226A01C1DD2}"/>
              </a:ext>
            </a:extLst>
          </p:cNvPr>
          <p:cNvCxnSpPr>
            <a:cxnSpLocks/>
          </p:cNvCxnSpPr>
          <p:nvPr/>
        </p:nvCxnSpPr>
        <p:spPr bwMode="auto">
          <a:xfrm>
            <a:off x="1428011" y="12552241"/>
            <a:ext cx="9144000" cy="0"/>
          </a:xfrm>
          <a:prstGeom prst="line">
            <a:avLst/>
          </a:prstGeom>
          <a:noFill/>
          <a:ln w="25400" cap="flat" cmpd="sng" algn="ctr">
            <a:solidFill>
              <a:schemeClr val="tx1"/>
            </a:solidFill>
            <a:prstDash val="dash"/>
            <a:round/>
            <a:headEnd type="none" w="med" len="med"/>
            <a:tailEnd type="none" w="med" len="med"/>
          </a:ln>
          <a:effectLst/>
        </p:spPr>
      </p:cxnSp>
      <p:sp>
        <p:nvSpPr>
          <p:cNvPr id="95" name="Picture Placeholder 1 Caption">
            <a:extLst>
              <a:ext uri="{FF2B5EF4-FFF2-40B4-BE49-F238E27FC236}">
                <a16:creationId xmlns:a16="http://schemas.microsoft.com/office/drawing/2014/main" id="{9E6ECC0D-1F04-9F45-BC27-AD4C4DFFAD2A}"/>
              </a:ext>
            </a:extLst>
          </p:cNvPr>
          <p:cNvSpPr txBox="1"/>
          <p:nvPr/>
        </p:nvSpPr>
        <p:spPr>
          <a:xfrm>
            <a:off x="1215290" y="30442522"/>
            <a:ext cx="8251439" cy="646331"/>
          </a:xfrm>
          <a:prstGeom prst="rect">
            <a:avLst/>
          </a:prstGeom>
          <a:noFill/>
        </p:spPr>
        <p:txBody>
          <a:bodyPr wrap="square">
            <a:spAutoFit/>
          </a:bodyPr>
          <a:lstStyle/>
          <a:p>
            <a:pPr>
              <a:spcBef>
                <a:spcPts val="528"/>
              </a:spcBef>
              <a:buClr>
                <a:schemeClr val="tx2"/>
              </a:buClr>
              <a:defRPr/>
            </a:pPr>
            <a:endParaRPr lang="en-US" sz="3600" i="1" dirty="0">
              <a:ea typeface="Arial" charset="0"/>
              <a:cs typeface="Arial" charset="0"/>
            </a:endParaRPr>
          </a:p>
        </p:txBody>
      </p:sp>
      <p:cxnSp>
        <p:nvCxnSpPr>
          <p:cNvPr id="109" name="Horizontal Section Divider" descr="Horizontal Divider">
            <a:extLst>
              <a:ext uri="{FF2B5EF4-FFF2-40B4-BE49-F238E27FC236}">
                <a16:creationId xmlns:a16="http://schemas.microsoft.com/office/drawing/2014/main" id="{37E01957-D5C2-ED4B-934B-3961AEA3E635}"/>
              </a:ext>
            </a:extLst>
          </p:cNvPr>
          <p:cNvCxnSpPr>
            <a:cxnSpLocks/>
          </p:cNvCxnSpPr>
          <p:nvPr/>
        </p:nvCxnSpPr>
        <p:spPr bwMode="auto">
          <a:xfrm>
            <a:off x="11934264" y="24916637"/>
            <a:ext cx="9144000" cy="0"/>
          </a:xfrm>
          <a:prstGeom prst="line">
            <a:avLst/>
          </a:prstGeom>
          <a:noFill/>
          <a:ln w="25400" cap="flat" cmpd="sng" algn="ctr">
            <a:solidFill>
              <a:schemeClr val="tx1"/>
            </a:solidFill>
            <a:prstDash val="dash"/>
            <a:round/>
            <a:headEnd type="none" w="med" len="med"/>
            <a:tailEnd type="none" w="med" len="med"/>
          </a:ln>
          <a:effectLst/>
        </p:spPr>
      </p:cxnSp>
      <p:cxnSp>
        <p:nvCxnSpPr>
          <p:cNvPr id="111" name="Horizontal Section Divider" descr="Horizontal Divider">
            <a:extLst>
              <a:ext uri="{FF2B5EF4-FFF2-40B4-BE49-F238E27FC236}">
                <a16:creationId xmlns:a16="http://schemas.microsoft.com/office/drawing/2014/main" id="{CB21EB41-F580-144C-88B7-2A230BC5D795}"/>
              </a:ext>
            </a:extLst>
          </p:cNvPr>
          <p:cNvCxnSpPr>
            <a:cxnSpLocks/>
          </p:cNvCxnSpPr>
          <p:nvPr/>
        </p:nvCxnSpPr>
        <p:spPr bwMode="auto">
          <a:xfrm>
            <a:off x="11934264" y="26013368"/>
            <a:ext cx="9144000" cy="0"/>
          </a:xfrm>
          <a:prstGeom prst="line">
            <a:avLst/>
          </a:prstGeom>
          <a:noFill/>
          <a:ln w="25400" cap="flat" cmpd="sng" algn="ctr">
            <a:solidFill>
              <a:schemeClr val="tx1"/>
            </a:solidFill>
            <a:prstDash val="dash"/>
            <a:round/>
            <a:headEnd type="none" w="med" len="med"/>
            <a:tailEnd type="none" w="med" len="med"/>
          </a:ln>
          <a:effectLst/>
        </p:spPr>
      </p:cxnSp>
      <p:pic>
        <p:nvPicPr>
          <p:cNvPr id="112" name="Bullet D" descr="D">
            <a:extLst>
              <a:ext uri="{FF2B5EF4-FFF2-40B4-BE49-F238E27FC236}">
                <a16:creationId xmlns:a16="http://schemas.microsoft.com/office/drawing/2014/main" id="{36DEED0C-B9BE-764F-B522-12DB1927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7967" y="28442970"/>
            <a:ext cx="621227" cy="621227"/>
          </a:xfrm>
          <a:prstGeom prst="rect">
            <a:avLst/>
          </a:prstGeom>
        </p:spPr>
      </p:pic>
      <p:graphicFrame>
        <p:nvGraphicFramePr>
          <p:cNvPr id="113" name="Chart D" descr="Chart D">
            <a:extLst>
              <a:ext uri="{FF2B5EF4-FFF2-40B4-BE49-F238E27FC236}">
                <a16:creationId xmlns:a16="http://schemas.microsoft.com/office/drawing/2014/main" id="{48618844-9C19-424F-BED5-12D3EBA2FD7A}"/>
              </a:ext>
            </a:extLst>
          </p:cNvPr>
          <p:cNvGraphicFramePr>
            <a:graphicFrameLocks/>
          </p:cNvGraphicFramePr>
          <p:nvPr>
            <p:extLst>
              <p:ext uri="{D42A27DB-BD31-4B8C-83A1-F6EECF244321}">
                <p14:modId xmlns:p14="http://schemas.microsoft.com/office/powerpoint/2010/main" val="2973023966"/>
              </p:ext>
            </p:extLst>
          </p:nvPr>
        </p:nvGraphicFramePr>
        <p:xfrm>
          <a:off x="11997466" y="28524452"/>
          <a:ext cx="9159240" cy="6464794"/>
        </p:xfrm>
        <a:graphic>
          <a:graphicData uri="http://schemas.openxmlformats.org/drawingml/2006/chart">
            <c:chart xmlns:c="http://schemas.openxmlformats.org/drawingml/2006/chart" xmlns:r="http://schemas.openxmlformats.org/officeDocument/2006/relationships" r:id="rId3"/>
          </a:graphicData>
        </a:graphic>
      </p:graphicFrame>
      <p:cxnSp>
        <p:nvCxnSpPr>
          <p:cNvPr id="114" name="Horizontal Section Divider" descr="Horizontal Divider">
            <a:extLst>
              <a:ext uri="{FF2B5EF4-FFF2-40B4-BE49-F238E27FC236}">
                <a16:creationId xmlns:a16="http://schemas.microsoft.com/office/drawing/2014/main" id="{70E360F6-FA4E-8442-9128-E562CE3AF2FF}"/>
              </a:ext>
            </a:extLst>
          </p:cNvPr>
          <p:cNvCxnSpPr>
            <a:cxnSpLocks/>
          </p:cNvCxnSpPr>
          <p:nvPr/>
        </p:nvCxnSpPr>
        <p:spPr bwMode="auto">
          <a:xfrm>
            <a:off x="11934264" y="35539115"/>
            <a:ext cx="914400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15" name="Data Table " descr="Table 1">
            <a:extLst>
              <a:ext uri="{FF2B5EF4-FFF2-40B4-BE49-F238E27FC236}">
                <a16:creationId xmlns:a16="http://schemas.microsoft.com/office/drawing/2014/main" id="{9CD94D2B-A27E-6648-B947-ABFF965DB416}"/>
              </a:ext>
            </a:extLst>
          </p:cNvPr>
          <p:cNvGraphicFramePr>
            <a:graphicFrameLocks noGrp="1"/>
          </p:cNvGraphicFramePr>
          <p:nvPr>
            <p:extLst>
              <p:ext uri="{D42A27DB-BD31-4B8C-83A1-F6EECF244321}">
                <p14:modId xmlns:p14="http://schemas.microsoft.com/office/powerpoint/2010/main" val="1004122279"/>
              </p:ext>
            </p:extLst>
          </p:nvPr>
        </p:nvGraphicFramePr>
        <p:xfrm>
          <a:off x="12149994" y="35912179"/>
          <a:ext cx="9154160" cy="3914516"/>
        </p:xfrm>
        <a:graphic>
          <a:graphicData uri="http://schemas.openxmlformats.org/drawingml/2006/table">
            <a:tbl>
              <a:tblPr firstRow="1" bandRow="1">
                <a:tableStyleId>{6E25E649-3F16-4E02-A733-19D2CDBF48F0}</a:tableStyleId>
              </a:tblPr>
              <a:tblGrid>
                <a:gridCol w="2137092">
                  <a:extLst>
                    <a:ext uri="{9D8B030D-6E8A-4147-A177-3AD203B41FA5}">
                      <a16:colId xmlns:a16="http://schemas.microsoft.com/office/drawing/2014/main" val="20000"/>
                    </a:ext>
                  </a:extLst>
                </a:gridCol>
                <a:gridCol w="2389504">
                  <a:extLst>
                    <a:ext uri="{9D8B030D-6E8A-4147-A177-3AD203B41FA5}">
                      <a16:colId xmlns:a16="http://schemas.microsoft.com/office/drawing/2014/main" val="20001"/>
                    </a:ext>
                  </a:extLst>
                </a:gridCol>
                <a:gridCol w="2120267">
                  <a:extLst>
                    <a:ext uri="{9D8B030D-6E8A-4147-A177-3AD203B41FA5}">
                      <a16:colId xmlns:a16="http://schemas.microsoft.com/office/drawing/2014/main" val="20002"/>
                    </a:ext>
                  </a:extLst>
                </a:gridCol>
                <a:gridCol w="2507297">
                  <a:extLst>
                    <a:ext uri="{9D8B030D-6E8A-4147-A177-3AD203B41FA5}">
                      <a16:colId xmlns:a16="http://schemas.microsoft.com/office/drawing/2014/main" val="20003"/>
                    </a:ext>
                  </a:extLst>
                </a:gridCol>
              </a:tblGrid>
              <a:tr h="769866">
                <a:tc gridSpan="4">
                  <a:txBody>
                    <a:bodyPr/>
                    <a:lstStyle/>
                    <a:p>
                      <a:pPr algn="ctr"/>
                      <a:r>
                        <a:rPr lang="en-US" sz="3600" dirty="0">
                          <a:ln>
                            <a:noFill/>
                            <a:prstDash val="dash"/>
                          </a:ln>
                        </a:rPr>
                        <a:t>Table 1 - Title</a:t>
                      </a:r>
                      <a:endParaRPr lang="en-US" sz="36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4732">
                <a:tc>
                  <a:txBody>
                    <a:bodyPr/>
                    <a:lstStyle/>
                    <a:p>
                      <a:pPr algn="ctr"/>
                      <a:r>
                        <a:rPr lang="en-US" sz="3600" cap="none" spc="0" dirty="0">
                          <a:ln>
                            <a:noFill/>
                          </a:ln>
                          <a:effectLst/>
                        </a:rPr>
                        <a:t>8.01</a:t>
                      </a:r>
                      <a:endParaRPr lang="en-US" sz="36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3600" cap="none" spc="0" dirty="0">
                          <a:ln>
                            <a:noFill/>
                          </a:ln>
                          <a:effectLst/>
                        </a:rPr>
                        <a:t>7.99</a:t>
                      </a:r>
                      <a:endParaRPr lang="en-US" sz="36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5.77</a:t>
                      </a:r>
                      <a:endParaRPr lang="en-US" sz="36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6.44</a:t>
                      </a:r>
                      <a:endParaRPr lang="en-US" sz="36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25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4.50</a:t>
                      </a:r>
                      <a:endParaRPr lang="en-US" sz="36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3.11</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9.55</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1.12</a:t>
                      </a:r>
                      <a:endParaRPr lang="en-US" sz="36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86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6.15</a:t>
                      </a:r>
                      <a:endParaRPr lang="en-US" sz="36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8.00</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6.18</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5.65</a:t>
                      </a:r>
                      <a:endParaRPr lang="en-US" sz="36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8.21</a:t>
                      </a:r>
                      <a:endParaRPr lang="en-US" sz="36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2.16</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3.11*</a:t>
                      </a:r>
                      <a:endParaRPr lang="en-US" sz="36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7.17</a:t>
                      </a:r>
                      <a:endParaRPr lang="en-US" sz="36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b="0" cap="none" spc="0" dirty="0">
                          <a:ln>
                            <a:noFill/>
                          </a:ln>
                          <a:solidFill>
                            <a:schemeClr val="tx1"/>
                          </a:solidFill>
                          <a:effectLst/>
                        </a:rPr>
                        <a:t>3.00</a:t>
                      </a:r>
                    </a:p>
                  </a:txBody>
                  <a:tcPr marL="80289" marR="80289" marT="40145" marB="40145"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b="0" cap="none" spc="0" dirty="0">
                          <a:ln>
                            <a:noFill/>
                          </a:ln>
                          <a:solidFill>
                            <a:schemeClr val="tx1"/>
                          </a:solidFill>
                          <a:effectLst/>
                        </a:rPr>
                        <a:t>9.70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b="0" cap="none" spc="0" dirty="0">
                          <a:ln>
                            <a:noFill/>
                          </a:ln>
                          <a:solidFill>
                            <a:schemeClr val="tx1"/>
                          </a:solidFill>
                          <a:effectLst/>
                        </a:rPr>
                        <a:t>10.50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b="0" cap="none" spc="0" dirty="0">
                          <a:ln>
                            <a:noFill/>
                          </a:ln>
                          <a:solidFill>
                            <a:schemeClr val="tx1"/>
                          </a:solidFill>
                          <a:effectLst/>
                        </a:rPr>
                        <a:t>4.45</a:t>
                      </a:r>
                    </a:p>
                  </a:txBody>
                  <a:tcPr marL="80289" marR="80289" marT="40145" marB="40145"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123" name="Horizontal Section Divider" descr="Horizontal Divider">
            <a:extLst>
              <a:ext uri="{FF2B5EF4-FFF2-40B4-BE49-F238E27FC236}">
                <a16:creationId xmlns:a16="http://schemas.microsoft.com/office/drawing/2014/main" id="{50C8833D-2C1E-F343-BAA7-BC6F6D2353B1}"/>
              </a:ext>
            </a:extLst>
          </p:cNvPr>
          <p:cNvCxnSpPr>
            <a:cxnSpLocks/>
          </p:cNvCxnSpPr>
          <p:nvPr/>
        </p:nvCxnSpPr>
        <p:spPr bwMode="auto">
          <a:xfrm>
            <a:off x="22728573" y="17482514"/>
            <a:ext cx="9144000" cy="0"/>
          </a:xfrm>
          <a:prstGeom prst="line">
            <a:avLst/>
          </a:prstGeom>
          <a:noFill/>
          <a:ln w="25400" cap="flat" cmpd="sng" algn="ctr">
            <a:solidFill>
              <a:schemeClr val="tx1"/>
            </a:solidFill>
            <a:prstDash val="dash"/>
            <a:round/>
            <a:headEnd type="none" w="med" len="med"/>
            <a:tailEnd type="none" w="med" len="med"/>
          </a:ln>
          <a:effectLst/>
        </p:spPr>
      </p:cxnSp>
      <p:cxnSp>
        <p:nvCxnSpPr>
          <p:cNvPr id="164" name="Horizontal Section Divider" descr="Horizontal Divider">
            <a:extLst>
              <a:ext uri="{FF2B5EF4-FFF2-40B4-BE49-F238E27FC236}">
                <a16:creationId xmlns:a16="http://schemas.microsoft.com/office/drawing/2014/main" id="{969690FD-8E8F-7E42-B376-B9CFC3348490}"/>
              </a:ext>
            </a:extLst>
          </p:cNvPr>
          <p:cNvCxnSpPr>
            <a:cxnSpLocks/>
          </p:cNvCxnSpPr>
          <p:nvPr/>
        </p:nvCxnSpPr>
        <p:spPr bwMode="auto">
          <a:xfrm>
            <a:off x="22242518" y="32300230"/>
            <a:ext cx="9144000" cy="0"/>
          </a:xfrm>
          <a:prstGeom prst="line">
            <a:avLst/>
          </a:prstGeom>
          <a:noFill/>
          <a:ln w="25400" cap="flat" cmpd="sng" algn="ctr">
            <a:solidFill>
              <a:schemeClr val="tx1"/>
            </a:solidFill>
            <a:prstDash val="dash"/>
            <a:round/>
            <a:headEnd type="none" w="med" len="med"/>
            <a:tailEnd type="none" w="med" len="med"/>
          </a:ln>
          <a:effectLst/>
        </p:spPr>
      </p:cxnSp>
      <p:sp>
        <p:nvSpPr>
          <p:cNvPr id="7" name="TextBox 6"/>
          <p:cNvSpPr txBox="1"/>
          <p:nvPr/>
        </p:nvSpPr>
        <p:spPr>
          <a:xfrm>
            <a:off x="1069304" y="5624394"/>
            <a:ext cx="5105400" cy="1292662"/>
          </a:xfrm>
          <a:prstGeom prst="rect">
            <a:avLst/>
          </a:prstGeom>
          <a:noFill/>
        </p:spPr>
        <p:txBody>
          <a:bodyPr wrap="square" rtlCol="0">
            <a:spAutoFit/>
          </a:bodyPr>
          <a:lstStyle/>
          <a:p>
            <a:r>
              <a:rPr lang="en-US" sz="6000" b="1" dirty="0" smtClean="0">
                <a:solidFill>
                  <a:srgbClr val="00008F"/>
                </a:solidFill>
                <a:latin typeface="Raleway ExtraBold" panose="020B0003030101060003" pitchFamily="34" charset="0"/>
              </a:rPr>
              <a:t>Abstract</a:t>
            </a:r>
            <a:endParaRPr lang="en-US" sz="6000" b="1" dirty="0">
              <a:solidFill>
                <a:srgbClr val="00008F"/>
              </a:solidFill>
              <a:latin typeface="Raleway ExtraBold" panose="020B0003030101060003" pitchFamily="34" charset="0"/>
            </a:endParaRPr>
          </a:p>
          <a:p>
            <a:endParaRPr lang="en-US" dirty="0"/>
          </a:p>
        </p:txBody>
      </p:sp>
      <p:sp>
        <p:nvSpPr>
          <p:cNvPr id="98"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218389" y="6651180"/>
            <a:ext cx="9807200" cy="6694140"/>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r>
              <a:rPr lang="en-US" sz="3600" dirty="0" smtClean="0">
                <a:latin typeface="+mn-lt"/>
              </a:rPr>
              <a:t>Drug </a:t>
            </a:r>
            <a:r>
              <a:rPr lang="en-US" sz="3600" dirty="0">
                <a:latin typeface="+mn-lt"/>
              </a:rPr>
              <a:t>discovery is a challenging and costly process that involves finding effective and safe </a:t>
            </a:r>
            <a:r>
              <a:rPr lang="en-US" sz="3600" dirty="0" smtClean="0">
                <a:latin typeface="+mn-lt"/>
              </a:rPr>
              <a:t>compounds. Drug-target </a:t>
            </a:r>
            <a:r>
              <a:rPr lang="en-US" sz="3600" dirty="0">
                <a:latin typeface="+mn-lt"/>
              </a:rPr>
              <a:t>affinity prediction is an important task in drug discovery, as it can help identify potential candidates for drug development and reduce the cost and time of drug discovery</a:t>
            </a:r>
            <a:r>
              <a:rPr lang="en-US" sz="3600" dirty="0" smtClean="0">
                <a:latin typeface="+mn-lt"/>
              </a:rPr>
              <a:t>.</a:t>
            </a:r>
          </a:p>
          <a:p>
            <a:pPr algn="just"/>
            <a:r>
              <a:rPr lang="en-US" sz="3600" dirty="0" smtClean="0">
                <a:latin typeface="+mn-lt"/>
              </a:rPr>
              <a:t>Deep </a:t>
            </a:r>
            <a:r>
              <a:rPr lang="en-US" sz="3600" dirty="0">
                <a:latin typeface="+mn-lt"/>
              </a:rPr>
              <a:t>learning models have been widely used to predicting drug-target interaction.in this paper we discuss the most commonly used models and architectures including graph neural </a:t>
            </a:r>
            <a:r>
              <a:rPr lang="en-US" sz="3600" dirty="0" smtClean="0">
                <a:latin typeface="+mn-lt"/>
              </a:rPr>
              <a:t>networks</a:t>
            </a:r>
            <a:r>
              <a:rPr lang="en-US" sz="3600" dirty="0" smtClean="0"/>
              <a:t>.</a:t>
            </a:r>
          </a:p>
          <a:p>
            <a:endParaRPr lang="en-US" dirty="0" smtClean="0"/>
          </a:p>
          <a:p>
            <a:endParaRPr lang="en-US" altLang="en-US" sz="4000" dirty="0">
              <a:latin typeface="+mn-lt"/>
              <a:ea typeface="Arial" charset="0"/>
            </a:endParaRPr>
          </a:p>
        </p:txBody>
      </p:sp>
      <p:cxnSp>
        <p:nvCxnSpPr>
          <p:cNvPr id="116" name="Horizontal Section Divider" descr="Horizontal Divider">
            <a:extLst>
              <a:ext uri="{FF2B5EF4-FFF2-40B4-BE49-F238E27FC236}">
                <a16:creationId xmlns:a16="http://schemas.microsoft.com/office/drawing/2014/main" id="{CB21EB41-F580-144C-88B7-2A230BC5D795}"/>
              </a:ext>
            </a:extLst>
          </p:cNvPr>
          <p:cNvCxnSpPr>
            <a:cxnSpLocks/>
          </p:cNvCxnSpPr>
          <p:nvPr/>
        </p:nvCxnSpPr>
        <p:spPr bwMode="auto">
          <a:xfrm>
            <a:off x="1428011" y="28265053"/>
            <a:ext cx="9144000" cy="0"/>
          </a:xfrm>
          <a:prstGeom prst="line">
            <a:avLst/>
          </a:prstGeom>
          <a:noFill/>
          <a:ln w="25400" cap="flat" cmpd="sng" algn="ctr">
            <a:solidFill>
              <a:schemeClr val="tx1"/>
            </a:solidFill>
            <a:prstDash val="dash"/>
            <a:round/>
            <a:headEnd type="none" w="med" len="med"/>
            <a:tailEnd type="none" w="med" len="med"/>
          </a:ln>
          <a:effectLst/>
        </p:spPr>
      </p:cxnSp>
      <p:sp>
        <p:nvSpPr>
          <p:cNvPr id="11" name="Rectangle 10"/>
          <p:cNvSpPr/>
          <p:nvPr/>
        </p:nvSpPr>
        <p:spPr>
          <a:xfrm>
            <a:off x="11812548" y="15587705"/>
            <a:ext cx="7049645" cy="1024768"/>
          </a:xfrm>
          <a:prstGeom prst="rect">
            <a:avLst/>
          </a:prstGeom>
        </p:spPr>
        <p:txBody>
          <a:bodyPr wrap="square">
            <a:spAutoFit/>
          </a:bodyPr>
          <a:lstStyle/>
          <a:p>
            <a:pPr>
              <a:lnSpc>
                <a:spcPts val="2944"/>
              </a:lnSpc>
              <a:spcAft>
                <a:spcPts val="768"/>
              </a:spcAft>
              <a:defRPr/>
            </a:pPr>
            <a:r>
              <a:rPr lang="en-US" sz="6000" b="1" dirty="0">
                <a:solidFill>
                  <a:srgbClr val="00008F"/>
                </a:solidFill>
                <a:latin typeface="Raleway ExtraBold" panose="020B0003030101060003"/>
              </a:rPr>
              <a:t>Evaluation </a:t>
            </a:r>
            <a:r>
              <a:rPr lang="en-US" sz="6000" b="1" dirty="0" smtClean="0">
                <a:solidFill>
                  <a:srgbClr val="00008F"/>
                </a:solidFill>
                <a:latin typeface="Raleway ExtraBold" panose="020B0003030101060003"/>
              </a:rPr>
              <a:t>metrics</a:t>
            </a:r>
          </a:p>
          <a:p>
            <a:pPr>
              <a:lnSpc>
                <a:spcPts val="2944"/>
              </a:lnSpc>
              <a:spcAft>
                <a:spcPts val="768"/>
              </a:spcAft>
              <a:defRPr/>
            </a:pPr>
            <a:endParaRPr lang="en-US" sz="6000" b="1" dirty="0">
              <a:solidFill>
                <a:srgbClr val="00008F"/>
              </a:solidFill>
              <a:latin typeface="Raleway ExtraBold" panose="020B0003030101060003"/>
            </a:endParaRPr>
          </a:p>
        </p:txBody>
      </p:sp>
      <p:sp>
        <p:nvSpPr>
          <p:cNvPr id="117" name="Methods Textbox">
            <a:extLst>
              <a:ext uri="{FF2B5EF4-FFF2-40B4-BE49-F238E27FC236}">
                <a16:creationId xmlns:a16="http://schemas.microsoft.com/office/drawing/2014/main" id="{6376FC5A-1083-7E4C-83D9-7B6DDA9FB65B}"/>
              </a:ext>
            </a:extLst>
          </p:cNvPr>
          <p:cNvSpPr txBox="1"/>
          <p:nvPr/>
        </p:nvSpPr>
        <p:spPr>
          <a:xfrm>
            <a:off x="11812548" y="16674414"/>
            <a:ext cx="9936170" cy="9064020"/>
          </a:xfrm>
          <a:prstGeom prst="rect">
            <a:avLst/>
          </a:prstGeom>
          <a:solidFill>
            <a:schemeClr val="bg1">
              <a:alpha val="63000"/>
            </a:schemeClr>
          </a:solidFill>
          <a:effectLst/>
        </p:spPr>
        <p:txBody>
          <a:bodyPr wrap="square">
            <a:spAutoFit/>
          </a:bodyPr>
          <a:lstStyle/>
          <a:p>
            <a:pPr>
              <a:spcAft>
                <a:spcPts val="1400"/>
              </a:spcAft>
              <a:defRPr/>
            </a:pPr>
            <a:r>
              <a:rPr lang="en-US" sz="3600" b="1" dirty="0" smtClean="0">
                <a:ea typeface="Arial" charset="0"/>
                <a:cs typeface="Arial" charset="0"/>
              </a:rPr>
              <a:t>MSE </a:t>
            </a:r>
            <a:r>
              <a:rPr lang="en-US" sz="3600" b="1" dirty="0">
                <a:ea typeface="Arial" charset="0"/>
                <a:cs typeface="Arial" charset="0"/>
              </a:rPr>
              <a:t>and CI metrics in DTA </a:t>
            </a:r>
            <a:r>
              <a:rPr lang="en-US" sz="3600" b="1" dirty="0" smtClean="0">
                <a:ea typeface="Arial" charset="0"/>
                <a:cs typeface="Arial" charset="0"/>
              </a:rPr>
              <a:t>prediction</a:t>
            </a:r>
            <a:r>
              <a:rPr lang="en-US" sz="3600" dirty="0" smtClean="0">
                <a:ea typeface="Arial" charset="0"/>
                <a:cs typeface="Arial" charset="0"/>
              </a:rPr>
              <a:t>:</a:t>
            </a:r>
          </a:p>
          <a:p>
            <a:pPr algn="just">
              <a:spcAft>
                <a:spcPts val="1400"/>
              </a:spcAft>
              <a:defRPr/>
            </a:pPr>
            <a:r>
              <a:rPr lang="en-US" sz="3600" dirty="0" smtClean="0">
                <a:ea typeface="Arial" charset="0"/>
                <a:cs typeface="Arial" charset="0"/>
              </a:rPr>
              <a:t>Mean </a:t>
            </a:r>
            <a:r>
              <a:rPr lang="en-US" sz="3600" dirty="0">
                <a:ea typeface="Arial" charset="0"/>
                <a:cs typeface="Arial" charset="0"/>
              </a:rPr>
              <a:t>Squared </a:t>
            </a:r>
            <a:r>
              <a:rPr lang="en-US" sz="3600" dirty="0" smtClean="0">
                <a:ea typeface="Arial" charset="0"/>
                <a:cs typeface="Arial" charset="0"/>
              </a:rPr>
              <a:t>Error is </a:t>
            </a:r>
            <a:r>
              <a:rPr lang="en-US" sz="3600" dirty="0">
                <a:ea typeface="Arial" charset="0"/>
                <a:cs typeface="Arial" charset="0"/>
              </a:rPr>
              <a:t>a metric that measures the average of the squared differences between the predicted and the actual binding affinity </a:t>
            </a:r>
            <a:r>
              <a:rPr lang="en-US" sz="3600" dirty="0" smtClean="0">
                <a:ea typeface="Arial" charset="0"/>
                <a:cs typeface="Arial" charset="0"/>
              </a:rPr>
              <a:t>It </a:t>
            </a:r>
            <a:r>
              <a:rPr lang="en-US" sz="3600" dirty="0">
                <a:ea typeface="Arial" charset="0"/>
                <a:cs typeface="Arial" charset="0"/>
              </a:rPr>
              <a:t>reflects how close the predictions are to the </a:t>
            </a:r>
            <a:r>
              <a:rPr lang="en-US" sz="3600" dirty="0" smtClean="0">
                <a:ea typeface="Arial" charset="0"/>
                <a:cs typeface="Arial" charset="0"/>
              </a:rPr>
              <a:t>true. A </a:t>
            </a:r>
            <a:r>
              <a:rPr lang="en-US" sz="3600" dirty="0">
                <a:ea typeface="Arial" charset="0"/>
                <a:cs typeface="Arial" charset="0"/>
              </a:rPr>
              <a:t>lower MSE means a better performance of the prediction </a:t>
            </a:r>
            <a:r>
              <a:rPr lang="en-US" sz="3600" dirty="0" smtClean="0">
                <a:ea typeface="Arial" charset="0"/>
                <a:cs typeface="Arial" charset="0"/>
              </a:rPr>
              <a:t>model.</a:t>
            </a:r>
          </a:p>
          <a:p>
            <a:pPr algn="just">
              <a:spcAft>
                <a:spcPts val="1400"/>
              </a:spcAft>
              <a:defRPr/>
            </a:pPr>
            <a:r>
              <a:rPr lang="en-US" sz="3600" dirty="0" smtClean="0">
                <a:ea typeface="Arial" charset="0"/>
                <a:cs typeface="Arial" charset="0"/>
              </a:rPr>
              <a:t> </a:t>
            </a:r>
            <a:r>
              <a:rPr lang="en-US" sz="3600" dirty="0">
                <a:ea typeface="Arial" charset="0"/>
                <a:cs typeface="Arial" charset="0"/>
              </a:rPr>
              <a:t>Concordance </a:t>
            </a:r>
            <a:r>
              <a:rPr lang="en-US" sz="3600" dirty="0" smtClean="0">
                <a:ea typeface="Arial" charset="0"/>
                <a:cs typeface="Arial" charset="0"/>
              </a:rPr>
              <a:t>Index is </a:t>
            </a:r>
            <a:r>
              <a:rPr lang="en-US" sz="3600" dirty="0">
                <a:ea typeface="Arial" charset="0"/>
                <a:cs typeface="Arial" charset="0"/>
              </a:rPr>
              <a:t>a metric that measures the fraction of all pairs of predicted and actual binding affinity values that are correctly </a:t>
            </a:r>
            <a:r>
              <a:rPr lang="en-US" sz="3600" dirty="0" smtClean="0">
                <a:ea typeface="Arial" charset="0"/>
                <a:cs typeface="Arial" charset="0"/>
              </a:rPr>
              <a:t>ordered . It </a:t>
            </a:r>
            <a:r>
              <a:rPr lang="en-US" sz="3600" dirty="0">
                <a:ea typeface="Arial" charset="0"/>
                <a:cs typeface="Arial" charset="0"/>
              </a:rPr>
              <a:t>reflects how well the predictions rank the drug-target pairs according to their binding </a:t>
            </a:r>
            <a:r>
              <a:rPr lang="en-US" sz="3600" dirty="0" smtClean="0">
                <a:ea typeface="Arial" charset="0"/>
                <a:cs typeface="Arial" charset="0"/>
              </a:rPr>
              <a:t>affinity . A </a:t>
            </a:r>
            <a:r>
              <a:rPr lang="en-US" sz="3600" dirty="0">
                <a:ea typeface="Arial" charset="0"/>
                <a:cs typeface="Arial" charset="0"/>
              </a:rPr>
              <a:t>higher CI means a better performance of the prediction </a:t>
            </a:r>
            <a:r>
              <a:rPr lang="en-US" sz="3600" dirty="0" smtClean="0">
                <a:ea typeface="Arial" charset="0"/>
                <a:cs typeface="Arial" charset="0"/>
              </a:rPr>
              <a:t>model.</a:t>
            </a:r>
            <a:endParaRPr lang="en-US" sz="3600" dirty="0">
              <a:ea typeface="Arial" charset="0"/>
              <a:cs typeface="Arial" charset="0"/>
            </a:endParaRPr>
          </a:p>
          <a:p>
            <a:pPr>
              <a:spcAft>
                <a:spcPts val="1400"/>
              </a:spcAft>
              <a:defRPr/>
            </a:pPr>
            <a:r>
              <a:rPr lang="en-US" sz="4000" dirty="0" smtClean="0">
                <a:ea typeface="Arial" charset="0"/>
                <a:cs typeface="Arial" charset="0"/>
              </a:rPr>
              <a:t> </a:t>
            </a:r>
            <a:endParaRPr lang="en-US" sz="4000" dirty="0">
              <a:ea typeface="Arial" charset="0"/>
              <a:cs typeface="Arial" charset="0"/>
            </a:endParaRPr>
          </a:p>
        </p:txBody>
      </p:sp>
      <p:cxnSp>
        <p:nvCxnSpPr>
          <p:cNvPr id="124" name="Horizontal Section Divider" descr="Horizontal Divider">
            <a:extLst>
              <a:ext uri="{FF2B5EF4-FFF2-40B4-BE49-F238E27FC236}">
                <a16:creationId xmlns:a16="http://schemas.microsoft.com/office/drawing/2014/main" id="{37E01957-D5C2-ED4B-934B-3961AEA3E635}"/>
              </a:ext>
            </a:extLst>
          </p:cNvPr>
          <p:cNvCxnSpPr>
            <a:cxnSpLocks/>
          </p:cNvCxnSpPr>
          <p:nvPr/>
        </p:nvCxnSpPr>
        <p:spPr bwMode="auto">
          <a:xfrm>
            <a:off x="11812548" y="14787441"/>
            <a:ext cx="9144000"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4572571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RNATxL36x48" id="{F33745AB-7A6D-BB4A-B5E5-74E84EAC0A67}" vid="{307F889B-853C-F948-9103-2C10593E92EB}"/>
    </a:ext>
  </a:extLst>
</a:theme>
</file>

<file path=docProps/app.xml><?xml version="1.0" encoding="utf-8"?>
<Properties xmlns="http://schemas.openxmlformats.org/officeDocument/2006/extended-properties" xmlns:vt="http://schemas.openxmlformats.org/officeDocument/2006/docPropsVTypes">
  <Template>Office Theme</Template>
  <TotalTime>204</TotalTime>
  <Words>674</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Arial Narrow</vt:lpstr>
      <vt:lpstr>Calibri</vt:lpstr>
      <vt:lpstr>Calibri Light</vt:lpstr>
      <vt:lpstr>Raleway</vt:lpstr>
      <vt:lpstr>Raleway ExtraBold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MessmerBlust, Angela</dc:creator>
  <cp:lastModifiedBy>AsemaN</cp:lastModifiedBy>
  <cp:revision>26</cp:revision>
  <dcterms:created xsi:type="dcterms:W3CDTF">2022-04-11T18:49:37Z</dcterms:created>
  <dcterms:modified xsi:type="dcterms:W3CDTF">2023-05-11T10:46:44Z</dcterms:modified>
</cp:coreProperties>
</file>