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8" r:id="rId2"/>
    <p:sldId id="259" r:id="rId3"/>
  </p:sldIdLst>
  <p:sldSz cx="30279975" cy="42808525"/>
  <p:notesSz cx="10234613" cy="14662150"/>
  <p:defaultTextStyle>
    <a:defPPr>
      <a:defRPr lang="en-US"/>
    </a:defPPr>
    <a:lvl1pPr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1pPr>
    <a:lvl2pPr marL="2087563" indent="-1630363"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2pPr>
    <a:lvl3pPr marL="4175125" indent="-3260725"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3pPr>
    <a:lvl4pPr marL="6262688" indent="-4891088"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4pPr>
    <a:lvl5pPr marL="8350250" indent="-6521450"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guide id="4" orient="horz" pos="25866" userDrawn="1">
          <p15:clr>
            <a:srgbClr val="A4A3A4"/>
          </p15:clr>
        </p15:guide>
        <p15:guide id="5" pos="18518" userDrawn="1">
          <p15:clr>
            <a:srgbClr val="A4A3A4"/>
          </p15:clr>
        </p15:guide>
        <p15:guide id="6" pos="510" userDrawn="1">
          <p15:clr>
            <a:srgbClr val="A4A3A4"/>
          </p15:clr>
        </p15:guide>
        <p15:guide id="7" orient="horz" pos="25322" userDrawn="1">
          <p15:clr>
            <a:srgbClr val="A4A3A4"/>
          </p15:clr>
        </p15:guide>
        <p15:guide id="8" orient="horz" pos="2687" userDrawn="1">
          <p15:clr>
            <a:srgbClr val="A4A3A4"/>
          </p15:clr>
        </p15:guide>
        <p15:guide id="9" orient="horz" pos="265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7E2"/>
    <a:srgbClr val="31768B"/>
    <a:srgbClr val="248A98"/>
    <a:srgbClr val="ACCBEA"/>
    <a:srgbClr val="EDE0CF"/>
    <a:srgbClr val="FFB940"/>
    <a:srgbClr val="CCE0F0"/>
    <a:srgbClr val="143968"/>
    <a:srgbClr val="0082B1"/>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145" autoAdjust="0"/>
  </p:normalViewPr>
  <p:slideViewPr>
    <p:cSldViewPr>
      <p:cViewPr>
        <p:scale>
          <a:sx n="25" d="100"/>
          <a:sy n="25" d="100"/>
        </p:scale>
        <p:origin x="780" y="-3308"/>
      </p:cViewPr>
      <p:guideLst>
        <p:guide orient="horz" pos="13483"/>
        <p:guide pos="9537"/>
        <p:guide orient="horz" pos="25866"/>
        <p:guide pos="18518"/>
        <p:guide pos="510"/>
        <p:guide orient="horz" pos="25322"/>
        <p:guide orient="horz" pos="2687"/>
        <p:guide orient="horz" pos="26501"/>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4339" name="Rectangle 3"/>
          <p:cNvSpPr>
            <a:spLocks noGrp="1" noChangeArrowheads="1"/>
          </p:cNvSpPr>
          <p:nvPr>
            <p:ph type="dt" sz="quarter" idx="1"/>
          </p:nvPr>
        </p:nvSpPr>
        <p:spPr bwMode="auto">
          <a:xfrm>
            <a:off x="5798499"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algn="r" eaLnBrk="1" hangingPunct="1">
              <a:defRPr sz="1800">
                <a:latin typeface="Calibri" panose="020F0502020204030204" pitchFamily="34" charset="0"/>
              </a:defRPr>
            </a:lvl1pPr>
          </a:lstStyle>
          <a:p>
            <a:pPr>
              <a:defRPr/>
            </a:pPr>
            <a:fld id="{842FA6A3-451C-463D-AEDA-15F297FBDD3B}" type="datetimeFigureOut">
              <a:rPr lang="en-GB"/>
              <a:pPr>
                <a:defRPr/>
              </a:pPr>
              <a:t>28/05/2023</a:t>
            </a:fld>
            <a:endParaRPr lang="en-GB"/>
          </a:p>
        </p:txBody>
      </p:sp>
      <p:sp>
        <p:nvSpPr>
          <p:cNvPr id="14340" name="Rectangle 4"/>
          <p:cNvSpPr>
            <a:spLocks noGrp="1" noChangeArrowheads="1"/>
          </p:cNvSpPr>
          <p:nvPr>
            <p:ph type="ftr" sz="quarter" idx="2"/>
          </p:nvPr>
        </p:nvSpPr>
        <p:spPr bwMode="auto">
          <a:xfrm>
            <a:off x="1"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4341" name="Rectangle 5"/>
          <p:cNvSpPr>
            <a:spLocks noGrp="1" noChangeArrowheads="1"/>
          </p:cNvSpPr>
          <p:nvPr>
            <p:ph type="sldNum" sz="quarter" idx="3"/>
          </p:nvPr>
        </p:nvSpPr>
        <p:spPr bwMode="auto">
          <a:xfrm>
            <a:off x="5798499"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algn="r" eaLnBrk="1" hangingPunct="1">
              <a:defRPr sz="1800">
                <a:latin typeface="Calibri" panose="020F0502020204030204" pitchFamily="34" charset="0"/>
              </a:defRPr>
            </a:lvl1pPr>
          </a:lstStyle>
          <a:p>
            <a:pPr>
              <a:defRPr/>
            </a:pPr>
            <a:fld id="{D5EA7CB5-1C1B-41FC-B267-07C9860D3816}" type="slidenum">
              <a:rPr lang="en-GB" altLang="en-US"/>
              <a:pPr>
                <a:defRPr/>
              </a:pPr>
              <a:t>‹#›</a:t>
            </a:fld>
            <a:endParaRPr lang="en-GB" altLang="en-US"/>
          </a:p>
        </p:txBody>
      </p:sp>
    </p:spTree>
    <p:extLst>
      <p:ext uri="{BB962C8B-B14F-4D97-AF65-F5344CB8AC3E}">
        <p14:creationId xmlns:p14="http://schemas.microsoft.com/office/powerpoint/2010/main" val="2461346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5363" name="Rectangle 3"/>
          <p:cNvSpPr>
            <a:spLocks noGrp="1" noChangeArrowheads="1"/>
          </p:cNvSpPr>
          <p:nvPr>
            <p:ph type="dt" idx="1"/>
          </p:nvPr>
        </p:nvSpPr>
        <p:spPr bwMode="auto">
          <a:xfrm>
            <a:off x="5798499"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algn="r" eaLnBrk="1" hangingPunct="1">
              <a:defRPr sz="1800">
                <a:latin typeface="Calibri" panose="020F0502020204030204" pitchFamily="34" charset="0"/>
              </a:defRPr>
            </a:lvl1pPr>
          </a:lstStyle>
          <a:p>
            <a:pPr>
              <a:defRPr/>
            </a:pPr>
            <a:fld id="{B0B99F7B-EC74-413E-9FBE-3203F06549E5}" type="datetimeFigureOut">
              <a:rPr lang="en-GB"/>
              <a:pPr>
                <a:defRPr/>
              </a:pPr>
              <a:t>28/05/2023</a:t>
            </a:fld>
            <a:endParaRPr lang="en-GB"/>
          </a:p>
        </p:txBody>
      </p:sp>
      <p:sp>
        <p:nvSpPr>
          <p:cNvPr id="2052" name="Rectangle 4"/>
          <p:cNvSpPr>
            <a:spLocks noGrp="1" noRot="1" noChangeAspect="1" noChangeArrowheads="1" noTextEdit="1"/>
          </p:cNvSpPr>
          <p:nvPr>
            <p:ph type="sldImg" idx="2"/>
          </p:nvPr>
        </p:nvSpPr>
        <p:spPr bwMode="auto">
          <a:xfrm>
            <a:off x="3173413" y="1100138"/>
            <a:ext cx="3887787" cy="5497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1022984" y="6964111"/>
            <a:ext cx="8188646" cy="659831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p>
            <a:pPr lvl="0"/>
            <a:r>
              <a:rPr lang="en-GB" noProof="0"/>
              <a:t>Clique para editar os estilos de texto do modelo global</a:t>
            </a:r>
          </a:p>
          <a:p>
            <a:pPr lvl="1"/>
            <a:r>
              <a:rPr lang="en-GB" noProof="0"/>
              <a:t>Segundo nível</a:t>
            </a:r>
          </a:p>
          <a:p>
            <a:pPr lvl="2"/>
            <a:r>
              <a:rPr lang="en-GB" noProof="0"/>
              <a:t>Terceiro nível</a:t>
            </a:r>
          </a:p>
          <a:p>
            <a:pPr lvl="3"/>
            <a:r>
              <a:rPr lang="en-GB" noProof="0"/>
              <a:t>Quarto nível</a:t>
            </a:r>
          </a:p>
          <a:p>
            <a:pPr lvl="4"/>
            <a:r>
              <a:rPr lang="en-GB" noProof="0"/>
              <a:t>Quinto nível</a:t>
            </a:r>
          </a:p>
        </p:txBody>
      </p:sp>
      <p:sp>
        <p:nvSpPr>
          <p:cNvPr id="15366" name="Rectangle 6"/>
          <p:cNvSpPr>
            <a:spLocks noGrp="1" noChangeArrowheads="1"/>
          </p:cNvSpPr>
          <p:nvPr>
            <p:ph type="ftr" sz="quarter" idx="4"/>
          </p:nvPr>
        </p:nvSpPr>
        <p:spPr bwMode="auto">
          <a:xfrm>
            <a:off x="1"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5367" name="Rectangle 7"/>
          <p:cNvSpPr>
            <a:spLocks noGrp="1" noChangeArrowheads="1"/>
          </p:cNvSpPr>
          <p:nvPr>
            <p:ph type="sldNum" sz="quarter" idx="5"/>
          </p:nvPr>
        </p:nvSpPr>
        <p:spPr bwMode="auto">
          <a:xfrm>
            <a:off x="5798499"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algn="r" eaLnBrk="1" hangingPunct="1">
              <a:defRPr sz="1800">
                <a:latin typeface="Calibri" panose="020F0502020204030204" pitchFamily="34" charset="0"/>
              </a:defRPr>
            </a:lvl1pPr>
          </a:lstStyle>
          <a:p>
            <a:pPr>
              <a:defRPr/>
            </a:pPr>
            <a:fld id="{EEA23B42-E152-4F06-825E-68F13F907DEE}" type="slidenum">
              <a:rPr lang="en-GB" altLang="en-US"/>
              <a:pPr>
                <a:defRPr/>
              </a:pPr>
              <a:t>‹#›</a:t>
            </a:fld>
            <a:endParaRPr lang="en-GB" altLang="en-US"/>
          </a:p>
        </p:txBody>
      </p:sp>
    </p:spTree>
    <p:extLst>
      <p:ext uri="{BB962C8B-B14F-4D97-AF65-F5344CB8AC3E}">
        <p14:creationId xmlns:p14="http://schemas.microsoft.com/office/powerpoint/2010/main" val="1616195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901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D04802C-B58E-E435-2787-FB995424E207}"/>
              </a:ext>
            </a:extLst>
          </p:cNvPr>
          <p:cNvPicPr>
            <a:picLocks noChangeAspect="1"/>
          </p:cNvPicPr>
          <p:nvPr userDrawn="1"/>
        </p:nvPicPr>
        <p:blipFill>
          <a:blip r:embed="rId3"/>
          <a:stretch>
            <a:fillRect/>
          </a:stretch>
        </p:blipFill>
        <p:spPr>
          <a:xfrm>
            <a:off x="1" y="0"/>
            <a:ext cx="30279974" cy="42808525"/>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4175125" rtl="0" eaLnBrk="0" fontAlgn="base" hangingPunct="0">
        <a:spcBef>
          <a:spcPct val="0"/>
        </a:spcBef>
        <a:spcAft>
          <a:spcPct val="0"/>
        </a:spcAft>
        <a:defRPr sz="20100" kern="1200">
          <a:solidFill>
            <a:schemeClr val="tx1"/>
          </a:solidFill>
          <a:latin typeface="+mj-lt"/>
          <a:ea typeface="MS PGothic" panose="020B0600070205080204" pitchFamily="34" charset="-128"/>
          <a:cs typeface="+mj-cs"/>
        </a:defRPr>
      </a:lvl1pPr>
      <a:lvl2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2pPr>
      <a:lvl3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3pPr>
      <a:lvl4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4pPr>
      <a:lvl5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panose="020B0604020202020204" pitchFamily="34" charset="0"/>
        <a:buChar char="•"/>
        <a:defRPr sz="14800" kern="1200">
          <a:solidFill>
            <a:schemeClr val="tx1"/>
          </a:solidFill>
          <a:latin typeface="+mn-lt"/>
          <a:ea typeface="MS PGothic" panose="020B0600070205080204" pitchFamily="34" charset="-128"/>
          <a:cs typeface="+mn-cs"/>
        </a:defRPr>
      </a:lvl1pPr>
      <a:lvl2pPr marL="3390900" indent="-1303338" algn="l" defTabSz="4175125" rtl="0" eaLnBrk="0" fontAlgn="base" hangingPunct="0">
        <a:spcBef>
          <a:spcPct val="20000"/>
        </a:spcBef>
        <a:spcAft>
          <a:spcPct val="0"/>
        </a:spcAft>
        <a:buFont typeface="Arial" panose="020B0604020202020204" pitchFamily="34" charset="0"/>
        <a:buChar char="–"/>
        <a:defRPr sz="12600" kern="1200">
          <a:solidFill>
            <a:schemeClr val="tx1"/>
          </a:solidFill>
          <a:latin typeface="+mn-lt"/>
          <a:ea typeface="MS PGothic" panose="020B0600070205080204" pitchFamily="34" charset="-128"/>
          <a:cs typeface="+mn-cs"/>
        </a:defRPr>
      </a:lvl2pPr>
      <a:lvl3pPr marL="5218113" indent="-1042988" algn="l" defTabSz="4175125" rtl="0" eaLnBrk="0" fontAlgn="base" hangingPunct="0">
        <a:spcBef>
          <a:spcPct val="20000"/>
        </a:spcBef>
        <a:spcAft>
          <a:spcPct val="0"/>
        </a:spcAft>
        <a:buFont typeface="Arial" panose="020B0604020202020204" pitchFamily="34" charset="0"/>
        <a:buChar char="•"/>
        <a:defRPr sz="10900" kern="1200">
          <a:solidFill>
            <a:schemeClr val="tx1"/>
          </a:solidFill>
          <a:latin typeface="+mn-lt"/>
          <a:ea typeface="MS PGothic" panose="020B0600070205080204" pitchFamily="34" charset="-128"/>
          <a:cs typeface="+mn-cs"/>
        </a:defRPr>
      </a:lvl3pPr>
      <a:lvl4pPr marL="7305675" indent="-1042988" algn="l" defTabSz="4175125"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4pPr>
      <a:lvl5pPr marL="9393238" indent="-1042988" algn="l" defTabSz="4175125"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5pPr>
      <a:lvl6pPr marL="11481664"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9237"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6813"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4386"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5149" rtl="0" eaLnBrk="1" latinLnBrk="0" hangingPunct="1">
        <a:defRPr sz="8300" kern="1200">
          <a:solidFill>
            <a:schemeClr val="tx1"/>
          </a:solidFill>
          <a:latin typeface="+mn-lt"/>
          <a:ea typeface="+mn-ea"/>
          <a:cs typeface="+mn-cs"/>
        </a:defRPr>
      </a:lvl1pPr>
      <a:lvl2pPr marL="2087577" algn="l" defTabSz="4175149" rtl="0" eaLnBrk="1" latinLnBrk="0" hangingPunct="1">
        <a:defRPr sz="8300" kern="1200">
          <a:solidFill>
            <a:schemeClr val="tx1"/>
          </a:solidFill>
          <a:latin typeface="+mn-lt"/>
          <a:ea typeface="+mn-ea"/>
          <a:cs typeface="+mn-cs"/>
        </a:defRPr>
      </a:lvl2pPr>
      <a:lvl3pPr marL="4175149" algn="l" defTabSz="4175149" rtl="0" eaLnBrk="1" latinLnBrk="0" hangingPunct="1">
        <a:defRPr sz="8300" kern="1200">
          <a:solidFill>
            <a:schemeClr val="tx1"/>
          </a:solidFill>
          <a:latin typeface="+mn-lt"/>
          <a:ea typeface="+mn-ea"/>
          <a:cs typeface="+mn-cs"/>
        </a:defRPr>
      </a:lvl3pPr>
      <a:lvl4pPr marL="6262726" algn="l" defTabSz="4175149" rtl="0" eaLnBrk="1" latinLnBrk="0" hangingPunct="1">
        <a:defRPr sz="8300" kern="1200">
          <a:solidFill>
            <a:schemeClr val="tx1"/>
          </a:solidFill>
          <a:latin typeface="+mn-lt"/>
          <a:ea typeface="+mn-ea"/>
          <a:cs typeface="+mn-cs"/>
        </a:defRPr>
      </a:lvl4pPr>
      <a:lvl5pPr marL="8350299" algn="l" defTabSz="4175149" rtl="0" eaLnBrk="1" latinLnBrk="0" hangingPunct="1">
        <a:defRPr sz="8300" kern="1200">
          <a:solidFill>
            <a:schemeClr val="tx1"/>
          </a:solidFill>
          <a:latin typeface="+mn-lt"/>
          <a:ea typeface="+mn-ea"/>
          <a:cs typeface="+mn-cs"/>
        </a:defRPr>
      </a:lvl5pPr>
      <a:lvl6pPr marL="10437876" algn="l" defTabSz="4175149" rtl="0" eaLnBrk="1" latinLnBrk="0" hangingPunct="1">
        <a:defRPr sz="8300" kern="1200">
          <a:solidFill>
            <a:schemeClr val="tx1"/>
          </a:solidFill>
          <a:latin typeface="+mn-lt"/>
          <a:ea typeface="+mn-ea"/>
          <a:cs typeface="+mn-cs"/>
        </a:defRPr>
      </a:lvl6pPr>
      <a:lvl7pPr marL="12525448" algn="l" defTabSz="4175149" rtl="0" eaLnBrk="1" latinLnBrk="0" hangingPunct="1">
        <a:defRPr sz="8300" kern="1200">
          <a:solidFill>
            <a:schemeClr val="tx1"/>
          </a:solidFill>
          <a:latin typeface="+mn-lt"/>
          <a:ea typeface="+mn-ea"/>
          <a:cs typeface="+mn-cs"/>
        </a:defRPr>
      </a:lvl7pPr>
      <a:lvl8pPr marL="14613025" algn="l" defTabSz="4175149" rtl="0" eaLnBrk="1" latinLnBrk="0" hangingPunct="1">
        <a:defRPr sz="8300" kern="1200">
          <a:solidFill>
            <a:schemeClr val="tx1"/>
          </a:solidFill>
          <a:latin typeface="+mn-lt"/>
          <a:ea typeface="+mn-ea"/>
          <a:cs typeface="+mn-cs"/>
        </a:defRPr>
      </a:lvl8pPr>
      <a:lvl9pPr marL="16700602" algn="l" defTabSz="4175149" rtl="0" eaLnBrk="1" latinLnBrk="0" hangingPunct="1">
        <a:defRPr sz="8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3" userDrawn="1">
          <p15:clr>
            <a:srgbClr val="F26B43"/>
          </p15:clr>
        </p15:guide>
        <p15:guide id="2" pos="95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p:cNvSpPr/>
          <p:nvPr/>
        </p:nvSpPr>
        <p:spPr>
          <a:xfrm>
            <a:off x="1611484" y="8154790"/>
            <a:ext cx="13503397" cy="1592617"/>
          </a:xfrm>
          <a:prstGeom prst="flowChartTerminator">
            <a:avLst/>
          </a:prstGeom>
          <a:solidFill>
            <a:srgbClr val="248A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motivation</a:t>
            </a:r>
            <a:endParaRPr lang="en-US" b="1" dirty="0"/>
          </a:p>
        </p:txBody>
      </p:sp>
      <p:sp>
        <p:nvSpPr>
          <p:cNvPr id="2" name="TextBox 1"/>
          <p:cNvSpPr txBox="1"/>
          <p:nvPr/>
        </p:nvSpPr>
        <p:spPr>
          <a:xfrm>
            <a:off x="1037317" y="4477559"/>
            <a:ext cx="28155128" cy="30469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38100">
            <a:solidFill>
              <a:schemeClr val="accent1">
                <a:lumMod val="60000"/>
                <a:lumOff val="40000"/>
              </a:schemeClr>
            </a:solidFill>
          </a:ln>
        </p:spPr>
        <p:txBody>
          <a:bodyPr wrap="square" rtlCol="0">
            <a:spAutoFit/>
          </a:bodyPr>
          <a:lstStyle/>
          <a:p>
            <a:r>
              <a:rPr lang="en-US" sz="8000" b="1" dirty="0" smtClean="0">
                <a:latin typeface="+mn-lt"/>
              </a:rPr>
              <a:t>Drug-Target Affinity Prediction Using Graph Attention Networks</a:t>
            </a:r>
          </a:p>
          <a:p>
            <a:pPr algn="ctr"/>
            <a:r>
              <a:rPr lang="en-US" sz="3200" dirty="0" smtClean="0"/>
              <a:t>Sonya Falahati</a:t>
            </a:r>
            <a:r>
              <a:rPr lang="en-US" sz="3200" baseline="30000" dirty="0" smtClean="0"/>
              <a:t>1</a:t>
            </a:r>
            <a:r>
              <a:rPr lang="en-US" sz="3200" dirty="0" smtClean="0"/>
              <a:t>, Amin Khodamoradi</a:t>
            </a:r>
            <a:r>
              <a:rPr lang="en-US" sz="3200" baseline="30000" dirty="0" smtClean="0"/>
              <a:t>2</a:t>
            </a:r>
            <a:r>
              <a:rPr lang="en-US" sz="3200" dirty="0" smtClean="0"/>
              <a:t>, </a:t>
            </a:r>
            <a:r>
              <a:rPr lang="en-US" sz="3200" dirty="0" err="1" smtClean="0"/>
              <a:t>Fatemeh</a:t>
            </a:r>
            <a:r>
              <a:rPr lang="en-US" sz="3200" dirty="0" smtClean="0"/>
              <a:t> Zamani</a:t>
            </a:r>
            <a:r>
              <a:rPr lang="en-US" sz="3200" baseline="30000" dirty="0" smtClean="0"/>
              <a:t>1</a:t>
            </a:r>
          </a:p>
          <a:p>
            <a:pPr algn="ctr"/>
            <a:endParaRPr lang="en-US" sz="3200" dirty="0" smtClean="0"/>
          </a:p>
          <a:p>
            <a:r>
              <a:rPr lang="en-US" sz="2400" dirty="0" smtClean="0"/>
              <a:t>(1</a:t>
            </a:r>
            <a:r>
              <a:rPr lang="en-US" sz="2400" dirty="0"/>
              <a:t>) </a:t>
            </a:r>
            <a:r>
              <a:rPr lang="en-US" sz="2400" dirty="0" err="1"/>
              <a:t>Babol</a:t>
            </a:r>
            <a:r>
              <a:rPr lang="en-US" sz="2400" dirty="0"/>
              <a:t> </a:t>
            </a:r>
            <a:r>
              <a:rPr lang="en-US" sz="2400" dirty="0" err="1"/>
              <a:t>Noshirvani</a:t>
            </a:r>
            <a:r>
              <a:rPr lang="en-US" sz="2400" dirty="0"/>
              <a:t> University of Technology (NIT</a:t>
            </a:r>
            <a:r>
              <a:rPr lang="en-US" sz="2400" dirty="0" smtClean="0"/>
              <a:t>)</a:t>
            </a:r>
            <a:endParaRPr lang="en-US" sz="2400" dirty="0" smtClean="0"/>
          </a:p>
          <a:p>
            <a:r>
              <a:rPr lang="en-US" sz="2400" dirty="0" smtClean="0"/>
              <a:t>(2</a:t>
            </a:r>
            <a:r>
              <a:rPr lang="en-US" sz="2400" dirty="0"/>
              <a:t>) </a:t>
            </a:r>
            <a:r>
              <a:rPr lang="en-US" sz="2400" dirty="0" err="1"/>
              <a:t>Universidade</a:t>
            </a:r>
            <a:r>
              <a:rPr lang="en-US" sz="2400" dirty="0"/>
              <a:t> NOVA de </a:t>
            </a:r>
            <a:r>
              <a:rPr lang="en-US" sz="2400" dirty="0" err="1" smtClean="0"/>
              <a:t>Lisboa</a:t>
            </a:r>
            <a:r>
              <a:rPr lang="en-US" sz="2400" dirty="0"/>
              <a:t>, NOVA School of Science and Technology (FCT NOVA</a:t>
            </a:r>
            <a:r>
              <a:rPr lang="en-US" sz="2400" dirty="0" smtClean="0"/>
              <a:t>) / </a:t>
            </a:r>
            <a:r>
              <a:rPr lang="en-US" sz="2400" dirty="0" err="1" smtClean="0"/>
              <a:t>Uninova</a:t>
            </a:r>
            <a:r>
              <a:rPr lang="en-US" sz="2400" dirty="0" smtClean="0"/>
              <a:t>, Center of Technology and Systems</a:t>
            </a:r>
            <a:endParaRPr lang="en-US" sz="2400" dirty="0" smtClean="0"/>
          </a:p>
        </p:txBody>
      </p:sp>
      <p:sp>
        <p:nvSpPr>
          <p:cNvPr id="8" name="Flowchart: Terminator 7"/>
          <p:cNvSpPr/>
          <p:nvPr/>
        </p:nvSpPr>
        <p:spPr>
          <a:xfrm>
            <a:off x="15851654" y="8144126"/>
            <a:ext cx="12537805" cy="1592617"/>
          </a:xfrm>
          <a:prstGeom prst="flowChartTerminator">
            <a:avLst/>
          </a:prstGeom>
          <a:solidFill>
            <a:srgbClr val="248A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Research Question</a:t>
            </a:r>
            <a:endParaRPr lang="en-US" b="1" dirty="0"/>
          </a:p>
        </p:txBody>
      </p:sp>
      <p:sp>
        <p:nvSpPr>
          <p:cNvPr id="10" name="TextBox 9"/>
          <p:cNvSpPr txBox="1"/>
          <p:nvPr/>
        </p:nvSpPr>
        <p:spPr>
          <a:xfrm>
            <a:off x="594371" y="19299097"/>
            <a:ext cx="23042559" cy="8455815"/>
          </a:xfrm>
          <a:prstGeom prst="rect">
            <a:avLst/>
          </a:prstGeom>
          <a:noFill/>
          <a:ln>
            <a:solidFill>
              <a:srgbClr val="31768B"/>
            </a:solidFill>
          </a:ln>
        </p:spPr>
        <p:txBody>
          <a:bodyPr wrap="square" rtlCol="0">
            <a:spAutoFit/>
          </a:bodyPr>
          <a:lstStyle/>
          <a:p>
            <a:r>
              <a:rPr lang="en-US" sz="3600" dirty="0"/>
              <a:t>We propose an improved version of </a:t>
            </a:r>
            <a:r>
              <a:rPr lang="en-US" sz="3600" dirty="0" err="1"/>
              <a:t>GraphDTA</a:t>
            </a:r>
            <a:r>
              <a:rPr lang="en-US" sz="3600" dirty="0"/>
              <a:t>[1], a state-of-the-art model that predicts drug-target binding affinity using graph neural networks (GNNs) for drugs and convolutional neural networks (CNNs) for proteins. We use a stack of GAT layers and concatenate features from different layers to increase the expressiveness and complexity of our model. GATs calculate weights for different nodes and edges in the drug graphs based on their importance for the task.</a:t>
            </a:r>
          </a:p>
          <a:p>
            <a:r>
              <a:rPr lang="en-US" sz="3600" b="1" dirty="0"/>
              <a:t>Our model has two components: </a:t>
            </a:r>
          </a:p>
          <a:p>
            <a:pPr marL="571500" indent="-571500">
              <a:buFont typeface="Arial" panose="020B0604020202020204" pitchFamily="34" charset="0"/>
              <a:buChar char="•"/>
            </a:pPr>
            <a:r>
              <a:rPr lang="en-US" sz="3600" dirty="0"/>
              <a:t>For drug graphs, we use three GAT layers to perform graph attention on the input features. We concatenate the outputs of the first two GAT layers before passing them to a linear layer. We then use </a:t>
            </a:r>
            <a:r>
              <a:rPr lang="en-US" sz="3600" dirty="0" err="1"/>
              <a:t>ReLU</a:t>
            </a:r>
            <a:r>
              <a:rPr lang="en-US" sz="3600" dirty="0"/>
              <a:t> activation and dropout after the linear layer. The linear layer takes the output of the third GAT layer as input and produces a scalar representation vector, which is a part of the input for the following Fully connected Layer (FC)s.</a:t>
            </a:r>
          </a:p>
          <a:p>
            <a:pPr marL="571500" indent="-571500">
              <a:buFont typeface="Arial" panose="020B0604020202020204" pitchFamily="34" charset="0"/>
              <a:buChar char="•"/>
            </a:pPr>
            <a:r>
              <a:rPr lang="en-US" sz="3600" dirty="0"/>
              <a:t>For protein sequences, use an embedding layer followed by three 1D convolutional layers to learn different levels of features from the input. then apply the max pooling layer to get a representation vector. This approach is similar to the existing baseline models like </a:t>
            </a:r>
            <a:r>
              <a:rPr lang="en-US" sz="3600" dirty="0" err="1" smtClean="0"/>
              <a:t>DeepDTA</a:t>
            </a:r>
            <a:r>
              <a:rPr lang="en-US" sz="3600" dirty="0" smtClean="0"/>
              <a:t>[2] </a:t>
            </a:r>
            <a:r>
              <a:rPr lang="en-US" sz="3600" dirty="0"/>
              <a:t>and </a:t>
            </a:r>
            <a:r>
              <a:rPr lang="en-US" sz="3600" dirty="0" err="1" smtClean="0"/>
              <a:t>GraphDTA</a:t>
            </a:r>
            <a:r>
              <a:rPr lang="en-US" sz="3600" dirty="0" smtClean="0"/>
              <a:t>[1].</a:t>
            </a:r>
            <a:endParaRPr lang="en-US" sz="3600" dirty="0"/>
          </a:p>
          <a:p>
            <a:r>
              <a:rPr lang="en-US" sz="3600" dirty="0"/>
              <a:t>We then combine the representation vectors of the drug and protein and treat them as features and pass them through two FCs to get an affinity output for each drug-target pair.</a:t>
            </a:r>
            <a:endParaRPr lang="en-US" sz="3600" dirty="0" smtClean="0"/>
          </a:p>
        </p:txBody>
      </p:sp>
      <p:sp>
        <p:nvSpPr>
          <p:cNvPr id="13" name="TextBox 12"/>
          <p:cNvSpPr txBox="1"/>
          <p:nvPr/>
        </p:nvSpPr>
        <p:spPr>
          <a:xfrm>
            <a:off x="14491915" y="19596788"/>
            <a:ext cx="972108" cy="1369606"/>
          </a:xfrm>
          <a:prstGeom prst="rect">
            <a:avLst/>
          </a:prstGeom>
          <a:noFill/>
        </p:spPr>
        <p:txBody>
          <a:bodyPr wrap="square" rtlCol="0">
            <a:spAutoFit/>
          </a:bodyPr>
          <a:lstStyle/>
          <a:p>
            <a:endParaRPr lang="en-US" dirty="0"/>
          </a:p>
        </p:txBody>
      </p:sp>
      <p:sp>
        <p:nvSpPr>
          <p:cNvPr id="15" name="TextBox 14"/>
          <p:cNvSpPr txBox="1"/>
          <p:nvPr/>
        </p:nvSpPr>
        <p:spPr>
          <a:xfrm>
            <a:off x="16145517" y="14436884"/>
            <a:ext cx="13756109" cy="2308324"/>
          </a:xfrm>
          <a:prstGeom prst="rect">
            <a:avLst/>
          </a:prstGeom>
          <a:noFill/>
          <a:ln cap="flat">
            <a:solidFill>
              <a:srgbClr val="31768B"/>
            </a:solidFill>
          </a:ln>
        </p:spPr>
        <p:txBody>
          <a:bodyPr wrap="square" rtlCol="0">
            <a:spAutoFit/>
          </a:bodyPr>
          <a:lstStyle/>
          <a:p>
            <a:pPr algn="just"/>
            <a:r>
              <a:rPr lang="en-US" sz="3600" dirty="0"/>
              <a:t>We hypothesize that </a:t>
            </a:r>
            <a:r>
              <a:rPr lang="en-US" sz="3600" dirty="0" smtClean="0"/>
              <a:t>GAT can </a:t>
            </a:r>
            <a:r>
              <a:rPr lang="en-US" sz="3600" dirty="0"/>
              <a:t>capture more information from the graph structure and node </a:t>
            </a:r>
            <a:r>
              <a:rPr lang="en-US" sz="3600" dirty="0" smtClean="0"/>
              <a:t>features</a:t>
            </a:r>
            <a:r>
              <a:rPr lang="en-US" sz="3600" dirty="0" smtClean="0"/>
              <a:t>.</a:t>
            </a:r>
            <a:endParaRPr lang="en-US" sz="3600" dirty="0" smtClean="0"/>
          </a:p>
          <a:p>
            <a:pPr marL="571500" indent="-571500" algn="just">
              <a:buFont typeface="Arial" panose="020B0604020202020204" pitchFamily="34" charset="0"/>
              <a:buChar char="•"/>
            </a:pPr>
            <a:r>
              <a:rPr lang="en-US" sz="3600" dirty="0" smtClean="0"/>
              <a:t>Using GAT </a:t>
            </a:r>
            <a:r>
              <a:rPr lang="en-US" sz="3600" dirty="0"/>
              <a:t>can improve the accuracy and efficiency of </a:t>
            </a:r>
            <a:r>
              <a:rPr lang="en-US" sz="3600" dirty="0" smtClean="0"/>
              <a:t>Drug-Target Affinity</a:t>
            </a:r>
            <a:r>
              <a:rPr lang="en-US" sz="3600" dirty="0"/>
              <a:t>. </a:t>
            </a:r>
            <a:endParaRPr lang="en-US" sz="3200" dirty="0"/>
          </a:p>
        </p:txBody>
      </p:sp>
      <p:sp>
        <p:nvSpPr>
          <p:cNvPr id="16" name="TextBox 15"/>
          <p:cNvSpPr txBox="1"/>
          <p:nvPr/>
        </p:nvSpPr>
        <p:spPr>
          <a:xfrm>
            <a:off x="594372" y="9884379"/>
            <a:ext cx="14257584" cy="7632859"/>
          </a:xfrm>
          <a:prstGeom prst="rect">
            <a:avLst/>
          </a:prstGeom>
          <a:noFill/>
          <a:ln>
            <a:solidFill>
              <a:srgbClr val="248A98"/>
            </a:solidFill>
          </a:ln>
        </p:spPr>
        <p:txBody>
          <a:bodyPr wrap="square" rtlCol="0">
            <a:spAutoFit/>
          </a:bodyPr>
          <a:lstStyle/>
          <a:p>
            <a:pPr algn="just"/>
            <a:r>
              <a:rPr lang="en-US" sz="3500" dirty="0">
                <a:cs typeface="Arial" panose="020B0604020202020204" pitchFamily="34" charset="0"/>
              </a:rPr>
              <a:t>Drug-target affinity prediction is a crucial step in the drug discovery process, as it can help to identify and optimize potential drug candidates to target specific protein(s). Drug-target affinity measures how strongly a drug binds to a protein. However, experimental methods are costly and slow, and existing computational methods have some limitations which could not replace properly lab experiments. For example, some approaches rely on 3D structural information of targets, which is not widely available, or use simple string representations of drugs, which may not capture their complex molecular properties.</a:t>
            </a:r>
          </a:p>
          <a:p>
            <a:pPr algn="just"/>
            <a:r>
              <a:rPr lang="en-US" sz="3500" dirty="0">
                <a:cs typeface="Arial" panose="020B0604020202020204" pitchFamily="34" charset="0"/>
              </a:rPr>
              <a:t>Moreover, some methods use graph neural networks to represent the drugs as a graph but ignore the importance of different atoms and bonds. We propose graph attention networks, which can assign different weights to different nodes and edges in the graph based on their importance for the task.</a:t>
            </a:r>
          </a:p>
        </p:txBody>
      </p:sp>
      <p:sp>
        <p:nvSpPr>
          <p:cNvPr id="17" name="TextBox 16"/>
          <p:cNvSpPr txBox="1"/>
          <p:nvPr/>
        </p:nvSpPr>
        <p:spPr>
          <a:xfrm>
            <a:off x="16069069" y="9949555"/>
            <a:ext cx="13832557" cy="3139321"/>
          </a:xfrm>
          <a:prstGeom prst="rect">
            <a:avLst/>
          </a:prstGeom>
          <a:noFill/>
          <a:ln>
            <a:solidFill>
              <a:srgbClr val="248A98"/>
            </a:solidFill>
          </a:ln>
        </p:spPr>
        <p:txBody>
          <a:bodyPr wrap="square" rtlCol="0">
            <a:spAutoFit/>
          </a:bodyPr>
          <a:lstStyle/>
          <a:p>
            <a:pPr algn="just"/>
            <a:r>
              <a:rPr lang="en-US" sz="3300" dirty="0"/>
              <a:t>How to predict drug binding affinities to target proteins?</a:t>
            </a:r>
          </a:p>
          <a:p>
            <a:pPr marL="514350" indent="-514350" algn="just">
              <a:buFont typeface="+mj-lt"/>
              <a:buAutoNum type="arabicPeriod"/>
            </a:pPr>
            <a:r>
              <a:rPr lang="en-US" sz="3300" dirty="0" smtClean="0"/>
              <a:t>How </a:t>
            </a:r>
            <a:r>
              <a:rPr lang="en-US" sz="3300" dirty="0"/>
              <a:t>to represent the protein sequences as an input </a:t>
            </a:r>
            <a:r>
              <a:rPr lang="en-US" sz="3300" dirty="0" smtClean="0"/>
              <a:t>model</a:t>
            </a:r>
            <a:r>
              <a:rPr lang="en-US" sz="3300" dirty="0"/>
              <a:t>?</a:t>
            </a:r>
          </a:p>
          <a:p>
            <a:pPr marL="514350" indent="-514350" algn="just">
              <a:buFont typeface="+mj-lt"/>
              <a:buAutoNum type="arabicPeriod"/>
            </a:pPr>
            <a:r>
              <a:rPr lang="en-US" sz="3300" dirty="0" smtClean="0"/>
              <a:t>How </a:t>
            </a:r>
            <a:r>
              <a:rPr lang="en-US" sz="3300" dirty="0"/>
              <a:t>to generate an informative graph of </a:t>
            </a:r>
            <a:r>
              <a:rPr lang="en-US" sz="3300" dirty="0" smtClean="0"/>
              <a:t>drugs</a:t>
            </a:r>
            <a:r>
              <a:rPr lang="en-US" sz="3300" dirty="0"/>
              <a:t>?</a:t>
            </a:r>
          </a:p>
          <a:p>
            <a:pPr marL="514350" indent="-514350" algn="just">
              <a:buFont typeface="+mj-lt"/>
              <a:buAutoNum type="alphaLcPeriod"/>
            </a:pPr>
            <a:r>
              <a:rPr lang="en-US" sz="3300" dirty="0" smtClean="0"/>
              <a:t>How </a:t>
            </a:r>
            <a:r>
              <a:rPr lang="en-US" sz="3300" dirty="0"/>
              <a:t>can exploit Graph </a:t>
            </a:r>
            <a:r>
              <a:rPr lang="en-US" sz="3300" dirty="0" err="1"/>
              <a:t>ATtention</a:t>
            </a:r>
            <a:r>
              <a:rPr lang="en-US" sz="3300" dirty="0"/>
              <a:t> Networks (</a:t>
            </a:r>
            <a:r>
              <a:rPr lang="en-US" sz="3300" dirty="0" smtClean="0"/>
              <a:t>GAT) </a:t>
            </a:r>
            <a:r>
              <a:rPr lang="en-US" sz="3300" dirty="0"/>
              <a:t>to model the drugs as a molecular graph</a:t>
            </a:r>
            <a:r>
              <a:rPr lang="en-US" sz="3300" dirty="0" smtClean="0"/>
              <a:t>?</a:t>
            </a:r>
          </a:p>
          <a:p>
            <a:pPr algn="just"/>
            <a:endParaRPr lang="en-US" sz="3300" dirty="0"/>
          </a:p>
        </p:txBody>
      </p:sp>
      <p:sp>
        <p:nvSpPr>
          <p:cNvPr id="18" name="TextBox 17"/>
          <p:cNvSpPr txBox="1"/>
          <p:nvPr/>
        </p:nvSpPr>
        <p:spPr>
          <a:xfrm>
            <a:off x="594371" y="29536771"/>
            <a:ext cx="29307255" cy="7725192"/>
          </a:xfrm>
          <a:prstGeom prst="rect">
            <a:avLst/>
          </a:prstGeom>
          <a:noFill/>
          <a:ln cap="flat">
            <a:solidFill>
              <a:srgbClr val="31768B"/>
            </a:solidFill>
          </a:ln>
        </p:spPr>
        <p:txBody>
          <a:bodyPr wrap="square" rtlCol="0">
            <a:spAutoFit/>
          </a:bodyPr>
          <a:lstStyle/>
          <a:p>
            <a:pPr algn="just"/>
            <a:r>
              <a:rPr lang="en-US" sz="3600" dirty="0"/>
              <a:t>We evaluated our model on the Davis </a:t>
            </a:r>
            <a:r>
              <a:rPr lang="en-US" sz="3600" dirty="0" smtClean="0"/>
              <a:t>dataset[2], </a:t>
            </a:r>
            <a:r>
              <a:rPr lang="en-US" sz="3600" dirty="0"/>
              <a:t>which contains drug-target binding affinity data measured by </a:t>
            </a:r>
            <a:r>
              <a:rPr lang="en-US" sz="3600" dirty="0" err="1"/>
              <a:t>Kd</a:t>
            </a:r>
            <a:r>
              <a:rPr lang="en-US" sz="3600" dirty="0"/>
              <a:t>. We compared our model with </a:t>
            </a:r>
            <a:r>
              <a:rPr lang="en-US" sz="3600" dirty="0" smtClean="0"/>
              <a:t>five </a:t>
            </a:r>
            <a:r>
              <a:rPr lang="en-US" sz="3600" dirty="0"/>
              <a:t>state-of-the-art methods: </a:t>
            </a:r>
            <a:r>
              <a:rPr lang="en-US" sz="3600" dirty="0" err="1" smtClean="0"/>
              <a:t>KronRLS</a:t>
            </a:r>
            <a:r>
              <a:rPr lang="en-US" sz="3600" dirty="0" smtClean="0"/>
              <a:t>[3], </a:t>
            </a:r>
            <a:r>
              <a:rPr lang="en-US" sz="3600" dirty="0" err="1" smtClean="0"/>
              <a:t>SimBoost</a:t>
            </a:r>
            <a:r>
              <a:rPr lang="en-US" sz="3600" dirty="0" smtClean="0"/>
              <a:t>[4], </a:t>
            </a:r>
            <a:r>
              <a:rPr lang="en-US" sz="3600" dirty="0" err="1" smtClean="0"/>
              <a:t>DeepDTA</a:t>
            </a:r>
            <a:r>
              <a:rPr lang="en-US" sz="3600" dirty="0" smtClean="0"/>
              <a:t>[5], </a:t>
            </a:r>
            <a:r>
              <a:rPr lang="en-US" sz="3600" dirty="0" err="1" smtClean="0"/>
              <a:t>WideDTA</a:t>
            </a:r>
            <a:r>
              <a:rPr lang="en-US" sz="3600" dirty="0" smtClean="0"/>
              <a:t>[6] and </a:t>
            </a:r>
            <a:r>
              <a:rPr lang="en-US" sz="3600" dirty="0" err="1" smtClean="0"/>
              <a:t>GraphDTA</a:t>
            </a:r>
            <a:r>
              <a:rPr lang="en-US" sz="3600" dirty="0" smtClean="0"/>
              <a:t>. </a:t>
            </a:r>
            <a:r>
              <a:rPr lang="en-US" sz="3600" dirty="0"/>
              <a:t>We used two evaluation metrics: mean squared error (MSE) and concordance index (CI</a:t>
            </a:r>
            <a:r>
              <a:rPr lang="en-US" sz="3600" dirty="0" smtClean="0"/>
              <a:t>).</a:t>
            </a:r>
            <a:r>
              <a:rPr lang="en-US" sz="3600" dirty="0"/>
              <a:t> Table</a:t>
            </a:r>
            <a:r>
              <a:rPr lang="en-US" sz="3600" dirty="0" smtClean="0"/>
              <a:t> 1 </a:t>
            </a:r>
            <a:r>
              <a:rPr lang="en-US" sz="3600" dirty="0"/>
              <a:t>shows the expected performance of our model and the compared methods on the Davis </a:t>
            </a:r>
            <a:r>
              <a:rPr lang="en-US" sz="3600" dirty="0" smtClean="0"/>
              <a:t>dataset:</a:t>
            </a:r>
          </a:p>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smtClean="0"/>
          </a:p>
          <a:p>
            <a:endParaRPr lang="en-US" sz="3200" dirty="0" smtClean="0"/>
          </a:p>
          <a:p>
            <a:endParaRPr lang="en-US" sz="3200" dirty="0"/>
          </a:p>
          <a:p>
            <a:endParaRPr lang="en-US" sz="3200" dirty="0" smtClean="0"/>
          </a:p>
          <a:p>
            <a:endParaRPr lang="en-US" sz="3200" dirty="0" smtClean="0"/>
          </a:p>
        </p:txBody>
      </p:sp>
      <p:graphicFrame>
        <p:nvGraphicFramePr>
          <p:cNvPr id="3" name="Table 2"/>
          <p:cNvGraphicFramePr>
            <a:graphicFrameLocks noGrp="1"/>
          </p:cNvGraphicFramePr>
          <p:nvPr>
            <p:extLst>
              <p:ext uri="{D42A27DB-BD31-4B8C-83A1-F6EECF244321}">
                <p14:modId xmlns:p14="http://schemas.microsoft.com/office/powerpoint/2010/main" val="3902276168"/>
              </p:ext>
            </p:extLst>
          </p:nvPr>
        </p:nvGraphicFramePr>
        <p:xfrm>
          <a:off x="1148075" y="31845422"/>
          <a:ext cx="7992888" cy="4354105"/>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616076341"/>
                    </a:ext>
                  </a:extLst>
                </a:gridCol>
                <a:gridCol w="2664296">
                  <a:extLst>
                    <a:ext uri="{9D8B030D-6E8A-4147-A177-3AD203B41FA5}">
                      <a16:colId xmlns:a16="http://schemas.microsoft.com/office/drawing/2014/main" val="3253926787"/>
                    </a:ext>
                  </a:extLst>
                </a:gridCol>
                <a:gridCol w="2664296">
                  <a:extLst>
                    <a:ext uri="{9D8B030D-6E8A-4147-A177-3AD203B41FA5}">
                      <a16:colId xmlns:a16="http://schemas.microsoft.com/office/drawing/2014/main" val="2546190513"/>
                    </a:ext>
                  </a:extLst>
                </a:gridCol>
              </a:tblGrid>
              <a:tr h="485825">
                <a:tc>
                  <a:txBody>
                    <a:bodyPr/>
                    <a:lstStyle/>
                    <a:p>
                      <a:pPr algn="ctr"/>
                      <a:r>
                        <a:rPr lang="en-US" sz="2800" b="0" dirty="0" smtClean="0">
                          <a:solidFill>
                            <a:schemeClr val="tx1"/>
                          </a:solidFill>
                        </a:rPr>
                        <a:t>method</a:t>
                      </a:r>
                      <a:endParaRPr lang="en-US" sz="2800" b="0" dirty="0">
                        <a:solidFill>
                          <a:schemeClr val="tx1"/>
                        </a:solidFill>
                      </a:endParaRPr>
                    </a:p>
                  </a:txBody>
                  <a:tcPr/>
                </a:tc>
                <a:tc>
                  <a:txBody>
                    <a:bodyPr/>
                    <a:lstStyle/>
                    <a:p>
                      <a:pPr algn="ctr"/>
                      <a:r>
                        <a:rPr lang="en-US" sz="2800" b="0" dirty="0" smtClean="0">
                          <a:solidFill>
                            <a:schemeClr val="tx1"/>
                          </a:solidFill>
                        </a:rPr>
                        <a:t>MSE</a:t>
                      </a:r>
                      <a:endParaRPr lang="en-US" sz="2800" b="0" dirty="0">
                        <a:solidFill>
                          <a:schemeClr val="tx1"/>
                        </a:solidFill>
                      </a:endParaRPr>
                    </a:p>
                  </a:txBody>
                  <a:tcPr/>
                </a:tc>
                <a:tc>
                  <a:txBody>
                    <a:bodyPr/>
                    <a:lstStyle/>
                    <a:p>
                      <a:pPr algn="ctr"/>
                      <a:r>
                        <a:rPr lang="en-US" sz="2800" b="0" dirty="0" smtClean="0">
                          <a:solidFill>
                            <a:schemeClr val="tx1"/>
                          </a:solidFill>
                        </a:rPr>
                        <a:t>CI</a:t>
                      </a:r>
                      <a:endParaRPr lang="en-US" sz="2800" b="0" dirty="0">
                        <a:solidFill>
                          <a:schemeClr val="tx1"/>
                        </a:solidFill>
                      </a:endParaRPr>
                    </a:p>
                  </a:txBody>
                  <a:tcPr/>
                </a:tc>
                <a:extLst>
                  <a:ext uri="{0D108BD9-81ED-4DB2-BD59-A6C34878D82A}">
                    <a16:rowId xmlns:a16="http://schemas.microsoft.com/office/drawing/2014/main" val="3878399453"/>
                  </a:ext>
                </a:extLst>
              </a:tr>
              <a:tr h="485825">
                <a:tc>
                  <a:txBody>
                    <a:bodyPr/>
                    <a:lstStyle/>
                    <a:p>
                      <a:pPr algn="ctr"/>
                      <a:r>
                        <a:rPr lang="en-US" sz="2800" dirty="0" err="1" smtClean="0"/>
                        <a:t>KronRLS</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0.379</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846162309"/>
                  </a:ext>
                </a:extLst>
              </a:tr>
              <a:tr h="513668">
                <a:tc>
                  <a:txBody>
                    <a:bodyPr/>
                    <a:lstStyle/>
                    <a:p>
                      <a:pPr algn="ctr"/>
                      <a:r>
                        <a:rPr lang="en-US" sz="2800" dirty="0" err="1" smtClean="0"/>
                        <a:t>SimBoost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0.282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3838189515"/>
                  </a:ext>
                </a:extLst>
              </a:tr>
              <a:tr h="485825">
                <a:tc>
                  <a:txBody>
                    <a:bodyPr/>
                    <a:lstStyle/>
                    <a:p>
                      <a:pPr algn="ctr"/>
                      <a:r>
                        <a:rPr lang="en-US" sz="2800" dirty="0" err="1" smtClean="0"/>
                        <a:t>DeepDTA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0.261</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0.878</a:t>
                      </a:r>
                      <a:endParaRPr lang="en-US" sz="2800" dirty="0"/>
                    </a:p>
                  </a:txBody>
                  <a:tcPr/>
                </a:tc>
                <a:extLst>
                  <a:ext uri="{0D108BD9-81ED-4DB2-BD59-A6C34878D82A}">
                    <a16:rowId xmlns:a16="http://schemas.microsoft.com/office/drawing/2014/main" val="3648568466"/>
                  </a:ext>
                </a:extLst>
              </a:tr>
              <a:tr h="524239">
                <a:tc>
                  <a:txBody>
                    <a:bodyPr/>
                    <a:lstStyle/>
                    <a:p>
                      <a:pPr algn="ctr"/>
                      <a:r>
                        <a:rPr lang="en-US" sz="2800" dirty="0" err="1" smtClean="0"/>
                        <a:t>WideDTA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0.886</a:t>
                      </a:r>
                      <a:endParaRPr lang="en-US" sz="2800" dirty="0"/>
                    </a:p>
                  </a:txBody>
                  <a:tcPr/>
                </a:tc>
                <a:extLst>
                  <a:ext uri="{0D108BD9-81ED-4DB2-BD59-A6C34878D82A}">
                    <a16:rowId xmlns:a16="http://schemas.microsoft.com/office/drawing/2014/main" val="4198219442"/>
                  </a:ext>
                </a:extLst>
              </a:tr>
              <a:tr h="524239">
                <a:tc>
                  <a:txBody>
                    <a:bodyPr/>
                    <a:lstStyle/>
                    <a:p>
                      <a:pPr marL="0" marR="0" indent="0" algn="ctr" defTabSz="4175149" rtl="0" eaLnBrk="1" fontAlgn="auto" latinLnBrk="0" hangingPunct="1">
                        <a:lnSpc>
                          <a:spcPct val="100000"/>
                        </a:lnSpc>
                        <a:spcBef>
                          <a:spcPts val="0"/>
                        </a:spcBef>
                        <a:spcAft>
                          <a:spcPts val="0"/>
                        </a:spcAft>
                        <a:buClrTx/>
                        <a:buSzTx/>
                        <a:buFontTx/>
                        <a:buNone/>
                        <a:tabLst/>
                        <a:defRPr/>
                      </a:pPr>
                      <a:r>
                        <a:rPr lang="en-US" sz="2800" dirty="0" err="1" smtClean="0"/>
                        <a:t>GraphDTA</a:t>
                      </a:r>
                      <a:r>
                        <a:rPr lang="en-US" sz="2800" dirty="0" smtClean="0"/>
                        <a:t>-GAT</a:t>
                      </a:r>
                    </a:p>
                  </a:txBody>
                  <a:tcPr/>
                </a:tc>
                <a:tc>
                  <a:txBody>
                    <a:bodyPr/>
                    <a:lstStyle/>
                    <a:p>
                      <a:pPr algn="ctr"/>
                      <a:r>
                        <a:rPr lang="en-US" sz="2800" dirty="0" smtClean="0"/>
                        <a:t>0.232</a:t>
                      </a:r>
                      <a:endParaRPr lang="en-US" sz="2800" dirty="0"/>
                    </a:p>
                  </a:txBody>
                  <a:tcPr/>
                </a:tc>
                <a:tc>
                  <a:txBody>
                    <a:bodyPr/>
                    <a:lstStyle/>
                    <a:p>
                      <a:pPr algn="ctr"/>
                      <a:r>
                        <a:rPr lang="en-US" sz="2800" dirty="0" smtClean="0"/>
                        <a:t>0.892</a:t>
                      </a:r>
                      <a:endParaRPr lang="en-US" sz="2800" dirty="0"/>
                    </a:p>
                  </a:txBody>
                  <a:tcPr/>
                </a:tc>
                <a:extLst>
                  <a:ext uri="{0D108BD9-81ED-4DB2-BD59-A6C34878D82A}">
                    <a16:rowId xmlns:a16="http://schemas.microsoft.com/office/drawing/2014/main" val="3983259191"/>
                  </a:ext>
                </a:extLst>
              </a:tr>
              <a:tr h="524239">
                <a:tc>
                  <a:txBody>
                    <a:bodyPr/>
                    <a:lstStyle/>
                    <a:p>
                      <a:pPr algn="ctr"/>
                      <a:r>
                        <a:rPr lang="en-US" sz="2800" dirty="0" err="1" smtClean="0"/>
                        <a:t>GraphDTA</a:t>
                      </a:r>
                      <a:r>
                        <a:rPr lang="en-US" sz="2800" dirty="0" smtClean="0"/>
                        <a:t>-GCN</a:t>
                      </a:r>
                    </a:p>
                  </a:txBody>
                  <a:tcPr/>
                </a:tc>
                <a:tc>
                  <a:txBody>
                    <a:bodyPr/>
                    <a:lstStyle/>
                    <a:p>
                      <a:pPr algn="ctr"/>
                      <a:r>
                        <a:rPr lang="en-US" sz="2800" b="0" i="0" u="none" strike="noStrike" kern="1200" baseline="0" dirty="0" smtClean="0">
                          <a:solidFill>
                            <a:schemeClr val="dk1"/>
                          </a:solidFill>
                          <a:latin typeface="+mn-lt"/>
                          <a:ea typeface="+mn-ea"/>
                          <a:cs typeface="+mn-cs"/>
                        </a:rPr>
                        <a:t>0.254</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0.880</a:t>
                      </a:r>
                      <a:endParaRPr lang="en-US" sz="2800" dirty="0"/>
                    </a:p>
                  </a:txBody>
                  <a:tcPr/>
                </a:tc>
                <a:extLst>
                  <a:ext uri="{0D108BD9-81ED-4DB2-BD59-A6C34878D82A}">
                    <a16:rowId xmlns:a16="http://schemas.microsoft.com/office/drawing/2014/main" val="829928074"/>
                  </a:ext>
                </a:extLst>
              </a:tr>
              <a:tr h="708748">
                <a:tc>
                  <a:txBody>
                    <a:bodyPr/>
                    <a:lstStyle/>
                    <a:p>
                      <a:pPr algn="ctr"/>
                      <a:r>
                        <a:rPr lang="en-US" sz="2800" dirty="0" smtClean="0"/>
                        <a:t>Our model</a:t>
                      </a:r>
                      <a:endParaRPr lang="en-US" sz="2800" dirty="0"/>
                    </a:p>
                  </a:txBody>
                  <a:tcPr/>
                </a:tc>
                <a:tc>
                  <a:txBody>
                    <a:bodyPr/>
                    <a:lstStyle/>
                    <a:p>
                      <a:pPr algn="ctr"/>
                      <a:r>
                        <a:rPr lang="en-US" sz="2800" dirty="0" smtClean="0"/>
                        <a:t>0.249</a:t>
                      </a:r>
                      <a:endParaRPr lang="en-US" sz="2800" dirty="0"/>
                    </a:p>
                  </a:txBody>
                  <a:tcPr/>
                </a:tc>
                <a:tc>
                  <a:txBody>
                    <a:bodyPr/>
                    <a:lstStyle/>
                    <a:p>
                      <a:pPr algn="ctr"/>
                      <a:r>
                        <a:rPr lang="en-US" sz="2800" dirty="0" smtClean="0"/>
                        <a:t>0.881</a:t>
                      </a:r>
                      <a:endParaRPr lang="en-US" sz="2800" dirty="0"/>
                    </a:p>
                  </a:txBody>
                  <a:tcPr/>
                </a:tc>
                <a:extLst>
                  <a:ext uri="{0D108BD9-81ED-4DB2-BD59-A6C34878D82A}">
                    <a16:rowId xmlns:a16="http://schemas.microsoft.com/office/drawing/2014/main" val="4042994082"/>
                  </a:ext>
                </a:extLst>
              </a:tr>
            </a:tbl>
          </a:graphicData>
        </a:graphic>
      </p:graphicFrame>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790" t="10054" r="5779" b="22237"/>
          <a:stretch/>
        </p:blipFill>
        <p:spPr>
          <a:xfrm rot="16200000">
            <a:off x="22689335" y="20542620"/>
            <a:ext cx="8350410" cy="60741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Rounded Rectangle 3"/>
          <p:cNvSpPr/>
          <p:nvPr/>
        </p:nvSpPr>
        <p:spPr>
          <a:xfrm>
            <a:off x="1752373" y="17551054"/>
            <a:ext cx="26417071" cy="165618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APPROACH</a:t>
            </a:r>
            <a:endParaRPr lang="en-US" b="1" dirty="0">
              <a:solidFill>
                <a:srgbClr val="002060"/>
              </a:solidFill>
            </a:endParaRPr>
          </a:p>
        </p:txBody>
      </p:sp>
      <p:sp>
        <p:nvSpPr>
          <p:cNvPr id="19" name="Rounded Rectangle 18"/>
          <p:cNvSpPr/>
          <p:nvPr/>
        </p:nvSpPr>
        <p:spPr>
          <a:xfrm>
            <a:off x="1611484" y="27846771"/>
            <a:ext cx="26451191" cy="165618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Result and </a:t>
            </a:r>
            <a:r>
              <a:rPr lang="en-US" sz="8800" b="1" dirty="0" smtClean="0">
                <a:solidFill>
                  <a:srgbClr val="002060"/>
                </a:solidFill>
              </a:rPr>
              <a:t>Conclusion</a:t>
            </a:r>
            <a:endParaRPr lang="en-US" b="1" dirty="0">
              <a:solidFill>
                <a:srgbClr val="002060"/>
              </a:solidFill>
            </a:endParaRPr>
          </a:p>
        </p:txBody>
      </p:sp>
      <p:sp>
        <p:nvSpPr>
          <p:cNvPr id="20" name="Rounded Rectangle 19"/>
          <p:cNvSpPr/>
          <p:nvPr/>
        </p:nvSpPr>
        <p:spPr>
          <a:xfrm>
            <a:off x="16227686" y="13074545"/>
            <a:ext cx="13515322" cy="1273549"/>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Hypothesis</a:t>
            </a:r>
            <a:endParaRPr lang="en-US" b="1" dirty="0">
              <a:solidFill>
                <a:srgbClr val="002060"/>
              </a:solidFill>
            </a:endParaRPr>
          </a:p>
        </p:txBody>
      </p:sp>
      <p:sp>
        <p:nvSpPr>
          <p:cNvPr id="11" name="TextBox 10"/>
          <p:cNvSpPr txBox="1"/>
          <p:nvPr/>
        </p:nvSpPr>
        <p:spPr>
          <a:xfrm>
            <a:off x="9667380" y="31287268"/>
            <a:ext cx="20234246" cy="61863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2DA7E2"/>
            </a:solidFill>
          </a:ln>
        </p:spPr>
        <p:txBody>
          <a:bodyPr wrap="square" rtlCol="0">
            <a:spAutoFit/>
          </a:bodyPr>
          <a:lstStyle/>
          <a:p>
            <a:r>
              <a:rPr lang="en-US" sz="3600" dirty="0"/>
              <a:t>As can be seen from the table, our model achieves the second lowest MSE and the second highest CI among all the methods</a:t>
            </a:r>
            <a:r>
              <a:rPr lang="en-US" sz="3600" dirty="0" smtClean="0"/>
              <a:t>,</a:t>
            </a:r>
          </a:p>
          <a:p>
            <a:r>
              <a:rPr lang="en-US" sz="3600" dirty="0" err="1"/>
              <a:t>GraphDTA</a:t>
            </a:r>
            <a:r>
              <a:rPr lang="en-US" sz="3600" dirty="0"/>
              <a:t>-GAT achieves the lowest MSE and the highest CI among all the methods, showing that GATs can improve the representation learning of drugs. Our model also uses GATs for drugs, but differs from </a:t>
            </a:r>
            <a:r>
              <a:rPr lang="en-US" sz="3600" dirty="0" err="1"/>
              <a:t>GraphDTA</a:t>
            </a:r>
            <a:r>
              <a:rPr lang="en-US" sz="3600" dirty="0"/>
              <a:t>-GAT in the number of GAT layers and the concatenation of features from different layers.</a:t>
            </a:r>
          </a:p>
          <a:p>
            <a:r>
              <a:rPr lang="en-US" sz="3600" dirty="0"/>
              <a:t>Our model has several advantages over existing models, such as avoiding the limitation of 3D structural information of targets, capturing more information from the graph structure and node features of drugs, and enhancing the representation learning of our model. Our experimental results show that our model achieves competitive performance on a benchmark dataset compared to the state-of-the-art methods. </a:t>
            </a:r>
            <a:endParaRPr lang="en-US" sz="3600" dirty="0" smtClean="0"/>
          </a:p>
        </p:txBody>
      </p:sp>
    </p:spTree>
    <p:extLst>
      <p:ext uri="{BB962C8B-B14F-4D97-AF65-F5344CB8AC3E}">
        <p14:creationId xmlns:p14="http://schemas.microsoft.com/office/powerpoint/2010/main" val="143536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066979" y="30189238"/>
            <a:ext cx="11089232" cy="619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5139987" y="25148678"/>
            <a:ext cx="1656184" cy="453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787059" y="25868758"/>
            <a:ext cx="2088232" cy="43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139987" y="22196350"/>
            <a:ext cx="453650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a:t>
            </a:r>
            <a:endParaRPr lang="en-US" dirty="0"/>
          </a:p>
        </p:txBody>
      </p:sp>
      <p:sp>
        <p:nvSpPr>
          <p:cNvPr id="9" name="Rectangle 8"/>
          <p:cNvSpPr/>
          <p:nvPr/>
        </p:nvSpPr>
        <p:spPr>
          <a:xfrm>
            <a:off x="3690715" y="22196350"/>
            <a:ext cx="597666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a:t>
            </a:r>
            <a:endParaRPr lang="en-US" dirty="0"/>
          </a:p>
        </p:txBody>
      </p:sp>
      <p:sp>
        <p:nvSpPr>
          <p:cNvPr id="10" name="Right Brace 9"/>
          <p:cNvSpPr/>
          <p:nvPr/>
        </p:nvSpPr>
        <p:spPr>
          <a:xfrm rot="16200000">
            <a:off x="10639487" y="13447376"/>
            <a:ext cx="2232249" cy="132494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V="1">
            <a:off x="11611595" y="15355590"/>
            <a:ext cx="144016" cy="309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90715" y="8442822"/>
            <a:ext cx="15985776" cy="48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a:t>
            </a:r>
            <a:endParaRPr lang="en-US" dirty="0"/>
          </a:p>
        </p:txBody>
      </p:sp>
    </p:spTree>
    <p:extLst>
      <p:ext uri="{BB962C8B-B14F-4D97-AF65-F5344CB8AC3E}">
        <p14:creationId xmlns:p14="http://schemas.microsoft.com/office/powerpoint/2010/main" val="271095308"/>
      </p:ext>
    </p:extLst>
  </p:cSld>
  <p:clrMapOvr>
    <a:masterClrMapping/>
  </p:clrMapOvr>
</p:sld>
</file>

<file path=ppt/theme/theme1.xml><?xml version="1.0" encoding="utf-8"?>
<a:theme xmlns:a="http://schemas.openxmlformats.org/drawingml/2006/main" name="Office Theme">
  <a:themeElements>
    <a:clrScheme name="inknow2-hyper">
      <a:dk1>
        <a:srgbClr val="171F1B"/>
      </a:dk1>
      <a:lt1>
        <a:srgbClr val="FFFFFF"/>
      </a:lt1>
      <a:dk2>
        <a:srgbClr val="012521"/>
      </a:dk2>
      <a:lt2>
        <a:srgbClr val="CEE6D9"/>
      </a:lt2>
      <a:accent1>
        <a:srgbClr val="338989"/>
      </a:accent1>
      <a:accent2>
        <a:srgbClr val="C81707"/>
      </a:accent2>
      <a:accent3>
        <a:srgbClr val="FF6600"/>
      </a:accent3>
      <a:accent4>
        <a:srgbClr val="37463F"/>
      </a:accent4>
      <a:accent5>
        <a:srgbClr val="57645D"/>
      </a:accent5>
      <a:accent6>
        <a:srgbClr val="9DA3A0"/>
      </a:accent6>
      <a:hlink>
        <a:srgbClr val="536964"/>
      </a:hlink>
      <a:folHlink>
        <a:srgbClr val="511F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11324</TotalTime>
  <Words>783</Words>
  <Application>Microsoft Office PowerPoint</Application>
  <PresentationFormat>Custom</PresentationFormat>
  <Paragraphs>63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MS PGothic</vt:lpstr>
      <vt:lpstr>Arial</vt:lpstr>
      <vt:lpstr>Calibri</vt:lpstr>
      <vt:lpstr>Office Theme</vt:lpstr>
      <vt:lpstr>PowerPoint Presentation</vt:lpstr>
      <vt:lpstr>PowerPoint Presentation</vt:lpstr>
    </vt:vector>
  </TitlesOfParts>
  <Company>UNINOVA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Filipa Ferrada</dc:creator>
  <cp:lastModifiedBy>Amin Khodamoradi</cp:lastModifiedBy>
  <cp:revision>202</cp:revision>
  <dcterms:created xsi:type="dcterms:W3CDTF">2010-10-18T03:52:19Z</dcterms:created>
  <dcterms:modified xsi:type="dcterms:W3CDTF">2023-05-28T23:51:40Z</dcterms:modified>
</cp:coreProperties>
</file>