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0279975" cy="42808525"/>
  <p:notesSz cx="10234613" cy="14662150"/>
  <p:defaultTextStyle>
    <a:defPPr>
      <a:defRPr lang="en-US"/>
    </a:defPPr>
    <a:lvl1pPr algn="l" defTabSz="4175125" rtl="0" eaLnBrk="0" fontAlgn="base" hangingPunct="0">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1pPr>
    <a:lvl2pPr marL="2087563" indent="-1630363" algn="l" defTabSz="4175125" rtl="0" eaLnBrk="0" fontAlgn="base" hangingPunct="0">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2pPr>
    <a:lvl3pPr marL="4175125" indent="-3260725" algn="l" defTabSz="4175125" rtl="0" eaLnBrk="0" fontAlgn="base" hangingPunct="0">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3pPr>
    <a:lvl4pPr marL="6262688" indent="-4891088" algn="l" defTabSz="4175125" rtl="0" eaLnBrk="0" fontAlgn="base" hangingPunct="0">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4pPr>
    <a:lvl5pPr marL="8350250" indent="-6521450" algn="l" defTabSz="4175125" rtl="0" eaLnBrk="0" fontAlgn="base" hangingPunct="0">
      <a:spcBef>
        <a:spcPct val="0"/>
      </a:spcBef>
      <a:spcAft>
        <a:spcPct val="0"/>
      </a:spcAft>
      <a:defRPr sz="8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8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guide id="4" orient="horz" pos="25866" userDrawn="1">
          <p15:clr>
            <a:srgbClr val="A4A3A4"/>
          </p15:clr>
        </p15:guide>
        <p15:guide id="5" pos="18518" userDrawn="1">
          <p15:clr>
            <a:srgbClr val="A4A3A4"/>
          </p15:clr>
        </p15:guide>
        <p15:guide id="6" pos="510" userDrawn="1">
          <p15:clr>
            <a:srgbClr val="A4A3A4"/>
          </p15:clr>
        </p15:guide>
        <p15:guide id="7" orient="horz" pos="25322" userDrawn="1">
          <p15:clr>
            <a:srgbClr val="A4A3A4"/>
          </p15:clr>
        </p15:guide>
        <p15:guide id="8" orient="horz" pos="2687" userDrawn="1">
          <p15:clr>
            <a:srgbClr val="A4A3A4"/>
          </p15:clr>
        </p15:guide>
        <p15:guide id="9" orient="horz" pos="265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7E2"/>
    <a:srgbClr val="EDE0CF"/>
    <a:srgbClr val="33CCFF"/>
    <a:srgbClr val="ACCBEA"/>
    <a:srgbClr val="31768B"/>
    <a:srgbClr val="248A98"/>
    <a:srgbClr val="FFB940"/>
    <a:srgbClr val="CCE0F0"/>
    <a:srgbClr val="143968"/>
    <a:srgbClr val="0082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145" autoAdjust="0"/>
  </p:normalViewPr>
  <p:slideViewPr>
    <p:cSldViewPr>
      <p:cViewPr>
        <p:scale>
          <a:sx n="25" d="100"/>
          <a:sy n="25" d="100"/>
        </p:scale>
        <p:origin x="780" y="4"/>
      </p:cViewPr>
      <p:guideLst>
        <p:guide orient="horz" pos="13483"/>
        <p:guide pos="9537"/>
        <p:guide orient="horz" pos="25866"/>
        <p:guide pos="18518"/>
        <p:guide pos="510"/>
        <p:guide orient="horz" pos="25322"/>
        <p:guide orient="horz" pos="2687"/>
        <p:guide orient="horz" pos="26501"/>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1" y="0"/>
            <a:ext cx="4433725" cy="733929"/>
          </a:xfrm>
          <a:prstGeom prst="rect">
            <a:avLst/>
          </a:prstGeom>
          <a:noFill/>
          <a:ln w="9525">
            <a:noFill/>
            <a:miter lim="800000"/>
            <a:headEnd/>
            <a:tailEnd/>
          </a:ln>
          <a:effectLst/>
        </p:spPr>
        <p:txBody>
          <a:bodyPr vert="horz" wrap="square" lIns="136118" tIns="68059" rIns="136118" bIns="68059" numCol="1" anchor="t" anchorCtr="0" compatLnSpc="1">
            <a:prstTxWarp prst="textNoShape">
              <a:avLst/>
            </a:prstTxWarp>
          </a:bodyPr>
          <a:lstStyle>
            <a:lvl1pPr eaLnBrk="1" hangingPunct="1">
              <a:defRPr sz="1800">
                <a:latin typeface="Calibri" pitchFamily="34" charset="0"/>
                <a:ea typeface="+mn-ea"/>
              </a:defRPr>
            </a:lvl1pPr>
          </a:lstStyle>
          <a:p>
            <a:pPr>
              <a:defRPr/>
            </a:pPr>
            <a:endParaRPr lang="en-GB"/>
          </a:p>
        </p:txBody>
      </p:sp>
      <p:sp>
        <p:nvSpPr>
          <p:cNvPr id="14339" name="Rectangle 3"/>
          <p:cNvSpPr>
            <a:spLocks noGrp="1" noChangeArrowheads="1"/>
          </p:cNvSpPr>
          <p:nvPr>
            <p:ph type="dt" sz="quarter" idx="1"/>
          </p:nvPr>
        </p:nvSpPr>
        <p:spPr bwMode="auto">
          <a:xfrm>
            <a:off x="5798499" y="0"/>
            <a:ext cx="4433725" cy="733929"/>
          </a:xfrm>
          <a:prstGeom prst="rect">
            <a:avLst/>
          </a:prstGeom>
          <a:noFill/>
          <a:ln w="9525">
            <a:noFill/>
            <a:miter lim="800000"/>
            <a:headEnd/>
            <a:tailEnd/>
          </a:ln>
          <a:effectLst/>
        </p:spPr>
        <p:txBody>
          <a:bodyPr vert="horz" wrap="square" lIns="136118" tIns="68059" rIns="136118" bIns="68059" numCol="1" anchor="t" anchorCtr="0" compatLnSpc="1">
            <a:prstTxWarp prst="textNoShape">
              <a:avLst/>
            </a:prstTxWarp>
          </a:bodyPr>
          <a:lstStyle>
            <a:lvl1pPr algn="r" eaLnBrk="1" hangingPunct="1">
              <a:defRPr sz="1800">
                <a:latin typeface="Calibri" panose="020F0502020204030204" pitchFamily="34" charset="0"/>
              </a:defRPr>
            </a:lvl1pPr>
          </a:lstStyle>
          <a:p>
            <a:pPr>
              <a:defRPr/>
            </a:pPr>
            <a:fld id="{842FA6A3-451C-463D-AEDA-15F297FBDD3B}" type="datetimeFigureOut">
              <a:rPr lang="en-GB"/>
              <a:pPr>
                <a:defRPr/>
              </a:pPr>
              <a:t>31/05/2023</a:t>
            </a:fld>
            <a:endParaRPr lang="en-GB"/>
          </a:p>
        </p:txBody>
      </p:sp>
      <p:sp>
        <p:nvSpPr>
          <p:cNvPr id="14340" name="Rectangle 4"/>
          <p:cNvSpPr>
            <a:spLocks noGrp="1" noChangeArrowheads="1"/>
          </p:cNvSpPr>
          <p:nvPr>
            <p:ph type="ftr" sz="quarter" idx="2"/>
          </p:nvPr>
        </p:nvSpPr>
        <p:spPr bwMode="auto">
          <a:xfrm>
            <a:off x="1" y="13925878"/>
            <a:ext cx="4433725" cy="733927"/>
          </a:xfrm>
          <a:prstGeom prst="rect">
            <a:avLst/>
          </a:prstGeom>
          <a:noFill/>
          <a:ln w="9525">
            <a:noFill/>
            <a:miter lim="800000"/>
            <a:headEnd/>
            <a:tailEnd/>
          </a:ln>
          <a:effectLst/>
        </p:spPr>
        <p:txBody>
          <a:bodyPr vert="horz" wrap="square" lIns="136118" tIns="68059" rIns="136118" bIns="68059" numCol="1" anchor="b" anchorCtr="0" compatLnSpc="1">
            <a:prstTxWarp prst="textNoShape">
              <a:avLst/>
            </a:prstTxWarp>
          </a:bodyPr>
          <a:lstStyle>
            <a:lvl1pPr eaLnBrk="1" hangingPunct="1">
              <a:defRPr sz="1800">
                <a:latin typeface="Calibri" pitchFamily="34" charset="0"/>
                <a:ea typeface="+mn-ea"/>
              </a:defRPr>
            </a:lvl1pPr>
          </a:lstStyle>
          <a:p>
            <a:pPr>
              <a:defRPr/>
            </a:pPr>
            <a:endParaRPr lang="en-GB"/>
          </a:p>
        </p:txBody>
      </p:sp>
      <p:sp>
        <p:nvSpPr>
          <p:cNvPr id="14341" name="Rectangle 5"/>
          <p:cNvSpPr>
            <a:spLocks noGrp="1" noChangeArrowheads="1"/>
          </p:cNvSpPr>
          <p:nvPr>
            <p:ph type="sldNum" sz="quarter" idx="3"/>
          </p:nvPr>
        </p:nvSpPr>
        <p:spPr bwMode="auto">
          <a:xfrm>
            <a:off x="5798499" y="13925878"/>
            <a:ext cx="4433725" cy="733927"/>
          </a:xfrm>
          <a:prstGeom prst="rect">
            <a:avLst/>
          </a:prstGeom>
          <a:noFill/>
          <a:ln w="9525">
            <a:noFill/>
            <a:miter lim="800000"/>
            <a:headEnd/>
            <a:tailEnd/>
          </a:ln>
          <a:effectLst/>
        </p:spPr>
        <p:txBody>
          <a:bodyPr vert="horz" wrap="square" lIns="136118" tIns="68059" rIns="136118" bIns="68059" numCol="1" anchor="b" anchorCtr="0" compatLnSpc="1">
            <a:prstTxWarp prst="textNoShape">
              <a:avLst/>
            </a:prstTxWarp>
          </a:bodyPr>
          <a:lstStyle>
            <a:lvl1pPr algn="r" eaLnBrk="1" hangingPunct="1">
              <a:defRPr sz="1800">
                <a:latin typeface="Calibri" panose="020F0502020204030204" pitchFamily="34" charset="0"/>
              </a:defRPr>
            </a:lvl1pPr>
          </a:lstStyle>
          <a:p>
            <a:pPr>
              <a:defRPr/>
            </a:pPr>
            <a:fld id="{D5EA7CB5-1C1B-41FC-B267-07C9860D3816}" type="slidenum">
              <a:rPr lang="en-GB" altLang="en-US"/>
              <a:pPr>
                <a:defRPr/>
              </a:pPr>
              <a:t>‹#›</a:t>
            </a:fld>
            <a:endParaRPr lang="en-GB" altLang="en-US"/>
          </a:p>
        </p:txBody>
      </p:sp>
    </p:spTree>
    <p:extLst>
      <p:ext uri="{BB962C8B-B14F-4D97-AF65-F5344CB8AC3E}">
        <p14:creationId xmlns:p14="http://schemas.microsoft.com/office/powerpoint/2010/main" val="2461346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0"/>
            <a:ext cx="4433725" cy="733929"/>
          </a:xfrm>
          <a:prstGeom prst="rect">
            <a:avLst/>
          </a:prstGeom>
          <a:noFill/>
          <a:ln w="9525">
            <a:noFill/>
            <a:miter lim="800000"/>
            <a:headEnd/>
            <a:tailEnd/>
          </a:ln>
          <a:effectLst/>
        </p:spPr>
        <p:txBody>
          <a:bodyPr vert="horz" wrap="square" lIns="136118" tIns="68059" rIns="136118" bIns="68059" numCol="1" anchor="t" anchorCtr="0" compatLnSpc="1">
            <a:prstTxWarp prst="textNoShape">
              <a:avLst/>
            </a:prstTxWarp>
          </a:bodyPr>
          <a:lstStyle>
            <a:lvl1pPr eaLnBrk="1" hangingPunct="1">
              <a:defRPr sz="1800">
                <a:latin typeface="Calibri" pitchFamily="34" charset="0"/>
                <a:ea typeface="+mn-ea"/>
              </a:defRPr>
            </a:lvl1pPr>
          </a:lstStyle>
          <a:p>
            <a:pPr>
              <a:defRPr/>
            </a:pPr>
            <a:endParaRPr lang="en-GB"/>
          </a:p>
        </p:txBody>
      </p:sp>
      <p:sp>
        <p:nvSpPr>
          <p:cNvPr id="15363" name="Rectangle 3"/>
          <p:cNvSpPr>
            <a:spLocks noGrp="1" noChangeArrowheads="1"/>
          </p:cNvSpPr>
          <p:nvPr>
            <p:ph type="dt" idx="1"/>
          </p:nvPr>
        </p:nvSpPr>
        <p:spPr bwMode="auto">
          <a:xfrm>
            <a:off x="5798499" y="0"/>
            <a:ext cx="4433725" cy="733929"/>
          </a:xfrm>
          <a:prstGeom prst="rect">
            <a:avLst/>
          </a:prstGeom>
          <a:noFill/>
          <a:ln w="9525">
            <a:noFill/>
            <a:miter lim="800000"/>
            <a:headEnd/>
            <a:tailEnd/>
          </a:ln>
          <a:effectLst/>
        </p:spPr>
        <p:txBody>
          <a:bodyPr vert="horz" wrap="square" lIns="136118" tIns="68059" rIns="136118" bIns="68059" numCol="1" anchor="t" anchorCtr="0" compatLnSpc="1">
            <a:prstTxWarp prst="textNoShape">
              <a:avLst/>
            </a:prstTxWarp>
          </a:bodyPr>
          <a:lstStyle>
            <a:lvl1pPr algn="r" eaLnBrk="1" hangingPunct="1">
              <a:defRPr sz="1800">
                <a:latin typeface="Calibri" panose="020F0502020204030204" pitchFamily="34" charset="0"/>
              </a:defRPr>
            </a:lvl1pPr>
          </a:lstStyle>
          <a:p>
            <a:pPr>
              <a:defRPr/>
            </a:pPr>
            <a:fld id="{B0B99F7B-EC74-413E-9FBE-3203F06549E5}" type="datetimeFigureOut">
              <a:rPr lang="en-GB"/>
              <a:pPr>
                <a:defRPr/>
              </a:pPr>
              <a:t>31/05/2023</a:t>
            </a:fld>
            <a:endParaRPr lang="en-GB"/>
          </a:p>
        </p:txBody>
      </p:sp>
      <p:sp>
        <p:nvSpPr>
          <p:cNvPr id="2052" name="Rectangle 4"/>
          <p:cNvSpPr>
            <a:spLocks noGrp="1" noRot="1" noChangeAspect="1" noChangeArrowheads="1" noTextEdit="1"/>
          </p:cNvSpPr>
          <p:nvPr>
            <p:ph type="sldImg" idx="2"/>
          </p:nvPr>
        </p:nvSpPr>
        <p:spPr bwMode="auto">
          <a:xfrm>
            <a:off x="3173413" y="1100138"/>
            <a:ext cx="3887787" cy="5497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1022984" y="6964111"/>
            <a:ext cx="8188646" cy="6598319"/>
          </a:xfrm>
          <a:prstGeom prst="rect">
            <a:avLst/>
          </a:prstGeom>
          <a:noFill/>
          <a:ln w="9525">
            <a:noFill/>
            <a:miter lim="800000"/>
            <a:headEnd/>
            <a:tailEnd/>
          </a:ln>
          <a:effectLst/>
        </p:spPr>
        <p:txBody>
          <a:bodyPr vert="horz" wrap="square" lIns="136118" tIns="68059" rIns="136118" bIns="68059" numCol="1" anchor="t" anchorCtr="0" compatLnSpc="1">
            <a:prstTxWarp prst="textNoShape">
              <a:avLst/>
            </a:prstTxWarp>
          </a:bodyPr>
          <a:lstStyle/>
          <a:p>
            <a:pPr lvl="0"/>
            <a:r>
              <a:rPr lang="en-GB" noProof="0"/>
              <a:t>Clique para editar os estilos de texto do modelo global</a:t>
            </a:r>
          </a:p>
          <a:p>
            <a:pPr lvl="1"/>
            <a:r>
              <a:rPr lang="en-GB" noProof="0"/>
              <a:t>Segundo nível</a:t>
            </a:r>
          </a:p>
          <a:p>
            <a:pPr lvl="2"/>
            <a:r>
              <a:rPr lang="en-GB" noProof="0"/>
              <a:t>Terceiro nível</a:t>
            </a:r>
          </a:p>
          <a:p>
            <a:pPr lvl="3"/>
            <a:r>
              <a:rPr lang="en-GB" noProof="0"/>
              <a:t>Quarto nível</a:t>
            </a:r>
          </a:p>
          <a:p>
            <a:pPr lvl="4"/>
            <a:r>
              <a:rPr lang="en-GB" noProof="0"/>
              <a:t>Quinto nível</a:t>
            </a:r>
          </a:p>
        </p:txBody>
      </p:sp>
      <p:sp>
        <p:nvSpPr>
          <p:cNvPr id="15366" name="Rectangle 6"/>
          <p:cNvSpPr>
            <a:spLocks noGrp="1" noChangeArrowheads="1"/>
          </p:cNvSpPr>
          <p:nvPr>
            <p:ph type="ftr" sz="quarter" idx="4"/>
          </p:nvPr>
        </p:nvSpPr>
        <p:spPr bwMode="auto">
          <a:xfrm>
            <a:off x="1" y="13925878"/>
            <a:ext cx="4433725" cy="733927"/>
          </a:xfrm>
          <a:prstGeom prst="rect">
            <a:avLst/>
          </a:prstGeom>
          <a:noFill/>
          <a:ln w="9525">
            <a:noFill/>
            <a:miter lim="800000"/>
            <a:headEnd/>
            <a:tailEnd/>
          </a:ln>
          <a:effectLst/>
        </p:spPr>
        <p:txBody>
          <a:bodyPr vert="horz" wrap="square" lIns="136118" tIns="68059" rIns="136118" bIns="68059" numCol="1" anchor="b" anchorCtr="0" compatLnSpc="1">
            <a:prstTxWarp prst="textNoShape">
              <a:avLst/>
            </a:prstTxWarp>
          </a:bodyPr>
          <a:lstStyle>
            <a:lvl1pPr eaLnBrk="1" hangingPunct="1">
              <a:defRPr sz="1800">
                <a:latin typeface="Calibri" pitchFamily="34" charset="0"/>
                <a:ea typeface="+mn-ea"/>
              </a:defRPr>
            </a:lvl1pPr>
          </a:lstStyle>
          <a:p>
            <a:pPr>
              <a:defRPr/>
            </a:pPr>
            <a:endParaRPr lang="en-GB"/>
          </a:p>
        </p:txBody>
      </p:sp>
      <p:sp>
        <p:nvSpPr>
          <p:cNvPr id="15367" name="Rectangle 7"/>
          <p:cNvSpPr>
            <a:spLocks noGrp="1" noChangeArrowheads="1"/>
          </p:cNvSpPr>
          <p:nvPr>
            <p:ph type="sldNum" sz="quarter" idx="5"/>
          </p:nvPr>
        </p:nvSpPr>
        <p:spPr bwMode="auto">
          <a:xfrm>
            <a:off x="5798499" y="13925878"/>
            <a:ext cx="4433725" cy="733927"/>
          </a:xfrm>
          <a:prstGeom prst="rect">
            <a:avLst/>
          </a:prstGeom>
          <a:noFill/>
          <a:ln w="9525">
            <a:noFill/>
            <a:miter lim="800000"/>
            <a:headEnd/>
            <a:tailEnd/>
          </a:ln>
          <a:effectLst/>
        </p:spPr>
        <p:txBody>
          <a:bodyPr vert="horz" wrap="square" lIns="136118" tIns="68059" rIns="136118" bIns="68059" numCol="1" anchor="b" anchorCtr="0" compatLnSpc="1">
            <a:prstTxWarp prst="textNoShape">
              <a:avLst/>
            </a:prstTxWarp>
          </a:bodyPr>
          <a:lstStyle>
            <a:lvl1pPr algn="r" eaLnBrk="1" hangingPunct="1">
              <a:defRPr sz="1800">
                <a:latin typeface="Calibri" panose="020F0502020204030204" pitchFamily="34" charset="0"/>
              </a:defRPr>
            </a:lvl1pPr>
          </a:lstStyle>
          <a:p>
            <a:pPr>
              <a:defRPr/>
            </a:pPr>
            <a:fld id="{EEA23B42-E152-4F06-825E-68F13F907DEE}" type="slidenum">
              <a:rPr lang="en-GB" altLang="en-US"/>
              <a:pPr>
                <a:defRPr/>
              </a:pPr>
              <a:t>‹#›</a:t>
            </a:fld>
            <a:endParaRPr lang="en-GB" altLang="en-US"/>
          </a:p>
        </p:txBody>
      </p:sp>
    </p:spTree>
    <p:extLst>
      <p:ext uri="{BB962C8B-B14F-4D97-AF65-F5344CB8AC3E}">
        <p14:creationId xmlns:p14="http://schemas.microsoft.com/office/powerpoint/2010/main" val="16161951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9017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D04802C-B58E-E435-2787-FB995424E207}"/>
              </a:ext>
            </a:extLst>
          </p:cNvPr>
          <p:cNvPicPr>
            <a:picLocks noChangeAspect="1"/>
          </p:cNvPicPr>
          <p:nvPr userDrawn="1"/>
        </p:nvPicPr>
        <p:blipFill>
          <a:blip r:embed="rId3"/>
          <a:stretch>
            <a:fillRect/>
          </a:stretch>
        </p:blipFill>
        <p:spPr>
          <a:xfrm>
            <a:off x="1" y="0"/>
            <a:ext cx="30279974" cy="42808525"/>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4175125" rtl="0" eaLnBrk="0" fontAlgn="base" hangingPunct="0">
        <a:spcBef>
          <a:spcPct val="0"/>
        </a:spcBef>
        <a:spcAft>
          <a:spcPct val="0"/>
        </a:spcAft>
        <a:defRPr sz="20100" kern="1200">
          <a:solidFill>
            <a:schemeClr val="tx1"/>
          </a:solidFill>
          <a:latin typeface="+mj-lt"/>
          <a:ea typeface="MS PGothic" panose="020B0600070205080204" pitchFamily="34" charset="-128"/>
          <a:cs typeface="+mj-cs"/>
        </a:defRPr>
      </a:lvl1pPr>
      <a:lvl2pPr algn="ctr" defTabSz="4175125" rtl="0" eaLnBrk="0" fontAlgn="base" hangingPunct="0">
        <a:spcBef>
          <a:spcPct val="0"/>
        </a:spcBef>
        <a:spcAft>
          <a:spcPct val="0"/>
        </a:spcAft>
        <a:defRPr sz="20100">
          <a:solidFill>
            <a:schemeClr val="tx1"/>
          </a:solidFill>
          <a:latin typeface="Calibri" pitchFamily="34" charset="0"/>
          <a:ea typeface="MS PGothic" panose="020B0600070205080204" pitchFamily="34" charset="-128"/>
        </a:defRPr>
      </a:lvl2pPr>
      <a:lvl3pPr algn="ctr" defTabSz="4175125" rtl="0" eaLnBrk="0" fontAlgn="base" hangingPunct="0">
        <a:spcBef>
          <a:spcPct val="0"/>
        </a:spcBef>
        <a:spcAft>
          <a:spcPct val="0"/>
        </a:spcAft>
        <a:defRPr sz="20100">
          <a:solidFill>
            <a:schemeClr val="tx1"/>
          </a:solidFill>
          <a:latin typeface="Calibri" pitchFamily="34" charset="0"/>
          <a:ea typeface="MS PGothic" panose="020B0600070205080204" pitchFamily="34" charset="-128"/>
        </a:defRPr>
      </a:lvl3pPr>
      <a:lvl4pPr algn="ctr" defTabSz="4175125" rtl="0" eaLnBrk="0" fontAlgn="base" hangingPunct="0">
        <a:spcBef>
          <a:spcPct val="0"/>
        </a:spcBef>
        <a:spcAft>
          <a:spcPct val="0"/>
        </a:spcAft>
        <a:defRPr sz="20100">
          <a:solidFill>
            <a:schemeClr val="tx1"/>
          </a:solidFill>
          <a:latin typeface="Calibri" pitchFamily="34" charset="0"/>
          <a:ea typeface="MS PGothic" panose="020B0600070205080204" pitchFamily="34" charset="-128"/>
        </a:defRPr>
      </a:lvl4pPr>
      <a:lvl5pPr algn="ctr" defTabSz="4175125" rtl="0" eaLnBrk="0" fontAlgn="base" hangingPunct="0">
        <a:spcBef>
          <a:spcPct val="0"/>
        </a:spcBef>
        <a:spcAft>
          <a:spcPct val="0"/>
        </a:spcAft>
        <a:defRPr sz="20100">
          <a:solidFill>
            <a:schemeClr val="tx1"/>
          </a:solidFill>
          <a:latin typeface="Calibri" pitchFamily="34" charset="0"/>
          <a:ea typeface="MS PGothic" panose="020B0600070205080204" pitchFamily="34" charset="-128"/>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panose="020B0604020202020204" pitchFamily="34" charset="0"/>
        <a:buChar char="•"/>
        <a:defRPr sz="14800" kern="1200">
          <a:solidFill>
            <a:schemeClr val="tx1"/>
          </a:solidFill>
          <a:latin typeface="+mn-lt"/>
          <a:ea typeface="MS PGothic" panose="020B0600070205080204" pitchFamily="34" charset="-128"/>
          <a:cs typeface="+mn-cs"/>
        </a:defRPr>
      </a:lvl1pPr>
      <a:lvl2pPr marL="3390900" indent="-1303338" algn="l" defTabSz="4175125" rtl="0" eaLnBrk="0" fontAlgn="base" hangingPunct="0">
        <a:spcBef>
          <a:spcPct val="20000"/>
        </a:spcBef>
        <a:spcAft>
          <a:spcPct val="0"/>
        </a:spcAft>
        <a:buFont typeface="Arial" panose="020B0604020202020204" pitchFamily="34" charset="0"/>
        <a:buChar char="–"/>
        <a:defRPr sz="12600" kern="1200">
          <a:solidFill>
            <a:schemeClr val="tx1"/>
          </a:solidFill>
          <a:latin typeface="+mn-lt"/>
          <a:ea typeface="MS PGothic" panose="020B0600070205080204" pitchFamily="34" charset="-128"/>
          <a:cs typeface="+mn-cs"/>
        </a:defRPr>
      </a:lvl2pPr>
      <a:lvl3pPr marL="5218113" indent="-1042988" algn="l" defTabSz="4175125" rtl="0" eaLnBrk="0" fontAlgn="base" hangingPunct="0">
        <a:spcBef>
          <a:spcPct val="20000"/>
        </a:spcBef>
        <a:spcAft>
          <a:spcPct val="0"/>
        </a:spcAft>
        <a:buFont typeface="Arial" panose="020B0604020202020204" pitchFamily="34" charset="0"/>
        <a:buChar char="•"/>
        <a:defRPr sz="10900" kern="1200">
          <a:solidFill>
            <a:schemeClr val="tx1"/>
          </a:solidFill>
          <a:latin typeface="+mn-lt"/>
          <a:ea typeface="MS PGothic" panose="020B0600070205080204" pitchFamily="34" charset="-128"/>
          <a:cs typeface="+mn-cs"/>
        </a:defRPr>
      </a:lvl3pPr>
      <a:lvl4pPr marL="7305675" indent="-1042988" algn="l" defTabSz="4175125" rtl="0" eaLnBrk="0" fontAlgn="base" hangingPunct="0">
        <a:spcBef>
          <a:spcPct val="20000"/>
        </a:spcBef>
        <a:spcAft>
          <a:spcPct val="0"/>
        </a:spcAft>
        <a:buFont typeface="Arial" panose="020B0604020202020204" pitchFamily="34" charset="0"/>
        <a:buChar char="–"/>
        <a:defRPr sz="9200" kern="1200">
          <a:solidFill>
            <a:schemeClr val="tx1"/>
          </a:solidFill>
          <a:latin typeface="+mn-lt"/>
          <a:ea typeface="MS PGothic" panose="020B0600070205080204" pitchFamily="34" charset="-128"/>
          <a:cs typeface="+mn-cs"/>
        </a:defRPr>
      </a:lvl4pPr>
      <a:lvl5pPr marL="9393238" indent="-1042988" algn="l" defTabSz="4175125" rtl="0" eaLnBrk="0" fontAlgn="base" hangingPunct="0">
        <a:spcBef>
          <a:spcPct val="20000"/>
        </a:spcBef>
        <a:spcAft>
          <a:spcPct val="0"/>
        </a:spcAft>
        <a:buFont typeface="Arial" panose="020B0604020202020204" pitchFamily="34" charset="0"/>
        <a:buChar char="»"/>
        <a:defRPr sz="9200" kern="1200">
          <a:solidFill>
            <a:schemeClr val="tx1"/>
          </a:solidFill>
          <a:latin typeface="+mn-lt"/>
          <a:ea typeface="MS PGothic" panose="020B0600070205080204" pitchFamily="34" charset="-128"/>
          <a:cs typeface="+mn-cs"/>
        </a:defRPr>
      </a:lvl5pPr>
      <a:lvl6pPr marL="11481664" indent="-1043788" algn="l" defTabSz="4175149"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69237" indent="-1043788" algn="l" defTabSz="4175149"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6813" indent="-1043788" algn="l" defTabSz="4175149"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44386" indent="-1043788" algn="l" defTabSz="4175149"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5149" rtl="0" eaLnBrk="1" latinLnBrk="0" hangingPunct="1">
        <a:defRPr sz="8300" kern="1200">
          <a:solidFill>
            <a:schemeClr val="tx1"/>
          </a:solidFill>
          <a:latin typeface="+mn-lt"/>
          <a:ea typeface="+mn-ea"/>
          <a:cs typeface="+mn-cs"/>
        </a:defRPr>
      </a:lvl1pPr>
      <a:lvl2pPr marL="2087577" algn="l" defTabSz="4175149" rtl="0" eaLnBrk="1" latinLnBrk="0" hangingPunct="1">
        <a:defRPr sz="8300" kern="1200">
          <a:solidFill>
            <a:schemeClr val="tx1"/>
          </a:solidFill>
          <a:latin typeface="+mn-lt"/>
          <a:ea typeface="+mn-ea"/>
          <a:cs typeface="+mn-cs"/>
        </a:defRPr>
      </a:lvl2pPr>
      <a:lvl3pPr marL="4175149" algn="l" defTabSz="4175149" rtl="0" eaLnBrk="1" latinLnBrk="0" hangingPunct="1">
        <a:defRPr sz="8300" kern="1200">
          <a:solidFill>
            <a:schemeClr val="tx1"/>
          </a:solidFill>
          <a:latin typeface="+mn-lt"/>
          <a:ea typeface="+mn-ea"/>
          <a:cs typeface="+mn-cs"/>
        </a:defRPr>
      </a:lvl3pPr>
      <a:lvl4pPr marL="6262726" algn="l" defTabSz="4175149" rtl="0" eaLnBrk="1" latinLnBrk="0" hangingPunct="1">
        <a:defRPr sz="8300" kern="1200">
          <a:solidFill>
            <a:schemeClr val="tx1"/>
          </a:solidFill>
          <a:latin typeface="+mn-lt"/>
          <a:ea typeface="+mn-ea"/>
          <a:cs typeface="+mn-cs"/>
        </a:defRPr>
      </a:lvl4pPr>
      <a:lvl5pPr marL="8350299" algn="l" defTabSz="4175149" rtl="0" eaLnBrk="1" latinLnBrk="0" hangingPunct="1">
        <a:defRPr sz="8300" kern="1200">
          <a:solidFill>
            <a:schemeClr val="tx1"/>
          </a:solidFill>
          <a:latin typeface="+mn-lt"/>
          <a:ea typeface="+mn-ea"/>
          <a:cs typeface="+mn-cs"/>
        </a:defRPr>
      </a:lvl5pPr>
      <a:lvl6pPr marL="10437876" algn="l" defTabSz="4175149" rtl="0" eaLnBrk="1" latinLnBrk="0" hangingPunct="1">
        <a:defRPr sz="8300" kern="1200">
          <a:solidFill>
            <a:schemeClr val="tx1"/>
          </a:solidFill>
          <a:latin typeface="+mn-lt"/>
          <a:ea typeface="+mn-ea"/>
          <a:cs typeface="+mn-cs"/>
        </a:defRPr>
      </a:lvl6pPr>
      <a:lvl7pPr marL="12525448" algn="l" defTabSz="4175149" rtl="0" eaLnBrk="1" latinLnBrk="0" hangingPunct="1">
        <a:defRPr sz="8300" kern="1200">
          <a:solidFill>
            <a:schemeClr val="tx1"/>
          </a:solidFill>
          <a:latin typeface="+mn-lt"/>
          <a:ea typeface="+mn-ea"/>
          <a:cs typeface="+mn-cs"/>
        </a:defRPr>
      </a:lvl7pPr>
      <a:lvl8pPr marL="14613025" algn="l" defTabSz="4175149" rtl="0" eaLnBrk="1" latinLnBrk="0" hangingPunct="1">
        <a:defRPr sz="8300" kern="1200">
          <a:solidFill>
            <a:schemeClr val="tx1"/>
          </a:solidFill>
          <a:latin typeface="+mn-lt"/>
          <a:ea typeface="+mn-ea"/>
          <a:cs typeface="+mn-cs"/>
        </a:defRPr>
      </a:lvl8pPr>
      <a:lvl9pPr marL="16700602" algn="l" defTabSz="4175149" rtl="0" eaLnBrk="1" latinLnBrk="0" hangingPunct="1">
        <a:defRPr sz="8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483" userDrawn="1">
          <p15:clr>
            <a:srgbClr val="F26B43"/>
          </p15:clr>
        </p15:guide>
        <p15:guide id="2" pos="95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Terminator 4"/>
          <p:cNvSpPr/>
          <p:nvPr/>
        </p:nvSpPr>
        <p:spPr>
          <a:xfrm>
            <a:off x="853213" y="7608856"/>
            <a:ext cx="13503397" cy="1236432"/>
          </a:xfrm>
          <a:prstGeom prst="flowChartTerminator">
            <a:avLst/>
          </a:prstGeom>
          <a:solidFill>
            <a:srgbClr val="248A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t>motivation</a:t>
            </a:r>
            <a:endParaRPr lang="en-US" sz="7200" b="1" dirty="0"/>
          </a:p>
        </p:txBody>
      </p:sp>
      <p:sp>
        <p:nvSpPr>
          <p:cNvPr id="2" name="TextBox 1"/>
          <p:cNvSpPr txBox="1"/>
          <p:nvPr/>
        </p:nvSpPr>
        <p:spPr>
          <a:xfrm>
            <a:off x="1037317" y="4477559"/>
            <a:ext cx="28504270" cy="25545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38100">
            <a:solidFill>
              <a:schemeClr val="accent1">
                <a:lumMod val="60000"/>
                <a:lumOff val="40000"/>
              </a:schemeClr>
            </a:solidFill>
          </a:ln>
        </p:spPr>
        <p:txBody>
          <a:bodyPr wrap="square" rtlCol="0">
            <a:spAutoFit/>
          </a:bodyPr>
          <a:lstStyle/>
          <a:p>
            <a:r>
              <a:rPr lang="en-US" sz="8000" b="1" dirty="0" smtClean="0">
                <a:solidFill>
                  <a:srgbClr val="002060"/>
                </a:solidFill>
                <a:latin typeface="+mn-lt"/>
              </a:rPr>
              <a:t>Drug-Target Affinity Prediction Using Graph Attention Networks</a:t>
            </a:r>
          </a:p>
          <a:p>
            <a:pPr algn="ctr"/>
            <a:r>
              <a:rPr lang="en-US" sz="3200" dirty="0" smtClean="0"/>
              <a:t>Sonya </a:t>
            </a:r>
            <a:r>
              <a:rPr lang="en-US" sz="3200" dirty="0" smtClean="0"/>
              <a:t>Falahati</a:t>
            </a:r>
            <a:r>
              <a:rPr lang="en-US" sz="3200" baseline="30000" dirty="0" smtClean="0"/>
              <a:t>1</a:t>
            </a:r>
            <a:r>
              <a:rPr lang="en-US" sz="3200" dirty="0" smtClean="0"/>
              <a:t>, </a:t>
            </a:r>
            <a:r>
              <a:rPr lang="en-US" sz="3200" dirty="0" err="1"/>
              <a:t>Fatemeh</a:t>
            </a:r>
            <a:r>
              <a:rPr lang="en-US" sz="3200" dirty="0"/>
              <a:t> </a:t>
            </a:r>
            <a:r>
              <a:rPr lang="en-US" sz="3200" dirty="0" smtClean="0"/>
              <a:t>Zamani</a:t>
            </a:r>
            <a:r>
              <a:rPr lang="en-US" sz="3200" baseline="30000" dirty="0" smtClean="0"/>
              <a:t>1</a:t>
            </a:r>
            <a:r>
              <a:rPr lang="en-US" sz="3200" dirty="0" smtClean="0"/>
              <a:t>,</a:t>
            </a:r>
            <a:r>
              <a:rPr lang="en-US" sz="3200" dirty="0" smtClean="0"/>
              <a:t> </a:t>
            </a:r>
            <a:r>
              <a:rPr lang="en-US" sz="3200" dirty="0" smtClean="0"/>
              <a:t>Amin </a:t>
            </a:r>
            <a:r>
              <a:rPr lang="en-US" sz="3200" dirty="0" smtClean="0"/>
              <a:t>Khodamoradi</a:t>
            </a:r>
            <a:r>
              <a:rPr lang="en-US" sz="3200" baseline="30000" dirty="0" smtClean="0"/>
              <a:t>2</a:t>
            </a:r>
            <a:endParaRPr lang="en-US" sz="3200" dirty="0" smtClean="0">
              <a:solidFill>
                <a:srgbClr val="0070C0"/>
              </a:solidFill>
            </a:endParaRPr>
          </a:p>
          <a:p>
            <a:r>
              <a:rPr lang="en-US" sz="2400" dirty="0" smtClean="0"/>
              <a:t>(1</a:t>
            </a:r>
            <a:r>
              <a:rPr lang="en-US" sz="2400" dirty="0"/>
              <a:t>) </a:t>
            </a:r>
            <a:r>
              <a:rPr lang="en-US" sz="2400" dirty="0" err="1"/>
              <a:t>Babol</a:t>
            </a:r>
            <a:r>
              <a:rPr lang="en-US" sz="2400" dirty="0"/>
              <a:t> </a:t>
            </a:r>
            <a:r>
              <a:rPr lang="en-US" sz="2400" dirty="0" err="1"/>
              <a:t>Noshirvani</a:t>
            </a:r>
            <a:r>
              <a:rPr lang="en-US" sz="2400" dirty="0"/>
              <a:t> University of Technology (NIT</a:t>
            </a:r>
            <a:r>
              <a:rPr lang="en-US" sz="2400" dirty="0"/>
              <a:t>), Faculty of Electrical and Computer Engineering</a:t>
            </a:r>
            <a:endParaRPr lang="en-US" sz="2400" dirty="0" smtClean="0"/>
          </a:p>
          <a:p>
            <a:r>
              <a:rPr lang="en-US" sz="2400" dirty="0" smtClean="0"/>
              <a:t>(2</a:t>
            </a:r>
            <a:r>
              <a:rPr lang="en-US" sz="2400" dirty="0"/>
              <a:t>) </a:t>
            </a:r>
            <a:r>
              <a:rPr lang="en-US" sz="2400" dirty="0" err="1"/>
              <a:t>Universidade</a:t>
            </a:r>
            <a:r>
              <a:rPr lang="en-US" sz="2400" dirty="0"/>
              <a:t> NOVA de </a:t>
            </a:r>
            <a:r>
              <a:rPr lang="en-US" sz="2400" dirty="0" err="1" smtClean="0"/>
              <a:t>Lisboa</a:t>
            </a:r>
            <a:r>
              <a:rPr lang="en-US" sz="2400" dirty="0"/>
              <a:t>, NOVA School of Science and Technology (FCT NOVA</a:t>
            </a:r>
            <a:r>
              <a:rPr lang="en-US" sz="2400" dirty="0" smtClean="0"/>
              <a:t>) / </a:t>
            </a:r>
            <a:r>
              <a:rPr lang="en-US" sz="2400" dirty="0" err="1" smtClean="0"/>
              <a:t>Uninova</a:t>
            </a:r>
            <a:r>
              <a:rPr lang="en-US" sz="2400" dirty="0" smtClean="0"/>
              <a:t>, Center of Technology and Systems</a:t>
            </a:r>
          </a:p>
        </p:txBody>
      </p:sp>
      <p:sp>
        <p:nvSpPr>
          <p:cNvPr id="8" name="Flowchart: Terminator 7"/>
          <p:cNvSpPr/>
          <p:nvPr/>
        </p:nvSpPr>
        <p:spPr>
          <a:xfrm>
            <a:off x="15464023" y="7619116"/>
            <a:ext cx="13027721" cy="1226172"/>
          </a:xfrm>
          <a:prstGeom prst="flowChartTerminator">
            <a:avLst/>
          </a:prstGeom>
          <a:solidFill>
            <a:srgbClr val="248A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t>Research Question</a:t>
            </a:r>
            <a:endParaRPr lang="en-US" sz="7200" b="1" dirty="0"/>
          </a:p>
        </p:txBody>
      </p:sp>
      <p:sp>
        <p:nvSpPr>
          <p:cNvPr id="10" name="TextBox 9"/>
          <p:cNvSpPr txBox="1"/>
          <p:nvPr/>
        </p:nvSpPr>
        <p:spPr>
          <a:xfrm>
            <a:off x="640182" y="16665720"/>
            <a:ext cx="18892293" cy="7971413"/>
          </a:xfrm>
          <a:prstGeom prst="rect">
            <a:avLst/>
          </a:prstGeom>
          <a:noFill/>
          <a:ln>
            <a:solidFill>
              <a:srgbClr val="33CCFF"/>
            </a:solidFill>
          </a:ln>
        </p:spPr>
        <p:txBody>
          <a:bodyPr wrap="square" rtlCol="0">
            <a:spAutoFit/>
          </a:bodyPr>
          <a:lstStyle/>
          <a:p>
            <a:pPr algn="just"/>
            <a:r>
              <a:rPr lang="en-US" sz="3200" dirty="0"/>
              <a:t>We propose an improved version of </a:t>
            </a:r>
            <a:r>
              <a:rPr lang="en-US" sz="3200" dirty="0" err="1" smtClean="0"/>
              <a:t>GraphDTA</a:t>
            </a:r>
            <a:r>
              <a:rPr lang="en-US" sz="3200" dirty="0" smtClean="0"/>
              <a:t> [</a:t>
            </a:r>
            <a:r>
              <a:rPr lang="en-US" sz="3200" dirty="0"/>
              <a:t>1], a state-of-the-art model that predicts drug-target binding affinity using graph neural networks (GNNs) for drugs and convolutional neural networks (CNNs) for proteins. We use a stack of GAT layers and concatenate features from different layers to increase the expressiveness and complexity of our model. GATs calculate weights for different nodes and edges in the drug graphs based on their importance for the task.</a:t>
            </a:r>
          </a:p>
          <a:p>
            <a:pPr algn="just"/>
            <a:r>
              <a:rPr lang="en-US" sz="3200" b="1" dirty="0"/>
              <a:t>Our model has two components: </a:t>
            </a:r>
          </a:p>
          <a:p>
            <a:pPr marL="571500" indent="-571500" algn="just">
              <a:buFont typeface="Arial" panose="020B0604020202020204" pitchFamily="34" charset="0"/>
              <a:buChar char="•"/>
            </a:pPr>
            <a:r>
              <a:rPr lang="en-US" sz="3200" dirty="0"/>
              <a:t>For drug graphs, we use three GAT layers to perform graph attention on the input features. We concatenate the outputs of the first two GAT layers before passing them to a linear layer. We then use </a:t>
            </a:r>
            <a:r>
              <a:rPr lang="en-US" sz="3200" dirty="0" err="1"/>
              <a:t>ReLU</a:t>
            </a:r>
            <a:r>
              <a:rPr lang="en-US" sz="3200" dirty="0"/>
              <a:t> activation and dropout after the linear layer. The linear layer takes the output of the third GAT layer as input and produces a scalar representation vector, which is a part of the input for the following Fully connected Layer (FC)s.</a:t>
            </a:r>
          </a:p>
          <a:p>
            <a:pPr marL="571500" indent="-571500" algn="just">
              <a:buFont typeface="Arial" panose="020B0604020202020204" pitchFamily="34" charset="0"/>
              <a:buChar char="•"/>
            </a:pPr>
            <a:r>
              <a:rPr lang="en-US" sz="3200" dirty="0"/>
              <a:t>For protein sequences, use an embedding layer followed by three 1D convolutional layers to learn different levels of features from the input. then apply the max pooling layer to get a representation vector. This approach is similar to the existing baseline models like </a:t>
            </a:r>
            <a:r>
              <a:rPr lang="en-US" sz="3200" dirty="0" err="1" smtClean="0"/>
              <a:t>DeepDTA</a:t>
            </a:r>
            <a:r>
              <a:rPr lang="en-US" sz="3200" dirty="0" smtClean="0"/>
              <a:t> [2] </a:t>
            </a:r>
            <a:r>
              <a:rPr lang="en-US" sz="3200" dirty="0"/>
              <a:t>and </a:t>
            </a:r>
            <a:r>
              <a:rPr lang="en-US" sz="3200" dirty="0" err="1" smtClean="0"/>
              <a:t>GraphDTA</a:t>
            </a:r>
            <a:r>
              <a:rPr lang="en-US" sz="3200" dirty="0" smtClean="0"/>
              <a:t> [1].</a:t>
            </a:r>
            <a:endParaRPr lang="en-US" sz="3200" dirty="0"/>
          </a:p>
          <a:p>
            <a:pPr algn="just"/>
            <a:r>
              <a:rPr lang="en-US" sz="3200" dirty="0"/>
              <a:t>We then combine the representation vectors of the drug and protein and treat them as features and pass them through two FCs to get an affinity output for each drug-target pair.</a:t>
            </a:r>
            <a:endParaRPr lang="en-US" sz="3200" dirty="0" smtClean="0"/>
          </a:p>
        </p:txBody>
      </p:sp>
      <p:sp>
        <p:nvSpPr>
          <p:cNvPr id="13" name="TextBox 12"/>
          <p:cNvSpPr txBox="1"/>
          <p:nvPr/>
        </p:nvSpPr>
        <p:spPr>
          <a:xfrm>
            <a:off x="14491915" y="19596788"/>
            <a:ext cx="972108" cy="1369606"/>
          </a:xfrm>
          <a:prstGeom prst="rect">
            <a:avLst/>
          </a:prstGeom>
          <a:noFill/>
        </p:spPr>
        <p:txBody>
          <a:bodyPr wrap="square" rtlCol="0">
            <a:spAutoFit/>
          </a:bodyPr>
          <a:lstStyle/>
          <a:p>
            <a:endParaRPr lang="en-US" dirty="0"/>
          </a:p>
        </p:txBody>
      </p:sp>
      <p:sp>
        <p:nvSpPr>
          <p:cNvPr id="15" name="TextBox 14"/>
          <p:cNvSpPr txBox="1"/>
          <p:nvPr/>
        </p:nvSpPr>
        <p:spPr>
          <a:xfrm>
            <a:off x="15182285" y="12728244"/>
            <a:ext cx="14339304" cy="2062103"/>
          </a:xfrm>
          <a:prstGeom prst="rect">
            <a:avLst/>
          </a:prstGeom>
          <a:noFill/>
          <a:ln cap="flat">
            <a:solidFill>
              <a:srgbClr val="31768B"/>
            </a:solidFill>
          </a:ln>
        </p:spPr>
        <p:txBody>
          <a:bodyPr wrap="square" rtlCol="0">
            <a:spAutoFit/>
          </a:bodyPr>
          <a:lstStyle/>
          <a:p>
            <a:pPr algn="just"/>
            <a:r>
              <a:rPr lang="en-US" sz="3200" dirty="0"/>
              <a:t>We hypothesize that </a:t>
            </a:r>
            <a:r>
              <a:rPr lang="en-US" sz="3200" dirty="0" smtClean="0"/>
              <a:t>GAT can </a:t>
            </a:r>
            <a:r>
              <a:rPr lang="en-US" sz="3200" dirty="0"/>
              <a:t>capture more information from the graph structure and node </a:t>
            </a:r>
            <a:r>
              <a:rPr lang="en-US" sz="3200" dirty="0" smtClean="0"/>
              <a:t>features.</a:t>
            </a:r>
          </a:p>
          <a:p>
            <a:pPr marL="571500" indent="-571500" algn="just">
              <a:buFont typeface="Arial" panose="020B0604020202020204" pitchFamily="34" charset="0"/>
              <a:buChar char="•"/>
            </a:pPr>
            <a:r>
              <a:rPr lang="en-US" sz="3200" dirty="0" smtClean="0"/>
              <a:t>Using GAT </a:t>
            </a:r>
            <a:r>
              <a:rPr lang="en-US" sz="3200" dirty="0"/>
              <a:t>can improve the accuracy and efficiency of </a:t>
            </a:r>
            <a:r>
              <a:rPr lang="en-US" sz="3200" dirty="0" smtClean="0"/>
              <a:t>Drug-Target Affinity</a:t>
            </a:r>
            <a:r>
              <a:rPr lang="en-US" sz="3200" dirty="0"/>
              <a:t>. </a:t>
            </a:r>
            <a:endParaRPr lang="en-US" sz="3200" dirty="0" smtClean="0"/>
          </a:p>
          <a:p>
            <a:pPr marL="571500" indent="-571500" algn="just">
              <a:buFont typeface="Arial" panose="020B0604020202020204" pitchFamily="34" charset="0"/>
              <a:buChar char="•"/>
            </a:pPr>
            <a:endParaRPr lang="en-US" sz="3200" dirty="0"/>
          </a:p>
        </p:txBody>
      </p:sp>
      <p:sp>
        <p:nvSpPr>
          <p:cNvPr id="16" name="TextBox 15"/>
          <p:cNvSpPr txBox="1"/>
          <p:nvPr/>
        </p:nvSpPr>
        <p:spPr>
          <a:xfrm>
            <a:off x="668529" y="8883099"/>
            <a:ext cx="14257584" cy="6494085"/>
          </a:xfrm>
          <a:prstGeom prst="rect">
            <a:avLst/>
          </a:prstGeom>
          <a:noFill/>
          <a:ln>
            <a:solidFill>
              <a:srgbClr val="248A98"/>
            </a:solidFill>
          </a:ln>
        </p:spPr>
        <p:txBody>
          <a:bodyPr wrap="square" rtlCol="0">
            <a:spAutoFit/>
          </a:bodyPr>
          <a:lstStyle/>
          <a:p>
            <a:pPr algn="just"/>
            <a:r>
              <a:rPr lang="en-US" sz="3200" dirty="0">
                <a:cs typeface="Arial" panose="020B0604020202020204" pitchFamily="34" charset="0"/>
              </a:rPr>
              <a:t>Drug </a:t>
            </a:r>
            <a:r>
              <a:rPr lang="en-US" sz="3200" dirty="0" smtClean="0">
                <a:cs typeface="Arial" panose="020B0604020202020204" pitchFamily="34" charset="0"/>
              </a:rPr>
              <a:t>discovery (DD) </a:t>
            </a:r>
            <a:r>
              <a:rPr lang="en-US" sz="3200" dirty="0">
                <a:cs typeface="Arial" panose="020B0604020202020204" pitchFamily="34" charset="0"/>
              </a:rPr>
              <a:t>is the process through which potential new medicines are identified</a:t>
            </a:r>
            <a:r>
              <a:rPr lang="en-US" sz="3200" dirty="0" smtClean="0">
                <a:cs typeface="Arial" panose="020B0604020202020204" pitchFamily="34" charset="0"/>
              </a:rPr>
              <a:t>. Drug-target affinity(DTA) </a:t>
            </a:r>
            <a:r>
              <a:rPr lang="en-US" sz="3200" dirty="0">
                <a:cs typeface="Arial" panose="020B0604020202020204" pitchFamily="34" charset="0"/>
              </a:rPr>
              <a:t>prediction is a </a:t>
            </a:r>
            <a:r>
              <a:rPr lang="en-US" sz="3200" dirty="0" smtClean="0">
                <a:cs typeface="Arial" panose="020B0604020202020204" pitchFamily="34" charset="0"/>
              </a:rPr>
              <a:t>crucial </a:t>
            </a:r>
            <a:r>
              <a:rPr lang="en-US" sz="3200" dirty="0">
                <a:cs typeface="Arial" panose="020B0604020202020204" pitchFamily="34" charset="0"/>
              </a:rPr>
              <a:t>step in the </a:t>
            </a:r>
            <a:r>
              <a:rPr lang="en-US" sz="3200" dirty="0" smtClean="0">
                <a:cs typeface="Arial" panose="020B0604020202020204" pitchFamily="34" charset="0"/>
              </a:rPr>
              <a:t>DD </a:t>
            </a:r>
            <a:r>
              <a:rPr lang="en-US" sz="3200" dirty="0">
                <a:cs typeface="Arial" panose="020B0604020202020204" pitchFamily="34" charset="0"/>
              </a:rPr>
              <a:t>process, as it can help to identify and optimize potential drug candidates to target specific protein(s). </a:t>
            </a:r>
            <a:r>
              <a:rPr lang="en-US" sz="3200" dirty="0" smtClean="0">
                <a:cs typeface="Arial" panose="020B0604020202020204" pitchFamily="34" charset="0"/>
              </a:rPr>
              <a:t>DTA </a:t>
            </a:r>
            <a:r>
              <a:rPr lang="en-US" sz="3200" dirty="0">
                <a:cs typeface="Arial" panose="020B0604020202020204" pitchFamily="34" charset="0"/>
              </a:rPr>
              <a:t>measures how strongly a drug binds to a protein. However, experimental methods are costly and slow, and existing computational methods have some </a:t>
            </a:r>
            <a:r>
              <a:rPr lang="en-US" sz="3200" dirty="0" smtClean="0">
                <a:cs typeface="Arial" panose="020B0604020202020204" pitchFamily="34" charset="0"/>
              </a:rPr>
              <a:t>limitations. </a:t>
            </a:r>
            <a:r>
              <a:rPr lang="en-US" sz="3200" dirty="0">
                <a:cs typeface="Arial" panose="020B0604020202020204" pitchFamily="34" charset="0"/>
              </a:rPr>
              <a:t>For </a:t>
            </a:r>
            <a:r>
              <a:rPr lang="en-US" sz="3200" dirty="0" smtClean="0">
                <a:cs typeface="Arial" panose="020B0604020202020204" pitchFamily="34" charset="0"/>
              </a:rPr>
              <a:t>instance, </a:t>
            </a:r>
            <a:r>
              <a:rPr lang="en-US" sz="3200" dirty="0">
                <a:cs typeface="Arial" panose="020B0604020202020204" pitchFamily="34" charset="0"/>
              </a:rPr>
              <a:t>some </a:t>
            </a:r>
            <a:r>
              <a:rPr lang="en-US" sz="3200" dirty="0" smtClean="0">
                <a:cs typeface="Arial" panose="020B0604020202020204" pitchFamily="34" charset="0"/>
              </a:rPr>
              <a:t>methods </a:t>
            </a:r>
            <a:r>
              <a:rPr lang="en-US" sz="3200" dirty="0">
                <a:cs typeface="Arial" panose="020B0604020202020204" pitchFamily="34" charset="0"/>
              </a:rPr>
              <a:t>rely on 3D structural information of targets, which is not widely available, or use simple string representations of drugs, which may not capture their complex molecular properties.</a:t>
            </a:r>
          </a:p>
          <a:p>
            <a:pPr algn="just"/>
            <a:r>
              <a:rPr lang="en-US" sz="3200" dirty="0">
                <a:cs typeface="Arial" panose="020B0604020202020204" pitchFamily="34" charset="0"/>
              </a:rPr>
              <a:t>Moreover, some methods use graph neural networks to represent the drugs as a graph but ignore the importance of different atoms and bonds. We propose graph attention networks, which can assign different weights to different nodes and edges in the graph based on their importance for the task.</a:t>
            </a:r>
          </a:p>
        </p:txBody>
      </p:sp>
      <p:sp>
        <p:nvSpPr>
          <p:cNvPr id="17" name="TextBox 16"/>
          <p:cNvSpPr txBox="1"/>
          <p:nvPr/>
        </p:nvSpPr>
        <p:spPr>
          <a:xfrm>
            <a:off x="15255219" y="8883099"/>
            <a:ext cx="14266370" cy="2554545"/>
          </a:xfrm>
          <a:prstGeom prst="rect">
            <a:avLst/>
          </a:prstGeom>
          <a:noFill/>
          <a:ln>
            <a:solidFill>
              <a:srgbClr val="248A98"/>
            </a:solidFill>
          </a:ln>
        </p:spPr>
        <p:txBody>
          <a:bodyPr wrap="square" rtlCol="0">
            <a:spAutoFit/>
          </a:bodyPr>
          <a:lstStyle/>
          <a:p>
            <a:pPr algn="just"/>
            <a:r>
              <a:rPr lang="en-US" sz="3200" dirty="0"/>
              <a:t>How to predict drug binding affinities to target proteins?</a:t>
            </a:r>
          </a:p>
          <a:p>
            <a:pPr marL="514350" indent="-514350" algn="just">
              <a:buFont typeface="+mj-lt"/>
              <a:buAutoNum type="arabicPeriod"/>
            </a:pPr>
            <a:r>
              <a:rPr lang="en-US" sz="3200" dirty="0" smtClean="0"/>
              <a:t>How </a:t>
            </a:r>
            <a:r>
              <a:rPr lang="en-US" sz="3200" dirty="0"/>
              <a:t>to represent the protein sequences as an input </a:t>
            </a:r>
            <a:r>
              <a:rPr lang="en-US" sz="3200" dirty="0" smtClean="0"/>
              <a:t>model</a:t>
            </a:r>
            <a:r>
              <a:rPr lang="en-US" sz="3200" dirty="0"/>
              <a:t>?</a:t>
            </a:r>
          </a:p>
          <a:p>
            <a:pPr marL="514350" indent="-514350" algn="just">
              <a:buFont typeface="+mj-lt"/>
              <a:buAutoNum type="arabicPeriod"/>
            </a:pPr>
            <a:r>
              <a:rPr lang="en-US" sz="3200" dirty="0" smtClean="0"/>
              <a:t>How </a:t>
            </a:r>
            <a:r>
              <a:rPr lang="en-US" sz="3200" dirty="0"/>
              <a:t>to generate an informative graph of </a:t>
            </a:r>
            <a:r>
              <a:rPr lang="en-US" sz="3200" dirty="0" smtClean="0"/>
              <a:t>drugs</a:t>
            </a:r>
            <a:r>
              <a:rPr lang="en-US" sz="3200" dirty="0"/>
              <a:t>?</a:t>
            </a:r>
          </a:p>
          <a:p>
            <a:pPr marL="514350" indent="-514350" algn="just">
              <a:buFont typeface="+mj-lt"/>
              <a:buAutoNum type="alphaLcPeriod"/>
            </a:pPr>
            <a:r>
              <a:rPr lang="en-US" sz="3200" dirty="0" smtClean="0"/>
              <a:t>How </a:t>
            </a:r>
            <a:r>
              <a:rPr lang="en-US" sz="3200" dirty="0"/>
              <a:t>can exploit Graph </a:t>
            </a:r>
            <a:r>
              <a:rPr lang="en-US" sz="3200" dirty="0" err="1"/>
              <a:t>ATtention</a:t>
            </a:r>
            <a:r>
              <a:rPr lang="en-US" sz="3200" dirty="0"/>
              <a:t> Networks (</a:t>
            </a:r>
            <a:r>
              <a:rPr lang="en-US" sz="3200" dirty="0" smtClean="0"/>
              <a:t>GAT) </a:t>
            </a:r>
            <a:r>
              <a:rPr lang="en-US" sz="3200" dirty="0"/>
              <a:t>to model the drugs as a molecular graph</a:t>
            </a:r>
            <a:r>
              <a:rPr lang="en-US" sz="3200" dirty="0" smtClean="0"/>
              <a:t>?</a:t>
            </a:r>
          </a:p>
        </p:txBody>
      </p:sp>
      <p:sp>
        <p:nvSpPr>
          <p:cNvPr id="18" name="TextBox 17"/>
          <p:cNvSpPr txBox="1"/>
          <p:nvPr/>
        </p:nvSpPr>
        <p:spPr>
          <a:xfrm>
            <a:off x="638088" y="26161649"/>
            <a:ext cx="18391827" cy="9110186"/>
          </a:xfrm>
          <a:prstGeom prst="rect">
            <a:avLst/>
          </a:prstGeom>
          <a:noFill/>
          <a:ln cap="flat">
            <a:solidFill>
              <a:srgbClr val="2DA7E2"/>
            </a:solidFill>
          </a:ln>
        </p:spPr>
        <p:txBody>
          <a:bodyPr wrap="square" rtlCol="0">
            <a:spAutoFit/>
          </a:bodyPr>
          <a:lstStyle/>
          <a:p>
            <a:pPr algn="just"/>
            <a:r>
              <a:rPr lang="en-US" sz="3400" dirty="0"/>
              <a:t>We evaluated our model on the Davis </a:t>
            </a:r>
            <a:r>
              <a:rPr lang="en-US" sz="3400" dirty="0" smtClean="0"/>
              <a:t>dataset[3], </a:t>
            </a:r>
            <a:r>
              <a:rPr lang="en-US" sz="3400" dirty="0"/>
              <a:t>which contains drug-target binding affinity data measured by </a:t>
            </a:r>
            <a:r>
              <a:rPr lang="en-US" sz="3400" dirty="0" err="1"/>
              <a:t>Kd</a:t>
            </a:r>
            <a:r>
              <a:rPr lang="en-US" sz="3400" dirty="0"/>
              <a:t>. We compared our model with </a:t>
            </a:r>
            <a:r>
              <a:rPr lang="en-US" sz="3400" dirty="0" smtClean="0"/>
              <a:t>five </a:t>
            </a:r>
            <a:r>
              <a:rPr lang="en-US" sz="3400" dirty="0"/>
              <a:t>state-of-the-art methods: </a:t>
            </a:r>
            <a:r>
              <a:rPr lang="en-US" sz="3400" dirty="0" err="1" smtClean="0"/>
              <a:t>KronRLS</a:t>
            </a:r>
            <a:r>
              <a:rPr lang="en-US" sz="3400" dirty="0" smtClean="0"/>
              <a:t>[4], </a:t>
            </a:r>
            <a:r>
              <a:rPr lang="en-US" sz="3400" dirty="0" err="1" smtClean="0"/>
              <a:t>SimBoost</a:t>
            </a:r>
            <a:r>
              <a:rPr lang="en-US" sz="3400" dirty="0" smtClean="0"/>
              <a:t> [5], </a:t>
            </a:r>
            <a:r>
              <a:rPr lang="en-US" sz="3400" dirty="0" err="1" smtClean="0"/>
              <a:t>DeepDTA</a:t>
            </a:r>
            <a:r>
              <a:rPr lang="en-US" sz="3400" dirty="0" smtClean="0"/>
              <a:t>[2], </a:t>
            </a:r>
            <a:r>
              <a:rPr lang="en-US" sz="3400" dirty="0" err="1" smtClean="0"/>
              <a:t>WideDTA</a:t>
            </a:r>
            <a:r>
              <a:rPr lang="en-US" sz="3400" dirty="0" smtClean="0"/>
              <a:t>[6] and </a:t>
            </a:r>
            <a:r>
              <a:rPr lang="en-US" sz="3400" dirty="0" err="1" smtClean="0"/>
              <a:t>GraphDTA</a:t>
            </a:r>
            <a:r>
              <a:rPr lang="en-US" sz="3400" dirty="0" smtClean="0"/>
              <a:t>. </a:t>
            </a:r>
            <a:r>
              <a:rPr lang="en-US" sz="3400" dirty="0"/>
              <a:t>We used two evaluation metrics: mean squared error (MSE) and concordance index (CI</a:t>
            </a:r>
            <a:r>
              <a:rPr lang="en-US" sz="3400" dirty="0" smtClean="0"/>
              <a:t>).</a:t>
            </a:r>
            <a:r>
              <a:rPr lang="en-US" sz="3400" dirty="0"/>
              <a:t> Table</a:t>
            </a:r>
            <a:r>
              <a:rPr lang="en-US" sz="3400" dirty="0" smtClean="0"/>
              <a:t> 1 </a:t>
            </a:r>
            <a:r>
              <a:rPr lang="en-US" sz="3400" dirty="0"/>
              <a:t>shows the expected performance of our model and the compared methods on the Davis </a:t>
            </a:r>
            <a:r>
              <a:rPr lang="en-US" sz="3400" dirty="0" smtClean="0"/>
              <a:t>dataset</a:t>
            </a:r>
            <a:r>
              <a:rPr lang="en-US" sz="3200" dirty="0" smtClean="0"/>
              <a:t>:</a:t>
            </a:r>
          </a:p>
          <a:p>
            <a:pPr algn="just"/>
            <a:endParaRPr lang="en-US" sz="3200" dirty="0" smtClean="0"/>
          </a:p>
          <a:p>
            <a:endParaRPr lang="en-US" sz="3200" dirty="0" smtClean="0"/>
          </a:p>
          <a:p>
            <a:endParaRPr lang="en-US" sz="3200" dirty="0" smtClean="0"/>
          </a:p>
          <a:p>
            <a:endParaRPr lang="en-US" sz="3200" dirty="0"/>
          </a:p>
          <a:p>
            <a:endParaRPr lang="en-US" sz="3200" dirty="0" smtClean="0"/>
          </a:p>
          <a:p>
            <a:endParaRPr lang="en-US" sz="3200" dirty="0"/>
          </a:p>
          <a:p>
            <a:endParaRPr lang="en-US" sz="3200" dirty="0" smtClean="0"/>
          </a:p>
          <a:p>
            <a:endParaRPr lang="en-US" sz="3200" dirty="0" smtClean="0"/>
          </a:p>
          <a:p>
            <a:endParaRPr lang="en-US" sz="3200" dirty="0" smtClean="0"/>
          </a:p>
          <a:p>
            <a:endParaRPr lang="en-US" sz="3200" dirty="0"/>
          </a:p>
          <a:p>
            <a:endParaRPr lang="en-US" sz="3200" dirty="0" smtClean="0"/>
          </a:p>
          <a:p>
            <a:endParaRPr lang="en-US" sz="3200" dirty="0" smtClean="0"/>
          </a:p>
          <a:p>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2125233027"/>
              </p:ext>
            </p:extLst>
          </p:nvPr>
        </p:nvGraphicFramePr>
        <p:xfrm>
          <a:off x="749905" y="29061069"/>
          <a:ext cx="5939721" cy="5608320"/>
        </p:xfrm>
        <a:graphic>
          <a:graphicData uri="http://schemas.openxmlformats.org/drawingml/2006/table">
            <a:tbl>
              <a:tblPr firstRow="1" bandRow="1">
                <a:tableStyleId>{5C22544A-7EE6-4342-B048-85BDC9FD1C3A}</a:tableStyleId>
              </a:tblPr>
              <a:tblGrid>
                <a:gridCol w="1979907">
                  <a:extLst>
                    <a:ext uri="{9D8B030D-6E8A-4147-A177-3AD203B41FA5}">
                      <a16:colId xmlns:a16="http://schemas.microsoft.com/office/drawing/2014/main" val="2616076341"/>
                    </a:ext>
                  </a:extLst>
                </a:gridCol>
                <a:gridCol w="1979907">
                  <a:extLst>
                    <a:ext uri="{9D8B030D-6E8A-4147-A177-3AD203B41FA5}">
                      <a16:colId xmlns:a16="http://schemas.microsoft.com/office/drawing/2014/main" val="3253926787"/>
                    </a:ext>
                  </a:extLst>
                </a:gridCol>
                <a:gridCol w="1979907">
                  <a:extLst>
                    <a:ext uri="{9D8B030D-6E8A-4147-A177-3AD203B41FA5}">
                      <a16:colId xmlns:a16="http://schemas.microsoft.com/office/drawing/2014/main" val="2546190513"/>
                    </a:ext>
                  </a:extLst>
                </a:gridCol>
              </a:tblGrid>
              <a:tr h="579120">
                <a:tc>
                  <a:txBody>
                    <a:bodyPr/>
                    <a:lstStyle/>
                    <a:p>
                      <a:pPr algn="ctr"/>
                      <a:r>
                        <a:rPr lang="en-US" sz="3200" b="0" dirty="0" smtClean="0">
                          <a:solidFill>
                            <a:schemeClr val="tx1"/>
                          </a:solidFill>
                        </a:rPr>
                        <a:t>method</a:t>
                      </a:r>
                      <a:endParaRPr lang="en-US" sz="3200" b="0" dirty="0">
                        <a:solidFill>
                          <a:schemeClr val="tx1"/>
                        </a:solidFill>
                      </a:endParaRPr>
                    </a:p>
                  </a:txBody>
                  <a:tcPr/>
                </a:tc>
                <a:tc>
                  <a:txBody>
                    <a:bodyPr/>
                    <a:lstStyle/>
                    <a:p>
                      <a:pPr algn="ctr"/>
                      <a:r>
                        <a:rPr lang="en-US" sz="3200" b="0" dirty="0" smtClean="0">
                          <a:solidFill>
                            <a:schemeClr val="tx1"/>
                          </a:solidFill>
                        </a:rPr>
                        <a:t>MSE</a:t>
                      </a:r>
                      <a:endParaRPr lang="en-US" sz="3200" b="0" dirty="0">
                        <a:solidFill>
                          <a:schemeClr val="tx1"/>
                        </a:solidFill>
                      </a:endParaRPr>
                    </a:p>
                  </a:txBody>
                  <a:tcPr/>
                </a:tc>
                <a:tc>
                  <a:txBody>
                    <a:bodyPr/>
                    <a:lstStyle/>
                    <a:p>
                      <a:pPr algn="ctr"/>
                      <a:r>
                        <a:rPr lang="en-US" sz="3200" b="0" dirty="0" smtClean="0">
                          <a:solidFill>
                            <a:schemeClr val="tx1"/>
                          </a:solidFill>
                        </a:rPr>
                        <a:t>CI</a:t>
                      </a:r>
                      <a:endParaRPr lang="en-US" sz="3200" b="0" dirty="0">
                        <a:solidFill>
                          <a:schemeClr val="tx1"/>
                        </a:solidFill>
                      </a:endParaRPr>
                    </a:p>
                  </a:txBody>
                  <a:tcPr/>
                </a:tc>
                <a:extLst>
                  <a:ext uri="{0D108BD9-81ED-4DB2-BD59-A6C34878D82A}">
                    <a16:rowId xmlns:a16="http://schemas.microsoft.com/office/drawing/2014/main" val="3878399453"/>
                  </a:ext>
                </a:extLst>
              </a:tr>
              <a:tr h="579120">
                <a:tc>
                  <a:txBody>
                    <a:bodyPr/>
                    <a:lstStyle/>
                    <a:p>
                      <a:pPr algn="ctr"/>
                      <a:r>
                        <a:rPr lang="en-US" sz="3200" dirty="0" err="1" smtClean="0"/>
                        <a:t>KronRLS</a:t>
                      </a:r>
                      <a:endParaRPr lang="en-US" sz="3200" dirty="0"/>
                    </a:p>
                  </a:txBody>
                  <a:tcPr/>
                </a:tc>
                <a:tc>
                  <a:txBody>
                    <a:bodyPr/>
                    <a:lstStyle/>
                    <a:p>
                      <a:pPr algn="ctr"/>
                      <a:r>
                        <a:rPr lang="en-US" sz="3200" b="0" i="0" u="none" strike="noStrike" kern="1200" baseline="0" dirty="0" smtClean="0">
                          <a:solidFill>
                            <a:schemeClr val="dk1"/>
                          </a:solidFill>
                          <a:latin typeface="+mn-lt"/>
                          <a:ea typeface="+mn-ea"/>
                          <a:cs typeface="+mn-cs"/>
                        </a:rPr>
                        <a:t>0.379</a:t>
                      </a:r>
                      <a:endParaRPr lang="en-US" sz="3200" dirty="0"/>
                    </a:p>
                  </a:txBody>
                  <a:tcPr/>
                </a:tc>
                <a:tc>
                  <a:txBody>
                    <a:bodyPr/>
                    <a:lstStyle/>
                    <a:p>
                      <a:pPr algn="ctr"/>
                      <a:r>
                        <a:rPr lang="en-US" sz="3200" b="0" i="0" u="none" strike="noStrike" kern="1200" baseline="0" dirty="0" smtClean="0">
                          <a:solidFill>
                            <a:schemeClr val="dk1"/>
                          </a:solidFill>
                          <a:latin typeface="+mn-lt"/>
                          <a:ea typeface="+mn-ea"/>
                          <a:cs typeface="+mn-cs"/>
                        </a:rPr>
                        <a:t>0.871</a:t>
                      </a:r>
                      <a:endParaRPr lang="en-US" sz="3200" dirty="0"/>
                    </a:p>
                  </a:txBody>
                  <a:tcPr/>
                </a:tc>
                <a:extLst>
                  <a:ext uri="{0D108BD9-81ED-4DB2-BD59-A6C34878D82A}">
                    <a16:rowId xmlns:a16="http://schemas.microsoft.com/office/drawing/2014/main" val="846162309"/>
                  </a:ext>
                </a:extLst>
              </a:tr>
              <a:tr h="579120">
                <a:tc>
                  <a:txBody>
                    <a:bodyPr/>
                    <a:lstStyle/>
                    <a:p>
                      <a:pPr algn="ctr"/>
                      <a:r>
                        <a:rPr lang="en-US" sz="3200" dirty="0" err="1" smtClean="0"/>
                        <a:t>SimBoost</a:t>
                      </a:r>
                      <a:endParaRPr lang="en-US" sz="3200" dirty="0"/>
                    </a:p>
                  </a:txBody>
                  <a:tcPr/>
                </a:tc>
                <a:tc>
                  <a:txBody>
                    <a:bodyPr/>
                    <a:lstStyle/>
                    <a:p>
                      <a:pPr algn="ctr"/>
                      <a:r>
                        <a:rPr lang="en-US" sz="3200" b="0" i="0" u="none" strike="noStrike" kern="1200" baseline="0" dirty="0" smtClean="0">
                          <a:solidFill>
                            <a:schemeClr val="dk1"/>
                          </a:solidFill>
                          <a:latin typeface="+mn-lt"/>
                          <a:ea typeface="+mn-ea"/>
                          <a:cs typeface="+mn-cs"/>
                        </a:rPr>
                        <a:t>0.282</a:t>
                      </a:r>
                      <a:endParaRPr lang="en-US" sz="3200" dirty="0"/>
                    </a:p>
                  </a:txBody>
                  <a:tcPr/>
                </a:tc>
                <a:tc>
                  <a:txBody>
                    <a:bodyPr/>
                    <a:lstStyle/>
                    <a:p>
                      <a:pPr algn="ctr"/>
                      <a:r>
                        <a:rPr lang="en-US" sz="3200" b="0" i="0" u="none" strike="noStrike" kern="1200" baseline="0" dirty="0" smtClean="0">
                          <a:solidFill>
                            <a:schemeClr val="dk1"/>
                          </a:solidFill>
                          <a:latin typeface="+mn-lt"/>
                          <a:ea typeface="+mn-ea"/>
                          <a:cs typeface="+mn-cs"/>
                        </a:rPr>
                        <a:t>0.871</a:t>
                      </a:r>
                      <a:endParaRPr lang="en-US" sz="3200" dirty="0"/>
                    </a:p>
                  </a:txBody>
                  <a:tcPr/>
                </a:tc>
                <a:extLst>
                  <a:ext uri="{0D108BD9-81ED-4DB2-BD59-A6C34878D82A}">
                    <a16:rowId xmlns:a16="http://schemas.microsoft.com/office/drawing/2014/main" val="3838189515"/>
                  </a:ext>
                </a:extLst>
              </a:tr>
              <a:tr h="579120">
                <a:tc>
                  <a:txBody>
                    <a:bodyPr/>
                    <a:lstStyle/>
                    <a:p>
                      <a:pPr algn="ctr"/>
                      <a:r>
                        <a:rPr lang="en-US" sz="3200" dirty="0" err="1" smtClean="0"/>
                        <a:t>DeepDTA</a:t>
                      </a:r>
                      <a:endParaRPr lang="en-US" sz="3200" dirty="0"/>
                    </a:p>
                  </a:txBody>
                  <a:tcPr/>
                </a:tc>
                <a:tc>
                  <a:txBody>
                    <a:bodyPr/>
                    <a:lstStyle/>
                    <a:p>
                      <a:pPr algn="ctr"/>
                      <a:r>
                        <a:rPr lang="en-US" sz="3200" b="0" i="0" u="none" strike="noStrike" kern="1200" baseline="0" dirty="0" smtClean="0">
                          <a:solidFill>
                            <a:schemeClr val="dk1"/>
                          </a:solidFill>
                          <a:latin typeface="+mn-lt"/>
                          <a:ea typeface="+mn-ea"/>
                          <a:cs typeface="+mn-cs"/>
                        </a:rPr>
                        <a:t>0.261</a:t>
                      </a:r>
                      <a:endParaRPr lang="en-US" sz="3200" dirty="0"/>
                    </a:p>
                  </a:txBody>
                  <a:tcPr/>
                </a:tc>
                <a:tc>
                  <a:txBody>
                    <a:bodyPr/>
                    <a:lstStyle/>
                    <a:p>
                      <a:pPr algn="ctr"/>
                      <a:r>
                        <a:rPr lang="en-US" sz="3200" b="0" i="0" u="none" strike="noStrike" kern="1200" baseline="0" dirty="0" smtClean="0">
                          <a:solidFill>
                            <a:schemeClr val="dk1"/>
                          </a:solidFill>
                          <a:latin typeface="+mn-lt"/>
                          <a:ea typeface="+mn-ea"/>
                          <a:cs typeface="+mn-cs"/>
                        </a:rPr>
                        <a:t>0.878</a:t>
                      </a:r>
                      <a:endParaRPr lang="en-US" sz="3200" dirty="0"/>
                    </a:p>
                  </a:txBody>
                  <a:tcPr/>
                </a:tc>
                <a:extLst>
                  <a:ext uri="{0D108BD9-81ED-4DB2-BD59-A6C34878D82A}">
                    <a16:rowId xmlns:a16="http://schemas.microsoft.com/office/drawing/2014/main" val="3648568466"/>
                  </a:ext>
                </a:extLst>
              </a:tr>
              <a:tr h="579120">
                <a:tc>
                  <a:txBody>
                    <a:bodyPr/>
                    <a:lstStyle/>
                    <a:p>
                      <a:pPr algn="ctr"/>
                      <a:r>
                        <a:rPr lang="en-US" sz="3200" dirty="0" err="1" smtClean="0"/>
                        <a:t>WideDTA</a:t>
                      </a:r>
                      <a:endParaRPr lang="en-US" sz="3200" dirty="0"/>
                    </a:p>
                  </a:txBody>
                  <a:tcPr/>
                </a:tc>
                <a:tc>
                  <a:txBody>
                    <a:bodyPr/>
                    <a:lstStyle/>
                    <a:p>
                      <a:pPr algn="ctr"/>
                      <a:r>
                        <a:rPr lang="en-US" sz="3200" b="0" i="0" u="none" strike="noStrike" kern="1200" baseline="0" dirty="0" smtClean="0">
                          <a:solidFill>
                            <a:schemeClr val="dk1"/>
                          </a:solidFill>
                          <a:latin typeface="+mn-lt"/>
                          <a:ea typeface="+mn-ea"/>
                          <a:cs typeface="+mn-cs"/>
                        </a:rPr>
                        <a:t>0.262</a:t>
                      </a:r>
                      <a:endParaRPr lang="en-US" sz="3200" dirty="0"/>
                    </a:p>
                  </a:txBody>
                  <a:tcPr/>
                </a:tc>
                <a:tc>
                  <a:txBody>
                    <a:bodyPr/>
                    <a:lstStyle/>
                    <a:p>
                      <a:pPr algn="ctr"/>
                      <a:r>
                        <a:rPr lang="en-US" sz="3200" b="0" i="0" u="none" strike="noStrike" kern="1200" baseline="0" dirty="0" smtClean="0">
                          <a:solidFill>
                            <a:schemeClr val="dk1"/>
                          </a:solidFill>
                          <a:latin typeface="+mn-lt"/>
                          <a:ea typeface="+mn-ea"/>
                          <a:cs typeface="+mn-cs"/>
                        </a:rPr>
                        <a:t>0.886</a:t>
                      </a:r>
                      <a:endParaRPr lang="en-US" sz="3200" dirty="0"/>
                    </a:p>
                  </a:txBody>
                  <a:tcPr/>
                </a:tc>
                <a:extLst>
                  <a:ext uri="{0D108BD9-81ED-4DB2-BD59-A6C34878D82A}">
                    <a16:rowId xmlns:a16="http://schemas.microsoft.com/office/drawing/2014/main" val="4198219442"/>
                  </a:ext>
                </a:extLst>
              </a:tr>
              <a:tr h="1066800">
                <a:tc>
                  <a:txBody>
                    <a:bodyPr/>
                    <a:lstStyle/>
                    <a:p>
                      <a:pPr marL="0" marR="0" indent="0" algn="ctr" defTabSz="4175149" rtl="0" eaLnBrk="1" fontAlgn="auto" latinLnBrk="0" hangingPunct="1">
                        <a:lnSpc>
                          <a:spcPct val="100000"/>
                        </a:lnSpc>
                        <a:spcBef>
                          <a:spcPts val="0"/>
                        </a:spcBef>
                        <a:spcAft>
                          <a:spcPts val="0"/>
                        </a:spcAft>
                        <a:buClrTx/>
                        <a:buSzTx/>
                        <a:buFontTx/>
                        <a:buNone/>
                        <a:tabLst/>
                        <a:defRPr/>
                      </a:pPr>
                      <a:r>
                        <a:rPr lang="en-US" sz="3200" dirty="0" err="1" smtClean="0"/>
                        <a:t>GraphDTA</a:t>
                      </a:r>
                      <a:r>
                        <a:rPr lang="en-US" sz="3200" dirty="0" smtClean="0"/>
                        <a:t>-GAT</a:t>
                      </a:r>
                    </a:p>
                  </a:txBody>
                  <a:tcPr/>
                </a:tc>
                <a:tc>
                  <a:txBody>
                    <a:bodyPr/>
                    <a:lstStyle/>
                    <a:p>
                      <a:pPr algn="ctr"/>
                      <a:r>
                        <a:rPr lang="en-US" sz="3200" dirty="0" smtClean="0"/>
                        <a:t>0.232</a:t>
                      </a:r>
                      <a:endParaRPr lang="en-US" sz="3200" dirty="0"/>
                    </a:p>
                  </a:txBody>
                  <a:tcPr/>
                </a:tc>
                <a:tc>
                  <a:txBody>
                    <a:bodyPr/>
                    <a:lstStyle/>
                    <a:p>
                      <a:pPr algn="ctr"/>
                      <a:r>
                        <a:rPr lang="en-US" sz="3200" dirty="0" smtClean="0"/>
                        <a:t>0.892</a:t>
                      </a:r>
                      <a:endParaRPr lang="en-US" sz="3200" dirty="0"/>
                    </a:p>
                  </a:txBody>
                  <a:tcPr/>
                </a:tc>
                <a:extLst>
                  <a:ext uri="{0D108BD9-81ED-4DB2-BD59-A6C34878D82A}">
                    <a16:rowId xmlns:a16="http://schemas.microsoft.com/office/drawing/2014/main" val="3983259191"/>
                  </a:ext>
                </a:extLst>
              </a:tr>
              <a:tr h="1066800">
                <a:tc>
                  <a:txBody>
                    <a:bodyPr/>
                    <a:lstStyle/>
                    <a:p>
                      <a:pPr algn="ctr"/>
                      <a:r>
                        <a:rPr lang="en-US" sz="3200" dirty="0" err="1" smtClean="0"/>
                        <a:t>GraphDTA</a:t>
                      </a:r>
                      <a:r>
                        <a:rPr lang="en-US" sz="3200" dirty="0" smtClean="0"/>
                        <a:t>-GCN</a:t>
                      </a:r>
                    </a:p>
                  </a:txBody>
                  <a:tcPr/>
                </a:tc>
                <a:tc>
                  <a:txBody>
                    <a:bodyPr/>
                    <a:lstStyle/>
                    <a:p>
                      <a:pPr algn="ctr"/>
                      <a:r>
                        <a:rPr lang="en-US" sz="3200" b="0" i="0" u="none" strike="noStrike" kern="1200" baseline="0" dirty="0" smtClean="0">
                          <a:solidFill>
                            <a:schemeClr val="dk1"/>
                          </a:solidFill>
                          <a:latin typeface="+mn-lt"/>
                          <a:ea typeface="+mn-ea"/>
                          <a:cs typeface="+mn-cs"/>
                        </a:rPr>
                        <a:t>0.254</a:t>
                      </a:r>
                      <a:endParaRPr lang="en-US" sz="3200" dirty="0"/>
                    </a:p>
                  </a:txBody>
                  <a:tcPr/>
                </a:tc>
                <a:tc>
                  <a:txBody>
                    <a:bodyPr/>
                    <a:lstStyle/>
                    <a:p>
                      <a:pPr algn="ctr"/>
                      <a:r>
                        <a:rPr lang="en-US" sz="3200" b="0" i="0" u="none" strike="noStrike" kern="1200" baseline="0" dirty="0" smtClean="0">
                          <a:solidFill>
                            <a:schemeClr val="dk1"/>
                          </a:solidFill>
                          <a:latin typeface="+mn-lt"/>
                          <a:ea typeface="+mn-ea"/>
                          <a:cs typeface="+mn-cs"/>
                        </a:rPr>
                        <a:t>0.880</a:t>
                      </a:r>
                      <a:endParaRPr lang="en-US" sz="3200" dirty="0"/>
                    </a:p>
                  </a:txBody>
                  <a:tcPr/>
                </a:tc>
                <a:extLst>
                  <a:ext uri="{0D108BD9-81ED-4DB2-BD59-A6C34878D82A}">
                    <a16:rowId xmlns:a16="http://schemas.microsoft.com/office/drawing/2014/main" val="829928074"/>
                  </a:ext>
                </a:extLst>
              </a:tr>
              <a:tr h="579120">
                <a:tc>
                  <a:txBody>
                    <a:bodyPr/>
                    <a:lstStyle/>
                    <a:p>
                      <a:pPr algn="ctr"/>
                      <a:r>
                        <a:rPr lang="en-US" sz="3200" dirty="0" smtClean="0"/>
                        <a:t>Our model</a:t>
                      </a:r>
                      <a:endParaRPr lang="en-US" sz="3200" dirty="0"/>
                    </a:p>
                  </a:txBody>
                  <a:tcPr/>
                </a:tc>
                <a:tc>
                  <a:txBody>
                    <a:bodyPr/>
                    <a:lstStyle/>
                    <a:p>
                      <a:pPr algn="ctr"/>
                      <a:r>
                        <a:rPr lang="en-US" sz="3200" dirty="0" smtClean="0"/>
                        <a:t>0.249</a:t>
                      </a:r>
                      <a:endParaRPr lang="en-US" sz="3200" dirty="0"/>
                    </a:p>
                  </a:txBody>
                  <a:tcPr/>
                </a:tc>
                <a:tc>
                  <a:txBody>
                    <a:bodyPr/>
                    <a:lstStyle/>
                    <a:p>
                      <a:pPr algn="ctr"/>
                      <a:r>
                        <a:rPr lang="en-US" sz="3200" dirty="0" smtClean="0"/>
                        <a:t>0.881</a:t>
                      </a:r>
                      <a:endParaRPr lang="en-US" sz="3200" dirty="0"/>
                    </a:p>
                  </a:txBody>
                  <a:tcPr/>
                </a:tc>
                <a:extLst>
                  <a:ext uri="{0D108BD9-81ED-4DB2-BD59-A6C34878D82A}">
                    <a16:rowId xmlns:a16="http://schemas.microsoft.com/office/drawing/2014/main" val="4042994082"/>
                  </a:ext>
                </a:extLst>
              </a:tr>
            </a:tbl>
          </a:graphicData>
        </a:graphic>
      </p:graphicFrame>
      <p:sp>
        <p:nvSpPr>
          <p:cNvPr id="4" name="Rounded Rectangle 3"/>
          <p:cNvSpPr/>
          <p:nvPr/>
        </p:nvSpPr>
        <p:spPr>
          <a:xfrm>
            <a:off x="640181" y="15391269"/>
            <a:ext cx="28838264" cy="1285111"/>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rgbClr val="002060"/>
                </a:solidFill>
              </a:rPr>
              <a:t>APPROACH</a:t>
            </a:r>
            <a:endParaRPr lang="en-US" sz="7200" b="1" dirty="0">
              <a:solidFill>
                <a:srgbClr val="002060"/>
              </a:solidFill>
            </a:endParaRPr>
          </a:p>
        </p:txBody>
      </p:sp>
      <p:sp>
        <p:nvSpPr>
          <p:cNvPr id="19" name="Rounded Rectangle 18"/>
          <p:cNvSpPr/>
          <p:nvPr/>
        </p:nvSpPr>
        <p:spPr>
          <a:xfrm>
            <a:off x="1142741" y="24775746"/>
            <a:ext cx="17887174" cy="1177037"/>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rgbClr val="002060"/>
                </a:solidFill>
              </a:rPr>
              <a:t>Result and Conclusion</a:t>
            </a:r>
            <a:endParaRPr lang="en-US" sz="7200" b="1" dirty="0">
              <a:solidFill>
                <a:srgbClr val="002060"/>
              </a:solidFill>
            </a:endParaRPr>
          </a:p>
        </p:txBody>
      </p:sp>
      <p:sp>
        <p:nvSpPr>
          <p:cNvPr id="20" name="Rounded Rectangle 19"/>
          <p:cNvSpPr/>
          <p:nvPr/>
        </p:nvSpPr>
        <p:spPr>
          <a:xfrm>
            <a:off x="15182285" y="11500192"/>
            <a:ext cx="14233432" cy="1111772"/>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rgbClr val="002060"/>
                </a:solidFill>
              </a:rPr>
              <a:t>Hypothesis</a:t>
            </a:r>
            <a:endParaRPr lang="en-US" sz="7200" b="1" dirty="0">
              <a:solidFill>
                <a:srgbClr val="002060"/>
              </a:solidFill>
            </a:endParaRPr>
          </a:p>
        </p:txBody>
      </p:sp>
      <p:sp>
        <p:nvSpPr>
          <p:cNvPr id="11" name="TextBox 10"/>
          <p:cNvSpPr txBox="1"/>
          <p:nvPr/>
        </p:nvSpPr>
        <p:spPr>
          <a:xfrm>
            <a:off x="6801444" y="28777750"/>
            <a:ext cx="12228472" cy="6494085"/>
          </a:xfrm>
          <a:prstGeom prst="rect">
            <a:avLst/>
          </a:prstGeom>
          <a:gradFill>
            <a:gsLst>
              <a:gs pos="0">
                <a:srgbClr val="33CCFF"/>
              </a:gs>
              <a:gs pos="50000">
                <a:schemeClr val="accent1">
                  <a:tint val="44500"/>
                  <a:satMod val="160000"/>
                </a:schemeClr>
              </a:gs>
              <a:gs pos="100000">
                <a:schemeClr val="accent1">
                  <a:tint val="23500"/>
                  <a:satMod val="160000"/>
                </a:schemeClr>
              </a:gs>
            </a:gsLst>
            <a:path path="circle">
              <a:fillToRect l="50000" t="50000" r="50000" b="50000"/>
            </a:path>
          </a:gradFill>
          <a:ln>
            <a:solidFill>
              <a:srgbClr val="2DA7E2"/>
            </a:solidFill>
          </a:ln>
        </p:spPr>
        <p:txBody>
          <a:bodyPr wrap="square" rtlCol="0">
            <a:spAutoFit/>
          </a:bodyPr>
          <a:lstStyle/>
          <a:p>
            <a:pPr algn="just"/>
            <a:r>
              <a:rPr lang="en-US" sz="3200" dirty="0" smtClean="0"/>
              <a:t>Our model achieves the second lowest MSE and the second highest CI among all the methods, </a:t>
            </a:r>
            <a:r>
              <a:rPr lang="en-US" sz="3200" dirty="0" err="1" smtClean="0"/>
              <a:t>GraphDTA</a:t>
            </a:r>
            <a:r>
              <a:rPr lang="en-US" sz="3200" dirty="0" smtClean="0"/>
              <a:t>-GAT achieves the lowest MSE and the highest CI among all the methods, showing that GATs can improve the representation learning of drugs. Our model also uses GATs for drugs, but differs from </a:t>
            </a:r>
            <a:r>
              <a:rPr lang="en-US" sz="3200" dirty="0" err="1" smtClean="0"/>
              <a:t>GraphDTA</a:t>
            </a:r>
            <a:r>
              <a:rPr lang="en-US" sz="3200" dirty="0" smtClean="0"/>
              <a:t>-GAT in the number of GAT layers and the concatenation of features from different layers.</a:t>
            </a:r>
          </a:p>
          <a:p>
            <a:pPr algn="just"/>
            <a:r>
              <a:rPr lang="en-US" sz="3200" dirty="0" smtClean="0"/>
              <a:t>Our </a:t>
            </a:r>
            <a:r>
              <a:rPr lang="en-US" sz="3200" dirty="0"/>
              <a:t>model advantages </a:t>
            </a:r>
            <a:r>
              <a:rPr lang="en-US" sz="3200" dirty="0" smtClean="0"/>
              <a:t>are avoiding the limitation of 3D structural information of targets, capturing more information from the graph structure and node features of drugs, and enhancing the representation learning of our model. Our experimental results show our model achieves competitive performance on the Davis dataset compared to the state-of-the-art methods.</a:t>
            </a:r>
          </a:p>
        </p:txBody>
      </p:sp>
      <p:sp>
        <p:nvSpPr>
          <p:cNvPr id="6" name="TextBox 5"/>
          <p:cNvSpPr txBox="1"/>
          <p:nvPr/>
        </p:nvSpPr>
        <p:spPr>
          <a:xfrm>
            <a:off x="19644292" y="24412437"/>
            <a:ext cx="9877297" cy="9941183"/>
          </a:xfrm>
          <a:prstGeom prst="rect">
            <a:avLst/>
          </a:prstGeom>
          <a:gradFill>
            <a:gsLst>
              <a:gs pos="0">
                <a:srgbClr val="EDE0CF"/>
              </a:gs>
              <a:gs pos="50000">
                <a:schemeClr val="accent1">
                  <a:tint val="44500"/>
                  <a:satMod val="160000"/>
                </a:schemeClr>
              </a:gs>
              <a:gs pos="100000">
                <a:schemeClr val="accent1">
                  <a:tint val="23500"/>
                  <a:satMod val="160000"/>
                </a:schemeClr>
              </a:gs>
            </a:gsLst>
            <a:path path="circle">
              <a:fillToRect l="50000" t="50000" r="50000" b="50000"/>
            </a:path>
          </a:gradFill>
          <a:ln>
            <a:solidFill>
              <a:srgbClr val="2DA7E2"/>
            </a:solidFill>
          </a:ln>
        </p:spPr>
        <p:txBody>
          <a:bodyPr wrap="square" rtlCol="0">
            <a:spAutoFit/>
          </a:bodyPr>
          <a:lstStyle/>
          <a:p>
            <a:pPr algn="just"/>
            <a:r>
              <a:rPr lang="en-US" sz="3200" dirty="0"/>
              <a:t>CPS can improve the </a:t>
            </a:r>
            <a:r>
              <a:rPr lang="en-US" sz="3200" dirty="0" smtClean="0"/>
              <a:t>DD </a:t>
            </a:r>
            <a:r>
              <a:rPr lang="en-US" sz="3200" dirty="0"/>
              <a:t>process and the healthcare outcomes by using </a:t>
            </a:r>
            <a:r>
              <a:rPr lang="en-US" sz="3200" dirty="0" smtClean="0"/>
              <a:t>DTA. DTA </a:t>
            </a:r>
            <a:r>
              <a:rPr lang="en-US" sz="3200" dirty="0"/>
              <a:t>prediction </a:t>
            </a:r>
            <a:r>
              <a:rPr lang="en-US" sz="3200" dirty="0" smtClean="0"/>
              <a:t>can </a:t>
            </a:r>
            <a:r>
              <a:rPr lang="en-US" sz="3200" dirty="0"/>
              <a:t>have applications in CPS scenarios, such as smart healthcare, personalized medicine, or drug repositioning. </a:t>
            </a:r>
          </a:p>
          <a:p>
            <a:pPr marL="457200" indent="-457200" algn="just">
              <a:buFont typeface="Arial" panose="020B0604020202020204" pitchFamily="34" charset="0"/>
              <a:buChar char="•"/>
            </a:pPr>
            <a:r>
              <a:rPr lang="en-US" sz="3200" dirty="0" smtClean="0"/>
              <a:t>DTA prediction </a:t>
            </a:r>
            <a:r>
              <a:rPr lang="en-US" sz="3200" dirty="0"/>
              <a:t>can use the latest and most advanced CPS technologies to improve its performance and efficiency. </a:t>
            </a:r>
            <a:r>
              <a:rPr lang="en-US" sz="3200" dirty="0" smtClean="0"/>
              <a:t>For </a:t>
            </a:r>
            <a:r>
              <a:rPr lang="en-US" sz="3200" dirty="0"/>
              <a:t>example, smart healthcare can monitor, diagnose, treat, or prevent diseases with </a:t>
            </a:r>
            <a:r>
              <a:rPr lang="en-US" sz="3200" dirty="0" err="1"/>
              <a:t>IoT</a:t>
            </a:r>
            <a:r>
              <a:rPr lang="en-US" sz="3200" dirty="0"/>
              <a:t> </a:t>
            </a:r>
            <a:r>
              <a:rPr lang="en-US" sz="3200" dirty="0" smtClean="0"/>
              <a:t>devices. </a:t>
            </a:r>
            <a:r>
              <a:rPr lang="en-US" sz="3200" dirty="0" err="1"/>
              <a:t>IoT</a:t>
            </a:r>
            <a:r>
              <a:rPr lang="en-US" sz="3200" dirty="0"/>
              <a:t> </a:t>
            </a:r>
            <a:r>
              <a:rPr lang="en-US" sz="3200" dirty="0" smtClean="0"/>
              <a:t>devices </a:t>
            </a:r>
            <a:r>
              <a:rPr lang="en-US" sz="3200" dirty="0"/>
              <a:t>can connect physical objects to the internet and enable data collection and transmission. </a:t>
            </a:r>
            <a:endParaRPr lang="en-US" sz="3200" dirty="0" smtClean="0"/>
          </a:p>
          <a:p>
            <a:pPr marL="457200" indent="-457200" algn="just">
              <a:buFont typeface="Arial" panose="020B0604020202020204" pitchFamily="34" charset="0"/>
              <a:buChar char="•"/>
            </a:pPr>
            <a:r>
              <a:rPr lang="en-US" sz="3200" dirty="0"/>
              <a:t> Personalized medicine can use </a:t>
            </a:r>
            <a:r>
              <a:rPr lang="en-US" sz="3200" dirty="0" smtClean="0"/>
              <a:t>DTA </a:t>
            </a:r>
            <a:r>
              <a:rPr lang="en-US" sz="3200" dirty="0"/>
              <a:t>prediction to avoid bad drug effects or combinations by selecting drugs that have </a:t>
            </a:r>
            <a:r>
              <a:rPr lang="en-US" sz="3200" dirty="0" smtClean="0"/>
              <a:t>high affinity with target </a:t>
            </a:r>
            <a:r>
              <a:rPr lang="en-US" sz="3200" dirty="0"/>
              <a:t>proteins and </a:t>
            </a:r>
            <a:r>
              <a:rPr lang="en-US" sz="3200" dirty="0" smtClean="0"/>
              <a:t>low affinity with other </a:t>
            </a:r>
            <a:r>
              <a:rPr lang="en-US" sz="3200" dirty="0"/>
              <a:t>proteins. </a:t>
            </a:r>
            <a:endParaRPr lang="en-US" sz="3200" dirty="0" smtClean="0"/>
          </a:p>
          <a:p>
            <a:pPr marL="457200" indent="-457200" algn="just">
              <a:buFont typeface="Arial" panose="020B0604020202020204" pitchFamily="34" charset="0"/>
              <a:buChar char="•"/>
            </a:pPr>
            <a:r>
              <a:rPr lang="en-US" sz="3200" dirty="0"/>
              <a:t>CPS technologies can support the data and computation needs of </a:t>
            </a:r>
            <a:r>
              <a:rPr lang="en-US" sz="3200" dirty="0" smtClean="0"/>
              <a:t>DTA prediction </a:t>
            </a:r>
            <a:r>
              <a:rPr lang="en-US" sz="3200" dirty="0"/>
              <a:t>by providing high-quality and diverse data sets, as well as fast and powerful computation models</a:t>
            </a:r>
            <a:r>
              <a:rPr lang="en-US" sz="3200" dirty="0" smtClean="0"/>
              <a:t>.</a:t>
            </a:r>
          </a:p>
        </p:txBody>
      </p:sp>
      <p:sp>
        <p:nvSpPr>
          <p:cNvPr id="9" name="Striped Right Arrow 8"/>
          <p:cNvSpPr/>
          <p:nvPr/>
        </p:nvSpPr>
        <p:spPr>
          <a:xfrm>
            <a:off x="703322" y="36281654"/>
            <a:ext cx="6435957" cy="3486429"/>
          </a:xfrm>
          <a:prstGeom prst="stripedRightArrow">
            <a:avLst/>
          </a:prstGeom>
          <a:gradFill flip="none" rotWithShape="1">
            <a:gsLst>
              <a:gs pos="0">
                <a:srgbClr val="33CCFF">
                  <a:tint val="66000"/>
                  <a:satMod val="160000"/>
                </a:srgbClr>
              </a:gs>
              <a:gs pos="50000">
                <a:srgbClr val="33CCFF">
                  <a:tint val="44500"/>
                  <a:satMod val="160000"/>
                </a:srgbClr>
              </a:gs>
              <a:gs pos="100000">
                <a:srgbClr val="33CCFF">
                  <a:tint val="23500"/>
                  <a:satMod val="160000"/>
                </a:srgbClr>
              </a:gs>
            </a:gsLst>
            <a:path path="circle">
              <a:fillToRect l="50000" t="50000" r="50000" b="50000"/>
            </a:path>
            <a:tileRect/>
          </a:gradFill>
          <a:ln>
            <a:solidFill>
              <a:srgbClr val="2DA7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rgbClr val="00008F"/>
                </a:solidFill>
              </a:rPr>
              <a:t>References</a:t>
            </a:r>
            <a:endParaRPr lang="en-US" sz="7200" b="1" dirty="0">
              <a:solidFill>
                <a:srgbClr val="00008F"/>
              </a:solidFill>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5628" t="14098" r="5600" b="23539"/>
          <a:stretch/>
        </p:blipFill>
        <p:spPr>
          <a:xfrm>
            <a:off x="19748499" y="17446593"/>
            <a:ext cx="9793088" cy="49006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1" name="Rounded Rectangle 20"/>
          <p:cNvSpPr/>
          <p:nvPr/>
        </p:nvSpPr>
        <p:spPr>
          <a:xfrm>
            <a:off x="19775133" y="22534010"/>
            <a:ext cx="9433048" cy="1111772"/>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rgbClr val="00008F"/>
                </a:solidFill>
              </a:rPr>
              <a:t>CPS Relation</a:t>
            </a:r>
          </a:p>
        </p:txBody>
      </p:sp>
      <p:sp>
        <p:nvSpPr>
          <p:cNvPr id="7" name="Down Arrow 6"/>
          <p:cNvSpPr/>
          <p:nvPr/>
        </p:nvSpPr>
        <p:spPr>
          <a:xfrm>
            <a:off x="24004686" y="23671280"/>
            <a:ext cx="1368152" cy="715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139278" y="35363014"/>
            <a:ext cx="22402309" cy="5016758"/>
          </a:xfrm>
          <a:prstGeom prst="rect">
            <a:avLst/>
          </a:prstGeom>
          <a:ln>
            <a:solidFill>
              <a:srgbClr val="2DA7E2"/>
            </a:solidFill>
          </a:ln>
        </p:spPr>
        <p:txBody>
          <a:bodyPr wrap="square">
            <a:spAutoFit/>
          </a:bodyPr>
          <a:lstStyle/>
          <a:p>
            <a:r>
              <a:rPr lang="en-US" sz="3200" dirty="0">
                <a:ea typeface="Arial" charset="0"/>
                <a:cs typeface="Arial" charset="0"/>
              </a:rPr>
              <a:t>[1]</a:t>
            </a:r>
            <a:r>
              <a:rPr lang="en-US" sz="3200" dirty="0"/>
              <a:t> Nguyen, Thin, et al. "</a:t>
            </a:r>
            <a:r>
              <a:rPr lang="en-US" sz="3200" dirty="0" err="1"/>
              <a:t>GraphDTA</a:t>
            </a:r>
            <a:r>
              <a:rPr lang="en-US" sz="3200" dirty="0"/>
              <a:t>: predicting drug–target binding affinity with graph neural</a:t>
            </a:r>
          </a:p>
          <a:p>
            <a:r>
              <a:rPr lang="en-US" sz="3200" dirty="0"/>
              <a:t>[2] </a:t>
            </a:r>
            <a:r>
              <a:rPr lang="en-US" sz="3200" dirty="0" err="1"/>
              <a:t>Öztürk</a:t>
            </a:r>
            <a:r>
              <a:rPr lang="en-US" sz="3200" dirty="0"/>
              <a:t>, </a:t>
            </a:r>
            <a:r>
              <a:rPr lang="en-US" sz="3200" dirty="0" err="1"/>
              <a:t>Hakime</a:t>
            </a:r>
            <a:r>
              <a:rPr lang="en-US" sz="3200" dirty="0"/>
              <a:t>, </a:t>
            </a:r>
            <a:r>
              <a:rPr lang="en-US" sz="3200" dirty="0" err="1"/>
              <a:t>Arzucan</a:t>
            </a:r>
            <a:r>
              <a:rPr lang="en-US" sz="3200" dirty="0"/>
              <a:t> </a:t>
            </a:r>
            <a:r>
              <a:rPr lang="en-US" sz="3200" dirty="0" err="1"/>
              <a:t>Özgür</a:t>
            </a:r>
            <a:r>
              <a:rPr lang="en-US" sz="3200" dirty="0"/>
              <a:t>, and </a:t>
            </a:r>
            <a:r>
              <a:rPr lang="en-US" sz="3200" dirty="0" err="1"/>
              <a:t>Elif</a:t>
            </a:r>
            <a:r>
              <a:rPr lang="en-US" sz="3200" dirty="0"/>
              <a:t> </a:t>
            </a:r>
            <a:r>
              <a:rPr lang="en-US" sz="3200" dirty="0" err="1"/>
              <a:t>Ozkirimli</a:t>
            </a:r>
            <a:r>
              <a:rPr lang="en-US" sz="3200" dirty="0"/>
              <a:t>. "</a:t>
            </a:r>
            <a:r>
              <a:rPr lang="en-US" sz="3200" dirty="0" err="1"/>
              <a:t>DeepDTA</a:t>
            </a:r>
            <a:r>
              <a:rPr lang="en-US" sz="3200" dirty="0"/>
              <a:t>: deep drug–target binding affinity</a:t>
            </a:r>
          </a:p>
          <a:p>
            <a:r>
              <a:rPr lang="en-US" sz="3200" dirty="0">
                <a:ea typeface="Arial" charset="0"/>
                <a:cs typeface="Arial" charset="0"/>
              </a:rPr>
              <a:t>[3]</a:t>
            </a:r>
            <a:r>
              <a:rPr lang="en-US" sz="3200" dirty="0"/>
              <a:t> Davis, Mindy I., et al. "Comprehensive analysis of kinase inhibitor selectivity." </a:t>
            </a:r>
            <a:r>
              <a:rPr lang="en-US" sz="3200" i="1" dirty="0"/>
              <a:t>Nature biotechnology</a:t>
            </a:r>
            <a:r>
              <a:rPr lang="en-US" sz="3200" dirty="0"/>
              <a:t> 29.11 (2011): 1046-1051.</a:t>
            </a:r>
            <a:endParaRPr lang="en-US" sz="3200" dirty="0">
              <a:ea typeface="Arial" charset="0"/>
              <a:cs typeface="Arial" charset="0"/>
            </a:endParaRPr>
          </a:p>
          <a:p>
            <a:r>
              <a:rPr lang="en-US" sz="3200" dirty="0"/>
              <a:t>[4]</a:t>
            </a:r>
            <a:r>
              <a:rPr lang="en-US" sz="3200" dirty="0" err="1"/>
              <a:t>Nascimento</a:t>
            </a:r>
            <a:r>
              <a:rPr lang="en-US" sz="3200" dirty="0"/>
              <a:t>, André CA, Ricardo BC </a:t>
            </a:r>
            <a:r>
              <a:rPr lang="en-US" sz="3200" dirty="0" err="1"/>
              <a:t>Prudêncio</a:t>
            </a:r>
            <a:r>
              <a:rPr lang="en-US" sz="3200" dirty="0"/>
              <a:t>, and Ivan G. Costa. "A multiple kernel learning algorithm for drug-target interaction prediction." </a:t>
            </a:r>
            <a:r>
              <a:rPr lang="en-US" sz="3200" i="1" dirty="0"/>
              <a:t>BMC bioinformatics</a:t>
            </a:r>
            <a:r>
              <a:rPr lang="en-US" sz="3200" dirty="0"/>
              <a:t> 17 (2016): 1-16.</a:t>
            </a:r>
            <a:r>
              <a:rPr lang="en-US" sz="3200" dirty="0">
                <a:ea typeface="Arial" charset="0"/>
                <a:cs typeface="Arial" charset="0"/>
              </a:rPr>
              <a:t> </a:t>
            </a:r>
          </a:p>
          <a:p>
            <a:r>
              <a:rPr lang="en-US" sz="3200" dirty="0"/>
              <a:t>[5]He, Tong, et al. "</a:t>
            </a:r>
            <a:r>
              <a:rPr lang="en-US" sz="3200" dirty="0" err="1"/>
              <a:t>SimBoost</a:t>
            </a:r>
            <a:r>
              <a:rPr lang="en-US" sz="3200" dirty="0"/>
              <a:t>: a read-across approach for predicting drug–target binding affinities using gradient boosting machines." Journal of cheminformatics 9.1 (2017): 1-14</a:t>
            </a:r>
          </a:p>
          <a:p>
            <a:r>
              <a:rPr lang="en-US" sz="3200" dirty="0"/>
              <a:t>[6] </a:t>
            </a:r>
            <a:r>
              <a:rPr lang="en-US" sz="3200" dirty="0" err="1"/>
              <a:t>Öztürk</a:t>
            </a:r>
            <a:r>
              <a:rPr lang="en-US" sz="3200" dirty="0"/>
              <a:t>, </a:t>
            </a:r>
            <a:r>
              <a:rPr lang="en-US" sz="3200" dirty="0" err="1"/>
              <a:t>Hakime</a:t>
            </a:r>
            <a:r>
              <a:rPr lang="en-US" sz="3200" dirty="0"/>
              <a:t>, </a:t>
            </a:r>
            <a:r>
              <a:rPr lang="en-US" sz="3200" dirty="0" err="1"/>
              <a:t>Elif</a:t>
            </a:r>
            <a:r>
              <a:rPr lang="en-US" sz="3200" dirty="0"/>
              <a:t> </a:t>
            </a:r>
            <a:r>
              <a:rPr lang="en-US" sz="3200" dirty="0" err="1"/>
              <a:t>Ozkirimli</a:t>
            </a:r>
            <a:r>
              <a:rPr lang="en-US" sz="3200" dirty="0"/>
              <a:t>, and </a:t>
            </a:r>
            <a:r>
              <a:rPr lang="en-US" sz="3200" dirty="0" err="1"/>
              <a:t>Arzucan</a:t>
            </a:r>
            <a:r>
              <a:rPr lang="en-US" sz="3200" dirty="0"/>
              <a:t> </a:t>
            </a:r>
            <a:r>
              <a:rPr lang="en-US" sz="3200" dirty="0" err="1"/>
              <a:t>Özgür</a:t>
            </a:r>
            <a:r>
              <a:rPr lang="en-US" sz="3200" dirty="0"/>
              <a:t>. "</a:t>
            </a:r>
            <a:r>
              <a:rPr lang="en-US" sz="3200" dirty="0" err="1"/>
              <a:t>WideDTA</a:t>
            </a:r>
            <a:r>
              <a:rPr lang="en-US" sz="3200" dirty="0"/>
              <a:t>: prediction of drug-target binding affinity." </a:t>
            </a:r>
            <a:r>
              <a:rPr lang="en-US" sz="3200" dirty="0" err="1"/>
              <a:t>arXiv</a:t>
            </a:r>
            <a:r>
              <a:rPr lang="en-US" sz="3200" dirty="0"/>
              <a:t> preprint arXiv:1902.04166 (2019).</a:t>
            </a:r>
          </a:p>
        </p:txBody>
      </p:sp>
    </p:spTree>
    <p:extLst>
      <p:ext uri="{BB962C8B-B14F-4D97-AF65-F5344CB8AC3E}">
        <p14:creationId xmlns:p14="http://schemas.microsoft.com/office/powerpoint/2010/main" val="1435362578"/>
      </p:ext>
    </p:extLst>
  </p:cSld>
  <p:clrMapOvr>
    <a:masterClrMapping/>
  </p:clrMapOvr>
</p:sld>
</file>

<file path=ppt/theme/theme1.xml><?xml version="1.0" encoding="utf-8"?>
<a:theme xmlns:a="http://schemas.openxmlformats.org/drawingml/2006/main" name="Office Theme">
  <a:themeElements>
    <a:clrScheme name="inknow2-hyper">
      <a:dk1>
        <a:srgbClr val="171F1B"/>
      </a:dk1>
      <a:lt1>
        <a:srgbClr val="FFFFFF"/>
      </a:lt1>
      <a:dk2>
        <a:srgbClr val="012521"/>
      </a:dk2>
      <a:lt2>
        <a:srgbClr val="CEE6D9"/>
      </a:lt2>
      <a:accent1>
        <a:srgbClr val="338989"/>
      </a:accent1>
      <a:accent2>
        <a:srgbClr val="C81707"/>
      </a:accent2>
      <a:accent3>
        <a:srgbClr val="FF6600"/>
      </a:accent3>
      <a:accent4>
        <a:srgbClr val="37463F"/>
      </a:accent4>
      <a:accent5>
        <a:srgbClr val="57645D"/>
      </a:accent5>
      <a:accent6>
        <a:srgbClr val="9DA3A0"/>
      </a:accent6>
      <a:hlink>
        <a:srgbClr val="536964"/>
      </a:hlink>
      <a:folHlink>
        <a:srgbClr val="511F0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11671</TotalTime>
  <Words>997</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MS PGothic</vt:lpstr>
      <vt:lpstr>Arial</vt:lpstr>
      <vt:lpstr>Calibri</vt:lpstr>
      <vt:lpstr>Office Theme</vt:lpstr>
      <vt:lpstr>PowerPoint Presentation</vt:lpstr>
    </vt:vector>
  </TitlesOfParts>
  <Company>UNINOVA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Filipa Ferrada</dc:creator>
  <cp:lastModifiedBy>Amin Khodamoradi</cp:lastModifiedBy>
  <cp:revision>258</cp:revision>
  <dcterms:created xsi:type="dcterms:W3CDTF">2010-10-18T03:52:19Z</dcterms:created>
  <dcterms:modified xsi:type="dcterms:W3CDTF">2023-05-31T17:30:51Z</dcterms:modified>
</cp:coreProperties>
</file>