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F82F11F-7120-4ED5-814A-6566D134132D}">
  <a:tblStyle styleId="{5F82F11F-7120-4ED5-814A-6566D13413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CenturyGothic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6" Type="http://schemas.openxmlformats.org/officeDocument/2006/relationships/font" Target="fonts/CenturyGothic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5eb2055dd_0_57:notes"/>
          <p:cNvSpPr txBox="1"/>
          <p:nvPr>
            <p:ph idx="1" type="body"/>
          </p:nvPr>
        </p:nvSpPr>
        <p:spPr>
          <a:xfrm>
            <a:off x="685800" y="4343401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105eb2055dd_0_57:notes"/>
          <p:cNvSpPr/>
          <p:nvPr>
            <p:ph idx="2" type="sldImg"/>
          </p:nvPr>
        </p:nvSpPr>
        <p:spPr>
          <a:xfrm>
            <a:off x="400202" y="686112"/>
            <a:ext cx="605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5eb2055dd_0_120:notes"/>
          <p:cNvSpPr txBox="1"/>
          <p:nvPr>
            <p:ph idx="1" type="body"/>
          </p:nvPr>
        </p:nvSpPr>
        <p:spPr>
          <a:xfrm>
            <a:off x="685800" y="4343401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105eb2055dd_0_120:notes"/>
          <p:cNvSpPr/>
          <p:nvPr>
            <p:ph idx="2" type="sldImg"/>
          </p:nvPr>
        </p:nvSpPr>
        <p:spPr>
          <a:xfrm>
            <a:off x="400202" y="686112"/>
            <a:ext cx="605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5eb2055dd_0_126:notes"/>
          <p:cNvSpPr txBox="1"/>
          <p:nvPr>
            <p:ph idx="1" type="body"/>
          </p:nvPr>
        </p:nvSpPr>
        <p:spPr>
          <a:xfrm>
            <a:off x="685800" y="4343401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105eb2055dd_0_126:notes"/>
          <p:cNvSpPr/>
          <p:nvPr>
            <p:ph idx="2" type="sldImg"/>
          </p:nvPr>
        </p:nvSpPr>
        <p:spPr>
          <a:xfrm>
            <a:off x="400202" y="686112"/>
            <a:ext cx="605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28419b41a_0_15:notes"/>
          <p:cNvSpPr txBox="1"/>
          <p:nvPr>
            <p:ph idx="1" type="body"/>
          </p:nvPr>
        </p:nvSpPr>
        <p:spPr>
          <a:xfrm>
            <a:off x="685800" y="4343401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228419b41a_0_15:notes"/>
          <p:cNvSpPr/>
          <p:nvPr>
            <p:ph idx="2" type="sldImg"/>
          </p:nvPr>
        </p:nvSpPr>
        <p:spPr>
          <a:xfrm>
            <a:off x="400202" y="686112"/>
            <a:ext cx="605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28419b41a_0_34:notes"/>
          <p:cNvSpPr txBox="1"/>
          <p:nvPr>
            <p:ph idx="1" type="body"/>
          </p:nvPr>
        </p:nvSpPr>
        <p:spPr>
          <a:xfrm>
            <a:off x="685800" y="4343401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1228419b41a_0_34:notes"/>
          <p:cNvSpPr/>
          <p:nvPr>
            <p:ph idx="2" type="sldImg"/>
          </p:nvPr>
        </p:nvSpPr>
        <p:spPr>
          <a:xfrm>
            <a:off x="400202" y="686112"/>
            <a:ext cx="605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Title + Sub Title on Left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332412" y="1485900"/>
            <a:ext cx="53853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325" lIns="68675" spcFirstLastPara="1" rIns="68675" wrap="square" tIns="343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68B3"/>
              </a:buClr>
              <a:buSzPts val="2100"/>
              <a:buFont typeface="Century Gothic"/>
              <a:buNone/>
              <a:defRPr b="1" i="0" sz="2100" u="none" cap="none" strike="noStrike">
                <a:solidFill>
                  <a:srgbClr val="0068B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332412" y="2686050"/>
            <a:ext cx="53853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25" lIns="68675" spcFirstLastPara="1" rIns="68675" wrap="square" tIns="34325">
            <a:normAutofit/>
          </a:bodyPr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rgbClr val="00C0F3"/>
              </a:buClr>
              <a:buSzPts val="1700"/>
              <a:buFont typeface="Arial"/>
              <a:buNone/>
              <a:defRPr b="0" i="0" sz="1700" u="none" cap="none" strike="noStrike">
                <a:solidFill>
                  <a:srgbClr val="00C0F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/>
          <p:nvPr/>
        </p:nvSpPr>
        <p:spPr>
          <a:xfrm>
            <a:off x="389704" y="2615184"/>
            <a:ext cx="1031400" cy="13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325" lIns="68675" spcFirstLastPara="1" rIns="68675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43163" y="4471988"/>
            <a:ext cx="367523" cy="44291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/>
        </p:nvSpPr>
        <p:spPr>
          <a:xfrm>
            <a:off x="258120" y="4800600"/>
            <a:ext cx="1162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25" lIns="68675" spcFirstLastPara="1" rIns="68675" wrap="square" tIns="343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00" u="none" cap="none" strike="noStrik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Learning with Purpose</a:t>
            </a:r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332412" y="1714500"/>
            <a:ext cx="53853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325" lIns="68675" spcFirstLastPara="1" rIns="68675" wrap="square" tIns="343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68B3"/>
              </a:buClr>
              <a:buSzPts val="2700"/>
              <a:buFont typeface="Century Gothic"/>
              <a:buNone/>
              <a:defRPr b="1" i="0" sz="2700" u="none" cap="none" strike="noStrike">
                <a:solidFill>
                  <a:srgbClr val="0068B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43163" y="4471988"/>
            <a:ext cx="367523" cy="44291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/>
        </p:nvSpPr>
        <p:spPr>
          <a:xfrm>
            <a:off x="258120" y="4800600"/>
            <a:ext cx="1162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25" lIns="68675" spcFirstLastPara="1" rIns="68675" wrap="square" tIns="343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00" u="none" cap="none" strike="noStrik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Learning with Purpose</a:t>
            </a:r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ide Template - Header + Sub Header w/ content on left">
  <p:cSld name="Inside Template - Header + Sub Header w/ content on lef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61579" y="857250"/>
            <a:ext cx="8020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325" lIns="68675" spcFirstLastPara="1" rIns="68675" wrap="square" tIns="34325">
            <a:noAutofit/>
          </a:bodyPr>
          <a:lstStyle>
            <a:lvl1pPr indent="-228600" lvl="0" marL="457200" marR="0" rtl="0" algn="ctr">
              <a:spcBef>
                <a:spcPts val="300"/>
              </a:spcBef>
              <a:spcAft>
                <a:spcPts val="0"/>
              </a:spcAft>
              <a:buClr>
                <a:srgbClr val="00C0F3"/>
              </a:buClr>
              <a:buSzPts val="1700"/>
              <a:buFont typeface="Arial"/>
              <a:buNone/>
              <a:defRPr b="0" i="0" sz="1700" u="none" cap="none" strike="noStrike">
                <a:solidFill>
                  <a:srgbClr val="00C0F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561579" y="171450"/>
            <a:ext cx="80208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325" lIns="68675" spcFirstLastPara="1" rIns="68675" wrap="square" tIns="34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68B3"/>
              </a:buClr>
              <a:buSzPts val="2100"/>
              <a:buFont typeface="Century Gothic"/>
              <a:buNone/>
              <a:defRPr b="1" i="0" sz="2100" u="none" cap="none" strike="noStrike">
                <a:solidFill>
                  <a:srgbClr val="0068B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561579" y="1314450"/>
            <a:ext cx="80208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25" lIns="68675" spcFirstLastPara="1" rIns="68675" wrap="square" tIns="3432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6550" lvl="1" marL="914400" marR="0" rtl="0" algn="l">
              <a:spcBef>
                <a:spcPts val="300"/>
              </a:spcBef>
              <a:spcAft>
                <a:spcPts val="0"/>
              </a:spcAft>
              <a:buClr>
                <a:srgbClr val="00C0F3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 marR="0" rtl="0" algn="l">
              <a:spcBef>
                <a:spcPts val="300"/>
              </a:spcBef>
              <a:spcAft>
                <a:spcPts val="0"/>
              </a:spcAft>
              <a:buClr>
                <a:srgbClr val="00C0F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marR="0" rtl="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73050" lvl="4" marL="2286000" marR="0" rtl="0" algn="l">
              <a:spcBef>
                <a:spcPts val="200"/>
              </a:spcBef>
              <a:spcAft>
                <a:spcPts val="0"/>
              </a:spcAft>
              <a:buClr>
                <a:srgbClr val="A5A5A5"/>
              </a:buClr>
              <a:buSzPts val="700"/>
              <a:buFont typeface="Arial"/>
              <a:buChar char="»"/>
              <a:defRPr b="0" i="0" sz="11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"/>
          <p:cNvSpPr/>
          <p:nvPr/>
        </p:nvSpPr>
        <p:spPr>
          <a:xfrm>
            <a:off x="4056379" y="843534"/>
            <a:ext cx="1031400" cy="13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325" lIns="68675" spcFirstLastPara="1" rIns="68675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3411" y="4572000"/>
            <a:ext cx="266043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/>
          <p:nvPr/>
        </p:nvSpPr>
        <p:spPr>
          <a:xfrm>
            <a:off x="258120" y="4800600"/>
            <a:ext cx="1162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25" lIns="68675" spcFirstLastPara="1" rIns="68675" wrap="square" tIns="343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00" u="none" cap="none" strike="noStrik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Learning with Purpose</a:t>
            </a:r>
            <a:endParaRPr sz="11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icture and content">
  <p:cSld name="Title Slide with Pictur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idx="1" type="subTitle"/>
          </p:nvPr>
        </p:nvSpPr>
        <p:spPr>
          <a:xfrm>
            <a:off x="2681376" y="1371600"/>
            <a:ext cx="263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25" lIns="68675" spcFirstLastPara="1" rIns="68675" wrap="square" tIns="34325">
            <a:normAutofit/>
          </a:bodyPr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rgbClr val="00C0F3"/>
              </a:buClr>
              <a:buSzPts val="1700"/>
              <a:buFont typeface="Arial"/>
              <a:buNone/>
              <a:defRPr b="0" i="0" sz="1700" u="none" cap="none" strike="noStrike">
                <a:solidFill>
                  <a:srgbClr val="00C0F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5"/>
          <p:cNvSpPr/>
          <p:nvPr>
            <p:ph idx="2" type="pic"/>
          </p:nvPr>
        </p:nvSpPr>
        <p:spPr>
          <a:xfrm>
            <a:off x="0" y="1314450"/>
            <a:ext cx="2549700" cy="2571900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5"/>
          <p:cNvSpPr txBox="1"/>
          <p:nvPr>
            <p:ph type="ctrTitle"/>
          </p:nvPr>
        </p:nvSpPr>
        <p:spPr>
          <a:xfrm>
            <a:off x="275120" y="228600"/>
            <a:ext cx="39531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325" lIns="68675" spcFirstLastPara="1" rIns="68675" wrap="square" tIns="343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68B3"/>
              </a:buClr>
              <a:buSzPts val="2100"/>
              <a:buFont typeface="Century Gothic"/>
              <a:buNone/>
              <a:defRPr b="1" i="0" sz="2100" u="none" cap="none" strike="noStrike">
                <a:solidFill>
                  <a:srgbClr val="0068B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8" name="Google Shape;28;p5"/>
          <p:cNvSpPr txBox="1"/>
          <p:nvPr>
            <p:ph idx="3" type="body"/>
          </p:nvPr>
        </p:nvSpPr>
        <p:spPr>
          <a:xfrm>
            <a:off x="2681376" y="1828800"/>
            <a:ext cx="2635500" cy="20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25" lIns="68675" spcFirstLastPara="1" rIns="68675" wrap="square" tIns="343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43163" y="4471988"/>
            <a:ext cx="367523" cy="442912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/>
        </p:nvSpPr>
        <p:spPr>
          <a:xfrm>
            <a:off x="258120" y="4800600"/>
            <a:ext cx="1162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25" lIns="68675" spcFirstLastPara="1" rIns="68675" wrap="square" tIns="343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00" u="none" cap="none" strike="noStrik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Learning with Purpose</a:t>
            </a:r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309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Header + Sub Header on Right">
  <p:cSld name="Title Slide - Header + Sub Header on Righ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43163" y="4471988"/>
            <a:ext cx="367523" cy="44291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/>
          <p:nvPr/>
        </p:nvSpPr>
        <p:spPr>
          <a:xfrm>
            <a:off x="258120" y="4800600"/>
            <a:ext cx="1162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25" lIns="68675" spcFirstLastPara="1" rIns="68675" wrap="square" tIns="343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00" u="none" cap="none" strike="noStrik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Learning with Purpose</a:t>
            </a:r>
            <a:endParaRPr sz="1100"/>
          </a:p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6176175" y="857250"/>
            <a:ext cx="24063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325" lIns="68675" spcFirstLastPara="1" rIns="68675" wrap="square" tIns="34325">
            <a:noAutofit/>
          </a:bodyPr>
          <a:lstStyle>
            <a:lvl1pPr indent="-228600" lvl="0" marL="457200" marR="0" rtl="0" algn="r">
              <a:spcBef>
                <a:spcPts val="300"/>
              </a:spcBef>
              <a:spcAft>
                <a:spcPts val="0"/>
              </a:spcAft>
              <a:buClr>
                <a:srgbClr val="00C0F3"/>
              </a:buClr>
              <a:buSzPts val="1700"/>
              <a:buFont typeface="Arial"/>
              <a:buNone/>
              <a:defRPr b="0" i="0" sz="1700" u="none" cap="none" strike="noStrike">
                <a:solidFill>
                  <a:srgbClr val="00C0F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561579" y="1314450"/>
            <a:ext cx="46980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25" lIns="68675" spcFirstLastPara="1" rIns="68675" wrap="square" tIns="3432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6550" lvl="1" marL="914400" marR="0" rtl="0" algn="l">
              <a:spcBef>
                <a:spcPts val="300"/>
              </a:spcBef>
              <a:spcAft>
                <a:spcPts val="0"/>
              </a:spcAft>
              <a:buClr>
                <a:srgbClr val="00C0F3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 marR="0" rtl="0" algn="l">
              <a:spcBef>
                <a:spcPts val="300"/>
              </a:spcBef>
              <a:spcAft>
                <a:spcPts val="0"/>
              </a:spcAft>
              <a:buClr>
                <a:srgbClr val="00C0F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marR="0" rtl="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73050" lvl="4" marL="2286000" marR="0" rtl="0" algn="l">
              <a:spcBef>
                <a:spcPts val="200"/>
              </a:spcBef>
              <a:spcAft>
                <a:spcPts val="0"/>
              </a:spcAft>
              <a:buClr>
                <a:srgbClr val="A5A5A5"/>
              </a:buClr>
              <a:buSzPts val="700"/>
              <a:buFont typeface="Arial"/>
              <a:buChar char="»"/>
              <a:defRPr b="0" i="0" sz="11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3" type="body"/>
          </p:nvPr>
        </p:nvSpPr>
        <p:spPr>
          <a:xfrm>
            <a:off x="6176175" y="114300"/>
            <a:ext cx="240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325" lIns="68675" spcFirstLastPara="1" rIns="68675" wrap="square" tIns="34325">
            <a:noAutofit/>
          </a:bodyPr>
          <a:lstStyle>
            <a:lvl1pPr indent="-228600" lvl="0" marL="457200" marR="0" rtl="0" algn="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ide Template w/ Header + Sub Header on right">
  <p:cSld name="Inside Template w/ Header + Sub Header on righ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idx="1" type="body"/>
          </p:nvPr>
        </p:nvSpPr>
        <p:spPr>
          <a:xfrm>
            <a:off x="6176175" y="857250"/>
            <a:ext cx="24063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325" lIns="68675" spcFirstLastPara="1" rIns="68675" wrap="square" tIns="34325">
            <a:noAutofit/>
          </a:bodyPr>
          <a:lstStyle>
            <a:lvl1pPr indent="-228600" lvl="0" marL="457200" marR="0" rtl="0" algn="r">
              <a:spcBef>
                <a:spcPts val="300"/>
              </a:spcBef>
              <a:spcAft>
                <a:spcPts val="0"/>
              </a:spcAft>
              <a:buClr>
                <a:srgbClr val="00C0F3"/>
              </a:buClr>
              <a:buSzPts val="1700"/>
              <a:buFont typeface="Arial"/>
              <a:buNone/>
              <a:defRPr b="0" i="0" sz="1700" u="none" cap="none" strike="noStrike">
                <a:solidFill>
                  <a:srgbClr val="00C0F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6176175" y="171450"/>
            <a:ext cx="24063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325" lIns="68675" spcFirstLastPara="1" rIns="68675" wrap="square" tIns="34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0068B3"/>
              </a:buClr>
              <a:buSzPts val="2100"/>
              <a:buFont typeface="Century Gothic"/>
              <a:buNone/>
              <a:defRPr b="1" i="0" sz="2100" u="none" cap="none" strike="noStrike">
                <a:solidFill>
                  <a:srgbClr val="0068B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561579" y="1314450"/>
            <a:ext cx="80208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25" lIns="68675" spcFirstLastPara="1" rIns="68675" wrap="square" tIns="3432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6550" lvl="1" marL="914400" marR="0" rtl="0" algn="l">
              <a:spcBef>
                <a:spcPts val="300"/>
              </a:spcBef>
              <a:spcAft>
                <a:spcPts val="0"/>
              </a:spcAft>
              <a:buClr>
                <a:srgbClr val="00C0F3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 marR="0" rtl="0" algn="l">
              <a:spcBef>
                <a:spcPts val="300"/>
              </a:spcBef>
              <a:spcAft>
                <a:spcPts val="0"/>
              </a:spcAft>
              <a:buClr>
                <a:srgbClr val="00C0F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marR="0" rtl="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73050" lvl="4" marL="2286000" marR="0" rtl="0" algn="l">
              <a:spcBef>
                <a:spcPts val="200"/>
              </a:spcBef>
              <a:spcAft>
                <a:spcPts val="0"/>
              </a:spcAft>
              <a:buClr>
                <a:srgbClr val="A5A5A5"/>
              </a:buClr>
              <a:buSzPts val="700"/>
              <a:buFont typeface="Arial"/>
              <a:buChar char="»"/>
              <a:defRPr b="0" i="0" sz="11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1" name="Google Shape;4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3411" y="4572000"/>
            <a:ext cx="266043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/>
          <p:nvPr/>
        </p:nvSpPr>
        <p:spPr>
          <a:xfrm>
            <a:off x="258120" y="4800600"/>
            <a:ext cx="1162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25" lIns="68675" spcFirstLastPara="1" rIns="68675" wrap="square" tIns="343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00" u="none" cap="none" strike="noStrik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Learning with Purpose</a:t>
            </a:r>
            <a:endParaRPr sz="1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ide template w/ Header and content on left">
  <p:cSld name="Inside template w/ Header and content on lef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561579" y="171450"/>
            <a:ext cx="80208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325" lIns="68675" spcFirstLastPara="1" rIns="68675" wrap="square" tIns="34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68B3"/>
              </a:buClr>
              <a:buSzPts val="2100"/>
              <a:buFont typeface="Century Gothic"/>
              <a:buNone/>
              <a:defRPr b="1" i="0" sz="2100" u="none" cap="none" strike="noStrike">
                <a:solidFill>
                  <a:srgbClr val="0068B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561579" y="971550"/>
            <a:ext cx="80208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25" lIns="68675" spcFirstLastPara="1" rIns="68675" wrap="square" tIns="3432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6550" lvl="1" marL="914400" marR="0" rtl="0" algn="l">
              <a:spcBef>
                <a:spcPts val="300"/>
              </a:spcBef>
              <a:spcAft>
                <a:spcPts val="0"/>
              </a:spcAft>
              <a:buClr>
                <a:srgbClr val="00C0F3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 marR="0" rtl="0" algn="l">
              <a:spcBef>
                <a:spcPts val="300"/>
              </a:spcBef>
              <a:spcAft>
                <a:spcPts val="0"/>
              </a:spcAft>
              <a:buClr>
                <a:srgbClr val="00C0F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marR="0" rtl="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73050" lvl="4" marL="2286000" marR="0" rtl="0" algn="l">
              <a:spcBef>
                <a:spcPts val="200"/>
              </a:spcBef>
              <a:spcAft>
                <a:spcPts val="0"/>
              </a:spcAft>
              <a:buClr>
                <a:srgbClr val="A5A5A5"/>
              </a:buClr>
              <a:buSzPts val="700"/>
              <a:buFont typeface="Arial"/>
              <a:buChar char="»"/>
              <a:defRPr b="0" i="0" sz="11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6" name="Google Shape;4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3411" y="4572000"/>
            <a:ext cx="266043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 txBox="1"/>
          <p:nvPr/>
        </p:nvSpPr>
        <p:spPr>
          <a:xfrm>
            <a:off x="258120" y="4800600"/>
            <a:ext cx="1162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25" lIns="68675" spcFirstLastPara="1" rIns="68675" wrap="square" tIns="343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00" u="none" cap="none" strike="noStrik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Learning with Purpose</a:t>
            </a:r>
            <a:endParaRPr sz="11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ide template - Header + Sub Header and Two Content fields">
  <p:cSld name="Inside template - Header + Sub Header and Two Content field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idx="1" type="body"/>
          </p:nvPr>
        </p:nvSpPr>
        <p:spPr>
          <a:xfrm>
            <a:off x="457201" y="742950"/>
            <a:ext cx="82296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325" lIns="68675" spcFirstLastPara="1" rIns="68675" wrap="square" tIns="34325">
            <a:noAutofit/>
          </a:bodyPr>
          <a:lstStyle>
            <a:lvl1pPr indent="-228600" lvl="0" marL="457200" marR="0" rtl="0" algn="ctr">
              <a:spcBef>
                <a:spcPts val="300"/>
              </a:spcBef>
              <a:spcAft>
                <a:spcPts val="0"/>
              </a:spcAft>
              <a:buClr>
                <a:srgbClr val="00C0F3"/>
              </a:buClr>
              <a:buSzPts val="1700"/>
              <a:buFont typeface="Arial"/>
              <a:buNone/>
              <a:defRPr b="0" i="0" sz="1700" u="none" cap="none" strike="noStrike">
                <a:solidFill>
                  <a:srgbClr val="00C0F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9"/>
          <p:cNvSpPr/>
          <p:nvPr/>
        </p:nvSpPr>
        <p:spPr>
          <a:xfrm>
            <a:off x="4056379" y="729234"/>
            <a:ext cx="1031400" cy="13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325" lIns="68675" spcFirstLastPara="1" rIns="68675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457141" y="205978"/>
            <a:ext cx="8229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25" lIns="68675" spcFirstLastPara="1" rIns="68675" wrap="square" tIns="34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68B3"/>
              </a:buClr>
              <a:buSzPts val="2100"/>
              <a:buFont typeface="Century Gothic"/>
              <a:buNone/>
              <a:defRPr b="1" i="0" sz="2100" u="none" cap="none" strike="noStrike">
                <a:solidFill>
                  <a:srgbClr val="0068B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9"/>
          <p:cNvSpPr txBox="1"/>
          <p:nvPr>
            <p:ph idx="2" type="body"/>
          </p:nvPr>
        </p:nvSpPr>
        <p:spPr>
          <a:xfrm>
            <a:off x="447593" y="1314450"/>
            <a:ext cx="4067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25" lIns="68675" spcFirstLastPara="1" rIns="68675" wrap="square" tIns="3432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68B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6550" lvl="1" marL="914400" marR="0" rtl="0" algn="l">
              <a:spcBef>
                <a:spcPts val="300"/>
              </a:spcBef>
              <a:spcAft>
                <a:spcPts val="0"/>
              </a:spcAft>
              <a:buClr>
                <a:srgbClr val="00B0F0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 marR="0" rtl="0" algn="l">
              <a:spcBef>
                <a:spcPts val="300"/>
              </a:spcBef>
              <a:spcAft>
                <a:spcPts val="0"/>
              </a:spcAft>
              <a:buClr>
                <a:srgbClr val="00C0F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marR="0" rtl="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8450" lvl="4" marL="2286000" marR="0" rtl="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3" type="body"/>
          </p:nvPr>
        </p:nvSpPr>
        <p:spPr>
          <a:xfrm>
            <a:off x="4629297" y="1314450"/>
            <a:ext cx="4067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25" lIns="68675" spcFirstLastPara="1" rIns="68675" wrap="square" tIns="3432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68B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6550" lvl="1" marL="914400" marR="0" rtl="0" algn="l">
              <a:spcBef>
                <a:spcPts val="300"/>
              </a:spcBef>
              <a:spcAft>
                <a:spcPts val="0"/>
              </a:spcAft>
              <a:buClr>
                <a:srgbClr val="00B0F0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 marR="0" rtl="0" algn="l">
              <a:spcBef>
                <a:spcPts val="300"/>
              </a:spcBef>
              <a:spcAft>
                <a:spcPts val="0"/>
              </a:spcAft>
              <a:buClr>
                <a:srgbClr val="00C0F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marR="0" rtl="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8450" lvl="4" marL="2286000" marR="0" rtl="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4" name="Google Shape;5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3411" y="4572000"/>
            <a:ext cx="266043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9"/>
          <p:cNvSpPr txBox="1"/>
          <p:nvPr/>
        </p:nvSpPr>
        <p:spPr>
          <a:xfrm>
            <a:off x="258120" y="4800600"/>
            <a:ext cx="1162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25" lIns="68675" spcFirstLastPara="1" rIns="68675" wrap="square" tIns="343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00" u="none" cap="none" strike="noStrik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Learning with Purpose</a:t>
            </a:r>
            <a:endParaRPr sz="11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ide template - Header and Two Content fields">
  <p:cSld name="Inside template - Header and Two Content field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457141" y="205978"/>
            <a:ext cx="8229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25" lIns="68675" spcFirstLastPara="1" rIns="68675" wrap="square" tIns="34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68B3"/>
              </a:buClr>
              <a:buSzPts val="2100"/>
              <a:buFont typeface="Century Gothic"/>
              <a:buNone/>
              <a:defRPr b="1" i="0" sz="2100" u="none" cap="none" strike="noStrike">
                <a:solidFill>
                  <a:srgbClr val="0068B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447593" y="857250"/>
            <a:ext cx="40677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25" lIns="68675" spcFirstLastPara="1" rIns="68675" wrap="square" tIns="3432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68B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6550" lvl="1" marL="914400" marR="0" rtl="0" algn="l">
              <a:spcBef>
                <a:spcPts val="300"/>
              </a:spcBef>
              <a:spcAft>
                <a:spcPts val="0"/>
              </a:spcAft>
              <a:buClr>
                <a:srgbClr val="00B0F0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 marR="0" rtl="0" algn="l">
              <a:spcBef>
                <a:spcPts val="300"/>
              </a:spcBef>
              <a:spcAft>
                <a:spcPts val="0"/>
              </a:spcAft>
              <a:buClr>
                <a:srgbClr val="00C0F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marR="0" rtl="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8450" lvl="4" marL="2286000" marR="0" rtl="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0"/>
          <p:cNvSpPr txBox="1"/>
          <p:nvPr>
            <p:ph idx="2" type="body"/>
          </p:nvPr>
        </p:nvSpPr>
        <p:spPr>
          <a:xfrm>
            <a:off x="4629297" y="857250"/>
            <a:ext cx="40677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25" lIns="68675" spcFirstLastPara="1" rIns="68675" wrap="square" tIns="3432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68B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6550" lvl="1" marL="914400" marR="0" rtl="0" algn="l">
              <a:spcBef>
                <a:spcPts val="300"/>
              </a:spcBef>
              <a:spcAft>
                <a:spcPts val="0"/>
              </a:spcAft>
              <a:buClr>
                <a:srgbClr val="00B0F0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 marR="0" rtl="0" algn="l">
              <a:spcBef>
                <a:spcPts val="300"/>
              </a:spcBef>
              <a:spcAft>
                <a:spcPts val="0"/>
              </a:spcAft>
              <a:buClr>
                <a:srgbClr val="00C0F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marR="0" rtl="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8450" lvl="4" marL="2286000" marR="0" rtl="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0"/>
          <p:cNvSpPr txBox="1"/>
          <p:nvPr/>
        </p:nvSpPr>
        <p:spPr>
          <a:xfrm>
            <a:off x="258120" y="4800600"/>
            <a:ext cx="1162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25" lIns="68675" spcFirstLastPara="1" rIns="68675" wrap="square" tIns="343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00" u="none" cap="none" strike="noStrik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Learning with Purpose</a:t>
            </a:r>
            <a:endParaRPr sz="1100"/>
          </a:p>
        </p:txBody>
      </p:sp>
      <p:pic>
        <p:nvPicPr>
          <p:cNvPr id="61" name="Google Shape;6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3411" y="4572000"/>
            <a:ext cx="266043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8305809" y="4425803"/>
            <a:ext cx="68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325" lIns="68675" spcFirstLastPara="1" rIns="68675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implemaps.com/data/world-cities" TargetMode="External"/><Relationship Id="rId4" Type="http://schemas.openxmlformats.org/officeDocument/2006/relationships/hyperlink" Target="https://datahub.io/core/country-list#resource-data" TargetMode="External"/><Relationship Id="rId5" Type="http://schemas.openxmlformats.org/officeDocument/2006/relationships/hyperlink" Target="https://developer.twitter.com/en/docs/twitter-for-websites/supported-languages" TargetMode="External"/><Relationship Id="rId6" Type="http://schemas.openxmlformats.org/officeDocument/2006/relationships/hyperlink" Target="https://www.worldstandards.eu/other/tlds/" TargetMode="External"/><Relationship Id="rId7" Type="http://schemas.openxmlformats.org/officeDocument/2006/relationships/hyperlink" Target="https://emojipedia.org/flag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/>
        </p:nvSpPr>
        <p:spPr>
          <a:xfrm>
            <a:off x="97725" y="708575"/>
            <a:ext cx="66819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Event Location Based </a:t>
            </a:r>
            <a:endParaRPr b="1" sz="33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The User Generated Tweets</a:t>
            </a:r>
            <a:endParaRPr b="1" sz="33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COMP5800. Social Computing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UMASS Lowell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Amin Majdi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01924731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422229" y="128588"/>
            <a:ext cx="60306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325" lIns="68675" spcFirstLastPara="1" rIns="68675" wrap="square" tIns="343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&amp; Motivation </a:t>
            </a:r>
            <a:endParaRPr/>
          </a:p>
        </p:txBody>
      </p:sp>
      <p:sp>
        <p:nvSpPr>
          <p:cNvPr id="72" name="Google Shape;72;p12"/>
          <p:cNvSpPr txBox="1"/>
          <p:nvPr>
            <p:ph idx="2" type="body"/>
          </p:nvPr>
        </p:nvSpPr>
        <p:spPr>
          <a:xfrm>
            <a:off x="422225" y="985852"/>
            <a:ext cx="6030600" cy="28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25" lIns="68675" spcFirstLastPara="1" rIns="68675" wrap="square" tIns="34325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"/>
              <a:t>Problem definition: </a:t>
            </a:r>
            <a:endParaRPr/>
          </a:p>
          <a:p>
            <a:pPr indent="-222250" lvl="1" marL="5588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700"/>
              <a:buChar char="–"/>
            </a:pPr>
            <a:r>
              <a:rPr lang="en">
                <a:solidFill>
                  <a:srgbClr val="9900FF"/>
                </a:solidFill>
              </a:rPr>
              <a:t>Detecting the event location and the groups connected to the events</a:t>
            </a:r>
            <a:endParaRPr>
              <a:solidFill>
                <a:srgbClr val="9900FF"/>
              </a:solidFill>
            </a:endParaRPr>
          </a:p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/>
              <a:t>Importance:</a:t>
            </a:r>
            <a:endParaRPr/>
          </a:p>
          <a:p>
            <a:pPr indent="-222250" lvl="1" marL="5588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700"/>
              <a:buChar char="–"/>
            </a:pPr>
            <a:r>
              <a:rPr lang="en">
                <a:solidFill>
                  <a:srgbClr val="9900FF"/>
                </a:solidFill>
              </a:rPr>
              <a:t>Safety</a:t>
            </a:r>
            <a:endParaRPr>
              <a:solidFill>
                <a:srgbClr val="9900FF"/>
              </a:solidFill>
            </a:endParaRPr>
          </a:p>
          <a:p>
            <a:pPr indent="-222250" lvl="1" marL="5588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700"/>
              <a:buChar char="–"/>
            </a:pPr>
            <a:r>
              <a:rPr lang="en">
                <a:solidFill>
                  <a:srgbClr val="9900FF"/>
                </a:solidFill>
              </a:rPr>
              <a:t>Business</a:t>
            </a:r>
            <a:endParaRPr>
              <a:solidFill>
                <a:srgbClr val="9900FF"/>
              </a:solidFill>
            </a:endParaRPr>
          </a:p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/>
              <a:t>Who will benefit:</a:t>
            </a:r>
            <a:endParaRPr/>
          </a:p>
          <a:p>
            <a:pPr indent="-222250" lvl="1" marL="5588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700"/>
              <a:buChar char="–"/>
            </a:pPr>
            <a:r>
              <a:rPr lang="en">
                <a:solidFill>
                  <a:srgbClr val="9900FF"/>
                </a:solidFill>
              </a:rPr>
              <a:t>Public safety</a:t>
            </a:r>
            <a:endParaRPr>
              <a:solidFill>
                <a:srgbClr val="9900FF"/>
              </a:solidFill>
            </a:endParaRPr>
          </a:p>
          <a:p>
            <a:pPr indent="-222250" lvl="1" marL="5588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700"/>
              <a:buChar char="–"/>
            </a:pPr>
            <a:r>
              <a:rPr lang="en">
                <a:solidFill>
                  <a:srgbClr val="9900FF"/>
                </a:solidFill>
              </a:rPr>
              <a:t>Big wise companies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422229" y="128588"/>
            <a:ext cx="60306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325" lIns="68675" spcFirstLastPara="1" rIns="68675" wrap="square" tIns="343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, Evaluation Method &amp; Method</a:t>
            </a:r>
            <a:endParaRPr/>
          </a:p>
        </p:txBody>
      </p:sp>
      <p:sp>
        <p:nvSpPr>
          <p:cNvPr id="78" name="Google Shape;78;p13"/>
          <p:cNvSpPr txBox="1"/>
          <p:nvPr>
            <p:ph idx="2" type="body"/>
          </p:nvPr>
        </p:nvSpPr>
        <p:spPr>
          <a:xfrm>
            <a:off x="391675" y="900325"/>
            <a:ext cx="7963800" cy="4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25" lIns="68675" spcFirstLastPara="1" rIns="68675" wrap="square" tIns="34325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>
                <a:solidFill>
                  <a:schemeClr val="dk1"/>
                </a:solidFill>
              </a:rPr>
              <a:t>Data collection:</a:t>
            </a:r>
            <a:endParaRPr>
              <a:solidFill>
                <a:schemeClr val="dk1"/>
              </a:solidFill>
            </a:endParaRPr>
          </a:p>
          <a:p>
            <a:pPr indent="-222250" lvl="1" marL="558800" rtl="0" algn="l">
              <a:spcBef>
                <a:spcPts val="300"/>
              </a:spcBef>
              <a:spcAft>
                <a:spcPts val="0"/>
              </a:spcAft>
              <a:buClr>
                <a:srgbClr val="9900FF"/>
              </a:buClr>
              <a:buSzPts val="1700"/>
              <a:buChar char="–"/>
            </a:pPr>
            <a:r>
              <a:rPr lang="en">
                <a:solidFill>
                  <a:srgbClr val="9900FF"/>
                </a:solidFill>
              </a:rPr>
              <a:t>Tweepy:</a:t>
            </a:r>
            <a:endParaRPr>
              <a:solidFill>
                <a:srgbClr val="9900FF"/>
              </a:solidFill>
            </a:endParaRPr>
          </a:p>
          <a:p>
            <a:pPr indent="-177800" lvl="2" marL="863600" rtl="0" algn="l">
              <a:spcBef>
                <a:spcPts val="300"/>
              </a:spcBef>
              <a:spcAft>
                <a:spcPts val="0"/>
              </a:spcAft>
              <a:buClr>
                <a:srgbClr val="9900FF"/>
              </a:buClr>
              <a:buSzPts val="1400"/>
              <a:buChar char="•"/>
            </a:pPr>
            <a:r>
              <a:rPr lang="en">
                <a:solidFill>
                  <a:srgbClr val="9900FF"/>
                </a:solidFill>
              </a:rPr>
              <a:t>Russia-Ukraine War , Easter , Ramadan</a:t>
            </a:r>
            <a:endParaRPr>
              <a:solidFill>
                <a:srgbClr val="9900FF"/>
              </a:solidFill>
            </a:endParaRPr>
          </a:p>
          <a:p>
            <a:pPr indent="-254000" lvl="0" marL="254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>
                <a:solidFill>
                  <a:schemeClr val="dk1"/>
                </a:solidFill>
              </a:rPr>
              <a:t>Auxiliary databases:</a:t>
            </a:r>
            <a:endParaRPr>
              <a:solidFill>
                <a:schemeClr val="dk1"/>
              </a:solidFill>
            </a:endParaRPr>
          </a:p>
          <a:p>
            <a:pPr indent="-222250" lvl="1" marL="55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700"/>
              <a:buChar char="–"/>
            </a:pPr>
            <a:r>
              <a:rPr lang="en" sz="1250">
                <a:solidFill>
                  <a:srgbClr val="99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Cities and Countries</a:t>
            </a:r>
            <a:r>
              <a:rPr lang="en" sz="11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lang="en" sz="1250">
                <a:solidFill>
                  <a:srgbClr val="99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Country Codes , Language code , Flags , Country specific domain</a:t>
            </a:r>
            <a:endParaRPr>
              <a:solidFill>
                <a:srgbClr val="9900FF"/>
              </a:solidFill>
            </a:endParaRPr>
          </a:p>
          <a:p>
            <a:pPr indent="-254000" lvl="0" marL="254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Data preparation: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22250" lvl="1" marL="558800" rtl="0" algn="l">
              <a:spcBef>
                <a:spcPts val="300"/>
              </a:spcBef>
              <a:spcAft>
                <a:spcPts val="0"/>
              </a:spcAft>
              <a:buClr>
                <a:srgbClr val="9900FF"/>
              </a:buClr>
              <a:buSzPts val="1700"/>
              <a:buChar char="–"/>
            </a:pPr>
            <a:r>
              <a:rPr lang="en" sz="1250">
                <a:solidFill>
                  <a:srgbClr val="99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Metadata Introduction and name-spacing:</a:t>
            </a:r>
            <a:endParaRPr>
              <a:solidFill>
                <a:srgbClr val="9900FF"/>
              </a:solidFill>
            </a:endParaRPr>
          </a:p>
          <a:p>
            <a:pPr indent="-177800" lvl="2" marL="863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Char char="•"/>
            </a:pPr>
            <a:r>
              <a:rPr lang="en" sz="1250">
                <a:solidFill>
                  <a:srgbClr val="99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Place, Location, User’s Name, User’s screen Name, User’s screen Description , Tweet’s full text, tweet’s Language, Website Domain</a:t>
            </a:r>
            <a:endParaRPr sz="1650">
              <a:solidFill>
                <a:srgbClr val="99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2250" lvl="1" marL="5588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700"/>
              <a:buFont typeface="Times New Roman"/>
              <a:buChar char="–"/>
            </a:pPr>
            <a:r>
              <a:rPr lang="en" sz="1250">
                <a:solidFill>
                  <a:srgbClr val="9900FF"/>
                </a:solidFill>
                <a:highlight>
                  <a:srgbClr val="FFFFFF"/>
                </a:highlight>
              </a:rPr>
              <a:t>Label Check Methods</a:t>
            </a:r>
            <a:endParaRPr sz="1250">
              <a:solidFill>
                <a:srgbClr val="99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77800" lvl="2" marL="8636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Char char="•"/>
            </a:pPr>
            <a:r>
              <a:rPr lang="en" sz="1250">
                <a:solidFill>
                  <a:srgbClr val="99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Check City or Country , Flags , Domain suffix</a:t>
            </a:r>
            <a:endParaRPr sz="1250">
              <a:solidFill>
                <a:srgbClr val="99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55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99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422229" y="128588"/>
            <a:ext cx="60306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325" lIns="68675" spcFirstLastPara="1" rIns="68675" wrap="square" tIns="343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Dataset , Evaluation Method &amp; Method</a:t>
            </a:r>
            <a:endParaRPr/>
          </a:p>
        </p:txBody>
      </p: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422225" y="985858"/>
            <a:ext cx="6030600" cy="39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25" lIns="68675" spcFirstLastPara="1" rIns="68675" wrap="square" tIns="34325">
            <a:noAutofit/>
          </a:bodyPr>
          <a:lstStyle/>
          <a:p>
            <a:pPr indent="-254000" lvl="0" marL="254000" rtl="0" algn="l">
              <a:spcBef>
                <a:spcPts val="3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Data preparation:</a:t>
            </a:r>
            <a:endParaRPr/>
          </a:p>
          <a:p>
            <a:pPr indent="-222250" lvl="1" marL="558800" rtl="0" algn="l">
              <a:spcBef>
                <a:spcPts val="300"/>
              </a:spcBef>
              <a:spcAft>
                <a:spcPts val="0"/>
              </a:spcAft>
              <a:buClr>
                <a:srgbClr val="9900FF"/>
              </a:buClr>
              <a:buSzPts val="1700"/>
              <a:buFont typeface="Times New Roman"/>
              <a:buChar char="–"/>
            </a:pPr>
            <a:r>
              <a:rPr lang="en">
                <a:solidFill>
                  <a:srgbClr val="9900FF"/>
                </a:solidFill>
              </a:rPr>
              <a:t>Labeling:</a:t>
            </a:r>
            <a:endParaRPr>
              <a:solidFill>
                <a:srgbClr val="9900FF"/>
              </a:solidFill>
            </a:endParaRPr>
          </a:p>
          <a:p>
            <a:pPr indent="-177800" lvl="2" marL="8636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Times New Roman"/>
              <a:buChar char="•"/>
            </a:pPr>
            <a:r>
              <a:rPr lang="en" sz="1250">
                <a:solidFill>
                  <a:srgbClr val="9900FF"/>
                </a:solidFill>
                <a:highlight>
                  <a:srgbClr val="FFFFFF"/>
                </a:highlight>
              </a:rPr>
              <a:t>Priority Action:</a:t>
            </a:r>
            <a:endParaRPr>
              <a:solidFill>
                <a:srgbClr val="9900FF"/>
              </a:solidFill>
            </a:endParaRPr>
          </a:p>
          <a:p>
            <a:pPr indent="-177800" lvl="3" marL="1206500" rtl="0" algn="l">
              <a:spcBef>
                <a:spcPts val="300"/>
              </a:spcBef>
              <a:spcAft>
                <a:spcPts val="0"/>
              </a:spcAft>
              <a:buClr>
                <a:srgbClr val="9900FF"/>
              </a:buClr>
              <a:buSzPts val="1200"/>
              <a:buFont typeface="Times New Roman"/>
              <a:buChar char="–"/>
            </a:pPr>
            <a:r>
              <a:rPr lang="en">
                <a:solidFill>
                  <a:srgbClr val="9900FF"/>
                </a:solidFill>
              </a:rPr>
              <a:t>Place (label is available)</a:t>
            </a:r>
            <a:endParaRPr>
              <a:solidFill>
                <a:srgbClr val="9900FF"/>
              </a:solidFill>
            </a:endParaRPr>
          </a:p>
          <a:p>
            <a:pPr indent="-177800" lvl="3" marL="1206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Font typeface="Times New Roman"/>
              <a:buChar char="–"/>
            </a:pPr>
            <a:r>
              <a:rPr lang="en">
                <a:solidFill>
                  <a:srgbClr val="9900FF"/>
                </a:solidFill>
                <a:highlight>
                  <a:srgbClr val="FFFFFF"/>
                </a:highlight>
              </a:rPr>
              <a:t>User’s Location(</a:t>
            </a:r>
            <a:r>
              <a:rPr lang="en">
                <a:solidFill>
                  <a:srgbClr val="9900FF"/>
                </a:solidFill>
              </a:rPr>
              <a:t>city\country check</a:t>
            </a:r>
            <a:r>
              <a:rPr lang="en">
                <a:solidFill>
                  <a:srgbClr val="9900FF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rgbClr val="9900FF"/>
              </a:solidFill>
              <a:highlight>
                <a:srgbClr val="FFFFFF"/>
              </a:highlight>
            </a:endParaRPr>
          </a:p>
          <a:p>
            <a:pPr indent="-177800" lvl="3" marL="1206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Font typeface="Times New Roman"/>
              <a:buChar char="–"/>
            </a:pPr>
            <a:r>
              <a:rPr lang="en">
                <a:solidFill>
                  <a:srgbClr val="9900FF"/>
                </a:solidFill>
                <a:highlight>
                  <a:srgbClr val="FFFFFF"/>
                </a:highlight>
              </a:rPr>
              <a:t>User’s Name(</a:t>
            </a:r>
            <a:r>
              <a:rPr lang="en">
                <a:solidFill>
                  <a:srgbClr val="9900FF"/>
                </a:solidFill>
              </a:rPr>
              <a:t>city\country check, </a:t>
            </a:r>
            <a:r>
              <a:rPr lang="en">
                <a:solidFill>
                  <a:srgbClr val="9900FF"/>
                </a:solidFill>
                <a:highlight>
                  <a:srgbClr val="FFFFFF"/>
                </a:highlight>
              </a:rPr>
              <a:t>Flag check)</a:t>
            </a:r>
            <a:endParaRPr>
              <a:solidFill>
                <a:srgbClr val="9900FF"/>
              </a:solidFill>
              <a:highlight>
                <a:srgbClr val="FFFFFF"/>
              </a:highlight>
            </a:endParaRPr>
          </a:p>
          <a:p>
            <a:pPr indent="-177800" lvl="3" marL="1206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Font typeface="Times New Roman"/>
              <a:buChar char="–"/>
            </a:pPr>
            <a:r>
              <a:rPr lang="en">
                <a:solidFill>
                  <a:srgbClr val="9900FF"/>
                </a:solidFill>
                <a:highlight>
                  <a:srgbClr val="FFFFFF"/>
                </a:highlight>
              </a:rPr>
              <a:t>User’s screen Name(</a:t>
            </a:r>
            <a:r>
              <a:rPr lang="en">
                <a:solidFill>
                  <a:srgbClr val="9900FF"/>
                </a:solidFill>
              </a:rPr>
              <a:t>city\country check, </a:t>
            </a:r>
            <a:r>
              <a:rPr lang="en">
                <a:solidFill>
                  <a:srgbClr val="9900FF"/>
                </a:solidFill>
                <a:highlight>
                  <a:srgbClr val="FFFFFF"/>
                </a:highlight>
              </a:rPr>
              <a:t>Flag check) </a:t>
            </a:r>
            <a:endParaRPr>
              <a:solidFill>
                <a:srgbClr val="9900FF"/>
              </a:solidFill>
              <a:highlight>
                <a:srgbClr val="FFFFFF"/>
              </a:highlight>
            </a:endParaRPr>
          </a:p>
          <a:p>
            <a:pPr indent="-177800" lvl="3" marL="1206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Font typeface="Times New Roman"/>
              <a:buChar char="–"/>
            </a:pPr>
            <a:r>
              <a:rPr lang="en">
                <a:solidFill>
                  <a:srgbClr val="9900FF"/>
                </a:solidFill>
                <a:highlight>
                  <a:srgbClr val="FFFFFF"/>
                </a:highlight>
              </a:rPr>
              <a:t>User’s screen Description (</a:t>
            </a:r>
            <a:r>
              <a:rPr lang="en">
                <a:solidFill>
                  <a:srgbClr val="9900FF"/>
                </a:solidFill>
              </a:rPr>
              <a:t>city\country check, </a:t>
            </a:r>
            <a:r>
              <a:rPr lang="en">
                <a:solidFill>
                  <a:srgbClr val="9900FF"/>
                </a:solidFill>
                <a:highlight>
                  <a:srgbClr val="FFFFFF"/>
                </a:highlight>
              </a:rPr>
              <a:t>Flag check)</a:t>
            </a:r>
            <a:endParaRPr>
              <a:solidFill>
                <a:srgbClr val="9900FF"/>
              </a:solidFill>
              <a:highlight>
                <a:srgbClr val="FFFFFF"/>
              </a:highlight>
            </a:endParaRPr>
          </a:p>
          <a:p>
            <a:pPr indent="-177800" lvl="3" marL="1206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Font typeface="Times New Roman"/>
              <a:buChar char="–"/>
            </a:pPr>
            <a:r>
              <a:rPr lang="en">
                <a:solidFill>
                  <a:srgbClr val="9900FF"/>
                </a:solidFill>
                <a:highlight>
                  <a:srgbClr val="FFFFFF"/>
                </a:highlight>
              </a:rPr>
              <a:t>Tweet’s full text (Flag check)</a:t>
            </a:r>
            <a:endParaRPr>
              <a:solidFill>
                <a:srgbClr val="9900FF"/>
              </a:solidFill>
              <a:highlight>
                <a:srgbClr val="FFFFFF"/>
              </a:highlight>
            </a:endParaRPr>
          </a:p>
          <a:p>
            <a:pPr indent="-180975" lvl="3" marL="1206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50"/>
              <a:buFont typeface="Times New Roman"/>
              <a:buChar char="–"/>
            </a:pPr>
            <a:r>
              <a:rPr lang="en" sz="1250">
                <a:solidFill>
                  <a:srgbClr val="FF0000"/>
                </a:solidFill>
                <a:highlight>
                  <a:srgbClr val="FFFFFF"/>
                </a:highlight>
              </a:rPr>
              <a:t>WE DID NOT USE (LANGUAGE,DOMAIN)</a:t>
            </a:r>
            <a:endParaRPr sz="125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-254000" lvl="0" marL="254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">
                <a:solidFill>
                  <a:schemeClr val="dk1"/>
                </a:solidFill>
              </a:rPr>
              <a:t>Classification:</a:t>
            </a:r>
            <a:endParaRPr>
              <a:solidFill>
                <a:schemeClr val="dk1"/>
              </a:solidFill>
            </a:endParaRPr>
          </a:p>
          <a:p>
            <a:pPr indent="-203200" lvl="1" marL="558800" rtl="0" algn="l">
              <a:spcBef>
                <a:spcPts val="30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Times New Roman"/>
              <a:buChar char="–"/>
            </a:pPr>
            <a:r>
              <a:rPr lang="en" sz="1400">
                <a:solidFill>
                  <a:srgbClr val="9900FF"/>
                </a:solidFill>
              </a:rPr>
              <a:t>Initial class numbers: 252 (# of countries)</a:t>
            </a:r>
            <a:endParaRPr sz="1400">
              <a:solidFill>
                <a:srgbClr val="9900FF"/>
              </a:solidFill>
            </a:endParaRPr>
          </a:p>
          <a:p>
            <a:pPr indent="-158750" lvl="2" marL="863600" rtl="0" algn="l">
              <a:spcBef>
                <a:spcPts val="300"/>
              </a:spcBef>
              <a:spcAft>
                <a:spcPts val="0"/>
              </a:spcAft>
              <a:buClr>
                <a:srgbClr val="9900FF"/>
              </a:buClr>
              <a:buSzPts val="1100"/>
              <a:buChar char="•"/>
            </a:pPr>
            <a:r>
              <a:rPr lang="en" sz="1100">
                <a:solidFill>
                  <a:srgbClr val="9900FF"/>
                </a:solidFill>
              </a:rPr>
              <a:t>R-U-War (20 classes) , Ramadan (20 classes), Easter (10 classes)</a:t>
            </a:r>
            <a:endParaRPr sz="1100">
              <a:solidFill>
                <a:srgbClr val="9900FF"/>
              </a:solidFill>
            </a:endParaRPr>
          </a:p>
          <a:p>
            <a:pPr indent="-203200" lvl="1" marL="558800" rtl="0" algn="l">
              <a:spcBef>
                <a:spcPts val="30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Times New Roman"/>
              <a:buChar char="–"/>
            </a:pPr>
            <a:r>
              <a:rPr lang="en" sz="1400">
                <a:solidFill>
                  <a:srgbClr val="9900FF"/>
                </a:solidFill>
              </a:rPr>
              <a:t>%50- %50 Train and test (shuffled)</a:t>
            </a:r>
            <a:endParaRPr sz="1400">
              <a:solidFill>
                <a:srgbClr val="9900FF"/>
              </a:solidFill>
            </a:endParaRPr>
          </a:p>
          <a:p>
            <a:pPr indent="-203200" lvl="1" marL="558800" rtl="0" algn="l">
              <a:spcBef>
                <a:spcPts val="300"/>
              </a:spcBef>
              <a:spcAft>
                <a:spcPts val="0"/>
              </a:spcAft>
              <a:buClr>
                <a:srgbClr val="9900FF"/>
              </a:buClr>
              <a:buSzPts val="1400"/>
              <a:buChar char="–"/>
            </a:pPr>
            <a:r>
              <a:rPr lang="en" sz="1400">
                <a:solidFill>
                  <a:srgbClr val="9900FF"/>
                </a:solidFill>
              </a:rPr>
              <a:t>Using VW (mainly base features)</a:t>
            </a:r>
            <a:endParaRPr sz="1400">
              <a:solidFill>
                <a:srgbClr val="9900FF"/>
              </a:solidFill>
            </a:endParaRPr>
          </a:p>
          <a:p>
            <a:pPr indent="-177800" lvl="2" marL="863600" rtl="0" algn="l">
              <a:spcBef>
                <a:spcPts val="300"/>
              </a:spcBef>
              <a:spcAft>
                <a:spcPts val="0"/>
              </a:spcAft>
              <a:buClr>
                <a:srgbClr val="9900FF"/>
              </a:buClr>
              <a:buSzPts val="1400"/>
              <a:buChar char="•"/>
            </a:pPr>
            <a:r>
              <a:t/>
            </a:r>
            <a:endParaRPr sz="14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422229" y="128588"/>
            <a:ext cx="60306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325" lIns="68675" spcFirstLastPara="1" rIns="68675" wrap="square" tIns="343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Results and Insights</a:t>
            </a:r>
            <a:endParaRPr/>
          </a:p>
        </p:txBody>
      </p:sp>
      <p:sp>
        <p:nvSpPr>
          <p:cNvPr id="90" name="Google Shape;90;p15"/>
          <p:cNvSpPr txBox="1"/>
          <p:nvPr>
            <p:ph idx="2" type="body"/>
          </p:nvPr>
        </p:nvSpPr>
        <p:spPr>
          <a:xfrm>
            <a:off x="7359800" y="695350"/>
            <a:ext cx="1753200" cy="40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25" lIns="68675" spcFirstLastPara="1" rIns="68675" wrap="square" tIns="34325">
            <a:noAutofit/>
          </a:bodyPr>
          <a:lstStyle/>
          <a:p>
            <a:pPr indent="-254000" lvl="0" marL="254000" rtl="0" algn="l">
              <a:spcBef>
                <a:spcPts val="3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" sz="1400">
                <a:solidFill>
                  <a:srgbClr val="9900FF"/>
                </a:solidFill>
              </a:rPr>
              <a:t>Tonga?</a:t>
            </a:r>
            <a:endParaRPr sz="1400">
              <a:solidFill>
                <a:srgbClr val="9900FF"/>
              </a:solidFill>
            </a:endParaRPr>
          </a:p>
          <a:p>
            <a:pPr indent="-215900" lvl="0" marL="254000" rtl="0" algn="l">
              <a:spcBef>
                <a:spcPts val="300"/>
              </a:spcBef>
              <a:spcAft>
                <a:spcPts val="0"/>
              </a:spcAft>
              <a:buClr>
                <a:srgbClr val="9900FF"/>
              </a:buClr>
              <a:buSzPts val="1400"/>
              <a:buChar char="•"/>
            </a:pPr>
            <a:r>
              <a:rPr lang="en" sz="1400">
                <a:solidFill>
                  <a:srgbClr val="9900FF"/>
                </a:solidFill>
              </a:rPr>
              <a:t>Andora?</a:t>
            </a:r>
            <a:endParaRPr sz="1400">
              <a:solidFill>
                <a:srgbClr val="9900FF"/>
              </a:solidFill>
            </a:endParaRPr>
          </a:p>
          <a:p>
            <a:pPr indent="-203200" lvl="1" marL="558800" rtl="0" algn="l"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1400"/>
              <a:buChar char="–"/>
            </a:pPr>
            <a:r>
              <a:rPr lang="en" sz="1400">
                <a:solidFill>
                  <a:srgbClr val="FF0000"/>
                </a:solidFill>
              </a:rPr>
              <a:t>And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</a:endParaRPr>
          </a:p>
          <a:p>
            <a:pPr indent="-215900" lvl="0" marL="254000" rtl="0" algn="l">
              <a:spcBef>
                <a:spcPts val="300"/>
              </a:spcBef>
              <a:spcAft>
                <a:spcPts val="0"/>
              </a:spcAft>
              <a:buClr>
                <a:srgbClr val="9900FF"/>
              </a:buClr>
              <a:buSzPts val="1400"/>
              <a:buChar char="•"/>
            </a:pPr>
            <a:r>
              <a:rPr lang="en" sz="1400">
                <a:solidFill>
                  <a:srgbClr val="9900FF"/>
                </a:solidFill>
              </a:rPr>
              <a:t>Future works:</a:t>
            </a:r>
            <a:endParaRPr sz="1400">
              <a:solidFill>
                <a:srgbClr val="9900FF"/>
              </a:solidFill>
            </a:endParaRPr>
          </a:p>
          <a:p>
            <a:pPr indent="-203200" lvl="1" marL="558800" rtl="0" algn="l">
              <a:spcBef>
                <a:spcPts val="300"/>
              </a:spcBef>
              <a:spcAft>
                <a:spcPts val="0"/>
              </a:spcAft>
              <a:buClr>
                <a:srgbClr val="9900FF"/>
              </a:buClr>
              <a:buSzPts val="1400"/>
              <a:buChar char="–"/>
            </a:pPr>
            <a:r>
              <a:rPr lang="en" sz="1400">
                <a:solidFill>
                  <a:srgbClr val="9900FF"/>
                </a:solidFill>
              </a:rPr>
              <a:t>Multi</a:t>
            </a:r>
            <a:r>
              <a:rPr lang="en" sz="1400">
                <a:solidFill>
                  <a:srgbClr val="9900FF"/>
                </a:solidFill>
              </a:rPr>
              <a:t> label</a:t>
            </a:r>
            <a:endParaRPr sz="1400">
              <a:solidFill>
                <a:srgbClr val="9900FF"/>
              </a:solidFill>
            </a:endParaRPr>
          </a:p>
          <a:p>
            <a:pPr indent="-177800" lvl="2" marL="863600" rtl="0" algn="l"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1400"/>
              <a:buChar char="•"/>
            </a:pPr>
            <a:r>
              <a:rPr lang="en">
                <a:solidFill>
                  <a:srgbClr val="FF0000"/>
                </a:solidFill>
              </a:rPr>
              <a:t>weight</a:t>
            </a:r>
            <a:endParaRPr sz="1400">
              <a:solidFill>
                <a:srgbClr val="FF0000"/>
              </a:solidFill>
            </a:endParaRPr>
          </a:p>
          <a:p>
            <a:pPr indent="-203200" lvl="1" marL="558800" rtl="0" algn="l">
              <a:spcBef>
                <a:spcPts val="300"/>
              </a:spcBef>
              <a:spcAft>
                <a:spcPts val="0"/>
              </a:spcAft>
              <a:buClr>
                <a:srgbClr val="9900FF"/>
              </a:buClr>
              <a:buSzPts val="1400"/>
              <a:buChar char="–"/>
            </a:pPr>
            <a:r>
              <a:rPr lang="en" sz="1400">
                <a:solidFill>
                  <a:srgbClr val="9900FF"/>
                </a:solidFill>
              </a:rPr>
              <a:t>Tokenization</a:t>
            </a:r>
            <a:endParaRPr sz="1400">
              <a:solidFill>
                <a:srgbClr val="9900FF"/>
              </a:solidFill>
            </a:endParaRPr>
          </a:p>
          <a:p>
            <a:pPr indent="-177800" lvl="2" marL="863600" rtl="0" algn="l"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1400"/>
              <a:buChar char="•"/>
            </a:pPr>
            <a:r>
              <a:rPr lang="en">
                <a:solidFill>
                  <a:srgbClr val="FF0000"/>
                </a:solidFill>
              </a:rPr>
              <a:t>Noun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00FF"/>
              </a:solidFill>
            </a:endParaRPr>
          </a:p>
        </p:txBody>
      </p:sp>
      <p:graphicFrame>
        <p:nvGraphicFramePr>
          <p:cNvPr id="91" name="Google Shape;91;p15"/>
          <p:cNvGraphicFramePr/>
          <p:nvPr/>
        </p:nvGraphicFramePr>
        <p:xfrm>
          <a:off x="81575" y="6953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{5F82F11F-7120-4ED5-814A-6566D134132D}</a:tableStyleId>
              </a:tblPr>
              <a:tblGrid>
                <a:gridCol w="986950"/>
                <a:gridCol w="6196400"/>
              </a:tblGrid>
              <a:tr h="40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Event</a:t>
                      </a:r>
                      <a:endParaRPr>
                        <a:solidFill>
                          <a:srgbClr val="FF00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Top Countries who talked about the event</a:t>
                      </a:r>
                      <a:endParaRPr b="1">
                        <a:solidFill>
                          <a:srgbClr val="FF00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526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R-U-War</a:t>
                      </a:r>
                      <a:endParaRPr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'united states', 'ukraine', 'russia', 'united kingdom', 'india', 'norway', 'japan', 'germany', 'czech republic', 'italy', 'netherlands', 'france', 'spain', 'philippines', 'finland', 'canada', 'poland', 'turkey', </a:t>
                      </a:r>
                      <a:r>
                        <a:rPr lang="en" sz="105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'tonga'</a:t>
                      </a:r>
                      <a:endParaRPr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526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Ramadan</a:t>
                      </a:r>
                      <a:endParaRPr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'saudi arabia', 'united states', 'pakistan', 'kuwait', 'egypt', 'emirates', 'indonesia', 'algeria', 'india', 'united kingdom', 'oman', 'nigeria', 'france', 'netherlands', 'yemen', 'turkey', 'norway', 'bahrain', 'sudan'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526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Easter</a:t>
                      </a:r>
                      <a:endParaRPr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'united states', 'ukraine', 'united kingdom', 'greece', 'norway', 'czech republic', 'netherlands', 'timor-leste', 'ethiopia'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2" name="Google Shape;92;p15"/>
          <p:cNvGraphicFramePr/>
          <p:nvPr/>
        </p:nvGraphicFramePr>
        <p:xfrm>
          <a:off x="81575" y="272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{5F82F11F-7120-4ED5-814A-6566D134132D}</a:tableStyleId>
              </a:tblPr>
              <a:tblGrid>
                <a:gridCol w="922350"/>
                <a:gridCol w="812400"/>
                <a:gridCol w="946800"/>
                <a:gridCol w="946775"/>
                <a:gridCol w="1343850"/>
                <a:gridCol w="1038425"/>
                <a:gridCol w="1172800"/>
              </a:tblGrid>
              <a:tr h="43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r>
                        <a:rPr lang="en">
                          <a:solidFill>
                            <a:srgbClr val="FF00FF"/>
                          </a:solidFill>
                        </a:rPr>
                        <a:t>Event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00FF"/>
                          </a:solidFill>
                        </a:rPr>
                        <a:t># class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00FF"/>
                          </a:solidFill>
                        </a:rPr>
                        <a:t>Train</a:t>
                      </a:r>
                      <a:r>
                        <a:rPr lang="en">
                          <a:solidFill>
                            <a:srgbClr val="9900FF"/>
                          </a:solidFill>
                        </a:rPr>
                        <a:t> loss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00FF"/>
                          </a:solidFill>
                        </a:rPr>
                        <a:t> Test loss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00FF"/>
                          </a:solidFill>
                        </a:rPr>
                        <a:t>Added features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00FF"/>
                          </a:solidFill>
                        </a:rPr>
                        <a:t>Data size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r>
                        <a:rPr lang="en">
                          <a:solidFill>
                            <a:srgbClr val="9900FF"/>
                          </a:solidFill>
                        </a:rPr>
                        <a:t>Thoughts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00FF"/>
                          </a:solidFill>
                        </a:rPr>
                        <a:t>(problem)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R-U-War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0.12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0.17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quadratic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2732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Acceptable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Ramadan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0.25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0.24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quadratic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1438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Arabic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2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Easter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0.36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0.18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uadratic, ngram,hinge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746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10class (others)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422229" y="128588"/>
            <a:ext cx="60306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325" lIns="68675" spcFirstLastPara="1" rIns="68675" wrap="square" tIns="343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98" name="Google Shape;98;p16"/>
          <p:cNvSpPr txBox="1"/>
          <p:nvPr>
            <p:ph idx="2" type="body"/>
          </p:nvPr>
        </p:nvSpPr>
        <p:spPr>
          <a:xfrm>
            <a:off x="325575" y="1170350"/>
            <a:ext cx="8787300" cy="3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25" lIns="68675" spcFirstLastPara="1" rIns="68675" wrap="square" tIns="34325">
            <a:noAutofit/>
          </a:bodyPr>
          <a:lstStyle/>
          <a:p>
            <a:pPr indent="-254000" lvl="0" marL="254000" rtl="0" algn="l">
              <a:lnSpc>
                <a:spcPct val="6818"/>
              </a:lnSpc>
              <a:spcBef>
                <a:spcPts val="12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https://simplemaps.com/data/world-cities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rtl="0" algn="l">
              <a:lnSpc>
                <a:spcPct val="6818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https://datahub.io/core/country-list#resource-data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rtl="0" algn="l">
              <a:lnSpc>
                <a:spcPct val="6818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https://developer.twitter.com/en/docs/twitter-for-websites/supported-languages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rtl="0" algn="l">
              <a:lnSpc>
                <a:spcPct val="6818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https://www.worldstandards.eu/other/tlds/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rtl="0" algn="l">
              <a:lnSpc>
                <a:spcPct val="6818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https://emojipedia.org/flags/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40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ep Blue -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