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29B64-0B3F-4192-AE7E-67BDEF80E1A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AD976-FA6B-45F5-A02D-4E936A2AAE45}">
      <dgm:prSet/>
      <dgm:spPr/>
      <dgm:t>
        <a:bodyPr/>
        <a:lstStyle/>
        <a:p>
          <a:pPr algn="l"/>
          <a:r>
            <a:rPr lang="en-US" b="1" dirty="0">
              <a:solidFill>
                <a:schemeClr val="tx1"/>
              </a:solidFill>
            </a:rPr>
            <a:t>Problem</a:t>
          </a:r>
          <a:r>
            <a:rPr lang="en-US" dirty="0">
              <a:solidFill>
                <a:schemeClr val="tx1"/>
              </a:solidFill>
            </a:rPr>
            <a:t> : Event location finding based on the tweets using </a:t>
          </a:r>
          <a:r>
            <a:rPr lang="en-US" b="1" dirty="0">
              <a:solidFill>
                <a:srgbClr val="FF0000"/>
              </a:solidFill>
            </a:rPr>
            <a:t>geotags</a:t>
          </a:r>
          <a:r>
            <a:rPr lang="en-US" dirty="0">
              <a:solidFill>
                <a:schemeClr val="tx1"/>
              </a:solidFill>
            </a:rPr>
            <a:t> and </a:t>
          </a:r>
          <a:r>
            <a:rPr lang="en-US" b="1" dirty="0">
              <a:solidFill>
                <a:srgbClr val="FF0000"/>
              </a:solidFill>
            </a:rPr>
            <a:t>text content</a:t>
          </a:r>
        </a:p>
        <a:p>
          <a:pPr algn="l" rtl="0"/>
          <a:endParaRPr lang="en-US" dirty="0">
            <a:solidFill>
              <a:schemeClr val="tx1"/>
            </a:solidFill>
          </a:endParaRPr>
        </a:p>
      </dgm:t>
    </dgm:pt>
    <dgm:pt modelId="{A34E8496-34DC-41B9-B6C8-842263B6D4CA}" type="parTrans" cxnId="{7E340AFE-F558-4379-AC1B-CD313BC27F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593627D-E231-4DEB-8520-8C44BCD5E526}" type="sibTrans" cxnId="{7E340AFE-F558-4379-AC1B-CD313BC27F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95F5F6-C4A4-4643-9F01-491A302C320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Importance</a:t>
          </a:r>
          <a:r>
            <a:rPr lang="en-US" dirty="0">
              <a:solidFill>
                <a:schemeClr val="tx1"/>
              </a:solidFill>
            </a:rPr>
            <a:t>: Event related opportunities for companies, </a:t>
          </a:r>
          <a:r>
            <a:rPr lang="en-US">
              <a:solidFill>
                <a:schemeClr val="tx1"/>
              </a:solidFill>
            </a:rPr>
            <a:t>emergency responders, </a:t>
          </a:r>
          <a:r>
            <a:rPr lang="en-US" dirty="0">
              <a:solidFill>
                <a:schemeClr val="tx1"/>
              </a:solidFill>
            </a:rPr>
            <a:t>etc.</a:t>
          </a:r>
        </a:p>
      </dgm:t>
    </dgm:pt>
    <dgm:pt modelId="{91406664-1FF6-440F-B1C2-E88F12FCD37A}" type="parTrans" cxnId="{799A8B45-7DEF-4364-8CB3-2EE462C1A30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3407D5-1FFA-469F-866F-89EB93F1B6F1}" type="sibTrans" cxnId="{799A8B45-7DEF-4364-8CB3-2EE462C1A30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E5351F0-7B7C-4375-B7C7-85C5DBC1C881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Benefits</a:t>
          </a:r>
          <a:r>
            <a:rPr lang="en-US">
              <a:solidFill>
                <a:schemeClr val="tx1"/>
              </a:solidFill>
            </a:rPr>
            <a:t>: Depending to the event type, both companies and users would benefit from it</a:t>
          </a:r>
        </a:p>
      </dgm:t>
    </dgm:pt>
    <dgm:pt modelId="{26EF195F-8926-4289-8426-3F0DBB11F2E7}" type="parTrans" cxnId="{BA3030FE-651D-4291-B6F9-81915002B8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CB9F09-77F0-476E-83C6-C2D15F34668E}" type="sibTrans" cxnId="{BA3030FE-651D-4291-B6F9-81915002B8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6B38ED-5339-43EF-AAFC-2EA635905D7F}" type="pres">
      <dgm:prSet presAssocID="{2A529B64-0B3F-4192-AE7E-67BDEF80E1A9}" presName="vert0" presStyleCnt="0">
        <dgm:presLayoutVars>
          <dgm:dir/>
          <dgm:animOne val="branch"/>
          <dgm:animLvl val="lvl"/>
        </dgm:presLayoutVars>
      </dgm:prSet>
      <dgm:spPr/>
    </dgm:pt>
    <dgm:pt modelId="{4B3749C3-2361-4594-989C-AD4431D3D414}" type="pres">
      <dgm:prSet presAssocID="{0B4AD976-FA6B-45F5-A02D-4E936A2AAE45}" presName="thickLine" presStyleLbl="alignNode1" presStyleIdx="0" presStyleCnt="3"/>
      <dgm:spPr/>
    </dgm:pt>
    <dgm:pt modelId="{B224DEA8-AB49-410A-95F0-D1553984620F}" type="pres">
      <dgm:prSet presAssocID="{0B4AD976-FA6B-45F5-A02D-4E936A2AAE45}" presName="horz1" presStyleCnt="0"/>
      <dgm:spPr/>
    </dgm:pt>
    <dgm:pt modelId="{F0CE3077-B8E9-432D-BC71-FBEB06F17BB4}" type="pres">
      <dgm:prSet presAssocID="{0B4AD976-FA6B-45F5-A02D-4E936A2AAE45}" presName="tx1" presStyleLbl="revTx" presStyleIdx="0" presStyleCnt="3"/>
      <dgm:spPr/>
    </dgm:pt>
    <dgm:pt modelId="{64DF0817-DB13-4AD7-AC39-CE4F71895307}" type="pres">
      <dgm:prSet presAssocID="{0B4AD976-FA6B-45F5-A02D-4E936A2AAE45}" presName="vert1" presStyleCnt="0"/>
      <dgm:spPr/>
    </dgm:pt>
    <dgm:pt modelId="{AEC70E21-68E9-4728-8C57-DB666F3E9324}" type="pres">
      <dgm:prSet presAssocID="{8395F5F6-C4A4-4643-9F01-491A302C320F}" presName="thickLine" presStyleLbl="alignNode1" presStyleIdx="1" presStyleCnt="3"/>
      <dgm:spPr/>
    </dgm:pt>
    <dgm:pt modelId="{16B77AA0-039B-4312-A9B3-F63A9B82FB4F}" type="pres">
      <dgm:prSet presAssocID="{8395F5F6-C4A4-4643-9F01-491A302C320F}" presName="horz1" presStyleCnt="0"/>
      <dgm:spPr/>
    </dgm:pt>
    <dgm:pt modelId="{F8197832-918E-4691-92AA-35C18B1E7641}" type="pres">
      <dgm:prSet presAssocID="{8395F5F6-C4A4-4643-9F01-491A302C320F}" presName="tx1" presStyleLbl="revTx" presStyleIdx="1" presStyleCnt="3"/>
      <dgm:spPr/>
    </dgm:pt>
    <dgm:pt modelId="{99B41268-52A1-438D-8214-7209FA085983}" type="pres">
      <dgm:prSet presAssocID="{8395F5F6-C4A4-4643-9F01-491A302C320F}" presName="vert1" presStyleCnt="0"/>
      <dgm:spPr/>
    </dgm:pt>
    <dgm:pt modelId="{66716CF4-D48B-4407-A2DD-6FD0A6B4F87C}" type="pres">
      <dgm:prSet presAssocID="{1E5351F0-7B7C-4375-B7C7-85C5DBC1C881}" presName="thickLine" presStyleLbl="alignNode1" presStyleIdx="2" presStyleCnt="3"/>
      <dgm:spPr/>
    </dgm:pt>
    <dgm:pt modelId="{7D82D0FC-F480-4DB7-984E-42E494CBE516}" type="pres">
      <dgm:prSet presAssocID="{1E5351F0-7B7C-4375-B7C7-85C5DBC1C881}" presName="horz1" presStyleCnt="0"/>
      <dgm:spPr/>
    </dgm:pt>
    <dgm:pt modelId="{4A23A952-F106-43C0-A2B6-6BEFDA5A3098}" type="pres">
      <dgm:prSet presAssocID="{1E5351F0-7B7C-4375-B7C7-85C5DBC1C881}" presName="tx1" presStyleLbl="revTx" presStyleIdx="2" presStyleCnt="3"/>
      <dgm:spPr/>
    </dgm:pt>
    <dgm:pt modelId="{259D073D-53FD-46BE-B005-E5F585439CC8}" type="pres">
      <dgm:prSet presAssocID="{1E5351F0-7B7C-4375-B7C7-85C5DBC1C881}" presName="vert1" presStyleCnt="0"/>
      <dgm:spPr/>
    </dgm:pt>
  </dgm:ptLst>
  <dgm:cxnLst>
    <dgm:cxn modelId="{A8A24F08-3317-46DF-9C97-663D9BCDC68A}" type="presOf" srcId="{1E5351F0-7B7C-4375-B7C7-85C5DBC1C881}" destId="{4A23A952-F106-43C0-A2B6-6BEFDA5A3098}" srcOrd="0" destOrd="0" presId="urn:microsoft.com/office/officeart/2008/layout/LinedList"/>
    <dgm:cxn modelId="{0E7ED918-0C7A-45DE-AB54-5113744A682F}" type="presOf" srcId="{8395F5F6-C4A4-4643-9F01-491A302C320F}" destId="{F8197832-918E-4691-92AA-35C18B1E7641}" srcOrd="0" destOrd="0" presId="urn:microsoft.com/office/officeart/2008/layout/LinedList"/>
    <dgm:cxn modelId="{FD775F2F-1235-4E7A-A489-B05C1B73085F}" type="presOf" srcId="{2A529B64-0B3F-4192-AE7E-67BDEF80E1A9}" destId="{D36B38ED-5339-43EF-AAFC-2EA635905D7F}" srcOrd="0" destOrd="0" presId="urn:microsoft.com/office/officeart/2008/layout/LinedList"/>
    <dgm:cxn modelId="{799A8B45-7DEF-4364-8CB3-2EE462C1A30F}" srcId="{2A529B64-0B3F-4192-AE7E-67BDEF80E1A9}" destId="{8395F5F6-C4A4-4643-9F01-491A302C320F}" srcOrd="1" destOrd="0" parTransId="{91406664-1FF6-440F-B1C2-E88F12FCD37A}" sibTransId="{0D3407D5-1FFA-469F-866F-89EB93F1B6F1}"/>
    <dgm:cxn modelId="{E977FC4E-C926-4A70-80F9-0E29FE2596DD}" type="presOf" srcId="{0B4AD976-FA6B-45F5-A02D-4E936A2AAE45}" destId="{F0CE3077-B8E9-432D-BC71-FBEB06F17BB4}" srcOrd="0" destOrd="0" presId="urn:microsoft.com/office/officeart/2008/layout/LinedList"/>
    <dgm:cxn modelId="{7E340AFE-F558-4379-AC1B-CD313BC27FBA}" srcId="{2A529B64-0B3F-4192-AE7E-67BDEF80E1A9}" destId="{0B4AD976-FA6B-45F5-A02D-4E936A2AAE45}" srcOrd="0" destOrd="0" parTransId="{A34E8496-34DC-41B9-B6C8-842263B6D4CA}" sibTransId="{B593627D-E231-4DEB-8520-8C44BCD5E526}"/>
    <dgm:cxn modelId="{BA3030FE-651D-4291-B6F9-81915002B876}" srcId="{2A529B64-0B3F-4192-AE7E-67BDEF80E1A9}" destId="{1E5351F0-7B7C-4375-B7C7-85C5DBC1C881}" srcOrd="2" destOrd="0" parTransId="{26EF195F-8926-4289-8426-3F0DBB11F2E7}" sibTransId="{DACB9F09-77F0-476E-83C6-C2D15F34668E}"/>
    <dgm:cxn modelId="{D8328425-BEA2-48D2-A0E0-52546227AC7C}" type="presParOf" srcId="{D36B38ED-5339-43EF-AAFC-2EA635905D7F}" destId="{4B3749C3-2361-4594-989C-AD4431D3D414}" srcOrd="0" destOrd="0" presId="urn:microsoft.com/office/officeart/2008/layout/LinedList"/>
    <dgm:cxn modelId="{4168E668-6D81-466A-BB84-5CDD5D31C13A}" type="presParOf" srcId="{D36B38ED-5339-43EF-AAFC-2EA635905D7F}" destId="{B224DEA8-AB49-410A-95F0-D1553984620F}" srcOrd="1" destOrd="0" presId="urn:microsoft.com/office/officeart/2008/layout/LinedList"/>
    <dgm:cxn modelId="{12B57423-23D0-4822-9C6F-6C2E64073535}" type="presParOf" srcId="{B224DEA8-AB49-410A-95F0-D1553984620F}" destId="{F0CE3077-B8E9-432D-BC71-FBEB06F17BB4}" srcOrd="0" destOrd="0" presId="urn:microsoft.com/office/officeart/2008/layout/LinedList"/>
    <dgm:cxn modelId="{59D97040-9B54-4F52-AEF5-BA67A2FBEA44}" type="presParOf" srcId="{B224DEA8-AB49-410A-95F0-D1553984620F}" destId="{64DF0817-DB13-4AD7-AC39-CE4F71895307}" srcOrd="1" destOrd="0" presId="urn:microsoft.com/office/officeart/2008/layout/LinedList"/>
    <dgm:cxn modelId="{E69B574D-F1F2-4D09-8C45-021D29A3207C}" type="presParOf" srcId="{D36B38ED-5339-43EF-AAFC-2EA635905D7F}" destId="{AEC70E21-68E9-4728-8C57-DB666F3E9324}" srcOrd="2" destOrd="0" presId="urn:microsoft.com/office/officeart/2008/layout/LinedList"/>
    <dgm:cxn modelId="{7B18DCB1-E09D-4ED0-A432-BA89A52C0978}" type="presParOf" srcId="{D36B38ED-5339-43EF-AAFC-2EA635905D7F}" destId="{16B77AA0-039B-4312-A9B3-F63A9B82FB4F}" srcOrd="3" destOrd="0" presId="urn:microsoft.com/office/officeart/2008/layout/LinedList"/>
    <dgm:cxn modelId="{8229629F-4004-4907-ACBC-8E32B73CEB3E}" type="presParOf" srcId="{16B77AA0-039B-4312-A9B3-F63A9B82FB4F}" destId="{F8197832-918E-4691-92AA-35C18B1E7641}" srcOrd="0" destOrd="0" presId="urn:microsoft.com/office/officeart/2008/layout/LinedList"/>
    <dgm:cxn modelId="{906F8C5E-1525-46FF-A78B-78623AE39280}" type="presParOf" srcId="{16B77AA0-039B-4312-A9B3-F63A9B82FB4F}" destId="{99B41268-52A1-438D-8214-7209FA085983}" srcOrd="1" destOrd="0" presId="urn:microsoft.com/office/officeart/2008/layout/LinedList"/>
    <dgm:cxn modelId="{F2F183C2-AEE4-4A95-8FCB-84DE8F8B33BC}" type="presParOf" srcId="{D36B38ED-5339-43EF-AAFC-2EA635905D7F}" destId="{66716CF4-D48B-4407-A2DD-6FD0A6B4F87C}" srcOrd="4" destOrd="0" presId="urn:microsoft.com/office/officeart/2008/layout/LinedList"/>
    <dgm:cxn modelId="{08D0CFC7-0323-43CD-8B6D-81EF585C1057}" type="presParOf" srcId="{D36B38ED-5339-43EF-AAFC-2EA635905D7F}" destId="{7D82D0FC-F480-4DB7-984E-42E494CBE516}" srcOrd="5" destOrd="0" presId="urn:microsoft.com/office/officeart/2008/layout/LinedList"/>
    <dgm:cxn modelId="{DD7E51FE-824A-4291-B18C-8A36DD212D0F}" type="presParOf" srcId="{7D82D0FC-F480-4DB7-984E-42E494CBE516}" destId="{4A23A952-F106-43C0-A2B6-6BEFDA5A3098}" srcOrd="0" destOrd="0" presId="urn:microsoft.com/office/officeart/2008/layout/LinedList"/>
    <dgm:cxn modelId="{27C70940-AF3D-4C0A-96BE-E3F228C54A0E}" type="presParOf" srcId="{7D82D0FC-F480-4DB7-984E-42E494CBE516}" destId="{259D073D-53FD-46BE-B005-E5F585439C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535A2-A0ED-4989-9B5B-3BC81D889B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3B5D07-E218-482F-88E0-B9584BF2764D}">
      <dgm:prSet/>
      <dgm:spPr/>
      <dgm:t>
        <a:bodyPr/>
        <a:lstStyle/>
        <a:p>
          <a:r>
            <a:rPr lang="en-US"/>
            <a:t>Tweeter data </a:t>
          </a:r>
        </a:p>
      </dgm:t>
    </dgm:pt>
    <dgm:pt modelId="{478539DF-07A3-4706-A236-04E66E5D8422}" type="parTrans" cxnId="{0AF3E6E0-90CE-4999-B46D-FC7A3D5B59F2}">
      <dgm:prSet/>
      <dgm:spPr/>
      <dgm:t>
        <a:bodyPr/>
        <a:lstStyle/>
        <a:p>
          <a:endParaRPr lang="en-US"/>
        </a:p>
      </dgm:t>
    </dgm:pt>
    <dgm:pt modelId="{B3EAC32F-5534-4104-837A-A7D10A07DED8}" type="sibTrans" cxnId="{0AF3E6E0-90CE-4999-B46D-FC7A3D5B59F2}">
      <dgm:prSet/>
      <dgm:spPr/>
      <dgm:t>
        <a:bodyPr/>
        <a:lstStyle/>
        <a:p>
          <a:endParaRPr lang="en-US"/>
        </a:p>
      </dgm:t>
    </dgm:pt>
    <dgm:pt modelId="{F945B63A-9BBE-4D54-8D85-59DB7E9354E1}">
      <dgm:prSet/>
      <dgm:spPr/>
      <dgm:t>
        <a:bodyPr/>
        <a:lstStyle/>
        <a:p>
          <a:r>
            <a:rPr lang="en-US"/>
            <a:t>Tweepy</a:t>
          </a:r>
        </a:p>
      </dgm:t>
    </dgm:pt>
    <dgm:pt modelId="{29FF0839-B11F-4E4A-98C3-EFE844C38AA5}" type="parTrans" cxnId="{8E08774B-06BD-432E-9882-3ED3531D3C5F}">
      <dgm:prSet/>
      <dgm:spPr/>
      <dgm:t>
        <a:bodyPr/>
        <a:lstStyle/>
        <a:p>
          <a:endParaRPr lang="en-US"/>
        </a:p>
      </dgm:t>
    </dgm:pt>
    <dgm:pt modelId="{7F515CA9-096C-4889-AFE3-AE1ADB4D6660}" type="sibTrans" cxnId="{8E08774B-06BD-432E-9882-3ED3531D3C5F}">
      <dgm:prSet/>
      <dgm:spPr/>
      <dgm:t>
        <a:bodyPr/>
        <a:lstStyle/>
        <a:p>
          <a:endParaRPr lang="en-US"/>
        </a:p>
      </dgm:t>
    </dgm:pt>
    <dgm:pt modelId="{CACDA9D8-7C27-4929-8D1C-39CD2EFFCCED}">
      <dgm:prSet/>
      <dgm:spPr/>
      <dgm:t>
        <a:bodyPr/>
        <a:lstStyle/>
        <a:p>
          <a:r>
            <a:rPr lang="en-US"/>
            <a:t>List of the events </a:t>
          </a:r>
        </a:p>
      </dgm:t>
    </dgm:pt>
    <dgm:pt modelId="{105ECD1A-C2CE-4BD8-AB3E-35837A473C1A}" type="parTrans" cxnId="{12CC281B-8486-44A9-BFEB-2D4E933A4205}">
      <dgm:prSet/>
      <dgm:spPr/>
      <dgm:t>
        <a:bodyPr/>
        <a:lstStyle/>
        <a:p>
          <a:endParaRPr lang="en-US"/>
        </a:p>
      </dgm:t>
    </dgm:pt>
    <dgm:pt modelId="{31045B6F-1EBC-482A-80D2-64831FC15350}" type="sibTrans" cxnId="{12CC281B-8486-44A9-BFEB-2D4E933A4205}">
      <dgm:prSet/>
      <dgm:spPr/>
      <dgm:t>
        <a:bodyPr/>
        <a:lstStyle/>
        <a:p>
          <a:endParaRPr lang="en-US"/>
        </a:p>
      </dgm:t>
    </dgm:pt>
    <dgm:pt modelId="{CECE2AE8-777F-471C-A5F0-CC30B217B2CC}">
      <dgm:prSet/>
      <dgm:spPr/>
      <dgm:t>
        <a:bodyPr/>
        <a:lstStyle/>
        <a:p>
          <a:r>
            <a:rPr lang="en-US"/>
            <a:t>depends on the countries</a:t>
          </a:r>
        </a:p>
      </dgm:t>
    </dgm:pt>
    <dgm:pt modelId="{E260C749-4F09-4BAE-A1FD-6ED64C1F0241}" type="parTrans" cxnId="{1B58EF03-649F-4E55-8188-52F32CF26A94}">
      <dgm:prSet/>
      <dgm:spPr/>
      <dgm:t>
        <a:bodyPr/>
        <a:lstStyle/>
        <a:p>
          <a:endParaRPr lang="en-US"/>
        </a:p>
      </dgm:t>
    </dgm:pt>
    <dgm:pt modelId="{F5B2D5F3-7538-47B7-9500-5D84E5E39F93}" type="sibTrans" cxnId="{1B58EF03-649F-4E55-8188-52F32CF26A94}">
      <dgm:prSet/>
      <dgm:spPr/>
      <dgm:t>
        <a:bodyPr/>
        <a:lstStyle/>
        <a:p>
          <a:endParaRPr lang="en-US"/>
        </a:p>
      </dgm:t>
    </dgm:pt>
    <dgm:pt modelId="{53F65078-C861-4705-AEDA-3EDA123ED9D9}">
      <dgm:prSet/>
      <dgm:spPr/>
      <dgm:t>
        <a:bodyPr/>
        <a:lstStyle/>
        <a:p>
          <a:r>
            <a:rPr lang="en-US"/>
            <a:t>Not picked yet</a:t>
          </a:r>
        </a:p>
      </dgm:t>
    </dgm:pt>
    <dgm:pt modelId="{5B1A354F-5BD6-412A-8197-C3F8A98DAF85}" type="parTrans" cxnId="{DFD1D507-8E1B-42B8-A1EF-4080FB63C66C}">
      <dgm:prSet/>
      <dgm:spPr/>
      <dgm:t>
        <a:bodyPr/>
        <a:lstStyle/>
        <a:p>
          <a:endParaRPr lang="en-US"/>
        </a:p>
      </dgm:t>
    </dgm:pt>
    <dgm:pt modelId="{1134FBDF-2B2E-485E-A82C-12055747C503}" type="sibTrans" cxnId="{DFD1D507-8E1B-42B8-A1EF-4080FB63C66C}">
      <dgm:prSet/>
      <dgm:spPr/>
      <dgm:t>
        <a:bodyPr/>
        <a:lstStyle/>
        <a:p>
          <a:endParaRPr lang="en-US"/>
        </a:p>
      </dgm:t>
    </dgm:pt>
    <dgm:pt modelId="{97A1F68A-858D-40EC-8213-192BA52460F0}">
      <dgm:prSet/>
      <dgm:spPr/>
      <dgm:t>
        <a:bodyPr/>
        <a:lstStyle/>
        <a:p>
          <a:r>
            <a:rPr lang="en-US"/>
            <a:t>List of cities and countries </a:t>
          </a:r>
        </a:p>
      </dgm:t>
    </dgm:pt>
    <dgm:pt modelId="{77737F94-F745-4589-BBFF-69AC168860A7}" type="parTrans" cxnId="{E2A809CD-E2EF-49E7-BE03-D2C705DD688D}">
      <dgm:prSet/>
      <dgm:spPr/>
      <dgm:t>
        <a:bodyPr/>
        <a:lstStyle/>
        <a:p>
          <a:endParaRPr lang="en-US"/>
        </a:p>
      </dgm:t>
    </dgm:pt>
    <dgm:pt modelId="{18963902-4303-4C30-8DD6-0690CDBB7FAF}" type="sibTrans" cxnId="{E2A809CD-E2EF-49E7-BE03-D2C705DD688D}">
      <dgm:prSet/>
      <dgm:spPr/>
      <dgm:t>
        <a:bodyPr/>
        <a:lstStyle/>
        <a:p>
          <a:endParaRPr lang="en-US"/>
        </a:p>
      </dgm:t>
    </dgm:pt>
    <dgm:pt modelId="{6C0298E9-F8F9-4D1A-B0DB-AE3690C34F60}">
      <dgm:prSet/>
      <dgm:spPr/>
      <dgm:t>
        <a:bodyPr/>
        <a:lstStyle/>
        <a:p>
          <a:r>
            <a:rPr lang="en-US"/>
            <a:t>World Cities Database (Kaggle.com)</a:t>
          </a:r>
        </a:p>
      </dgm:t>
    </dgm:pt>
    <dgm:pt modelId="{562304E8-67AE-4198-A4A1-F383E3CFE50C}" type="parTrans" cxnId="{8CD3E25C-D0C0-4A8F-A638-471F0165B48F}">
      <dgm:prSet/>
      <dgm:spPr/>
      <dgm:t>
        <a:bodyPr/>
        <a:lstStyle/>
        <a:p>
          <a:endParaRPr lang="en-US"/>
        </a:p>
      </dgm:t>
    </dgm:pt>
    <dgm:pt modelId="{D8658972-F6FE-4F06-8409-D354E1B202E2}" type="sibTrans" cxnId="{8CD3E25C-D0C0-4A8F-A638-471F0165B48F}">
      <dgm:prSet/>
      <dgm:spPr/>
      <dgm:t>
        <a:bodyPr/>
        <a:lstStyle/>
        <a:p>
          <a:endParaRPr lang="en-US"/>
        </a:p>
      </dgm:t>
    </dgm:pt>
    <dgm:pt modelId="{BEA39725-C2EB-46DB-9BBB-3561C4D9D160}" type="pres">
      <dgm:prSet presAssocID="{D53535A2-A0ED-4989-9B5B-3BC81D889BCD}" presName="linear" presStyleCnt="0">
        <dgm:presLayoutVars>
          <dgm:animLvl val="lvl"/>
          <dgm:resizeHandles val="exact"/>
        </dgm:presLayoutVars>
      </dgm:prSet>
      <dgm:spPr/>
    </dgm:pt>
    <dgm:pt modelId="{2CFDC12B-120D-4C43-90F0-EB1A563A4E16}" type="pres">
      <dgm:prSet presAssocID="{723B5D07-E218-482F-88E0-B9584BF276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71C7F0-AC5E-4C4B-A589-4E92BABCE0D2}" type="pres">
      <dgm:prSet presAssocID="{723B5D07-E218-482F-88E0-B9584BF2764D}" presName="childText" presStyleLbl="revTx" presStyleIdx="0" presStyleCnt="3">
        <dgm:presLayoutVars>
          <dgm:bulletEnabled val="1"/>
        </dgm:presLayoutVars>
      </dgm:prSet>
      <dgm:spPr/>
    </dgm:pt>
    <dgm:pt modelId="{BE6919F8-C665-451D-9E96-B9CF79AD6BF3}" type="pres">
      <dgm:prSet presAssocID="{CACDA9D8-7C27-4929-8D1C-39CD2EFFCC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823798-0E7D-4974-8D9E-197DCBB97D02}" type="pres">
      <dgm:prSet presAssocID="{CACDA9D8-7C27-4929-8D1C-39CD2EFFCCED}" presName="childText" presStyleLbl="revTx" presStyleIdx="1" presStyleCnt="3">
        <dgm:presLayoutVars>
          <dgm:bulletEnabled val="1"/>
        </dgm:presLayoutVars>
      </dgm:prSet>
      <dgm:spPr/>
    </dgm:pt>
    <dgm:pt modelId="{C70F6BDC-087B-4CF5-B738-5B7E29F3DCCC}" type="pres">
      <dgm:prSet presAssocID="{97A1F68A-858D-40EC-8213-192BA52460F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C0FE84-2FBB-4C7D-8BE6-257FB29CE254}" type="pres">
      <dgm:prSet presAssocID="{97A1F68A-858D-40EC-8213-192BA52460F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DBDB03-BC6B-4B35-9FB6-46C6B1D14A48}" type="presOf" srcId="{97A1F68A-858D-40EC-8213-192BA52460F0}" destId="{C70F6BDC-087B-4CF5-B738-5B7E29F3DCCC}" srcOrd="0" destOrd="0" presId="urn:microsoft.com/office/officeart/2005/8/layout/vList2"/>
    <dgm:cxn modelId="{1B58EF03-649F-4E55-8188-52F32CF26A94}" srcId="{CACDA9D8-7C27-4929-8D1C-39CD2EFFCCED}" destId="{CECE2AE8-777F-471C-A5F0-CC30B217B2CC}" srcOrd="0" destOrd="0" parTransId="{E260C749-4F09-4BAE-A1FD-6ED64C1F0241}" sibTransId="{F5B2D5F3-7538-47B7-9500-5D84E5E39F93}"/>
    <dgm:cxn modelId="{98601206-DCAE-4860-BFC6-EB1B9F6F232C}" type="presOf" srcId="{6C0298E9-F8F9-4D1A-B0DB-AE3690C34F60}" destId="{3CC0FE84-2FBB-4C7D-8BE6-257FB29CE254}" srcOrd="0" destOrd="0" presId="urn:microsoft.com/office/officeart/2005/8/layout/vList2"/>
    <dgm:cxn modelId="{DFD1D507-8E1B-42B8-A1EF-4080FB63C66C}" srcId="{CACDA9D8-7C27-4929-8D1C-39CD2EFFCCED}" destId="{53F65078-C861-4705-AEDA-3EDA123ED9D9}" srcOrd="1" destOrd="0" parTransId="{5B1A354F-5BD6-412A-8197-C3F8A98DAF85}" sibTransId="{1134FBDF-2B2E-485E-A82C-12055747C503}"/>
    <dgm:cxn modelId="{E18F000B-1100-485E-BB3B-683FB36BE751}" type="presOf" srcId="{F945B63A-9BBE-4D54-8D85-59DB7E9354E1}" destId="{0A71C7F0-AC5E-4C4B-A589-4E92BABCE0D2}" srcOrd="0" destOrd="0" presId="urn:microsoft.com/office/officeart/2005/8/layout/vList2"/>
    <dgm:cxn modelId="{12CC281B-8486-44A9-BFEB-2D4E933A4205}" srcId="{D53535A2-A0ED-4989-9B5B-3BC81D889BCD}" destId="{CACDA9D8-7C27-4929-8D1C-39CD2EFFCCED}" srcOrd="1" destOrd="0" parTransId="{105ECD1A-C2CE-4BD8-AB3E-35837A473C1A}" sibTransId="{31045B6F-1EBC-482A-80D2-64831FC15350}"/>
    <dgm:cxn modelId="{47AB1A2B-57F8-4881-9053-672CE0710490}" type="presOf" srcId="{CECE2AE8-777F-471C-A5F0-CC30B217B2CC}" destId="{D2823798-0E7D-4974-8D9E-197DCBB97D02}" srcOrd="0" destOrd="0" presId="urn:microsoft.com/office/officeart/2005/8/layout/vList2"/>
    <dgm:cxn modelId="{8CD3E25C-D0C0-4A8F-A638-471F0165B48F}" srcId="{97A1F68A-858D-40EC-8213-192BA52460F0}" destId="{6C0298E9-F8F9-4D1A-B0DB-AE3690C34F60}" srcOrd="0" destOrd="0" parTransId="{562304E8-67AE-4198-A4A1-F383E3CFE50C}" sibTransId="{D8658972-F6FE-4F06-8409-D354E1B202E2}"/>
    <dgm:cxn modelId="{8E08774B-06BD-432E-9882-3ED3531D3C5F}" srcId="{723B5D07-E218-482F-88E0-B9584BF2764D}" destId="{F945B63A-9BBE-4D54-8D85-59DB7E9354E1}" srcOrd="0" destOrd="0" parTransId="{29FF0839-B11F-4E4A-98C3-EFE844C38AA5}" sibTransId="{7F515CA9-096C-4889-AFE3-AE1ADB4D6660}"/>
    <dgm:cxn modelId="{3CC6D97D-B2DF-4203-BDB0-FE1D345060B4}" type="presOf" srcId="{53F65078-C861-4705-AEDA-3EDA123ED9D9}" destId="{D2823798-0E7D-4974-8D9E-197DCBB97D02}" srcOrd="0" destOrd="1" presId="urn:microsoft.com/office/officeart/2005/8/layout/vList2"/>
    <dgm:cxn modelId="{12C6DA80-A620-419F-ADA5-BA7AF9C94A94}" type="presOf" srcId="{CACDA9D8-7C27-4929-8D1C-39CD2EFFCCED}" destId="{BE6919F8-C665-451D-9E96-B9CF79AD6BF3}" srcOrd="0" destOrd="0" presId="urn:microsoft.com/office/officeart/2005/8/layout/vList2"/>
    <dgm:cxn modelId="{96981986-DEDA-42A4-BA57-28F7A45E65C1}" type="presOf" srcId="{723B5D07-E218-482F-88E0-B9584BF2764D}" destId="{2CFDC12B-120D-4C43-90F0-EB1A563A4E16}" srcOrd="0" destOrd="0" presId="urn:microsoft.com/office/officeart/2005/8/layout/vList2"/>
    <dgm:cxn modelId="{E2A809CD-E2EF-49E7-BE03-D2C705DD688D}" srcId="{D53535A2-A0ED-4989-9B5B-3BC81D889BCD}" destId="{97A1F68A-858D-40EC-8213-192BA52460F0}" srcOrd="2" destOrd="0" parTransId="{77737F94-F745-4589-BBFF-69AC168860A7}" sibTransId="{18963902-4303-4C30-8DD6-0690CDBB7FAF}"/>
    <dgm:cxn modelId="{111C8DDE-6ACD-4DF2-95C2-E98BBAD33190}" type="presOf" srcId="{D53535A2-A0ED-4989-9B5B-3BC81D889BCD}" destId="{BEA39725-C2EB-46DB-9BBB-3561C4D9D160}" srcOrd="0" destOrd="0" presId="urn:microsoft.com/office/officeart/2005/8/layout/vList2"/>
    <dgm:cxn modelId="{0AF3E6E0-90CE-4999-B46D-FC7A3D5B59F2}" srcId="{D53535A2-A0ED-4989-9B5B-3BC81D889BCD}" destId="{723B5D07-E218-482F-88E0-B9584BF2764D}" srcOrd="0" destOrd="0" parTransId="{478539DF-07A3-4706-A236-04E66E5D8422}" sibTransId="{B3EAC32F-5534-4104-837A-A7D10A07DED8}"/>
    <dgm:cxn modelId="{8ECC12E9-A222-48CA-8B70-8EB130362829}" type="presParOf" srcId="{BEA39725-C2EB-46DB-9BBB-3561C4D9D160}" destId="{2CFDC12B-120D-4C43-90F0-EB1A563A4E16}" srcOrd="0" destOrd="0" presId="urn:microsoft.com/office/officeart/2005/8/layout/vList2"/>
    <dgm:cxn modelId="{8A2F1AFD-D47B-46DF-BAAF-DD0BE7544C43}" type="presParOf" srcId="{BEA39725-C2EB-46DB-9BBB-3561C4D9D160}" destId="{0A71C7F0-AC5E-4C4B-A589-4E92BABCE0D2}" srcOrd="1" destOrd="0" presId="urn:microsoft.com/office/officeart/2005/8/layout/vList2"/>
    <dgm:cxn modelId="{B751373F-1E52-4FD0-86BF-CB6D9DB112ED}" type="presParOf" srcId="{BEA39725-C2EB-46DB-9BBB-3561C4D9D160}" destId="{BE6919F8-C665-451D-9E96-B9CF79AD6BF3}" srcOrd="2" destOrd="0" presId="urn:microsoft.com/office/officeart/2005/8/layout/vList2"/>
    <dgm:cxn modelId="{23D1EBCD-CF3B-48B6-826D-87205BE83096}" type="presParOf" srcId="{BEA39725-C2EB-46DB-9BBB-3561C4D9D160}" destId="{D2823798-0E7D-4974-8D9E-197DCBB97D02}" srcOrd="3" destOrd="0" presId="urn:microsoft.com/office/officeart/2005/8/layout/vList2"/>
    <dgm:cxn modelId="{AB5B7FBF-2E7A-42F5-9BB9-87EA520C99A4}" type="presParOf" srcId="{BEA39725-C2EB-46DB-9BBB-3561C4D9D160}" destId="{C70F6BDC-087B-4CF5-B738-5B7E29F3DCCC}" srcOrd="4" destOrd="0" presId="urn:microsoft.com/office/officeart/2005/8/layout/vList2"/>
    <dgm:cxn modelId="{DFFEF797-3561-4489-A7F4-E50098E751BD}" type="presParOf" srcId="{BEA39725-C2EB-46DB-9BBB-3561C4D9D160}" destId="{3CC0FE84-2FBB-4C7D-8BE6-257FB29CE25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749C3-2361-4594-989C-AD4431D3D41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3077-B8E9-432D-BC71-FBEB06F17BB4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Problem</a:t>
          </a:r>
          <a:r>
            <a:rPr lang="en-US" sz="3000" kern="1200" dirty="0">
              <a:solidFill>
                <a:schemeClr val="tx1"/>
              </a:solidFill>
            </a:rPr>
            <a:t> : Event location finding based on the tweets using </a:t>
          </a:r>
          <a:r>
            <a:rPr lang="en-US" sz="3000" b="1" kern="1200" dirty="0">
              <a:solidFill>
                <a:srgbClr val="FF0000"/>
              </a:solidFill>
            </a:rPr>
            <a:t>geotags</a:t>
          </a:r>
          <a:r>
            <a:rPr lang="en-US" sz="3000" kern="1200" dirty="0">
              <a:solidFill>
                <a:schemeClr val="tx1"/>
              </a:solidFill>
            </a:rPr>
            <a:t> and </a:t>
          </a:r>
          <a:r>
            <a:rPr lang="en-US" sz="3000" b="1" kern="1200" dirty="0">
              <a:solidFill>
                <a:srgbClr val="FF0000"/>
              </a:solidFill>
            </a:rPr>
            <a:t>text content</a:t>
          </a:r>
        </a:p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solidFill>
              <a:schemeClr val="tx1"/>
            </a:solidFill>
          </a:endParaRPr>
        </a:p>
      </dsp:txBody>
      <dsp:txXfrm>
        <a:off x="0" y="2703"/>
        <a:ext cx="6900512" cy="1843578"/>
      </dsp:txXfrm>
    </dsp:sp>
    <dsp:sp modelId="{AEC70E21-68E9-4728-8C57-DB666F3E932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97832-918E-4691-92AA-35C18B1E764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Importance</a:t>
          </a:r>
          <a:r>
            <a:rPr lang="en-US" sz="3000" kern="1200" dirty="0">
              <a:solidFill>
                <a:schemeClr val="tx1"/>
              </a:solidFill>
            </a:rPr>
            <a:t>: Event related opportunities for companies, </a:t>
          </a:r>
          <a:r>
            <a:rPr lang="en-US" sz="3000" kern="1200">
              <a:solidFill>
                <a:schemeClr val="tx1"/>
              </a:solidFill>
            </a:rPr>
            <a:t>emergency responders, </a:t>
          </a:r>
          <a:r>
            <a:rPr lang="en-US" sz="3000" kern="1200" dirty="0">
              <a:solidFill>
                <a:schemeClr val="tx1"/>
              </a:solidFill>
            </a:rPr>
            <a:t>etc.</a:t>
          </a:r>
        </a:p>
      </dsp:txBody>
      <dsp:txXfrm>
        <a:off x="0" y="1846281"/>
        <a:ext cx="6900512" cy="1843578"/>
      </dsp:txXfrm>
    </dsp:sp>
    <dsp:sp modelId="{66716CF4-D48B-4407-A2DD-6FD0A6B4F87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3A952-F106-43C0-A2B6-6BEFDA5A309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solidFill>
                <a:schemeClr val="tx1"/>
              </a:solidFill>
            </a:rPr>
            <a:t>Benefits</a:t>
          </a:r>
          <a:r>
            <a:rPr lang="en-US" sz="3000" kern="1200">
              <a:solidFill>
                <a:schemeClr val="tx1"/>
              </a:solidFill>
            </a:rPr>
            <a:t>: Depending to the event type, both companies and users would benefit from it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DC12B-120D-4C43-90F0-EB1A563A4E16}">
      <dsp:nvSpPr>
        <dsp:cNvPr id="0" name=""/>
        <dsp:cNvSpPr/>
      </dsp:nvSpPr>
      <dsp:spPr>
        <a:xfrm>
          <a:off x="0" y="164171"/>
          <a:ext cx="574708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Tweeter data </a:t>
          </a:r>
        </a:p>
      </dsp:txBody>
      <dsp:txXfrm>
        <a:off x="40980" y="205151"/>
        <a:ext cx="5665125" cy="757514"/>
      </dsp:txXfrm>
    </dsp:sp>
    <dsp:sp modelId="{0A71C7F0-AC5E-4C4B-A589-4E92BABCE0D2}">
      <dsp:nvSpPr>
        <dsp:cNvPr id="0" name=""/>
        <dsp:cNvSpPr/>
      </dsp:nvSpPr>
      <dsp:spPr>
        <a:xfrm>
          <a:off x="0" y="1003646"/>
          <a:ext cx="5747085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Tweepy</a:t>
          </a:r>
        </a:p>
      </dsp:txBody>
      <dsp:txXfrm>
        <a:off x="0" y="1003646"/>
        <a:ext cx="5747085" cy="579600"/>
      </dsp:txXfrm>
    </dsp:sp>
    <dsp:sp modelId="{BE6919F8-C665-451D-9E96-B9CF79AD6BF3}">
      <dsp:nvSpPr>
        <dsp:cNvPr id="0" name=""/>
        <dsp:cNvSpPr/>
      </dsp:nvSpPr>
      <dsp:spPr>
        <a:xfrm>
          <a:off x="0" y="1583246"/>
          <a:ext cx="5747085" cy="8394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List of the events </a:t>
          </a:r>
        </a:p>
      </dsp:txBody>
      <dsp:txXfrm>
        <a:off x="40980" y="1624226"/>
        <a:ext cx="5665125" cy="757514"/>
      </dsp:txXfrm>
    </dsp:sp>
    <dsp:sp modelId="{D2823798-0E7D-4974-8D9E-197DCBB97D02}">
      <dsp:nvSpPr>
        <dsp:cNvPr id="0" name=""/>
        <dsp:cNvSpPr/>
      </dsp:nvSpPr>
      <dsp:spPr>
        <a:xfrm>
          <a:off x="0" y="2422721"/>
          <a:ext cx="5747085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depends on the countries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Not picked yet</a:t>
          </a:r>
        </a:p>
      </dsp:txBody>
      <dsp:txXfrm>
        <a:off x="0" y="2422721"/>
        <a:ext cx="5747085" cy="941850"/>
      </dsp:txXfrm>
    </dsp:sp>
    <dsp:sp modelId="{C70F6BDC-087B-4CF5-B738-5B7E29F3DCCC}">
      <dsp:nvSpPr>
        <dsp:cNvPr id="0" name=""/>
        <dsp:cNvSpPr/>
      </dsp:nvSpPr>
      <dsp:spPr>
        <a:xfrm>
          <a:off x="0" y="3364571"/>
          <a:ext cx="5747085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List of cities and countries </a:t>
          </a:r>
        </a:p>
      </dsp:txBody>
      <dsp:txXfrm>
        <a:off x="40980" y="3405551"/>
        <a:ext cx="5665125" cy="757514"/>
      </dsp:txXfrm>
    </dsp:sp>
    <dsp:sp modelId="{3CC0FE84-2FBB-4C7D-8BE6-257FB29CE254}">
      <dsp:nvSpPr>
        <dsp:cNvPr id="0" name=""/>
        <dsp:cNvSpPr/>
      </dsp:nvSpPr>
      <dsp:spPr>
        <a:xfrm>
          <a:off x="0" y="4204046"/>
          <a:ext cx="5747085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7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World Cities Database (Kaggle.com)</a:t>
          </a:r>
        </a:p>
      </dsp:txBody>
      <dsp:txXfrm>
        <a:off x="0" y="4204046"/>
        <a:ext cx="5747085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5B02-F89E-405A-828A-9E74A3E43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E5206-8B75-484F-BFDB-838A865F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8545-1422-42F2-8E9D-613B48CF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51B7-73FD-438D-83EB-F3E1144E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557B-7B5E-4C2F-BA50-9693BBF3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6B29-BD66-41F4-96A4-346BA778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EED1F-7BB5-4D8D-9198-2813D85BB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3D64-6E13-4DFB-8B8B-11803960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48C3D-DC34-45FF-BD46-6356AF04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818E-6851-4C48-A5B3-805E003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C1FAF-5883-45F2-9751-AD320C2F3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38E9-76AA-43F9-98B9-90098EE4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B08C-381C-4259-B25E-C510762F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BBD8-24BF-4287-B577-DFFEAA9F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294D-0C2B-4420-8239-A45F4FC8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CA30-F21A-4FBD-95CB-CA3AC176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061E-018B-4BB3-9B75-0235B5DC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3A0C-ECAE-4B96-B458-E07931A6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F665-E3AC-4D59-A83F-371E4F67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AFD9-AA1D-4B0B-A1E8-3F3D9E8E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088C-70A0-4E95-B4F9-E42B1409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5513-62A0-48FB-848E-F1201AAD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B493-0948-43BD-909E-CB75002E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DF8D-7FAD-4482-B612-F9C34DFB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3D6B-2E2F-4EC9-A9CE-934F2E43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2E9A-3AB2-4B02-A361-505A8FD8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519A-7E77-4A04-8B8F-CE99DDBBC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CA998-FC6F-43EC-BAB8-A20BED20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7278D-0B3A-40C0-B02B-291A1195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58DBE-4199-4ED9-B284-BEE0E05D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E839-2F22-4629-8CB2-E98E5BED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1365-2875-4E85-B04E-6102B4D7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718-9AD1-4EC8-AB7B-32FAB4FB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EFBD2-46D6-4C3B-88E2-5522A2B7B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CDA39-21C0-4BCB-AF7C-8B431716E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B9E29-F046-4ED5-A0A7-CBA279F9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5D759-C759-48DB-8BB9-762CC525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9ABEA-0207-42E4-A21A-254B08A3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D44FB-F7C0-4A45-9D64-48CF192B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308F-CB52-427F-877C-0CEF77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9743B-4371-4168-B434-864921EE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EBD4F-8679-4A1E-8821-CBEB5693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3D55C-624F-43F5-BA24-CBB9AD4A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B88A0-A77D-4092-8888-640619F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F2DC8-BAD7-4E4D-9226-F8F4D1D8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0911A-D34D-4FFB-9BD0-BF247A09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5230-3506-446C-9AFB-3ADCAAB3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0E99-BFE2-4189-BC9B-F80F4FFD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47CCB-BCE1-426A-99D2-FAF62A24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6E33-34A0-4B50-965C-7E9AB0AA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3432-A9F2-4CD5-B57F-48F5F21F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DF7EA-5355-4B09-9F29-17A35C52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F705-BECA-4DDB-AC21-2247AB8F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387C2-AD4F-4D90-A2D7-DFEF3CAB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AD48-9FEA-462A-B0C0-E1EE0ED09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F511-613F-4DF3-B8CB-CD2431F5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049C-783F-4687-97E8-9ED27464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F49F6-BC84-444E-82C2-FD07E6D7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6DA6C-49F6-426B-9B7E-9E48B3E1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A791-3F37-4D45-A811-4B90A49A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4CA5-32A6-4A11-86E9-6305784E1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0495-A7A6-4D4B-A25F-F18E58E544D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BACE-0BAC-4D8A-84E0-B3EAF6A30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51AB-7AF2-4A79-8A67-7DC34B37B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FDBE-F8BD-43C8-A83D-0921AF56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61E36-6C03-41F9-82E5-D763DB2FB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Amin Majdi</a:t>
            </a:r>
          </a:p>
          <a:p>
            <a:r>
              <a:rPr lang="en-US" sz="2000">
                <a:solidFill>
                  <a:srgbClr val="080808"/>
                </a:solidFill>
              </a:rPr>
              <a:t>Student ID : 01924731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CCCC2-7FF4-4DB7-BD79-B252AFDCD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91" y="1986337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Project Proposal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COMP5800. Social Computing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i="0" u="none" strike="noStrike" dirty="0">
                <a:solidFill>
                  <a:srgbClr val="080808"/>
                </a:solidFill>
                <a:effectLst/>
                <a:latin typeface="Arial" panose="020B0604020202020204" pitchFamily="34" charset="0"/>
              </a:rPr>
              <a:t>UMASS Lowell</a:t>
            </a:r>
            <a:br>
              <a:rPr lang="en-US" sz="2800" dirty="0">
                <a:solidFill>
                  <a:srgbClr val="080808"/>
                </a:solidFill>
                <a:effectLst/>
              </a:rPr>
            </a:br>
            <a:br>
              <a:rPr lang="en-US" sz="2800" dirty="0">
                <a:solidFill>
                  <a:srgbClr val="080808"/>
                </a:solidFill>
                <a:effectLst/>
              </a:rPr>
            </a:br>
            <a:br>
              <a:rPr lang="en-US" sz="2800" dirty="0">
                <a:solidFill>
                  <a:srgbClr val="080808"/>
                </a:solidFill>
                <a:effectLst/>
              </a:rPr>
            </a:br>
            <a:br>
              <a:rPr lang="en-US" sz="2800" dirty="0">
                <a:solidFill>
                  <a:srgbClr val="080808"/>
                </a:solidFill>
                <a:effectLst/>
              </a:rPr>
            </a:br>
            <a:r>
              <a:rPr lang="en-US" sz="2800" b="1" dirty="0">
                <a:solidFill>
                  <a:srgbClr val="080808"/>
                </a:solidFill>
                <a:effectLst/>
              </a:rPr>
              <a:t>Finding event location based on the user generated tweets</a:t>
            </a:r>
            <a:br>
              <a:rPr lang="en-US" sz="2800" dirty="0">
                <a:solidFill>
                  <a:srgbClr val="080808"/>
                </a:solidFill>
                <a:effectLst/>
              </a:rPr>
            </a:br>
            <a:br>
              <a:rPr lang="en-US" sz="2800" dirty="0">
                <a:solidFill>
                  <a:srgbClr val="080808"/>
                </a:solidFill>
                <a:effectLst/>
              </a:rPr>
            </a:br>
            <a:br>
              <a:rPr lang="en-US" sz="2800" dirty="0">
                <a:solidFill>
                  <a:srgbClr val="080808"/>
                </a:solidFill>
              </a:rPr>
            </a:b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8F5E-E2F8-4A4F-9331-402C8B71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200" b="1" i="0" u="none" strike="noStrike">
                <a:effectLst/>
                <a:latin typeface="Arial" panose="020B0604020202020204" pitchFamily="34" charset="0"/>
              </a:rPr>
              <a:t>Introduction &amp; Motivation </a:t>
            </a:r>
            <a:br>
              <a:rPr lang="en-US" sz="4200" b="0">
                <a:effectLst/>
              </a:rPr>
            </a:br>
            <a:endParaRPr lang="en-US" sz="42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F4339CC-6940-CC1A-B693-4A63988C8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163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05172-7DE8-42D8-B043-05BBBF23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en-US" sz="4000" b="1" i="0" u="none" strike="noStrike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Dataset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13C47-F119-75D7-81F2-8D010B8D3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479355"/>
              </p:ext>
            </p:extLst>
          </p:nvPr>
        </p:nvGraphicFramePr>
        <p:xfrm>
          <a:off x="5641614" y="955653"/>
          <a:ext cx="5747085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7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D8EDD-959D-449C-94C0-2D1FA3D5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i="0" u="none" strike="noStrike">
                <a:effectLst/>
                <a:latin typeface="Arial" panose="020B0604020202020204" pitchFamily="34" charset="0"/>
              </a:rPr>
              <a:t>Evaluation Method</a:t>
            </a:r>
            <a:endParaRPr lang="en-US" sz="4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7304-F122-4B57-B0E3-71BC4097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Classification</a:t>
            </a:r>
            <a:r>
              <a:rPr lang="en-US" sz="2400" dirty="0"/>
              <a:t> (Supervised learning)</a:t>
            </a:r>
          </a:p>
          <a:p>
            <a:pPr lvl="1"/>
            <a:r>
              <a:rPr lang="en-US" dirty="0"/>
              <a:t>Accuracy, precision, recall, F1 score</a:t>
            </a:r>
          </a:p>
        </p:txBody>
      </p:sp>
    </p:spTree>
    <p:extLst>
      <p:ext uri="{BB962C8B-B14F-4D97-AF65-F5344CB8AC3E}">
        <p14:creationId xmlns:p14="http://schemas.microsoft.com/office/powerpoint/2010/main" val="360340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7A7E-FF9A-4679-B3A9-B38D3B42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 i="0" u="none" strike="noStrike">
                <a:effectLst/>
                <a:latin typeface="Arial" panose="020B0604020202020204" pitchFamily="34" charset="0"/>
              </a:rPr>
              <a:t>References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9B6A-C296-422C-A38B-07CCA349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100"/>
              <a:t>[1] Bo Han, Afshin Rahimi, Leon Derczynski, and Timothy Baldwin. Twitter geolocation prediction shared task of the 2016 workshop on noisy user-generated text. In Proceedings of the 2nd Workshop on Noisy User-generated Text (WNUT), pages 213–217, 2016. </a:t>
            </a:r>
          </a:p>
          <a:p>
            <a:r>
              <a:rPr lang="en-US" sz="1100"/>
              <a:t>[2] Anna Kruspe, Matthias Haberle, Eike J Hoffmann, Samyo Rode-Hasinger, Karam Abdulah- ¨ had, and Xiao Xiang Zhu. Changes in twitter geolocations: Insights and suggestions for future usage. arXiv preprint arXiv:2108.12251, 2021.</a:t>
            </a:r>
          </a:p>
          <a:p>
            <a:r>
              <a:rPr lang="en-US" sz="1100"/>
              <a:t>[3] Rui Li, Kin Hou Lei, Ravi Khadiwala, and Kevin Chen-Chuan Chang. Tedas: A twitter-based event detection and analysis system. In 2012 IEEE 28Th international conference on data engineering, pages 1273–1276. IEEE, 2012.</a:t>
            </a:r>
          </a:p>
          <a:p>
            <a:r>
              <a:rPr lang="en-US" sz="1100"/>
              <a:t>[4] Hamdy Mubarak and Sabit Hassan. Ul2c: Mapping user locations to countries on arabic twitter. In Proceedings of the Sixth Arabic Natural Language Processing Workshop, pages 145–153, 2021.</a:t>
            </a:r>
          </a:p>
          <a:p>
            <a:r>
              <a:rPr lang="en-US" sz="1100"/>
              <a:t>[5] Shahab Saquib Sohail, Mohammad Muzammil Khan, and M Afshar Alam. An analysis of twitter users from the perspective of their behavior, language, region and development indices–a study of 80 million tweets. arXiv preprint arXiv:2105.10245, 2021.</a:t>
            </a:r>
          </a:p>
        </p:txBody>
      </p:sp>
    </p:spTree>
    <p:extLst>
      <p:ext uri="{BB962C8B-B14F-4D97-AF65-F5344CB8AC3E}">
        <p14:creationId xmlns:p14="http://schemas.microsoft.com/office/powerpoint/2010/main" val="211537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Proposal COMP5800. Social Computing UMASS Lowell    Finding event location based on the user generated tweets   </vt:lpstr>
      <vt:lpstr>Introduction &amp; Motivation  </vt:lpstr>
      <vt:lpstr>Dataset</vt:lpstr>
      <vt:lpstr>Evaluation Method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COMP5800. Social Computing UMASS Lowell  </dc:title>
  <dc:creator>Majdi, Amin</dc:creator>
  <cp:lastModifiedBy>Majdi, Amin</cp:lastModifiedBy>
  <cp:revision>2</cp:revision>
  <dcterms:created xsi:type="dcterms:W3CDTF">2022-03-23T14:47:07Z</dcterms:created>
  <dcterms:modified xsi:type="dcterms:W3CDTF">2022-03-23T18:23:43Z</dcterms:modified>
</cp:coreProperties>
</file>