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notesMasterIdLst>
    <p:notesMasterId r:id="rId30"/>
  </p:notesMasterIdLst>
  <p:sldIdLst>
    <p:sldId id="475" r:id="rId2"/>
    <p:sldId id="514" r:id="rId3"/>
    <p:sldId id="515" r:id="rId4"/>
    <p:sldId id="516" r:id="rId5"/>
    <p:sldId id="526" r:id="rId6"/>
    <p:sldId id="520" r:id="rId7"/>
    <p:sldId id="517" r:id="rId8"/>
    <p:sldId id="518" r:id="rId9"/>
    <p:sldId id="521" r:id="rId10"/>
    <p:sldId id="522" r:id="rId11"/>
    <p:sldId id="523" r:id="rId12"/>
    <p:sldId id="487" r:id="rId13"/>
    <p:sldId id="500" r:id="rId14"/>
    <p:sldId id="501" r:id="rId15"/>
    <p:sldId id="488" r:id="rId16"/>
    <p:sldId id="489" r:id="rId17"/>
    <p:sldId id="491" r:id="rId18"/>
    <p:sldId id="492" r:id="rId19"/>
    <p:sldId id="509" r:id="rId20"/>
    <p:sldId id="510" r:id="rId21"/>
    <p:sldId id="512" r:id="rId22"/>
    <p:sldId id="513" r:id="rId23"/>
    <p:sldId id="499" r:id="rId24"/>
    <p:sldId id="527" r:id="rId25"/>
    <p:sldId id="524" r:id="rId26"/>
    <p:sldId id="528" r:id="rId27"/>
    <p:sldId id="453" r:id="rId28"/>
    <p:sldId id="469" r:id="rId2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EE2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>
      <p:cViewPr varScale="1">
        <p:scale>
          <a:sx n="101" d="100"/>
          <a:sy n="101" d="100"/>
        </p:scale>
        <p:origin x="12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31DED14-5567-4546-9BC2-48D3F31799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23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C98A16-8EF2-4F33-A717-52992D92334B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1225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356A4A-6834-49E5-9CA0-F5F507FEB4F8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77622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8C0B6E-6FCF-4FD2-9023-381B749DCC31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02418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928565-FFFF-4C59-BB9E-A8C3ED485684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25323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370EDD-4493-4758-A7C2-3A712E9FCFC4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1657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B3A2F5-CB03-47CA-827A-7DCF57E9F1DC}" type="slidenum">
              <a:rPr lang="en-GB" altLang="en-US" smtClean="0"/>
              <a:pPr>
                <a:spcBef>
                  <a:spcPct val="0"/>
                </a:spcBef>
              </a:pPr>
              <a:t>17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28299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348065-63C8-466F-A8A7-C585CB160004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93763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DB417B-70D4-47EF-A5A0-720CF9BBBA15}" type="slidenum">
              <a:rPr lang="en-GB" altLang="en-US" smtClean="0"/>
              <a:pPr>
                <a:spcBef>
                  <a:spcPct val="0"/>
                </a:spcBef>
              </a:pPr>
              <a:t>27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2085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9772C9-EABE-4207-BD86-E89510AEAFD5}" type="slidenum">
              <a:rPr lang="en-GB" altLang="en-US" smtClean="0"/>
              <a:pPr>
                <a:spcBef>
                  <a:spcPct val="0"/>
                </a:spcBef>
              </a:pPr>
              <a:t>28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71693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>
              <a:ea typeface="+mn-ea"/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0575" y="6557963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63"/>
            <a:ext cx="2927350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350" y="6556375"/>
            <a:ext cx="588963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783BDED-7567-4D69-BFF1-5CA99E66B6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996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A4BC2-CE6D-4AB2-988C-E6C8BEFC07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64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C97A1-68F2-4A77-99DD-2B4357130A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5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94BD0-1B12-4EA0-841E-DCA8ABB554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1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0BB0-48CB-442B-9434-47FAF70B8C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859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C9E72-D275-4FB6-8EDC-CB7E89760D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21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301B2-F33D-42F8-B799-153CE41022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5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ADFCB-CCE9-4FA8-A37A-A553EA5C7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3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BD209-F294-4414-AE6C-15ED64716B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5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38DA2-2649-409D-B2F8-F73D0C8ADB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7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>
            <a:solidFill>
              <a:srgbClr val="EAEAEA"/>
            </a:solidFill>
            <a:miter lim="800000"/>
            <a:headEnd/>
            <a:tailEnd/>
          </a:ln>
          <a:effectLst>
            <a:outerShdw blurRad="63500" dist="12700" dir="5400000" algn="t" rotWithShape="0">
              <a:srgbClr val="000000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>
            <a:solidFill>
              <a:srgbClr val="EAEAEA"/>
            </a:solidFill>
            <a:miter lim="800000"/>
            <a:headEnd/>
            <a:tailEnd/>
          </a:ln>
          <a:effectLst>
            <a:outerShdw blurRad="63500" dist="12700" dir="5400000" algn="tl" rotWithShape="0">
              <a:srgbClr val="000000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E6CCA-B9EF-4762-B763-4AC43363E9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52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D52F8B4-1190-428D-9186-94221927BB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74" r:id="rId2"/>
    <p:sldLayoutId id="2147484482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3" r:id="rId9"/>
    <p:sldLayoutId id="2147484480" r:id="rId10"/>
    <p:sldLayoutId id="21474844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anose="05020102010507070707" pitchFamily="18" charset="2"/>
        <a:buChar char=""/>
        <a:defRPr sz="26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"/>
        <a:defRPr sz="2300" kern="1200">
          <a:solidFill>
            <a:srgbClr val="6C6C6C"/>
          </a:solidFill>
          <a:latin typeface="+mn-lt"/>
          <a:ea typeface="MS PGothic" pitchFamily="34" charset="-128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"/>
        <a:defRPr sz="2000" kern="1200">
          <a:solidFill>
            <a:srgbClr val="6C6C6C"/>
          </a:solidFill>
          <a:latin typeface="+mn-lt"/>
          <a:ea typeface="MS PGothic" pitchFamily="34" charset="-128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ACUTE LIVER FAILURE</a:t>
            </a:r>
            <a:endParaRPr lang="en-US" dirty="0">
              <a:ea typeface="ＭＳ Ｐゴシック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mtClean="0"/>
              <a:t>     </a:t>
            </a:r>
            <a:r>
              <a:rPr lang="en-US" altLang="en-US" sz="3600" b="1" smtClean="0"/>
              <a:t>BY DR OTEDO AMOS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3600" b="1" smtClean="0"/>
              <a:t>CONSULTANT PHYSICIAN &amp;        GASTROENTEROLOGIST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3600" b="1" smtClean="0"/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ICU, monitor closely</a:t>
            </a:r>
          </a:p>
          <a:p>
            <a:r>
              <a:rPr lang="en-US" altLang="en-US" smtClean="0"/>
              <a:t>General supportive measures</a:t>
            </a:r>
          </a:p>
          <a:p>
            <a:r>
              <a:rPr lang="en-US" altLang="en-US" smtClean="0"/>
              <a:t>Specific therapy for aetiology</a:t>
            </a:r>
          </a:p>
          <a:p>
            <a:r>
              <a:rPr lang="en-US" altLang="en-US" smtClean="0"/>
              <a:t>Liver transplant</a:t>
            </a:r>
          </a:p>
          <a:p>
            <a:r>
              <a:rPr lang="en-US" altLang="en-US" smtClean="0"/>
              <a:t>Temporary liver support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TREATMENT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IV hepamerz (salymarin) regeneration of hepatocytes, and removal of NH3 in the system (CAHIL cycle)</a:t>
            </a:r>
          </a:p>
          <a:p>
            <a:r>
              <a:rPr lang="en-US" altLang="en-US" smtClean="0"/>
              <a:t>Hypoglycemia</a:t>
            </a:r>
          </a:p>
          <a:p>
            <a:r>
              <a:rPr lang="en-US" altLang="en-US" smtClean="0"/>
              <a:t>IV fluids, iv. Vitamin K 10mg OD</a:t>
            </a:r>
          </a:p>
          <a:p>
            <a:r>
              <a:rPr lang="en-US" altLang="en-US" smtClean="0"/>
              <a:t>NGT, in-put/out put chart, urine out put</a:t>
            </a:r>
          </a:p>
          <a:p>
            <a:r>
              <a:rPr lang="en-US" altLang="en-US" smtClean="0"/>
              <a:t>Rifaxa 550mg BDS</a:t>
            </a:r>
          </a:p>
          <a:p>
            <a:r>
              <a:rPr lang="en-US" altLang="en-US" smtClean="0"/>
              <a:t>Lactulose 10-20 mls BDS </a:t>
            </a:r>
          </a:p>
          <a:p>
            <a:r>
              <a:rPr lang="en-US" altLang="en-US" smtClean="0"/>
              <a:t>O2 PRN</a:t>
            </a:r>
          </a:p>
          <a:p>
            <a:r>
              <a:rPr lang="en-US" altLang="en-US" smtClean="0"/>
              <a:t>Cerebral oedema (+ mannitol)</a:t>
            </a:r>
          </a:p>
          <a:p>
            <a:r>
              <a:rPr lang="en-US" altLang="en-US" smtClean="0"/>
              <a:t>CRRT-continuos renal replacement therapy- with AKI and elevated creatinine (2)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Discussion-PATHOPHYSIOLOGY 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Loss of normal function of hepatic tissue occurring over a short period of time</a:t>
            </a:r>
          </a:p>
          <a:p>
            <a:r>
              <a:rPr lang="en-US" altLang="en-US" smtClean="0"/>
              <a:t>It results in loss of metabolic, secretory, and regulatory effects of liver cells</a:t>
            </a:r>
          </a:p>
          <a:p>
            <a:r>
              <a:rPr lang="en-US" altLang="en-US" smtClean="0"/>
              <a:t>This results in rapid accumulation of toxic substances leading to altered sensorium, cerebral oedema, hemodynamic abnormalities, and later multi-organ failure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PATHOPHYSIOLOGY Contd..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Neutrophils accumulate in the injured liver and are considered key players in ALF- associated liver injury. </a:t>
            </a:r>
          </a:p>
          <a:p>
            <a:r>
              <a:rPr lang="en-US" altLang="en-US" smtClean="0"/>
              <a:t>On activation, such as by platelets, neutrophil can release its internal components to form a neutrophil extracellular trap (NET).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PATHOPHYSIOLOGY Contd..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NETs have proteolytic activity suggesting direct cytotoxic effects   </a:t>
            </a:r>
          </a:p>
          <a:p>
            <a:r>
              <a:rPr lang="en-US" altLang="en-US" smtClean="0"/>
              <a:t>NETs have been </a:t>
            </a:r>
          </a:p>
          <a:p>
            <a:r>
              <a:rPr lang="en-US" altLang="en-US" smtClean="0"/>
              <a:t>i.) implicated as drivers of diseases, such as sepsis and autoimmune diseases, and, </a:t>
            </a:r>
          </a:p>
          <a:p>
            <a:r>
              <a:rPr lang="en-US" altLang="en-US" smtClean="0"/>
              <a:t>ii. To promote thrombosis in various ways. 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AETIOLOGY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Viral hepatitis – A, B,D, C (rarely causes ALF), E (common in pregnancy)</a:t>
            </a:r>
          </a:p>
          <a:p>
            <a:pPr>
              <a:defRPr/>
            </a:pPr>
            <a:r>
              <a:rPr lang="en-US" dirty="0" smtClean="0"/>
              <a:t>Drugs-Acetaminophen-dose related,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	Idiosyncratic-NSAIDs, anti-</a:t>
            </a:r>
            <a:r>
              <a:rPr lang="en-US" dirty="0" err="1" smtClean="0"/>
              <a:t>biotics</a:t>
            </a:r>
            <a:r>
              <a:rPr lang="en-US" dirty="0" smtClean="0"/>
              <a:t>, Anti-	TB, anticonvulsants, herbal 	preparations, supplements, weight loss agents, </a:t>
            </a:r>
          </a:p>
          <a:p>
            <a:pPr>
              <a:defRPr/>
            </a:pPr>
            <a:r>
              <a:rPr lang="en-US" dirty="0" smtClean="0"/>
              <a:t>Toxins-Mushroom, herbs, CCl4 (carbon tetrachloride)</a:t>
            </a:r>
          </a:p>
          <a:p>
            <a:pPr>
              <a:defRPr/>
            </a:pPr>
            <a:r>
              <a:rPr lang="en-US" dirty="0" smtClean="0"/>
              <a:t>Pregnancy- HELP syndrome, acute fatty liver and ecclampsia, 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AETIOLOGY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Vascular- Budd </a:t>
            </a:r>
            <a:r>
              <a:rPr lang="en-US" dirty="0" err="1"/>
              <a:t>chiari</a:t>
            </a:r>
            <a:r>
              <a:rPr lang="en-US" dirty="0"/>
              <a:t> syndrome, </a:t>
            </a:r>
            <a:r>
              <a:rPr lang="en-US" dirty="0" err="1"/>
              <a:t>ischemichepatitis</a:t>
            </a:r>
            <a:r>
              <a:rPr lang="en-US" dirty="0"/>
              <a:t>, </a:t>
            </a:r>
            <a:r>
              <a:rPr lang="en-US" dirty="0" err="1"/>
              <a:t>veno</a:t>
            </a:r>
            <a:r>
              <a:rPr lang="en-US" dirty="0"/>
              <a:t>-occlusive disease.</a:t>
            </a:r>
          </a:p>
          <a:p>
            <a:pPr>
              <a:defRPr/>
            </a:pPr>
            <a:r>
              <a:rPr lang="en-US" dirty="0" smtClean="0"/>
              <a:t>Miscellaneous – Malignant infiltration, sepsis. AIH (auto immune hepatitis)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Malignancy-Ca. breast, lymphoma, multiple myeloma, Small cell lung Ca.</a:t>
            </a:r>
          </a:p>
          <a:p>
            <a:pPr>
              <a:defRPr/>
            </a:pPr>
            <a:r>
              <a:rPr lang="en-US" dirty="0" smtClean="0"/>
              <a:t>Atypical causes of viral hepatitis and ALF- HSV, EBV, CMV, </a:t>
            </a:r>
            <a:r>
              <a:rPr lang="en-US" dirty="0" err="1" smtClean="0"/>
              <a:t>paramyxoviruses</a:t>
            </a:r>
            <a:r>
              <a:rPr lang="en-US" dirty="0" smtClean="0"/>
              <a:t>, hemorrhagic fever viruses</a:t>
            </a:r>
          </a:p>
          <a:p>
            <a:pPr>
              <a:defRPr/>
            </a:pPr>
            <a:r>
              <a:rPr lang="en-US" dirty="0" smtClean="0"/>
              <a:t>Unknown</a:t>
            </a:r>
          </a:p>
          <a:p>
            <a:pPr>
              <a:buFont typeface="Wingdings 2" panose="05020102010507070707" pitchFamily="18" charset="2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Diagnsosis</a:t>
            </a:r>
            <a:r>
              <a:rPr lang="en-US" dirty="0" smtClean="0"/>
              <a:t> clinical s/s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Non specific – fatigue, malaise, anorexia, nausea, vomiting, abdominal pain, lethargy, </a:t>
            </a:r>
          </a:p>
          <a:p>
            <a:r>
              <a:rPr lang="en-US" altLang="en-US" smtClean="0"/>
              <a:t>As ALF progresses – Jaundice (initially anicteric), subtle mental changes (lethargy, sleep disturbance), </a:t>
            </a:r>
          </a:p>
          <a:p>
            <a:r>
              <a:rPr lang="en-US" altLang="en-US" smtClean="0"/>
              <a:t> HE-heaptic encephalopathy-Overt confused, coma and death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GRADES OF HE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1-Changes in behavior, minimal changes in level of CONSCIUOSNESS</a:t>
            </a:r>
          </a:p>
          <a:p>
            <a:r>
              <a:rPr lang="en-US" altLang="en-US" smtClean="0"/>
              <a:t>2. Gross disorientation, drowsy, asterexis, inappropriate behavior</a:t>
            </a:r>
          </a:p>
          <a:p>
            <a:r>
              <a:rPr lang="en-US" altLang="en-US" smtClean="0"/>
              <a:t>3. Marked confusion, incoherent speech, sleepy not arousable to vocal stimuli,</a:t>
            </a:r>
          </a:p>
          <a:p>
            <a:r>
              <a:rPr lang="en-US" altLang="en-US" smtClean="0"/>
              <a:t>4. Coma, unresponsive to pain, decorticate or decerebrate posture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Life-threatening disease that often requires organ support, admission to an intensive care facility, and urgent liver transplantation. </a:t>
            </a:r>
          </a:p>
          <a:p>
            <a:r>
              <a:rPr lang="en-US" altLang="en-US" smtClean="0"/>
              <a:t>Patients develop complex changes in their hemostatic system and massive systemic activation of inflammatory responses. </a:t>
            </a:r>
          </a:p>
          <a:p>
            <a:r>
              <a:rPr lang="en-US" altLang="en-US" smtClean="0"/>
              <a:t>The exact pathologic mechanisms of ALF are incompletely understood, and </a:t>
            </a:r>
          </a:p>
          <a:p>
            <a:r>
              <a:rPr lang="en-US" altLang="en-US" smtClean="0"/>
              <a:t>There is a need for targeted treatment strategies.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INTRODUCTION/definition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rare condition in which there is rapid deterioration of liver functions resulting in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err="1" smtClean="0"/>
              <a:t>i</a:t>
            </a:r>
            <a:r>
              <a:rPr lang="en-US" dirty="0" smtClean="0"/>
              <a:t>.) altered mentation and 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US" dirty="0" smtClean="0"/>
              <a:t>ii.) coagulopathy, INR &gt; 1.5, in </a:t>
            </a:r>
            <a:r>
              <a:rPr lang="en-US" dirty="0" err="1" smtClean="0"/>
              <a:t>Pts</a:t>
            </a:r>
            <a:r>
              <a:rPr lang="en-US" dirty="0" smtClean="0"/>
              <a:t> without known pre-existing liver disease.</a:t>
            </a:r>
          </a:p>
          <a:p>
            <a:pPr>
              <a:defRPr/>
            </a:pPr>
            <a:r>
              <a:rPr lang="en-US" dirty="0" smtClean="0"/>
              <a:t> Often affects young persons in 30s and </a:t>
            </a:r>
          </a:p>
          <a:p>
            <a:pPr>
              <a:defRPr/>
            </a:pPr>
            <a:r>
              <a:rPr lang="en-US" dirty="0" smtClean="0"/>
              <a:t>Carries high morbidity and mortality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Discussion-challenges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Cost of care is high- Private hospital</a:t>
            </a:r>
          </a:p>
          <a:p>
            <a:r>
              <a:rPr lang="en-US" altLang="en-US" smtClean="0"/>
              <a:t>ICU cost is high30k-250k/day, and No bed space in public facilities</a:t>
            </a:r>
          </a:p>
          <a:p>
            <a:r>
              <a:rPr lang="en-US" altLang="en-US" smtClean="0"/>
              <a:t>Lab test-Kshs 26,190/= (day 1)</a:t>
            </a:r>
          </a:p>
          <a:p>
            <a:r>
              <a:rPr lang="en-US" altLang="en-US" smtClean="0"/>
              <a:t>Medicines + catheterization and iv fluids = Kshs, 10,000 (day 1)</a:t>
            </a:r>
          </a:p>
          <a:p>
            <a:r>
              <a:rPr lang="en-US" altLang="en-US" smtClean="0"/>
              <a:t>Do we have appropriate staff to take care ? Yes/No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Discussion-challenges 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Health systems – major challenge in terms of staff (health workforce), infrastructure-ICU, equipment, research, commodities for diagnosis, management and follow up</a:t>
            </a:r>
          </a:p>
          <a:p>
            <a:r>
              <a:rPr lang="en-US" altLang="en-US" smtClean="0"/>
              <a:t>Prompt referral is Key for better clinical outcome</a:t>
            </a:r>
          </a:p>
          <a:p>
            <a:r>
              <a:rPr lang="en-US" altLang="en-US" smtClean="0"/>
              <a:t>There is need to optimise our Ability to identify and Characterize Patients with Acute liver failure and manage appropriately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CNS – HE, cerebral oedema, seizures</a:t>
            </a:r>
          </a:p>
          <a:p>
            <a:r>
              <a:rPr lang="en-US" altLang="en-US" smtClean="0"/>
              <a:t>Infections</a:t>
            </a:r>
          </a:p>
          <a:p>
            <a:r>
              <a:rPr lang="en-US" altLang="en-US" smtClean="0"/>
              <a:t>Coagulopathy and bleeding</a:t>
            </a:r>
          </a:p>
          <a:p>
            <a:r>
              <a:rPr lang="en-US" altLang="en-US" smtClean="0"/>
              <a:t>Renal failure</a:t>
            </a:r>
          </a:p>
          <a:p>
            <a:r>
              <a:rPr lang="en-US" altLang="en-US" smtClean="0"/>
              <a:t>Hemodynamic collapse</a:t>
            </a:r>
          </a:p>
          <a:p>
            <a:r>
              <a:rPr lang="en-US" altLang="en-US" smtClean="0"/>
              <a:t>Metabolic derangements-Hypoglycemia, K+ and NH3 derangements, 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PROGNOSIS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Cause of ALF most important predictor of outcome</a:t>
            </a:r>
          </a:p>
          <a:p>
            <a:r>
              <a:rPr lang="en-US" altLang="en-US" smtClean="0"/>
              <a:t>Early treatment is important</a:t>
            </a:r>
          </a:p>
          <a:p>
            <a:r>
              <a:rPr lang="en-US" altLang="en-US" smtClean="0"/>
              <a:t>Centres with liver support systems like MARS (molecular adsorbent recirculation system) have better outcomes pending liver transplant</a:t>
            </a:r>
          </a:p>
          <a:p>
            <a:r>
              <a:rPr lang="en-US" altLang="en-US" smtClean="0"/>
              <a:t>Liver transplant is the bets treatment in most cases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Discussion-challenges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Do we have appropriate staff to take care ? </a:t>
            </a:r>
            <a:r>
              <a:rPr lang="en-US" altLang="en-US" sz="3600" b="1" smtClean="0"/>
              <a:t>Yes/No</a:t>
            </a:r>
          </a:p>
          <a:p>
            <a:r>
              <a:rPr lang="en-US" altLang="en-US" sz="3600" b="1" smtClean="0"/>
              <a:t>5 survived –discharged home</a:t>
            </a:r>
          </a:p>
          <a:p>
            <a:r>
              <a:rPr lang="en-US" altLang="en-US" sz="3600" b="1" smtClean="0"/>
              <a:t>3 died 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ALF can be well managed with appropriate care and good infrastructure (dialysis, medicines, ICU)</a:t>
            </a:r>
          </a:p>
          <a:p>
            <a:pPr>
              <a:defRPr/>
            </a:pPr>
            <a:r>
              <a:rPr lang="en-US" dirty="0" smtClean="0"/>
              <a:t>Health systems need to be improved to support it</a:t>
            </a:r>
          </a:p>
          <a:p>
            <a:pPr>
              <a:defRPr/>
            </a:pPr>
            <a:r>
              <a:rPr lang="en-US" dirty="0" smtClean="0"/>
              <a:t>Early diagnosis is Key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Pathogenesis, epidemiology, and clinical manifestations of adenovirus infections", section on 'Gastrointestinal system</a:t>
            </a:r>
          </a:p>
          <a:p>
            <a:r>
              <a:rPr lang="en-US" altLang="en-US" smtClean="0"/>
              <a:t>Drug-induced liver injury" and "Hepatotoxicity due to herbal medications and dietary supplements</a:t>
            </a:r>
          </a:p>
          <a:p>
            <a:r>
              <a:rPr lang="en-US" altLang="en-US" smtClean="0"/>
              <a:t>Hepatic encephalopathy in adults: Clinical manifestations and diagnosis</a:t>
            </a:r>
          </a:p>
          <a:p>
            <a:r>
              <a:rPr lang="en-US" altLang="en-US" smtClean="0"/>
              <a:t>Hemostatic abnormalities in patients with liver disease", section on 'Physiologic effects of hepatic dysfunction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2"/>
          <p:cNvSpPr>
            <a:spLocks noGrp="1"/>
          </p:cNvSpPr>
          <p:nvPr>
            <p:ph idx="1"/>
          </p:nvPr>
        </p:nvSpPr>
        <p:spPr>
          <a:xfrm>
            <a:off x="2085975" y="3009900"/>
            <a:ext cx="5511800" cy="1193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err="1">
                <a:solidFill>
                  <a:schemeClr val="bg2">
                    <a:lumMod val="10000"/>
                  </a:schemeClr>
                </a:solidFill>
                <a:latin typeface="Brush Script MT" charset="0"/>
                <a:ea typeface="ＭＳ Ｐゴシック" charset="0"/>
              </a:rPr>
              <a:t>Asanteni</a:t>
            </a:r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Brush Script MT" charset="0"/>
                <a:ea typeface="ＭＳ Ｐゴシック" charset="0"/>
              </a:rPr>
              <a:t> Sana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7242048" cy="1080120"/>
          </a:xfrm>
        </p:spPr>
        <p:txBody>
          <a:bodyPr/>
          <a:lstStyle/>
          <a:p>
            <a:pPr algn="ctr">
              <a:defRPr/>
            </a:pPr>
            <a:r>
              <a:rPr lang="en-US" sz="4400" i="1" cap="none" dirty="0" smtClean="0">
                <a:solidFill>
                  <a:schemeClr val="bg2">
                    <a:lumMod val="10000"/>
                  </a:schemeClr>
                </a:solidFill>
                <a:ea typeface="ＭＳ Ｐゴシック" charset="0"/>
              </a:rPr>
              <a:t>Questions?</a:t>
            </a:r>
            <a:endParaRPr lang="en-US" sz="4400" i="1" cap="none" dirty="0">
              <a:solidFill>
                <a:schemeClr val="bg2">
                  <a:lumMod val="10000"/>
                </a:schemeClr>
              </a:solidFill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Report of 8 case series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Time-Jan 2022-April 2025</a:t>
            </a:r>
          </a:p>
          <a:p>
            <a:r>
              <a:rPr lang="en-US" altLang="en-US" smtClean="0"/>
              <a:t>Site- Kisumu county referral Hospital and Aga Khan hospital, Kisumu-ICU and medical wards</a:t>
            </a:r>
          </a:p>
          <a:p>
            <a:r>
              <a:rPr lang="en-US" altLang="en-US" smtClean="0"/>
              <a:t>Subjects- 8 (3 females and 5 Males)-6 KCRH, 2 Aga khan hospital</a:t>
            </a:r>
          </a:p>
          <a:p>
            <a:r>
              <a:rPr lang="en-US" altLang="en-US" smtClean="0"/>
              <a:t>Ethical Approval- JOOTRH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History was taken and clinical examination was done</a:t>
            </a:r>
          </a:p>
          <a:p>
            <a:r>
              <a:rPr lang="en-US" altLang="en-US" smtClean="0"/>
              <a:t>History-</a:t>
            </a:r>
            <a:r>
              <a:rPr lang="en-US" altLang="en-US" sz="2400" smtClean="0"/>
              <a:t>2(+ HIV), 1(anti-TB+ HIV), 3-No Hx of medicine use, 1-Herbs, 1(No medicine, elderly, DM, Sepsis)</a:t>
            </a:r>
          </a:p>
          <a:p>
            <a:r>
              <a:rPr lang="en-US" altLang="en-US" smtClean="0"/>
              <a:t>Blood samples were taken for CBC, biochemistry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DAIGNOSIS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MSE, grade HE</a:t>
            </a:r>
          </a:p>
          <a:p>
            <a:r>
              <a:rPr lang="en-US" altLang="en-US" smtClean="0"/>
              <a:t>Jaundice, stigmata of CLD (usually absent)</a:t>
            </a:r>
          </a:p>
          <a:p>
            <a:r>
              <a:rPr lang="en-US" altLang="en-US" smtClean="0"/>
              <a:t>RUQ tenderness</a:t>
            </a:r>
          </a:p>
          <a:p>
            <a:r>
              <a:rPr lang="en-US" altLang="en-US" smtClean="0"/>
              <a:t>Hepatomegaly, ascites, abdominal pains</a:t>
            </a:r>
          </a:p>
          <a:p>
            <a:r>
              <a:rPr lang="en-US" altLang="en-US" smtClean="0"/>
              <a:t>Vital signs may be deranged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 TESTS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LFTS + Coagulation profile – PTI/INR</a:t>
            </a:r>
          </a:p>
          <a:p>
            <a:r>
              <a:rPr lang="en-US" altLang="en-US" smtClean="0"/>
              <a:t>CBC.</a:t>
            </a:r>
          </a:p>
          <a:p>
            <a:r>
              <a:rPr lang="en-US" altLang="en-US" smtClean="0"/>
              <a:t>U/Es/Creatinine</a:t>
            </a:r>
          </a:p>
          <a:p>
            <a:r>
              <a:rPr lang="en-US" altLang="en-US" smtClean="0"/>
              <a:t>RBS, CRP, PCT, </a:t>
            </a:r>
          </a:p>
          <a:p>
            <a:r>
              <a:rPr lang="en-US" altLang="en-US" smtClean="0"/>
              <a:t>Pregancy test (HELLP)</a:t>
            </a:r>
          </a:p>
          <a:p>
            <a:r>
              <a:rPr lang="en-US" altLang="en-US" smtClean="0"/>
              <a:t>ABGs- hypoxemia</a:t>
            </a:r>
          </a:p>
          <a:p>
            <a:r>
              <a:rPr lang="en-US" altLang="en-US" smtClean="0"/>
              <a:t>Ammonia-elevated</a:t>
            </a:r>
          </a:p>
          <a:p>
            <a:r>
              <a:rPr lang="en-US" altLang="en-US" smtClean="0"/>
              <a:t>Lactate –elevated</a:t>
            </a:r>
          </a:p>
          <a:p>
            <a:r>
              <a:rPr lang="en-US" altLang="en-US" smtClean="0"/>
              <a:t>Etiology-do specific tests Hep. A,B,C,</a:t>
            </a:r>
          </a:p>
          <a:p>
            <a:r>
              <a:rPr lang="en-US" altLang="en-US" smtClean="0"/>
              <a:t>Ultrasound abdomen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Results of the 8 cases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 (YEARS)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</a:t>
                      </a:r>
                      <a:r>
                        <a:rPr lang="en-US" sz="1800" baseline="0" dirty="0" smtClean="0"/>
                        <a:t> 36.1 (22-54)</a:t>
                      </a:r>
                      <a:endParaRPr lang="en-US" sz="1800" dirty="0"/>
                    </a:p>
                  </a:txBody>
                  <a:tcPr/>
                </a:tc>
              </a:tr>
              <a:tr h="370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3Fs, 5Ms</a:t>
                      </a:r>
                      <a:endParaRPr lang="en-US" sz="1800" dirty="0"/>
                    </a:p>
                  </a:txBody>
                  <a:tcPr/>
                </a:tc>
              </a:tr>
              <a:tr h="370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ALTIU/L (5-40)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 991.47 (290-4127)</a:t>
                      </a:r>
                      <a:endParaRPr lang="en-US" sz="1800" dirty="0"/>
                    </a:p>
                  </a:txBody>
                  <a:tcPr/>
                </a:tc>
              </a:tr>
              <a:tr h="370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AST IU/L (5-35)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 861.09 (190-3022)</a:t>
                      </a:r>
                      <a:endParaRPr lang="en-US" sz="1800" dirty="0"/>
                    </a:p>
                  </a:txBody>
                  <a:tcPr/>
                </a:tc>
              </a:tr>
              <a:tr h="370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Mean 3.95 (1.9-5.9)</a:t>
                      </a:r>
                      <a:endParaRPr lang="en-US" sz="1800" dirty="0"/>
                    </a:p>
                  </a:txBody>
                  <a:tcPr/>
                </a:tc>
              </a:tr>
              <a:tr h="370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HBV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 +</a:t>
                      </a:r>
                      <a:r>
                        <a:rPr lang="en-US" sz="1800" dirty="0" err="1" smtClean="0"/>
                        <a:t>ve</a:t>
                      </a:r>
                      <a:r>
                        <a:rPr lang="en-US" sz="1800" dirty="0" smtClean="0"/>
                        <a:t>, 6 negative</a:t>
                      </a:r>
                      <a:endParaRPr lang="en-US" sz="1800" dirty="0"/>
                    </a:p>
                  </a:txBody>
                  <a:tcPr/>
                </a:tc>
              </a:tr>
              <a:tr h="370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HCV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 negative</a:t>
                      </a:r>
                      <a:endParaRPr lang="en-US" sz="1800" dirty="0"/>
                    </a:p>
                  </a:txBody>
                  <a:tcPr/>
                </a:tc>
              </a:tr>
              <a:tr h="370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HAV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All negative</a:t>
                      </a:r>
                      <a:endParaRPr lang="en-US" sz="1800" dirty="0"/>
                    </a:p>
                  </a:txBody>
                  <a:tcPr/>
                </a:tc>
              </a:tr>
              <a:tr h="370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HIV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 +</a:t>
                      </a:r>
                      <a:r>
                        <a:rPr lang="en-US" sz="1800" dirty="0" err="1" smtClean="0"/>
                        <a:t>ve</a:t>
                      </a:r>
                      <a:r>
                        <a:rPr lang="en-US" sz="1800" dirty="0" smtClean="0"/>
                        <a:t>, 5 negative</a:t>
                      </a:r>
                      <a:endParaRPr lang="en-US" sz="1800" dirty="0"/>
                    </a:p>
                  </a:txBody>
                  <a:tcPr/>
                </a:tc>
              </a:tr>
              <a:tr h="37083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 GRADE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r>
                        <a:rPr lang="en-US" sz="1800" baseline="0" dirty="0" smtClean="0"/>
                        <a:t> grade I and II, 5 grade IV</a:t>
                      </a:r>
                      <a:endParaRPr lang="en-US" sz="1800" dirty="0"/>
                    </a:p>
                  </a:txBody>
                  <a:tcPr/>
                </a:tc>
              </a:tr>
              <a:tr h="9144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HERBS/medicines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2(+ HIV), 1(anti-TB+</a:t>
                      </a:r>
                      <a:r>
                        <a:rPr lang="en-US" sz="1800" baseline="0" dirty="0" smtClean="0"/>
                        <a:t> HIV</a:t>
                      </a:r>
                      <a:r>
                        <a:rPr lang="en-US" sz="1800" dirty="0" smtClean="0"/>
                        <a:t>), 4-No </a:t>
                      </a:r>
                      <a:r>
                        <a:rPr lang="en-US" sz="1800" dirty="0" err="1" smtClean="0"/>
                        <a:t>Hx</a:t>
                      </a:r>
                      <a:r>
                        <a:rPr lang="en-US" sz="1800" dirty="0" smtClean="0"/>
                        <a:t> of medicine use, 1(No medicine, elderly, DM, Sepsis)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Results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212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9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PARAMETER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UNITS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Creatinine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5-Normal, 3</a:t>
                      </a:r>
                      <a:r>
                        <a:rPr lang="en-US" sz="1800" baseline="0" dirty="0" smtClean="0"/>
                        <a:t> (900,529, 400)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6402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WBCs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6.Normal,</a:t>
                      </a:r>
                      <a:r>
                        <a:rPr lang="en-US" sz="1800" baseline="0" dirty="0" smtClean="0"/>
                        <a:t> 2 (35,000 and 14,500 Cells/ml)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Bilirubin (direct, indirect)</a:t>
                      </a:r>
                      <a:endParaRPr lang="en-US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118,</a:t>
                      </a:r>
                      <a:r>
                        <a:rPr lang="en-US" sz="1800" baseline="0" dirty="0" smtClean="0"/>
                        <a:t> 99 </a:t>
                      </a:r>
                      <a:r>
                        <a:rPr lang="en-US" sz="1800" baseline="0" dirty="0" err="1" smtClean="0"/>
                        <a:t>mmol</a:t>
                      </a:r>
                      <a:r>
                        <a:rPr lang="en-US" sz="1800" baseline="0" dirty="0" smtClean="0"/>
                        <a:t>/l</a:t>
                      </a:r>
                      <a:endParaRPr lang="en-US" sz="1800" dirty="0"/>
                    </a:p>
                  </a:txBody>
                  <a:tcPr marT="45734" marB="45734"/>
                </a:tc>
              </a:tr>
              <a:tr h="37095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34" marB="45734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Results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Ultrasound 3 normal, 5 ascites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2296</TotalTime>
  <Words>1098</Words>
  <Application>Microsoft Office PowerPoint</Application>
  <PresentationFormat>On-screen Show (4:3)</PresentationFormat>
  <Paragraphs>170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MS PGothic</vt:lpstr>
      <vt:lpstr>Trebuchet MS</vt:lpstr>
      <vt:lpstr>Wingdings 2</vt:lpstr>
      <vt:lpstr>Wingdings</vt:lpstr>
      <vt:lpstr>Brush Script MT</vt:lpstr>
      <vt:lpstr>Opulent</vt:lpstr>
      <vt:lpstr>ACUTE LIVER FAILURE</vt:lpstr>
      <vt:lpstr>INTRODUCTION/definition</vt:lpstr>
      <vt:lpstr>Report of 8 case series</vt:lpstr>
      <vt:lpstr>diagnosis</vt:lpstr>
      <vt:lpstr>DAIGNOSIS</vt:lpstr>
      <vt:lpstr>LAB TESTS</vt:lpstr>
      <vt:lpstr>Results of the 8 cases</vt:lpstr>
      <vt:lpstr>Results contd…</vt:lpstr>
      <vt:lpstr>Results contd…</vt:lpstr>
      <vt:lpstr>TREATMENT</vt:lpstr>
      <vt:lpstr>TREATMENT Contd….</vt:lpstr>
      <vt:lpstr>Discussion-PATHOPHYSIOLOGY </vt:lpstr>
      <vt:lpstr>PATHOPHYSIOLOGY Contd..</vt:lpstr>
      <vt:lpstr>PATHOPHYSIOLOGY Contd..</vt:lpstr>
      <vt:lpstr>AETIOLOGY</vt:lpstr>
      <vt:lpstr>AETIOLOGY Contd….</vt:lpstr>
      <vt:lpstr>Diagnsosis clinical s/s</vt:lpstr>
      <vt:lpstr>GRADES OF HE</vt:lpstr>
      <vt:lpstr>discussion</vt:lpstr>
      <vt:lpstr>Discussion-challenges</vt:lpstr>
      <vt:lpstr>Discussion-challenges </vt:lpstr>
      <vt:lpstr>COMPLICATIONS</vt:lpstr>
      <vt:lpstr>PROGNOSIS</vt:lpstr>
      <vt:lpstr>Discussion-challenges</vt:lpstr>
      <vt:lpstr>conclusion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MIRITI KIRAITU</dc:title>
  <dc:creator>Wilson</dc:creator>
  <cp:lastModifiedBy>Virginia Wangui Mugira</cp:lastModifiedBy>
  <cp:revision>197</cp:revision>
  <dcterms:created xsi:type="dcterms:W3CDTF">2009-09-25T19:13:49Z</dcterms:created>
  <dcterms:modified xsi:type="dcterms:W3CDTF">2025-09-08T08:21:59Z</dcterms:modified>
</cp:coreProperties>
</file>