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jni pabari" initials="sp" lastIdx="1" clrIdx="0">
    <p:extLst>
      <p:ext uri="{19B8F6BF-5375-455C-9EA6-DF929625EA0E}">
        <p15:presenceInfo xmlns:p15="http://schemas.microsoft.com/office/powerpoint/2012/main" userId="8e595a14f3815f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495" autoAdjust="0"/>
  </p:normalViewPr>
  <p:slideViewPr>
    <p:cSldViewPr snapToGrid="0" showGuides="1">
      <p:cViewPr varScale="1">
        <p:scale>
          <a:sx n="76" d="100"/>
          <a:sy n="76" d="100"/>
        </p:scale>
        <p:origin x="126" y="588"/>
      </p:cViewPr>
      <p:guideLst>
        <p:guide orient="horz" pos="2160"/>
        <p:guide pos="36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22T09:20:40.693" idx="1">
    <p:pos x="2973" y="1125"/>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2925CC-B189-46BC-9BAE-F9F59B4B2BCD}"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39546-F11F-4E28-8E10-EEF4F267BC27}" type="slidenum">
              <a:rPr lang="en-US" smtClean="0"/>
              <a:t>‹#›</a:t>
            </a:fld>
            <a:endParaRPr lang="en-US"/>
          </a:p>
        </p:txBody>
      </p:sp>
    </p:spTree>
    <p:extLst>
      <p:ext uri="{BB962C8B-B14F-4D97-AF65-F5344CB8AC3E}">
        <p14:creationId xmlns:p14="http://schemas.microsoft.com/office/powerpoint/2010/main" val="3137154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H,pylori</a:t>
            </a:r>
            <a:r>
              <a:rPr lang="en-US" dirty="0"/>
              <a:t>  - 1-2%/year of atrophic gastritis</a:t>
            </a:r>
          </a:p>
        </p:txBody>
      </p:sp>
      <p:sp>
        <p:nvSpPr>
          <p:cNvPr id="4" name="Slide Number Placeholder 3"/>
          <p:cNvSpPr>
            <a:spLocks noGrp="1"/>
          </p:cNvSpPr>
          <p:nvPr>
            <p:ph type="sldNum" sz="quarter" idx="5"/>
          </p:nvPr>
        </p:nvSpPr>
        <p:spPr/>
        <p:txBody>
          <a:bodyPr/>
          <a:lstStyle/>
          <a:p>
            <a:fld id="{B6839546-F11F-4E28-8E10-EEF4F267BC27}" type="slidenum">
              <a:rPr lang="en-US" smtClean="0"/>
              <a:t>5</a:t>
            </a:fld>
            <a:endParaRPr lang="en-US"/>
          </a:p>
        </p:txBody>
      </p:sp>
    </p:spTree>
    <p:extLst>
      <p:ext uri="{BB962C8B-B14F-4D97-AF65-F5344CB8AC3E}">
        <p14:creationId xmlns:p14="http://schemas.microsoft.com/office/powerpoint/2010/main" val="2811178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interfaceregular"/>
              </a:rPr>
              <a:t>(ESGE) guidelines describe a systematic approach to photo-documentation , with a recommendation of eight anatomical landmarks</a:t>
            </a:r>
          </a:p>
          <a:p>
            <a:r>
              <a:rPr lang="en-US" b="0" i="0" dirty="0">
                <a:solidFill>
                  <a:srgbClr val="333333"/>
                </a:solidFill>
                <a:effectLst/>
                <a:latin typeface="interfaceregular"/>
              </a:rPr>
              <a:t>Ensures adequate exam, allows one to come back and review, aids record keeping for patient, research and legal reasons</a:t>
            </a:r>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23</a:t>
            </a:fld>
            <a:endParaRPr lang="en-US"/>
          </a:p>
        </p:txBody>
      </p:sp>
    </p:spTree>
    <p:extLst>
      <p:ext uri="{BB962C8B-B14F-4D97-AF65-F5344CB8AC3E}">
        <p14:creationId xmlns:p14="http://schemas.microsoft.com/office/powerpoint/2010/main" val="4833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Mean age in western world 65- 74, western </a:t>
            </a:r>
            <a:r>
              <a:rPr lang="en-US" dirty="0" err="1"/>
              <a:t>kenya</a:t>
            </a:r>
            <a:r>
              <a:rPr lang="en-US" dirty="0"/>
              <a:t> - &lt;30years </a:t>
            </a:r>
          </a:p>
        </p:txBody>
      </p:sp>
      <p:sp>
        <p:nvSpPr>
          <p:cNvPr id="4" name="Slide Number Placeholder 3"/>
          <p:cNvSpPr>
            <a:spLocks noGrp="1"/>
          </p:cNvSpPr>
          <p:nvPr>
            <p:ph type="sldNum" sz="quarter" idx="5"/>
          </p:nvPr>
        </p:nvSpPr>
        <p:spPr/>
        <p:txBody>
          <a:bodyPr/>
          <a:lstStyle/>
          <a:p>
            <a:fld id="{B6839546-F11F-4E28-8E10-EEF4F267BC27}" type="slidenum">
              <a:rPr lang="en-US" smtClean="0"/>
              <a:t>10</a:t>
            </a:fld>
            <a:endParaRPr lang="en-US"/>
          </a:p>
        </p:txBody>
      </p:sp>
    </p:spTree>
    <p:extLst>
      <p:ext uri="{BB962C8B-B14F-4D97-AF65-F5344CB8AC3E}">
        <p14:creationId xmlns:p14="http://schemas.microsoft.com/office/powerpoint/2010/main" val="245517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treatment cost (National insurance/self), lost income, increases related costs (transport), care giver burden </a:t>
            </a:r>
          </a:p>
          <a:p>
            <a:r>
              <a:rPr lang="en-US" dirty="0"/>
              <a:t>2. Stress, </a:t>
            </a:r>
            <a:r>
              <a:rPr lang="en-US" dirty="0" err="1"/>
              <a:t>anxiety,depressiom</a:t>
            </a:r>
            <a:r>
              <a:rPr lang="en-US" dirty="0"/>
              <a:t>, emotional support needs – both personal and for care giver</a:t>
            </a:r>
          </a:p>
          <a:p>
            <a:r>
              <a:rPr lang="en-US" dirty="0"/>
              <a:t>3. Side effects, long term associated illness, impact on daily life</a:t>
            </a:r>
          </a:p>
          <a:p>
            <a:r>
              <a:rPr lang="en-US" dirty="0"/>
              <a:t>4. Healthcare infrastructure, shortage of trained professionals, access to care</a:t>
            </a:r>
          </a:p>
          <a:p>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13</a:t>
            </a:fld>
            <a:endParaRPr lang="en-US"/>
          </a:p>
        </p:txBody>
      </p:sp>
    </p:spTree>
    <p:extLst>
      <p:ext uri="{BB962C8B-B14F-4D97-AF65-F5344CB8AC3E}">
        <p14:creationId xmlns:p14="http://schemas.microsoft.com/office/powerpoint/2010/main" val="222887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risk - </a:t>
            </a:r>
            <a:r>
              <a:rPr lang="en-US" b="0" i="0" dirty="0">
                <a:solidFill>
                  <a:srgbClr val="001D35"/>
                </a:solidFill>
                <a:effectLst/>
                <a:latin typeface="Google Sans"/>
              </a:rPr>
              <a:t>Western region, including </a:t>
            </a:r>
            <a:r>
              <a:rPr lang="en-US" dirty="0"/>
              <a:t>the Central Nyanza district and the Rift Valley, especially among the Kalenjin community</a:t>
            </a:r>
          </a:p>
          <a:p>
            <a:pPr algn="l">
              <a:lnSpc>
                <a:spcPts val="1950"/>
              </a:lnSpc>
              <a:spcBef>
                <a:spcPts val="1500"/>
              </a:spcBef>
              <a:spcAft>
                <a:spcPts val="750"/>
              </a:spcAft>
              <a:buNone/>
            </a:pPr>
            <a:r>
              <a:rPr lang="en-US" b="0" i="0" dirty="0">
                <a:solidFill>
                  <a:srgbClr val="001D35"/>
                </a:solidFill>
                <a:effectLst/>
                <a:latin typeface="Google Sans"/>
              </a:rPr>
              <a:t>Risk Factors for BE and EAC:</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Age:</a:t>
            </a:r>
            <a:r>
              <a:rPr lang="en-US" b="0" i="0" dirty="0">
                <a:solidFill>
                  <a:srgbClr val="001D35"/>
                </a:solidFill>
                <a:effectLst/>
                <a:latin typeface="Google Sans"/>
              </a:rPr>
              <a:t> Older than 50 years</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Sex:</a:t>
            </a:r>
            <a:r>
              <a:rPr lang="en-US" b="0" i="0" dirty="0">
                <a:solidFill>
                  <a:srgbClr val="001D35"/>
                </a:solidFill>
                <a:effectLst/>
                <a:latin typeface="Google Sans"/>
              </a:rPr>
              <a:t> Male</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Ethnicity:</a:t>
            </a:r>
            <a:r>
              <a:rPr lang="en-US" b="0" i="0" dirty="0">
                <a:solidFill>
                  <a:srgbClr val="001D35"/>
                </a:solidFill>
                <a:effectLst/>
                <a:latin typeface="Google Sans"/>
              </a:rPr>
              <a:t> Caucasian</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Tobacco Use:</a:t>
            </a:r>
            <a:r>
              <a:rPr lang="en-US" b="0" i="0" dirty="0">
                <a:solidFill>
                  <a:srgbClr val="001D35"/>
                </a:solidFill>
                <a:effectLst/>
                <a:latin typeface="Google Sans"/>
              </a:rPr>
              <a:t> Smoking</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Obesity:</a:t>
            </a:r>
            <a:r>
              <a:rPr lang="en-US" b="0" i="0" dirty="0">
                <a:solidFill>
                  <a:srgbClr val="001D35"/>
                </a:solidFill>
                <a:effectLst/>
                <a:latin typeface="Google Sans"/>
              </a:rPr>
              <a:t> High BMI</a:t>
            </a: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Family History:</a:t>
            </a:r>
            <a:r>
              <a:rPr lang="en-US" b="0" i="0" dirty="0">
                <a:solidFill>
                  <a:srgbClr val="001D35"/>
                </a:solidFill>
                <a:effectLst/>
                <a:latin typeface="Google Sans"/>
              </a:rPr>
              <a:t> First-degree relative with BE or EAC</a:t>
            </a:r>
          </a:p>
          <a:p>
            <a:pPr algn="l">
              <a:lnSpc>
                <a:spcPts val="1650"/>
              </a:lnSpc>
              <a:spcBef>
                <a:spcPts val="750"/>
              </a:spcBef>
              <a:spcAft>
                <a:spcPts val="1500"/>
              </a:spcAft>
              <a:buFont typeface="Arial" panose="020B0604020202020204" pitchFamily="34" charset="0"/>
              <a:buChar char="•"/>
            </a:pPr>
            <a:r>
              <a:rPr lang="en-US" b="1" i="0" dirty="0">
                <a:solidFill>
                  <a:srgbClr val="001D35"/>
                </a:solidFill>
                <a:effectLst/>
                <a:latin typeface="Google Sans"/>
              </a:rPr>
              <a:t>Chronic GERD:</a:t>
            </a:r>
            <a:r>
              <a:rPr lang="en-US" b="0" i="0" dirty="0">
                <a:solidFill>
                  <a:srgbClr val="001D35"/>
                </a:solidFill>
                <a:effectLst/>
                <a:latin typeface="Google Sans"/>
              </a:rPr>
              <a:t> Symptoms of GERD for 12 months or longer </a:t>
            </a:r>
          </a:p>
          <a:p>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14</a:t>
            </a:fld>
            <a:endParaRPr lang="en-US"/>
          </a:p>
        </p:txBody>
      </p:sp>
    </p:spTree>
    <p:extLst>
      <p:ext uri="{BB962C8B-B14F-4D97-AF65-F5344CB8AC3E}">
        <p14:creationId xmlns:p14="http://schemas.microsoft.com/office/powerpoint/2010/main" val="92011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2A2A2A"/>
                </a:solidFill>
                <a:effectLst/>
                <a:latin typeface="proxima_nova_rgregular"/>
              </a:rPr>
              <a:t>Smoking, Diets high in salt, smoked foods, salted fish and meat, and pickled vegetables</a:t>
            </a:r>
            <a:r>
              <a:rPr lang="en-US" b="0" i="0" baseline="30000" dirty="0">
                <a:solidFill>
                  <a:srgbClr val="2A2A2A"/>
                </a:solidFill>
                <a:effectLst/>
                <a:latin typeface="proxima_nova_rgregular"/>
              </a:rPr>
              <a:t>, </a:t>
            </a:r>
            <a:r>
              <a:rPr lang="en-US" b="0" i="1" dirty="0">
                <a:solidFill>
                  <a:srgbClr val="2A2A2A"/>
                </a:solidFill>
                <a:effectLst/>
                <a:latin typeface="proxima_nova_rgregular"/>
              </a:rPr>
              <a:t>Helicobacter pylori</a:t>
            </a:r>
            <a:r>
              <a:rPr lang="en-US" b="0" i="0" dirty="0">
                <a:solidFill>
                  <a:srgbClr val="2A2A2A"/>
                </a:solidFill>
                <a:effectLst/>
                <a:latin typeface="proxima_nova_rgregular"/>
              </a:rPr>
              <a:t> infection, Previous gastric surgery, </a:t>
            </a:r>
            <a:r>
              <a:rPr lang="en-US" b="0" i="0" dirty="0" err="1">
                <a:solidFill>
                  <a:srgbClr val="2A2A2A"/>
                </a:solidFill>
                <a:effectLst/>
                <a:latin typeface="proxima_nova_rgregular"/>
              </a:rPr>
              <a:t>ernicious</a:t>
            </a:r>
            <a:r>
              <a:rPr lang="en-US" b="0" i="0" dirty="0">
                <a:solidFill>
                  <a:srgbClr val="2A2A2A"/>
                </a:solidFill>
                <a:effectLst/>
                <a:latin typeface="proxima_nova_rgregular"/>
              </a:rPr>
              <a:t> anemia, Adenomatous polyps, Chronic atrophic gastritis, Radiation exposure</a:t>
            </a:r>
          </a:p>
          <a:p>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15</a:t>
            </a:fld>
            <a:endParaRPr lang="en-US"/>
          </a:p>
        </p:txBody>
      </p:sp>
    </p:spTree>
    <p:extLst>
      <p:ext uri="{BB962C8B-B14F-4D97-AF65-F5344CB8AC3E}">
        <p14:creationId xmlns:p14="http://schemas.microsoft.com/office/powerpoint/2010/main" val="240545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study by NIH showed a 44% increase in diagnostic yield, some studies go as high as 80%</a:t>
            </a:r>
          </a:p>
          <a:p>
            <a:r>
              <a:rPr lang="en-US" b="0" i="0" dirty="0">
                <a:solidFill>
                  <a:srgbClr val="001D35"/>
                </a:solidFill>
                <a:effectLst/>
                <a:latin typeface="Google Sans"/>
              </a:rPr>
              <a:t>Lugol's solution for esophagus</a:t>
            </a:r>
            <a:r>
              <a:rPr lang="en-US" b="1" i="0" dirty="0">
                <a:solidFill>
                  <a:srgbClr val="001D35"/>
                </a:solidFill>
                <a:effectLst/>
                <a:latin typeface="Google Sans"/>
              </a:rPr>
              <a:t>. It stains normal squamous tissue dark brown due to the presence of glycogen, while areas </a:t>
            </a:r>
            <a:r>
              <a:rPr lang="en-US" b="0" i="0" dirty="0">
                <a:solidFill>
                  <a:srgbClr val="001D35"/>
                </a:solidFill>
                <a:effectLst/>
                <a:latin typeface="Google Sans"/>
              </a:rPr>
              <a:t>of dysplasia and cancer will show reduced or absent staining.</a:t>
            </a:r>
          </a:p>
          <a:p>
            <a:r>
              <a:rPr lang="en-US" b="0" i="0" dirty="0">
                <a:solidFill>
                  <a:srgbClr val="001D35"/>
                </a:solidFill>
                <a:effectLst/>
                <a:latin typeface="Google Sans"/>
              </a:rPr>
              <a:t>Methylene blue for stomach</a:t>
            </a:r>
          </a:p>
          <a:p>
            <a:r>
              <a:rPr lang="en-US" b="0" i="0" dirty="0">
                <a:solidFill>
                  <a:srgbClr val="001D35"/>
                </a:solidFill>
                <a:effectLst/>
                <a:latin typeface="Google Sans"/>
              </a:rPr>
              <a:t>Others – acetic acid , indigo carmine</a:t>
            </a:r>
          </a:p>
          <a:p>
            <a:r>
              <a:rPr lang="en-US" b="0" i="0" dirty="0">
                <a:solidFill>
                  <a:srgbClr val="001D35"/>
                </a:solidFill>
                <a:effectLst/>
                <a:latin typeface="Google Sans"/>
              </a:rPr>
              <a:t>1% Lugol's solution (which contains iodine and potassium iodide) 1:3 or 1:5 with distilled water, resulting in a 0.3% solution ready for use, or diluting 1:10 for iodine titration solutions</a:t>
            </a:r>
          </a:p>
          <a:p>
            <a:r>
              <a:rPr lang="en-US" b="0" i="0" dirty="0">
                <a:solidFill>
                  <a:srgbClr val="001D35"/>
                </a:solidFill>
                <a:effectLst/>
                <a:latin typeface="Google Sans"/>
              </a:rPr>
              <a:t>dissolving 1.0 g of methylene blue chloride in 10 mL of 95% ethyl alcohol, then adding 100 mL of distilled water and 5 mL of phenol, </a:t>
            </a:r>
            <a:r>
              <a:rPr lang="en-US" b="0" i="0" dirty="0">
                <a:solidFill>
                  <a:srgbClr val="0B57D0"/>
                </a:solidFill>
                <a:effectLst/>
                <a:latin typeface="Google Sans"/>
              </a:rPr>
              <a:t>according to</a:t>
            </a:r>
            <a:r>
              <a:rPr lang="en-US" b="0" i="0" dirty="0">
                <a:solidFill>
                  <a:srgbClr val="001D35"/>
                </a:solidFill>
                <a:effectLst/>
                <a:latin typeface="Google Sans"/>
              </a:rPr>
              <a:t> For a working solution, this stock solution is then diluted 1:10 with distilled </a:t>
            </a:r>
            <a:r>
              <a:rPr lang="en-US" b="0" i="0" dirty="0" err="1">
                <a:solidFill>
                  <a:srgbClr val="001D35"/>
                </a:solidFill>
                <a:effectLst/>
                <a:latin typeface="Google Sans"/>
              </a:rPr>
              <a:t>wate</a:t>
            </a:r>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19</a:t>
            </a:fld>
            <a:endParaRPr lang="en-US"/>
          </a:p>
        </p:txBody>
      </p:sp>
    </p:spTree>
    <p:extLst>
      <p:ext uri="{BB962C8B-B14F-4D97-AF65-F5344CB8AC3E}">
        <p14:creationId xmlns:p14="http://schemas.microsoft.com/office/powerpoint/2010/main" val="150681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Enhanced visualization, Improved detection rates, improved delineation</a:t>
            </a:r>
          </a:p>
          <a:p>
            <a:r>
              <a:rPr lang="en-US" b="0" i="0" dirty="0">
                <a:solidFill>
                  <a:srgbClr val="1B1B1B"/>
                </a:solidFill>
                <a:effectLst/>
                <a:latin typeface="Cambria" panose="02040503050406030204" pitchFamily="18" charset="0"/>
              </a:rPr>
              <a:t>79% </a:t>
            </a:r>
            <a:r>
              <a:rPr lang="en-US" b="0" i="1" dirty="0">
                <a:solidFill>
                  <a:srgbClr val="1B1B1B"/>
                </a:solidFill>
                <a:effectLst/>
                <a:latin typeface="Cambria" panose="02040503050406030204" pitchFamily="18" charset="0"/>
              </a:rPr>
              <a:t>vs</a:t>
            </a:r>
            <a:r>
              <a:rPr lang="en-US" b="0" i="0" dirty="0">
                <a:solidFill>
                  <a:srgbClr val="1B1B1B"/>
                </a:solidFill>
                <a:effectLst/>
                <a:latin typeface="Cambria" panose="02040503050406030204" pitchFamily="18" charset="0"/>
              </a:rPr>
              <a:t> 57%</a:t>
            </a:r>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20</a:t>
            </a:fld>
            <a:endParaRPr lang="en-US"/>
          </a:p>
        </p:txBody>
      </p:sp>
    </p:spTree>
    <p:extLst>
      <p:ext uri="{BB962C8B-B14F-4D97-AF65-F5344CB8AC3E}">
        <p14:creationId xmlns:p14="http://schemas.microsoft.com/office/powerpoint/2010/main" val="152875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1D35"/>
                </a:solidFill>
                <a:effectLst/>
                <a:latin typeface="Google Sans"/>
              </a:rPr>
              <a:t> magnifying NBI (M-NBI) achieved higher accuracy (90.4%) and specificity (94.3%) compared to WLE (64.8% and 67.9%, respectively). </a:t>
            </a:r>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21</a:t>
            </a:fld>
            <a:endParaRPr lang="en-US"/>
          </a:p>
        </p:txBody>
      </p:sp>
    </p:spTree>
    <p:extLst>
      <p:ext uri="{BB962C8B-B14F-4D97-AF65-F5344CB8AC3E}">
        <p14:creationId xmlns:p14="http://schemas.microsoft.com/office/powerpoint/2010/main" val="2974517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procedure, fasting 6-8 hours</a:t>
            </a:r>
          </a:p>
          <a:p>
            <a:r>
              <a:rPr lang="en-US" dirty="0"/>
              <a:t>Calm patient = adequate examination, avoidance of retching</a:t>
            </a:r>
          </a:p>
          <a:p>
            <a:r>
              <a:rPr lang="en-US" dirty="0"/>
              <a:t>Equipment – do an equipment check, make sure you have all the accessories  for anticipated procedure</a:t>
            </a:r>
          </a:p>
          <a:p>
            <a:r>
              <a:rPr lang="en-US" dirty="0"/>
              <a:t>What the brain doesn’t know the eyes cannot see</a:t>
            </a:r>
          </a:p>
          <a:p>
            <a:r>
              <a:rPr lang="en-US" dirty="0"/>
              <a:t>Photos – 20 – 40 photos</a:t>
            </a:r>
          </a:p>
          <a:p>
            <a:r>
              <a:rPr lang="en-US" dirty="0"/>
              <a:t>7- 8min </a:t>
            </a:r>
            <a:r>
              <a:rPr lang="en-US" dirty="0" err="1"/>
              <a:t>ogd</a:t>
            </a:r>
            <a:endParaRPr lang="en-US" dirty="0"/>
          </a:p>
          <a:p>
            <a:r>
              <a:rPr lang="en-US" dirty="0"/>
              <a:t>A </a:t>
            </a:r>
            <a:r>
              <a:rPr lang="en-US" dirty="0" err="1"/>
              <a:t>g.i</a:t>
            </a:r>
            <a:r>
              <a:rPr lang="en-US" dirty="0"/>
              <a:t> malignancy detected withing 3 years of a previous OGD is considered a missed diagnosis</a:t>
            </a:r>
          </a:p>
          <a:p>
            <a:endParaRPr lang="en-US" dirty="0"/>
          </a:p>
        </p:txBody>
      </p:sp>
      <p:sp>
        <p:nvSpPr>
          <p:cNvPr id="4" name="Slide Number Placeholder 3"/>
          <p:cNvSpPr>
            <a:spLocks noGrp="1"/>
          </p:cNvSpPr>
          <p:nvPr>
            <p:ph type="sldNum" sz="quarter" idx="5"/>
          </p:nvPr>
        </p:nvSpPr>
        <p:spPr/>
        <p:txBody>
          <a:bodyPr/>
          <a:lstStyle/>
          <a:p>
            <a:fld id="{B6839546-F11F-4E28-8E10-EEF4F267BC27}" type="slidenum">
              <a:rPr lang="en-US" smtClean="0"/>
              <a:t>22</a:t>
            </a:fld>
            <a:endParaRPr lang="en-US"/>
          </a:p>
        </p:txBody>
      </p:sp>
    </p:spTree>
    <p:extLst>
      <p:ext uri="{BB962C8B-B14F-4D97-AF65-F5344CB8AC3E}">
        <p14:creationId xmlns:p14="http://schemas.microsoft.com/office/powerpoint/2010/main" val="35975409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AC083E-A5DD-41E4-9800-3FCFBBB5437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284836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1715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3596628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C476AB5-2105-4A0E-B3B8-97D4AB777817}"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715654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3345020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AC083E-A5DD-41E4-9800-3FCFBBB5437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1263323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AC083E-A5DD-41E4-9800-3FCFBBB5437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1330953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C083E-A5DD-41E4-9800-3FCFBBB5437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334738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FAC083E-A5DD-41E4-9800-3FCFBBB54370}" type="datetimeFigureOut">
              <a:rPr lang="en-US" smtClean="0"/>
              <a:t>9/8/2025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C476AB5-2105-4A0E-B3B8-97D4AB777817}" type="slidenum">
              <a:rPr lang="en-US" smtClean="0"/>
              <a:t>‹#›</a:t>
            </a:fld>
            <a:endParaRPr lang="en-US"/>
          </a:p>
        </p:txBody>
      </p:sp>
    </p:spTree>
    <p:extLst>
      <p:ext uri="{BB962C8B-B14F-4D97-AF65-F5344CB8AC3E}">
        <p14:creationId xmlns:p14="http://schemas.microsoft.com/office/powerpoint/2010/main" val="3245705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AC083E-A5DD-41E4-9800-3FCFBBB5437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412874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AC083E-A5DD-41E4-9800-3FCFBBB54370}"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1123274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64626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AC083E-A5DD-41E4-9800-3FCFBBB54370}"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271656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AC083E-A5DD-41E4-9800-3FCFBBB54370}"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294396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FAC083E-A5DD-41E4-9800-3FCFBBB54370}"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3490422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376456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AC083E-A5DD-41E4-9800-3FCFBBB54370}"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76AB5-2105-4A0E-B3B8-97D4AB777817}" type="slidenum">
              <a:rPr lang="en-US" smtClean="0"/>
              <a:t>‹#›</a:t>
            </a:fld>
            <a:endParaRPr lang="en-US"/>
          </a:p>
        </p:txBody>
      </p:sp>
    </p:spTree>
    <p:extLst>
      <p:ext uri="{BB962C8B-B14F-4D97-AF65-F5344CB8AC3E}">
        <p14:creationId xmlns:p14="http://schemas.microsoft.com/office/powerpoint/2010/main" val="1186998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AC083E-A5DD-41E4-9800-3FCFBBB54370}" type="datetimeFigureOut">
              <a:rPr lang="en-US" smtClean="0"/>
              <a:t>9/8/2025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C476AB5-2105-4A0E-B3B8-97D4AB777817}" type="slidenum">
              <a:rPr lang="en-US" smtClean="0"/>
              <a:t>‹#›</a:t>
            </a:fld>
            <a:endParaRPr lang="en-US"/>
          </a:p>
        </p:txBody>
      </p:sp>
    </p:spTree>
    <p:extLst>
      <p:ext uri="{BB962C8B-B14F-4D97-AF65-F5344CB8AC3E}">
        <p14:creationId xmlns:p14="http://schemas.microsoft.com/office/powerpoint/2010/main" val="192788263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med.ncbi.nlm.nih.gov/?term=%22Odera%20JO%22%5bAuthor%5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ubmed.ncbi.nlm.nih.gov/?term=%22Runge%20TM%22%5bAuthor%5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term=Kuipers+EJ&amp;cauthor_id=1091247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uptodate.com/contents/gastric-intestinal-metaplasia/abstract/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ubmed.ncbi.nlm.nih.gov/?term=%22Sung%20JK%22%5bAuthor%5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47422B-DAE5-D89A-DAB7-C721AECCF7FD}"/>
              </a:ext>
            </a:extLst>
          </p:cNvPr>
          <p:cNvSpPr>
            <a:spLocks noGrp="1"/>
          </p:cNvSpPr>
          <p:nvPr>
            <p:ph type="ctrTitle"/>
          </p:nvPr>
        </p:nvSpPr>
        <p:spPr>
          <a:xfrm>
            <a:off x="680322" y="2638097"/>
            <a:ext cx="8144134" cy="1468682"/>
          </a:xfrm>
        </p:spPr>
        <p:txBody>
          <a:bodyPr>
            <a:normAutofit fontScale="90000"/>
          </a:bodyPr>
          <a:lstStyle/>
          <a:p>
            <a:r>
              <a:rPr lang="en-US" dirty="0"/>
              <a:t>WHERE THERE IS SMOKE, THERE IS…</a:t>
            </a:r>
          </a:p>
        </p:txBody>
      </p:sp>
      <p:sp>
        <p:nvSpPr>
          <p:cNvPr id="3" name="Subtitle 2">
            <a:extLst>
              <a:ext uri="{FF2B5EF4-FFF2-40B4-BE49-F238E27FC236}">
                <a16:creationId xmlns:a16="http://schemas.microsoft.com/office/drawing/2014/main" xmlns="" id="{2A5E03C1-6C6E-CBD5-F4C8-7DA7FFFCAE20}"/>
              </a:ext>
            </a:extLst>
          </p:cNvPr>
          <p:cNvSpPr>
            <a:spLocks noGrp="1"/>
          </p:cNvSpPr>
          <p:nvPr>
            <p:ph type="subTitle" idx="1"/>
          </p:nvPr>
        </p:nvSpPr>
        <p:spPr/>
        <p:txBody>
          <a:bodyPr>
            <a:normAutofit fontScale="92500" lnSpcReduction="10000"/>
          </a:bodyPr>
          <a:lstStyle/>
          <a:p>
            <a:pPr algn="r"/>
            <a:r>
              <a:rPr lang="en-US" dirty="0"/>
              <a:t>Dr. Sajni Pabari </a:t>
            </a:r>
          </a:p>
          <a:p>
            <a:pPr algn="r"/>
            <a:r>
              <a:rPr lang="en-US" dirty="0"/>
              <a:t>MBCHB, MMED (Int. Medicine),</a:t>
            </a:r>
          </a:p>
          <a:p>
            <a:pPr algn="r"/>
            <a:r>
              <a:rPr lang="en-US" dirty="0"/>
              <a:t>WGO Gastroenterology Fellow.</a:t>
            </a:r>
          </a:p>
        </p:txBody>
      </p:sp>
    </p:spTree>
    <p:extLst>
      <p:ext uri="{BB962C8B-B14F-4D97-AF65-F5344CB8AC3E}">
        <p14:creationId xmlns:p14="http://schemas.microsoft.com/office/powerpoint/2010/main" val="4059756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2B48E-265E-0A17-CF7E-CD66AA8802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F66E316F-078F-7673-0632-F561D71B65FA}"/>
              </a:ext>
            </a:extLst>
          </p:cNvPr>
          <p:cNvSpPr>
            <a:spLocks noGrp="1"/>
          </p:cNvSpPr>
          <p:nvPr>
            <p:ph idx="1"/>
          </p:nvPr>
        </p:nvSpPr>
        <p:spPr>
          <a:xfrm>
            <a:off x="680321" y="2049518"/>
            <a:ext cx="9613861" cy="4529958"/>
          </a:xfrm>
        </p:spPr>
        <p:txBody>
          <a:bodyPr>
            <a:normAutofit/>
          </a:bodyPr>
          <a:lstStyle/>
          <a:p>
            <a:r>
              <a:rPr lang="en-US" b="0" i="0" dirty="0">
                <a:solidFill>
                  <a:schemeClr val="bg1"/>
                </a:solidFill>
                <a:effectLst/>
              </a:rPr>
              <a:t>4</a:t>
            </a:r>
            <a:r>
              <a:rPr lang="en-US" b="0" i="0" baseline="30000" dirty="0">
                <a:solidFill>
                  <a:schemeClr val="bg1"/>
                </a:solidFill>
                <a:effectLst/>
              </a:rPr>
              <a:t>th</a:t>
            </a:r>
            <a:r>
              <a:rPr lang="en-US" b="0" i="0" dirty="0">
                <a:solidFill>
                  <a:schemeClr val="bg1"/>
                </a:solidFill>
                <a:effectLst/>
              </a:rPr>
              <a:t> most common cancer in Kenya, 17.6 per 100,000</a:t>
            </a:r>
          </a:p>
          <a:p>
            <a:r>
              <a:rPr lang="en-US" dirty="0">
                <a:solidFill>
                  <a:schemeClr val="bg1"/>
                </a:solidFill>
              </a:rPr>
              <a:t>2</a:t>
            </a:r>
            <a:r>
              <a:rPr lang="en-US" baseline="30000" dirty="0">
                <a:solidFill>
                  <a:schemeClr val="bg1"/>
                </a:solidFill>
              </a:rPr>
              <a:t>nd</a:t>
            </a:r>
            <a:r>
              <a:rPr lang="en-US" dirty="0">
                <a:solidFill>
                  <a:schemeClr val="bg1"/>
                </a:solidFill>
              </a:rPr>
              <a:t> commonest cancer in males</a:t>
            </a:r>
          </a:p>
          <a:p>
            <a:r>
              <a:rPr lang="en-US" b="0" i="0" dirty="0">
                <a:solidFill>
                  <a:schemeClr val="bg1"/>
                </a:solidFill>
                <a:effectLst/>
              </a:rPr>
              <a:t>M</a:t>
            </a:r>
            <a:r>
              <a:rPr lang="en-US" dirty="0">
                <a:solidFill>
                  <a:schemeClr val="bg1"/>
                </a:solidFill>
              </a:rPr>
              <a:t>&gt;F</a:t>
            </a:r>
          </a:p>
          <a:p>
            <a:r>
              <a:rPr lang="en-US" b="0" i="0" dirty="0">
                <a:solidFill>
                  <a:schemeClr val="bg1"/>
                </a:solidFill>
                <a:effectLst/>
              </a:rPr>
              <a:t>Squamous cell &gt; adenocarcinoma </a:t>
            </a:r>
          </a:p>
          <a:p>
            <a:r>
              <a:rPr lang="en-US" b="0" i="0" dirty="0">
                <a:solidFill>
                  <a:schemeClr val="bg1"/>
                </a:solidFill>
                <a:effectLst/>
              </a:rPr>
              <a:t>Mean age 50 – 58 years </a:t>
            </a:r>
          </a:p>
          <a:p>
            <a:pPr marL="0" indent="0">
              <a:buNone/>
            </a:pPr>
            <a:endParaRPr lang="en-US" b="0" i="0" dirty="0">
              <a:solidFill>
                <a:srgbClr val="001D35"/>
              </a:solidFill>
              <a:effectLst/>
              <a:latin typeface="Google Sans"/>
            </a:endParaRPr>
          </a:p>
          <a:p>
            <a:endParaRPr lang="en-US" dirty="0">
              <a:solidFill>
                <a:srgbClr val="001D35"/>
              </a:solidFill>
              <a:latin typeface="Google Sans"/>
            </a:endParaRPr>
          </a:p>
          <a:p>
            <a:pPr>
              <a:buNone/>
            </a:pPr>
            <a:endParaRPr lang="en-US" dirty="0">
              <a:effectLst/>
            </a:endParaRPr>
          </a:p>
          <a:p>
            <a:pPr>
              <a:lnSpc>
                <a:spcPts val="2250"/>
              </a:lnSpc>
              <a:buNone/>
            </a:pPr>
            <a:r>
              <a:rPr lang="en-US" sz="1800" i="1" dirty="0">
                <a:effectLst/>
              </a:rPr>
              <a:t>Esophageal cancer in Kenya, </a:t>
            </a:r>
            <a:r>
              <a:rPr lang="en-US" sz="1800" i="1" dirty="0"/>
              <a:t>2017 Jun 30;4(3):23–33, </a:t>
            </a:r>
            <a:r>
              <a:rPr lang="en-US" sz="1800" i="1" dirty="0">
                <a:hlinkClick r:id="rId3">
                  <a:extLst>
                    <a:ext uri="{A12FA001-AC4F-418D-AE19-62706E023703}">
                      <ahyp:hlinkClr xmlns:ahyp="http://schemas.microsoft.com/office/drawing/2018/hyperlinkcolor" xmlns="" val="tx"/>
                    </a:ext>
                  </a:extLst>
                </a:hlinkClick>
              </a:rPr>
              <a:t>Joab Otieno Odera</a:t>
            </a:r>
            <a:r>
              <a:rPr lang="en-US" sz="1800" i="1" dirty="0"/>
              <a:t> </a:t>
            </a:r>
          </a:p>
          <a:p>
            <a:pPr>
              <a:lnSpc>
                <a:spcPts val="2250"/>
              </a:lnSpc>
              <a:buNone/>
            </a:pPr>
            <a:endParaRPr lang="en-US" sz="1800" b="1" dirty="0">
              <a:effectLst/>
              <a:latin typeface="Source Sans Pro Web"/>
            </a:endParaRPr>
          </a:p>
          <a:p>
            <a:pPr marL="0" indent="0">
              <a:buNone/>
            </a:pPr>
            <a:endParaRPr lang="en-US" b="0" i="0" dirty="0">
              <a:solidFill>
                <a:srgbClr val="001D35"/>
              </a:solidFill>
              <a:effectLst/>
              <a:latin typeface="Google Sans"/>
            </a:endParaRPr>
          </a:p>
        </p:txBody>
      </p:sp>
    </p:spTree>
    <p:extLst>
      <p:ext uri="{BB962C8B-B14F-4D97-AF65-F5344CB8AC3E}">
        <p14:creationId xmlns:p14="http://schemas.microsoft.com/office/powerpoint/2010/main" val="382664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AACBCC-141D-6F19-6A13-D04E90D9E18B}"/>
              </a:ext>
            </a:extLst>
          </p:cNvPr>
          <p:cNvSpPr>
            <a:spLocks noGrp="1"/>
          </p:cNvSpPr>
          <p:nvPr>
            <p:ph type="title"/>
          </p:nvPr>
        </p:nvSpPr>
        <p:spPr/>
        <p:txBody>
          <a:bodyPr/>
          <a:lstStyle/>
          <a:p>
            <a:r>
              <a:rPr lang="en-US" dirty="0"/>
              <a:t>2. Gastric cancer:</a:t>
            </a:r>
          </a:p>
        </p:txBody>
      </p:sp>
      <p:pic>
        <p:nvPicPr>
          <p:cNvPr id="5" name="Picture 4">
            <a:extLst>
              <a:ext uri="{FF2B5EF4-FFF2-40B4-BE49-F238E27FC236}">
                <a16:creationId xmlns:a16="http://schemas.microsoft.com/office/drawing/2014/main" xmlns="" id="{0D6DD29E-E59E-204F-E4F9-8D5A1E297FEF}"/>
              </a:ext>
            </a:extLst>
          </p:cNvPr>
          <p:cNvPicPr>
            <a:picLocks noChangeAspect="1"/>
          </p:cNvPicPr>
          <p:nvPr/>
        </p:nvPicPr>
        <p:blipFill>
          <a:blip r:embed="rId2"/>
          <a:srcRect t="14865"/>
          <a:stretch/>
        </p:blipFill>
        <p:spPr>
          <a:xfrm>
            <a:off x="827569" y="2375338"/>
            <a:ext cx="9119071" cy="4391222"/>
          </a:xfrm>
          <a:prstGeom prst="rect">
            <a:avLst/>
          </a:prstGeom>
        </p:spPr>
      </p:pic>
    </p:spTree>
    <p:extLst>
      <p:ext uri="{BB962C8B-B14F-4D97-AF65-F5344CB8AC3E}">
        <p14:creationId xmlns:p14="http://schemas.microsoft.com/office/powerpoint/2010/main" val="26928863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689CD7-F847-477E-8A0A-1B8E41BE77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FA57D00-14BA-EF2D-F133-59BAF8D7C6FA}"/>
              </a:ext>
            </a:extLst>
          </p:cNvPr>
          <p:cNvSpPr>
            <a:spLocks noGrp="1"/>
          </p:cNvSpPr>
          <p:nvPr>
            <p:ph idx="1"/>
          </p:nvPr>
        </p:nvSpPr>
        <p:spPr/>
        <p:txBody>
          <a:bodyPr>
            <a:normAutofit lnSpcReduction="10000"/>
          </a:bodyPr>
          <a:lstStyle/>
          <a:p>
            <a:r>
              <a:rPr lang="en-US" dirty="0">
                <a:solidFill>
                  <a:schemeClr val="bg1"/>
                </a:solidFill>
              </a:rPr>
              <a:t>Gastric cancer is the 9</a:t>
            </a:r>
            <a:r>
              <a:rPr lang="en-US" baseline="30000" dirty="0">
                <a:solidFill>
                  <a:schemeClr val="bg1"/>
                </a:solidFill>
              </a:rPr>
              <a:t>th</a:t>
            </a:r>
            <a:r>
              <a:rPr lang="en-US" dirty="0">
                <a:solidFill>
                  <a:schemeClr val="bg1"/>
                </a:solidFill>
              </a:rPr>
              <a:t> commonest cancer in the country</a:t>
            </a:r>
          </a:p>
          <a:p>
            <a:r>
              <a:rPr lang="en-US" dirty="0">
                <a:solidFill>
                  <a:schemeClr val="bg1"/>
                </a:solidFill>
              </a:rPr>
              <a:t>Adenocarcinoma is the commonest</a:t>
            </a:r>
          </a:p>
          <a:p>
            <a:r>
              <a:rPr lang="en-US" dirty="0">
                <a:solidFill>
                  <a:schemeClr val="bg1"/>
                </a:solidFill>
              </a:rPr>
              <a:t>F &gt;M , approx. 7.5 per 100, 000, with a high mortality of 6.6 per 100,000</a:t>
            </a:r>
          </a:p>
          <a:p>
            <a:r>
              <a:rPr lang="en-US" dirty="0">
                <a:solidFill>
                  <a:schemeClr val="bg1"/>
                </a:solidFill>
              </a:rPr>
              <a:t>Mean age – 58- 61years</a:t>
            </a:r>
          </a:p>
          <a:p>
            <a:endParaRPr lang="en-US" dirty="0"/>
          </a:p>
          <a:p>
            <a:endParaRPr lang="en-US" dirty="0"/>
          </a:p>
          <a:p>
            <a:pPr marL="0" indent="0">
              <a:buNone/>
            </a:pPr>
            <a:r>
              <a:rPr lang="en-US" sz="1800" b="0" i="1" dirty="0">
                <a:solidFill>
                  <a:srgbClr val="000000"/>
                </a:solidFill>
                <a:effectLst/>
              </a:rPr>
              <a:t>Gastric cancer at the Kenyatta National Hospital Blood Group Distribution, helicobacter pylori status and dietary patterns in patients with gastric carcinoma, 2004, Jane K</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201417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29A636-DF3E-A9EE-D713-93FF7074B3BD}"/>
              </a:ext>
            </a:extLst>
          </p:cNvPr>
          <p:cNvSpPr>
            <a:spLocks noGrp="1"/>
          </p:cNvSpPr>
          <p:nvPr>
            <p:ph type="title"/>
          </p:nvPr>
        </p:nvSpPr>
        <p:spPr/>
        <p:txBody>
          <a:bodyPr/>
          <a:lstStyle/>
          <a:p>
            <a:r>
              <a:rPr lang="en-US" dirty="0"/>
              <a:t>Why diagnose them early:</a:t>
            </a:r>
          </a:p>
        </p:txBody>
      </p:sp>
      <p:sp>
        <p:nvSpPr>
          <p:cNvPr id="3" name="Content Placeholder 2">
            <a:extLst>
              <a:ext uri="{FF2B5EF4-FFF2-40B4-BE49-F238E27FC236}">
                <a16:creationId xmlns:a16="http://schemas.microsoft.com/office/drawing/2014/main" xmlns="" id="{4DAFC895-F5AE-76E7-AEE0-7704BA0AA9EB}"/>
              </a:ext>
            </a:extLst>
          </p:cNvPr>
          <p:cNvSpPr>
            <a:spLocks noGrp="1"/>
          </p:cNvSpPr>
          <p:nvPr>
            <p:ph idx="1"/>
          </p:nvPr>
        </p:nvSpPr>
        <p:spPr/>
        <p:txBody>
          <a:bodyPr>
            <a:normAutofit/>
          </a:bodyPr>
          <a:lstStyle/>
          <a:p>
            <a:pPr marL="0" indent="0" algn="l">
              <a:lnSpc>
                <a:spcPts val="1950"/>
              </a:lnSpc>
              <a:spcBef>
                <a:spcPts val="1500"/>
              </a:spcBef>
              <a:spcAft>
                <a:spcPts val="750"/>
              </a:spcAft>
              <a:buNone/>
            </a:pPr>
            <a:r>
              <a:rPr lang="en-US" b="0" i="0" dirty="0">
                <a:effectLst/>
              </a:rPr>
              <a:t>1. Financial Burden - ?SHA, average income of a </a:t>
            </a:r>
            <a:r>
              <a:rPr lang="en-US" b="0" i="0" dirty="0" err="1">
                <a:effectLst/>
              </a:rPr>
              <a:t>kenyan</a:t>
            </a:r>
            <a:endParaRPr lang="en-US" b="0" i="0" dirty="0">
              <a:effectLst/>
            </a:endParaRPr>
          </a:p>
          <a:p>
            <a:pPr algn="l">
              <a:lnSpc>
                <a:spcPts val="1950"/>
              </a:lnSpc>
              <a:spcBef>
                <a:spcPts val="1500"/>
              </a:spcBef>
              <a:spcAft>
                <a:spcPts val="750"/>
              </a:spcAft>
              <a:buNone/>
            </a:pPr>
            <a:r>
              <a:rPr lang="en-US" b="0" i="0" dirty="0">
                <a:effectLst/>
              </a:rPr>
              <a:t>2. Emotional Burden</a:t>
            </a:r>
          </a:p>
          <a:p>
            <a:pPr algn="l">
              <a:lnSpc>
                <a:spcPts val="1950"/>
              </a:lnSpc>
              <a:spcBef>
                <a:spcPts val="1500"/>
              </a:spcBef>
              <a:spcAft>
                <a:spcPts val="750"/>
              </a:spcAft>
              <a:buNone/>
            </a:pPr>
            <a:r>
              <a:rPr lang="en-US" b="0" i="0" dirty="0">
                <a:effectLst/>
              </a:rPr>
              <a:t>3. Physical Burden</a:t>
            </a:r>
          </a:p>
          <a:p>
            <a:pPr algn="l">
              <a:lnSpc>
                <a:spcPts val="1950"/>
              </a:lnSpc>
              <a:spcBef>
                <a:spcPts val="1500"/>
              </a:spcBef>
              <a:spcAft>
                <a:spcPts val="750"/>
              </a:spcAft>
              <a:buNone/>
            </a:pPr>
            <a:r>
              <a:rPr lang="en-US" b="0" i="0" dirty="0">
                <a:effectLst/>
              </a:rPr>
              <a:t>4. Systemic Burden</a:t>
            </a:r>
          </a:p>
        </p:txBody>
      </p:sp>
    </p:spTree>
    <p:extLst>
      <p:ext uri="{BB962C8B-B14F-4D97-AF65-F5344CB8AC3E}">
        <p14:creationId xmlns:p14="http://schemas.microsoft.com/office/powerpoint/2010/main" val="19870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C9D0A-CC60-ACFE-88C2-519300A7CBF8}"/>
              </a:ext>
            </a:extLst>
          </p:cNvPr>
          <p:cNvSpPr>
            <a:spLocks noGrp="1"/>
          </p:cNvSpPr>
          <p:nvPr>
            <p:ph type="title"/>
          </p:nvPr>
        </p:nvSpPr>
        <p:spPr/>
        <p:txBody>
          <a:bodyPr/>
          <a:lstStyle/>
          <a:p>
            <a:r>
              <a:rPr lang="en-US" dirty="0"/>
              <a:t>Who to screen:</a:t>
            </a:r>
          </a:p>
        </p:txBody>
      </p:sp>
      <p:sp>
        <p:nvSpPr>
          <p:cNvPr id="3" name="Content Placeholder 2">
            <a:extLst>
              <a:ext uri="{FF2B5EF4-FFF2-40B4-BE49-F238E27FC236}">
                <a16:creationId xmlns:a16="http://schemas.microsoft.com/office/drawing/2014/main" xmlns="" id="{6420BAF3-1534-2212-1B47-05431A6D6768}"/>
              </a:ext>
            </a:extLst>
          </p:cNvPr>
          <p:cNvSpPr>
            <a:spLocks noGrp="1"/>
          </p:cNvSpPr>
          <p:nvPr>
            <p:ph idx="1"/>
          </p:nvPr>
        </p:nvSpPr>
        <p:spPr>
          <a:xfrm>
            <a:off x="838200" y="2007475"/>
            <a:ext cx="10515600" cy="4850525"/>
          </a:xfrm>
        </p:spPr>
        <p:txBody>
          <a:bodyPr>
            <a:normAutofit/>
          </a:bodyPr>
          <a:lstStyle/>
          <a:p>
            <a:r>
              <a:rPr lang="en-US" dirty="0"/>
              <a:t>Lack of global guidelines</a:t>
            </a:r>
          </a:p>
          <a:p>
            <a:r>
              <a:rPr lang="en-US" dirty="0"/>
              <a:t>Kenyan guidelines for esophageal cancer:</a:t>
            </a:r>
          </a:p>
          <a:p>
            <a:pPr marL="514350" indent="-514350">
              <a:buFont typeface="+mj-lt"/>
              <a:buAutoNum type="arabicPeriod"/>
            </a:pPr>
            <a:r>
              <a:rPr lang="en-US" dirty="0"/>
              <a:t>Individuals with first degree relatives with biopsy proven esophageal cancer should have screening endoscopy 10 years prior to index age of diagnosis of the first degree relative or at age 40 whichever is earlier </a:t>
            </a:r>
          </a:p>
          <a:p>
            <a:pPr marL="514350" indent="-514350">
              <a:buFont typeface="+mj-lt"/>
              <a:buAutoNum type="arabicPeriod"/>
            </a:pPr>
            <a:r>
              <a:rPr lang="en-US" dirty="0"/>
              <a:t>Asymptomatic individuals living in high-risk areas should get a one-time screening endoscopy at age 40 years. </a:t>
            </a:r>
          </a:p>
          <a:p>
            <a:pPr marL="514350" indent="-514350">
              <a:buFont typeface="+mj-lt"/>
              <a:buAutoNum type="arabicPeriod"/>
            </a:pPr>
            <a:r>
              <a:rPr lang="en-US" dirty="0"/>
              <a:t>Patients treated for head and neck cancer squamous cell carcinoma should be screened annually for ten years. </a:t>
            </a:r>
          </a:p>
          <a:p>
            <a:pPr marL="514350" indent="-514350">
              <a:buFont typeface="+mj-lt"/>
              <a:buAutoNum type="arabicPeriod"/>
            </a:pPr>
            <a:r>
              <a:rPr lang="en-US" dirty="0"/>
              <a:t>Patients who have had caustic acid ingestion should be screened 10years from the injury via endoscopy</a:t>
            </a:r>
          </a:p>
        </p:txBody>
      </p:sp>
    </p:spTree>
    <p:extLst>
      <p:ext uri="{BB962C8B-B14F-4D97-AF65-F5344CB8AC3E}">
        <p14:creationId xmlns:p14="http://schemas.microsoft.com/office/powerpoint/2010/main" val="923463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A4EB32-84C7-1B15-386F-B1A727C2F3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94821D3-7351-DC54-3B82-F28B6FDB1399}"/>
              </a:ext>
            </a:extLst>
          </p:cNvPr>
          <p:cNvSpPr>
            <a:spLocks noGrp="1"/>
          </p:cNvSpPr>
          <p:nvPr>
            <p:ph idx="1"/>
          </p:nvPr>
        </p:nvSpPr>
        <p:spPr/>
        <p:txBody>
          <a:bodyPr>
            <a:normAutofit lnSpcReduction="10000"/>
          </a:bodyPr>
          <a:lstStyle/>
          <a:p>
            <a:r>
              <a:rPr lang="en-US" dirty="0"/>
              <a:t>Gastric cancer guidelines:</a:t>
            </a:r>
          </a:p>
          <a:p>
            <a:pPr marL="0" indent="0">
              <a:buNone/>
            </a:pPr>
            <a:r>
              <a:rPr lang="en-US" dirty="0"/>
              <a:t>No global/local  guidelines</a:t>
            </a:r>
          </a:p>
          <a:p>
            <a:pPr marL="0" indent="0">
              <a:buNone/>
            </a:pPr>
            <a:r>
              <a:rPr lang="en-US" dirty="0"/>
              <a:t>Do the numbers justify population-based screening?</a:t>
            </a:r>
          </a:p>
          <a:p>
            <a:pPr marL="0" indent="0">
              <a:buNone/>
            </a:pPr>
            <a:r>
              <a:rPr lang="en-US" dirty="0"/>
              <a:t>Proposed screening recommendations:</a:t>
            </a:r>
          </a:p>
          <a:p>
            <a:pPr marL="514350" indent="-514350">
              <a:buFont typeface="+mj-lt"/>
              <a:buAutoNum type="arabicPeriod"/>
            </a:pPr>
            <a:r>
              <a:rPr lang="en-US" dirty="0"/>
              <a:t>High risk population – first generation immigrants from high/moderate incidence regions, family history, hereditary polyposis syndromes</a:t>
            </a:r>
          </a:p>
          <a:p>
            <a:pPr marL="514350" indent="-514350">
              <a:buFont typeface="+mj-lt"/>
              <a:buAutoNum type="arabicPeriod"/>
            </a:pPr>
            <a:r>
              <a:rPr lang="en-US" dirty="0"/>
              <a:t>Patients with alarm signs</a:t>
            </a:r>
          </a:p>
          <a:p>
            <a:pPr marL="514350" indent="-514350">
              <a:buFont typeface="+mj-lt"/>
              <a:buAutoNum type="arabicPeriod"/>
            </a:pPr>
            <a:r>
              <a:rPr lang="en-US" dirty="0"/>
              <a:t>History of pre- malignant lesions</a:t>
            </a:r>
          </a:p>
          <a:p>
            <a:pPr marL="514350" indent="-514350">
              <a:buFont typeface="+mj-lt"/>
              <a:buAutoNum type="arabicPeriod"/>
            </a:pPr>
            <a:endParaRPr lang="en-US" dirty="0"/>
          </a:p>
        </p:txBody>
      </p:sp>
    </p:spTree>
    <p:extLst>
      <p:ext uri="{BB962C8B-B14F-4D97-AF65-F5344CB8AC3E}">
        <p14:creationId xmlns:p14="http://schemas.microsoft.com/office/powerpoint/2010/main" val="73926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D93A2-4404-97F3-25BB-C1F391DAFD78}"/>
              </a:ext>
            </a:extLst>
          </p:cNvPr>
          <p:cNvSpPr>
            <a:spLocks noGrp="1"/>
          </p:cNvSpPr>
          <p:nvPr>
            <p:ph type="title"/>
          </p:nvPr>
        </p:nvSpPr>
        <p:spPr/>
        <p:txBody>
          <a:bodyPr/>
          <a:lstStyle/>
          <a:p>
            <a:r>
              <a:rPr lang="en-US" dirty="0"/>
              <a:t>How to screen:</a:t>
            </a:r>
          </a:p>
        </p:txBody>
      </p:sp>
      <p:sp>
        <p:nvSpPr>
          <p:cNvPr id="3" name="Content Placeholder 2">
            <a:extLst>
              <a:ext uri="{FF2B5EF4-FFF2-40B4-BE49-F238E27FC236}">
                <a16:creationId xmlns:a16="http://schemas.microsoft.com/office/drawing/2014/main" xmlns="" id="{0978F338-49A1-506E-48BD-0EB450222167}"/>
              </a:ext>
            </a:extLst>
          </p:cNvPr>
          <p:cNvSpPr>
            <a:spLocks noGrp="1"/>
          </p:cNvSpPr>
          <p:nvPr>
            <p:ph idx="1"/>
          </p:nvPr>
        </p:nvSpPr>
        <p:spPr>
          <a:xfrm>
            <a:off x="680321" y="2049517"/>
            <a:ext cx="9613861" cy="3886672"/>
          </a:xfrm>
        </p:spPr>
        <p:txBody>
          <a:bodyPr>
            <a:normAutofit/>
          </a:bodyPr>
          <a:lstStyle/>
          <a:p>
            <a:r>
              <a:rPr lang="en-US" dirty="0"/>
              <a:t>Upper G.I endoscopy remains the gold standard</a:t>
            </a:r>
          </a:p>
          <a:p>
            <a:r>
              <a:rPr lang="en-US" dirty="0"/>
              <a:t>Others :</a:t>
            </a:r>
          </a:p>
          <a:p>
            <a:pPr marL="514350" indent="-514350" algn="l">
              <a:buFont typeface="+mj-lt"/>
              <a:buAutoNum type="arabicPeriod"/>
            </a:pPr>
            <a:r>
              <a:rPr lang="en-US" dirty="0">
                <a:solidFill>
                  <a:schemeClr val="bg1"/>
                </a:solidFill>
              </a:rPr>
              <a:t>Imaging – </a:t>
            </a:r>
            <a:r>
              <a:rPr lang="en-US" b="0" i="0" dirty="0">
                <a:solidFill>
                  <a:schemeClr val="bg1"/>
                </a:solidFill>
                <a:effectLst/>
              </a:rPr>
              <a:t>CT, barium swallow, EUS and PET scanning</a:t>
            </a:r>
            <a:endParaRPr lang="en-US" dirty="0">
              <a:solidFill>
                <a:schemeClr val="bg1"/>
              </a:solidFill>
            </a:endParaRPr>
          </a:p>
          <a:p>
            <a:pPr marL="514350" indent="-514350">
              <a:buFont typeface="+mj-lt"/>
              <a:buAutoNum type="arabicPeriod"/>
            </a:pPr>
            <a:r>
              <a:rPr lang="en-US" dirty="0">
                <a:solidFill>
                  <a:schemeClr val="bg1"/>
                </a:solidFill>
              </a:rPr>
              <a:t>Breath test- still in research phase </a:t>
            </a:r>
          </a:p>
          <a:p>
            <a:pPr marL="514350" indent="-514350">
              <a:buFont typeface="+mj-lt"/>
              <a:buAutoNum type="arabicPeriod"/>
            </a:pPr>
            <a:r>
              <a:rPr lang="en-US" dirty="0" err="1">
                <a:solidFill>
                  <a:schemeClr val="bg1"/>
                </a:solidFill>
              </a:rPr>
              <a:t>Cytosponge</a:t>
            </a:r>
            <a:r>
              <a:rPr lang="en-US" dirty="0">
                <a:solidFill>
                  <a:schemeClr val="bg1"/>
                </a:solidFill>
              </a:rPr>
              <a:t> screening test </a:t>
            </a:r>
          </a:p>
          <a:p>
            <a:pPr marL="514350" indent="-514350">
              <a:buFont typeface="+mj-lt"/>
              <a:buAutoNum type="arabicPeriod"/>
            </a:pPr>
            <a:r>
              <a:rPr lang="en-US" dirty="0">
                <a:solidFill>
                  <a:schemeClr val="bg1"/>
                </a:solidFill>
              </a:rPr>
              <a:t>Blood markers- to check for autoantibodies and methylated DNA marker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67932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CFD43-0B2C-DFD2-25B0-7E8FAF5F4C54}"/>
              </a:ext>
            </a:extLst>
          </p:cNvPr>
          <p:cNvSpPr>
            <a:spLocks noGrp="1"/>
          </p:cNvSpPr>
          <p:nvPr>
            <p:ph type="title"/>
          </p:nvPr>
        </p:nvSpPr>
        <p:spPr/>
        <p:txBody>
          <a:bodyPr/>
          <a:lstStyle/>
          <a:p>
            <a:r>
              <a:rPr lang="en-US" dirty="0"/>
              <a:t>Upper G.I </a:t>
            </a:r>
            <a:r>
              <a:rPr lang="en-US" dirty="0" err="1"/>
              <a:t>endscopy</a:t>
            </a:r>
            <a:r>
              <a:rPr lang="en-US" dirty="0"/>
              <a:t>:</a:t>
            </a:r>
          </a:p>
        </p:txBody>
      </p:sp>
      <p:sp>
        <p:nvSpPr>
          <p:cNvPr id="3" name="Content Placeholder 2">
            <a:extLst>
              <a:ext uri="{FF2B5EF4-FFF2-40B4-BE49-F238E27FC236}">
                <a16:creationId xmlns:a16="http://schemas.microsoft.com/office/drawing/2014/main" xmlns="" id="{DB06D2EF-77FD-59FE-BFAA-26C101A0300B}"/>
              </a:ext>
            </a:extLst>
          </p:cNvPr>
          <p:cNvSpPr>
            <a:spLocks noGrp="1"/>
          </p:cNvSpPr>
          <p:nvPr>
            <p:ph idx="1"/>
          </p:nvPr>
        </p:nvSpPr>
        <p:spPr/>
        <p:txBody>
          <a:bodyPr>
            <a:normAutofit/>
          </a:bodyPr>
          <a:lstStyle/>
          <a:p>
            <a:pPr marL="0" indent="0">
              <a:buNone/>
            </a:pPr>
            <a:r>
              <a:rPr lang="en-US" dirty="0"/>
              <a:t>1.White Light Endoscopy</a:t>
            </a:r>
          </a:p>
          <a:p>
            <a:pPr marL="0" indent="0">
              <a:buNone/>
            </a:pPr>
            <a:r>
              <a:rPr lang="en-US" dirty="0"/>
              <a:t>2. Chromo-endoscopy </a:t>
            </a:r>
          </a:p>
          <a:p>
            <a:pPr marL="0" indent="0">
              <a:buNone/>
            </a:pPr>
            <a:r>
              <a:rPr lang="en-US" dirty="0"/>
              <a:t>3. Narrow band Imaging endoscopy</a:t>
            </a:r>
          </a:p>
          <a:p>
            <a:pPr marL="0" indent="0">
              <a:buNone/>
            </a:pPr>
            <a:r>
              <a:rPr lang="en-US" dirty="0"/>
              <a:t>4. Magnification endoscopy</a:t>
            </a:r>
          </a:p>
        </p:txBody>
      </p:sp>
    </p:spTree>
    <p:extLst>
      <p:ext uri="{BB962C8B-B14F-4D97-AF65-F5344CB8AC3E}">
        <p14:creationId xmlns:p14="http://schemas.microsoft.com/office/powerpoint/2010/main" val="530053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049631-6B6D-727E-0981-D33C444058C8}"/>
              </a:ext>
            </a:extLst>
          </p:cNvPr>
          <p:cNvSpPr>
            <a:spLocks noGrp="1"/>
          </p:cNvSpPr>
          <p:nvPr>
            <p:ph type="title"/>
          </p:nvPr>
        </p:nvSpPr>
        <p:spPr/>
        <p:txBody>
          <a:bodyPr/>
          <a:lstStyle/>
          <a:p>
            <a:r>
              <a:rPr lang="en-US" dirty="0"/>
              <a:t>White light endoscopy:</a:t>
            </a:r>
          </a:p>
        </p:txBody>
      </p:sp>
      <p:pic>
        <p:nvPicPr>
          <p:cNvPr id="1026" name="Picture 2" descr="( a ) Conventional white light endoscopy and ( b ) chromoendoscopy using Lugol’s solution of a patch of high grade dysplastic squamous epithelium in the mid-oesophagus. The dysplastic area remained unstained, whereas glycogen deposits within the normal surrounding squamous epithelium show a darker, more intense colouration. ">
            <a:extLst>
              <a:ext uri="{FF2B5EF4-FFF2-40B4-BE49-F238E27FC236}">
                <a16:creationId xmlns:a16="http://schemas.microsoft.com/office/drawing/2014/main" xmlns="" id="{F24E0C5D-FD84-DDD8-5EFD-0A21E81DC67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275" r="50129"/>
          <a:stretch/>
        </p:blipFill>
        <p:spPr bwMode="auto">
          <a:xfrm>
            <a:off x="1061545" y="2079870"/>
            <a:ext cx="4656083" cy="4311869"/>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View of The endoscopic diagnosis of early gastric cancer | Annals of  Gastroenterology">
            <a:extLst>
              <a:ext uri="{FF2B5EF4-FFF2-40B4-BE49-F238E27FC236}">
                <a16:creationId xmlns:a16="http://schemas.microsoft.com/office/drawing/2014/main" xmlns="" id="{C0B84988-A096-797B-4F74-906E7CC60D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Figure 1.Chromoendoscopic imaging. (a) A combined flat and elevated lesion with an unclear border at the middle of the stomach is shown. (b) Endoscopic view of the lesion after indigo carmine was sprinkled onto it. The borders of the lesion became distinct with high clarity images after chromoendoscopy with indigo carmine dye.">
            <a:extLst>
              <a:ext uri="{FF2B5EF4-FFF2-40B4-BE49-F238E27FC236}">
                <a16:creationId xmlns:a16="http://schemas.microsoft.com/office/drawing/2014/main" xmlns="" id="{605B61A1-788B-19F4-A497-BFE090B2EC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b="11203"/>
          <a:stretch/>
        </p:blipFill>
        <p:spPr bwMode="auto">
          <a:xfrm>
            <a:off x="6248400" y="2079870"/>
            <a:ext cx="5633545" cy="4311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23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89FE5-2E4D-B34B-AAAF-D4F26924D4CF}"/>
              </a:ext>
            </a:extLst>
          </p:cNvPr>
          <p:cNvSpPr>
            <a:spLocks noGrp="1"/>
          </p:cNvSpPr>
          <p:nvPr>
            <p:ph type="title"/>
          </p:nvPr>
        </p:nvSpPr>
        <p:spPr/>
        <p:txBody>
          <a:bodyPr/>
          <a:lstStyle/>
          <a:p>
            <a:r>
              <a:rPr lang="en-US" dirty="0"/>
              <a:t>Chromo endoscopy:</a:t>
            </a:r>
          </a:p>
        </p:txBody>
      </p:sp>
      <p:sp>
        <p:nvSpPr>
          <p:cNvPr id="4" name="Content Placeholder 3">
            <a:extLst>
              <a:ext uri="{FF2B5EF4-FFF2-40B4-BE49-F238E27FC236}">
                <a16:creationId xmlns:a16="http://schemas.microsoft.com/office/drawing/2014/main" xmlns="" id="{7916EFCB-4D05-FE88-659A-7C95739577B0}"/>
              </a:ext>
            </a:extLst>
          </p:cNvPr>
          <p:cNvSpPr>
            <a:spLocks noGrp="1"/>
          </p:cNvSpPr>
          <p:nvPr>
            <p:ph idx="1"/>
          </p:nvPr>
        </p:nvSpPr>
        <p:spPr/>
        <p:txBody>
          <a:bodyPr/>
          <a:lstStyle/>
          <a:p>
            <a:endParaRPr lang="en-US"/>
          </a:p>
        </p:txBody>
      </p:sp>
      <p:pic>
        <p:nvPicPr>
          <p:cNvPr id="2052" name="Picture 4" descr="( a ) Conventional white light endoscopy and ( b ) chromoendoscopy using Lugol’s solution of a patch of high grade dysplastic squamous epithelium in the mid-oesophagus. The dysplastic area remained unstained, whereas glycogen deposits within the normal surrounding squamous epithelium show a darker, more intense colouration. ">
            <a:extLst>
              <a:ext uri="{FF2B5EF4-FFF2-40B4-BE49-F238E27FC236}">
                <a16:creationId xmlns:a16="http://schemas.microsoft.com/office/drawing/2014/main" xmlns="" id="{57C7D560-04E1-8FB2-DB65-00D227F0FC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41"/>
          <a:stretch/>
        </p:blipFill>
        <p:spPr bwMode="auto">
          <a:xfrm>
            <a:off x="838201" y="1986455"/>
            <a:ext cx="4900448" cy="464557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Figure 1.Chromoendoscopic imaging. (a) A combined flat and elevated lesion with an unclear border at the middle of the stomach is shown. (b) Endoscopic view of the lesion after indigo carmine was sprinkled onto it. The borders of the lesion became distinct with high clarity images after chromoendoscopy with indigo carmine dye.">
            <a:extLst>
              <a:ext uri="{FF2B5EF4-FFF2-40B4-BE49-F238E27FC236}">
                <a16:creationId xmlns:a16="http://schemas.microsoft.com/office/drawing/2014/main" xmlns="" id="{C1EF5F9F-D24E-0EE5-372D-27FCC37E17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000" b="11747"/>
          <a:stretch/>
        </p:blipFill>
        <p:spPr bwMode="auto">
          <a:xfrm>
            <a:off x="6096000" y="1986455"/>
            <a:ext cx="5257800" cy="4834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119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D59E9F-DD0B-19F4-4734-F5373851851B}"/>
              </a:ext>
            </a:extLst>
          </p:cNvPr>
          <p:cNvSpPr>
            <a:spLocks noGrp="1"/>
          </p:cNvSpPr>
          <p:nvPr>
            <p:ph type="title"/>
          </p:nvPr>
        </p:nvSpPr>
        <p:spPr/>
        <p:txBody>
          <a:bodyPr/>
          <a:lstStyle/>
          <a:p>
            <a:r>
              <a:rPr lang="en-US" dirty="0"/>
              <a:t>Objectives:</a:t>
            </a:r>
            <a:br>
              <a:rPr lang="en-US" dirty="0"/>
            </a:br>
            <a:endParaRPr lang="en-US" dirty="0"/>
          </a:p>
        </p:txBody>
      </p:sp>
      <p:sp>
        <p:nvSpPr>
          <p:cNvPr id="3" name="Content Placeholder 2">
            <a:extLst>
              <a:ext uri="{FF2B5EF4-FFF2-40B4-BE49-F238E27FC236}">
                <a16:creationId xmlns:a16="http://schemas.microsoft.com/office/drawing/2014/main" xmlns="" id="{DDF98E0E-94AC-36CD-7255-C0F8F07D35F0}"/>
              </a:ext>
            </a:extLst>
          </p:cNvPr>
          <p:cNvSpPr>
            <a:spLocks noGrp="1"/>
          </p:cNvSpPr>
          <p:nvPr>
            <p:ph idx="1"/>
          </p:nvPr>
        </p:nvSpPr>
        <p:spPr/>
        <p:txBody>
          <a:bodyPr/>
          <a:lstStyle/>
          <a:p>
            <a:r>
              <a:rPr lang="en-US" dirty="0">
                <a:cs typeface="Calibri Light" panose="020F0302020204030204" pitchFamily="34" charset="0"/>
              </a:rPr>
              <a:t>Definition</a:t>
            </a:r>
          </a:p>
          <a:p>
            <a:r>
              <a:rPr lang="en-US" dirty="0">
                <a:cs typeface="Calibri Light" panose="020F0302020204030204" pitchFamily="34" charset="0"/>
              </a:rPr>
              <a:t>Lesions and epidemiology</a:t>
            </a:r>
          </a:p>
          <a:p>
            <a:r>
              <a:rPr lang="en-US" dirty="0">
                <a:cs typeface="Calibri Light" panose="020F0302020204030204" pitchFamily="34" charset="0"/>
              </a:rPr>
              <a:t>Why do we need to diagnose them early</a:t>
            </a:r>
          </a:p>
          <a:p>
            <a:r>
              <a:rPr lang="en-US" dirty="0">
                <a:cs typeface="Calibri Light" panose="020F0302020204030204" pitchFamily="34" charset="0"/>
              </a:rPr>
              <a:t>Who to screen</a:t>
            </a:r>
          </a:p>
          <a:p>
            <a:r>
              <a:rPr lang="en-US" dirty="0">
                <a:cs typeface="Calibri Light" panose="020F0302020204030204" pitchFamily="34" charset="0"/>
              </a:rPr>
              <a:t>Diagnosis</a:t>
            </a:r>
          </a:p>
          <a:p>
            <a:r>
              <a:rPr lang="en-US" dirty="0">
                <a:cs typeface="Calibri Light" panose="020F0302020204030204" pitchFamily="34" charset="0"/>
              </a:rPr>
              <a:t>Management</a:t>
            </a:r>
          </a:p>
          <a:p>
            <a:r>
              <a:rPr lang="en-US" dirty="0">
                <a:cs typeface="Calibri Light" panose="020F0302020204030204" pitchFamily="34" charset="0"/>
              </a:rPr>
              <a:t>Take home</a:t>
            </a:r>
          </a:p>
          <a:p>
            <a:endParaRPr lang="en-US" dirty="0">
              <a:cs typeface="Calibri Light" panose="020F0302020204030204" pitchFamily="34" charset="0"/>
            </a:endParaRPr>
          </a:p>
          <a:p>
            <a:endParaRPr lang="en-US" dirty="0"/>
          </a:p>
        </p:txBody>
      </p:sp>
    </p:spTree>
    <p:extLst>
      <p:ext uri="{BB962C8B-B14F-4D97-AF65-F5344CB8AC3E}">
        <p14:creationId xmlns:p14="http://schemas.microsoft.com/office/powerpoint/2010/main" val="275044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DB180-ABBB-825E-FF8E-6E0F4E149075}"/>
              </a:ext>
            </a:extLst>
          </p:cNvPr>
          <p:cNvSpPr>
            <a:spLocks noGrp="1"/>
          </p:cNvSpPr>
          <p:nvPr>
            <p:ph type="title"/>
          </p:nvPr>
        </p:nvSpPr>
        <p:spPr/>
        <p:txBody>
          <a:bodyPr/>
          <a:lstStyle/>
          <a:p>
            <a:r>
              <a:rPr lang="en-US" dirty="0"/>
              <a:t>Narrow band imaging:</a:t>
            </a:r>
          </a:p>
        </p:txBody>
      </p:sp>
      <p:pic>
        <p:nvPicPr>
          <p:cNvPr id="3074" name="Picture 2" descr="Narrow Band Imaging with Magnification Can Pick Up Esophageal Squamous Cell  Carcinoma More Efficiently Than Lugol Chromoendoscopy in Patients after  Chemoradiotherapy - Asada-Hirayama - 2013 - Diagnostic and Therapeutic  Endoscopy - Wiley Online Library">
            <a:extLst>
              <a:ext uri="{FF2B5EF4-FFF2-40B4-BE49-F238E27FC236}">
                <a16:creationId xmlns:a16="http://schemas.microsoft.com/office/drawing/2014/main" xmlns="" id="{A82130DD-A18E-9D7F-AB85-2DC32BAE58FE}"/>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8053"/>
          <a:stretch/>
        </p:blipFill>
        <p:spPr bwMode="auto">
          <a:xfrm>
            <a:off x="1097211" y="1986455"/>
            <a:ext cx="4390040" cy="48715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doscopic appearance of GIM with NBI. Non-magnification NBI (left) demonstrates a blue–whitish, tubulovillous pattern in the gastric antrum. A white turbid band (yellow arrow) and light blue crest (blue arrow) can be appreciated. Digital magnification (1.5×) with near-focus NBI (right) is focused on the region of GIM adjacent to an erosion (black arrow) with increased vascular prominence.">
            <a:extLst>
              <a:ext uri="{FF2B5EF4-FFF2-40B4-BE49-F238E27FC236}">
                <a16:creationId xmlns:a16="http://schemas.microsoft.com/office/drawing/2014/main" xmlns="" id="{64CA0A18-A612-CF8A-90E3-356679B4AC1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0000"/>
          <a:stretch/>
        </p:blipFill>
        <p:spPr bwMode="auto">
          <a:xfrm>
            <a:off x="6514771" y="1986455"/>
            <a:ext cx="4731298" cy="4871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40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2DB0A2-F728-3B75-65F3-EBED5FA48BF7}"/>
              </a:ext>
            </a:extLst>
          </p:cNvPr>
          <p:cNvSpPr>
            <a:spLocks noGrp="1"/>
          </p:cNvSpPr>
          <p:nvPr>
            <p:ph type="title"/>
          </p:nvPr>
        </p:nvSpPr>
        <p:spPr/>
        <p:txBody>
          <a:bodyPr/>
          <a:lstStyle/>
          <a:p>
            <a:r>
              <a:rPr lang="en-US" dirty="0"/>
              <a:t>NBI with magnification:</a:t>
            </a:r>
          </a:p>
        </p:txBody>
      </p:sp>
      <p:sp>
        <p:nvSpPr>
          <p:cNvPr id="4" name="Content Placeholder 3">
            <a:extLst>
              <a:ext uri="{FF2B5EF4-FFF2-40B4-BE49-F238E27FC236}">
                <a16:creationId xmlns:a16="http://schemas.microsoft.com/office/drawing/2014/main" xmlns="" id="{55FC4D63-677D-1A66-971A-1A3447E3C116}"/>
              </a:ext>
            </a:extLst>
          </p:cNvPr>
          <p:cNvSpPr>
            <a:spLocks noGrp="1"/>
          </p:cNvSpPr>
          <p:nvPr>
            <p:ph idx="1"/>
          </p:nvPr>
        </p:nvSpPr>
        <p:spPr/>
        <p:txBody>
          <a:bodyPr/>
          <a:lstStyle/>
          <a:p>
            <a:endParaRPr lang="en-US"/>
          </a:p>
        </p:txBody>
      </p:sp>
      <p:pic>
        <p:nvPicPr>
          <p:cNvPr id="4100" name="Picture 4" descr="Endoscopic appearance of GIM with NBI. Non-magnification NBI (left) demonstrates a blue–whitish, tubulovillous pattern in the gastric antrum. A white turbid band (yellow arrow) and light blue crest (blue arrow) can be appreciated. Digital magnification (1.5×) with near-focus NBI (right) is focused on the region of GIM adjacent to an erosion (black arrow) with increased vascular prominence.">
            <a:extLst>
              <a:ext uri="{FF2B5EF4-FFF2-40B4-BE49-F238E27FC236}">
                <a16:creationId xmlns:a16="http://schemas.microsoft.com/office/drawing/2014/main" xmlns="" id="{D2F7BDC8-F5FB-2576-019C-4551FA294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21" y="2336873"/>
            <a:ext cx="10515600" cy="434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29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D0CC0-5758-EB55-2E7E-F3F9C2260CEE}"/>
              </a:ext>
            </a:extLst>
          </p:cNvPr>
          <p:cNvSpPr>
            <a:spLocks noGrp="1"/>
          </p:cNvSpPr>
          <p:nvPr>
            <p:ph type="title"/>
          </p:nvPr>
        </p:nvSpPr>
        <p:spPr/>
        <p:txBody>
          <a:bodyPr/>
          <a:lstStyle/>
          <a:p>
            <a:r>
              <a:rPr lang="en-US" dirty="0"/>
              <a:t>Other tricks and turns:</a:t>
            </a:r>
          </a:p>
        </p:txBody>
      </p:sp>
      <p:sp>
        <p:nvSpPr>
          <p:cNvPr id="3" name="Content Placeholder 2">
            <a:extLst>
              <a:ext uri="{FF2B5EF4-FFF2-40B4-BE49-F238E27FC236}">
                <a16:creationId xmlns:a16="http://schemas.microsoft.com/office/drawing/2014/main" xmlns="" id="{72F7C6C1-8CB8-167D-B9C4-C20669ADAA61}"/>
              </a:ext>
            </a:extLst>
          </p:cNvPr>
          <p:cNvSpPr>
            <a:spLocks noGrp="1"/>
          </p:cNvSpPr>
          <p:nvPr>
            <p:ph idx="1"/>
          </p:nvPr>
        </p:nvSpPr>
        <p:spPr/>
        <p:txBody>
          <a:bodyPr>
            <a:normAutofit fontScale="92500" lnSpcReduction="10000"/>
          </a:bodyPr>
          <a:lstStyle/>
          <a:p>
            <a:r>
              <a:rPr lang="en-US" dirty="0"/>
              <a:t>Appropriate patient preparation</a:t>
            </a:r>
          </a:p>
          <a:p>
            <a:r>
              <a:rPr lang="en-US" dirty="0"/>
              <a:t>Procedure checklists</a:t>
            </a:r>
          </a:p>
          <a:p>
            <a:r>
              <a:rPr lang="en-US" dirty="0"/>
              <a:t>Adequate sedation</a:t>
            </a:r>
          </a:p>
          <a:p>
            <a:r>
              <a:rPr lang="en-US" dirty="0"/>
              <a:t>Correct equipment + accessories</a:t>
            </a:r>
          </a:p>
          <a:p>
            <a:r>
              <a:rPr lang="en-US" dirty="0"/>
              <a:t>Trained endoscopists</a:t>
            </a:r>
          </a:p>
          <a:p>
            <a:r>
              <a:rPr lang="en-US" dirty="0"/>
              <a:t>Enough photos</a:t>
            </a:r>
          </a:p>
          <a:p>
            <a:r>
              <a:rPr lang="en-US" dirty="0"/>
              <a:t>Sufficient withdrawal time</a:t>
            </a:r>
          </a:p>
          <a:p>
            <a:r>
              <a:rPr lang="en-US" dirty="0"/>
              <a:t>Correct and detailed reporting with standardized terminology</a:t>
            </a:r>
          </a:p>
          <a:p>
            <a:r>
              <a:rPr lang="en-US" dirty="0"/>
              <a:t>Regular audits</a:t>
            </a:r>
          </a:p>
        </p:txBody>
      </p:sp>
    </p:spTree>
    <p:extLst>
      <p:ext uri="{BB962C8B-B14F-4D97-AF65-F5344CB8AC3E}">
        <p14:creationId xmlns:p14="http://schemas.microsoft.com/office/powerpoint/2010/main" val="144614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Figure 2">
            <a:extLst>
              <a:ext uri="{FF2B5EF4-FFF2-40B4-BE49-F238E27FC236}">
                <a16:creationId xmlns:a16="http://schemas.microsoft.com/office/drawing/2014/main" xmlns="" id="{79C4606A-305D-4E00-7EA9-A13415218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613" y="365125"/>
            <a:ext cx="11992303" cy="5951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77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219AA4-85AE-293C-A490-F4439B3F7D08}"/>
              </a:ext>
            </a:extLst>
          </p:cNvPr>
          <p:cNvSpPr>
            <a:spLocks noGrp="1"/>
          </p:cNvSpPr>
          <p:nvPr>
            <p:ph type="title"/>
          </p:nvPr>
        </p:nvSpPr>
        <p:spPr/>
        <p:txBody>
          <a:bodyPr/>
          <a:lstStyle/>
          <a:p>
            <a:r>
              <a:rPr lang="en-US" dirty="0"/>
              <a:t>Management:</a:t>
            </a:r>
          </a:p>
        </p:txBody>
      </p:sp>
      <p:sp>
        <p:nvSpPr>
          <p:cNvPr id="3" name="Content Placeholder 2">
            <a:extLst>
              <a:ext uri="{FF2B5EF4-FFF2-40B4-BE49-F238E27FC236}">
                <a16:creationId xmlns:a16="http://schemas.microsoft.com/office/drawing/2014/main" xmlns="" id="{16D520B0-F7AF-1B76-7F24-12106E8D7538}"/>
              </a:ext>
            </a:extLst>
          </p:cNvPr>
          <p:cNvSpPr>
            <a:spLocks noGrp="1"/>
          </p:cNvSpPr>
          <p:nvPr>
            <p:ph idx="1"/>
          </p:nvPr>
        </p:nvSpPr>
        <p:spPr/>
        <p:txBody>
          <a:bodyPr/>
          <a:lstStyle/>
          <a:p>
            <a:r>
              <a:rPr lang="en-US" dirty="0"/>
              <a:t>Lifestyle modifications</a:t>
            </a:r>
          </a:p>
          <a:p>
            <a:r>
              <a:rPr lang="en-US" dirty="0"/>
              <a:t>Medical</a:t>
            </a:r>
          </a:p>
          <a:p>
            <a:r>
              <a:rPr lang="en-US" dirty="0"/>
              <a:t>Endoscopic</a:t>
            </a:r>
          </a:p>
          <a:p>
            <a:r>
              <a:rPr lang="en-US" dirty="0"/>
              <a:t>Surgical</a:t>
            </a:r>
          </a:p>
          <a:p>
            <a:r>
              <a:rPr lang="en-US" dirty="0"/>
              <a:t>Psychological support</a:t>
            </a:r>
          </a:p>
        </p:txBody>
      </p:sp>
    </p:spTree>
    <p:extLst>
      <p:ext uri="{BB962C8B-B14F-4D97-AF65-F5344CB8AC3E}">
        <p14:creationId xmlns:p14="http://schemas.microsoft.com/office/powerpoint/2010/main" val="1137518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D451A-0759-0D4E-E013-CA1C685D73D6}"/>
              </a:ext>
            </a:extLst>
          </p:cNvPr>
          <p:cNvSpPr>
            <a:spLocks noGrp="1"/>
          </p:cNvSpPr>
          <p:nvPr>
            <p:ph type="title"/>
          </p:nvPr>
        </p:nvSpPr>
        <p:spPr/>
        <p:txBody>
          <a:bodyPr/>
          <a:lstStyle/>
          <a:p>
            <a:r>
              <a:rPr lang="en-US" dirty="0"/>
              <a:t>Take home:</a:t>
            </a:r>
          </a:p>
        </p:txBody>
      </p:sp>
      <p:sp>
        <p:nvSpPr>
          <p:cNvPr id="3" name="Content Placeholder 2">
            <a:extLst>
              <a:ext uri="{FF2B5EF4-FFF2-40B4-BE49-F238E27FC236}">
                <a16:creationId xmlns:a16="http://schemas.microsoft.com/office/drawing/2014/main" xmlns="" id="{706DAB56-B1D7-5410-51B9-B0CFC3D1D23C}"/>
              </a:ext>
            </a:extLst>
          </p:cNvPr>
          <p:cNvSpPr>
            <a:spLocks noGrp="1"/>
          </p:cNvSpPr>
          <p:nvPr>
            <p:ph idx="1"/>
          </p:nvPr>
        </p:nvSpPr>
        <p:spPr/>
        <p:txBody>
          <a:bodyPr/>
          <a:lstStyle/>
          <a:p>
            <a:r>
              <a:rPr lang="en-US" dirty="0"/>
              <a:t>A good history and exam will guide you to screening</a:t>
            </a:r>
          </a:p>
          <a:p>
            <a:r>
              <a:rPr lang="en-US" dirty="0"/>
              <a:t>When performing a screening OGD, utilize all available aids to do a proper examination</a:t>
            </a:r>
          </a:p>
          <a:p>
            <a:r>
              <a:rPr lang="en-US" dirty="0"/>
              <a:t>Prevention is better than cure</a:t>
            </a:r>
          </a:p>
          <a:p>
            <a:r>
              <a:rPr lang="en-US" dirty="0"/>
              <a:t>Early diagnosis and treatment</a:t>
            </a:r>
          </a:p>
          <a:p>
            <a:r>
              <a:rPr lang="en-US" dirty="0"/>
              <a:t>Regular surveillance</a:t>
            </a:r>
          </a:p>
          <a:p>
            <a:r>
              <a:rPr lang="en-US" dirty="0"/>
              <a:t>Practice based/ hospital based audits</a:t>
            </a:r>
          </a:p>
          <a:p>
            <a:r>
              <a:rPr lang="en-US" dirty="0"/>
              <a:t>Guidelines </a:t>
            </a:r>
          </a:p>
          <a:p>
            <a:endParaRPr lang="en-US" dirty="0"/>
          </a:p>
        </p:txBody>
      </p:sp>
    </p:spTree>
    <p:extLst>
      <p:ext uri="{BB962C8B-B14F-4D97-AF65-F5344CB8AC3E}">
        <p14:creationId xmlns:p14="http://schemas.microsoft.com/office/powerpoint/2010/main" val="139137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4221AA-F7CB-4D7C-EA15-0A4E6AAE6097}"/>
              </a:ext>
            </a:extLst>
          </p:cNvPr>
          <p:cNvSpPr>
            <a:spLocks noGrp="1"/>
          </p:cNvSpPr>
          <p:nvPr>
            <p:ph type="title"/>
          </p:nvPr>
        </p:nvSpPr>
        <p:spPr>
          <a:xfrm>
            <a:off x="838200" y="365125"/>
            <a:ext cx="10515600" cy="6492875"/>
          </a:xfrm>
        </p:spPr>
        <p:txBody>
          <a:bodyPr>
            <a:noAutofit/>
          </a:bodyPr>
          <a:lstStyle/>
          <a:p>
            <a:pPr algn="ctr"/>
            <a:r>
              <a:rPr lang="en-US" sz="13800" b="1" dirty="0">
                <a:solidFill>
                  <a:schemeClr val="bg1"/>
                </a:solidFill>
                <a:effectLst>
                  <a:outerShdw blurRad="38100" dist="38100" dir="2700000" algn="tl">
                    <a:srgbClr val="000000">
                      <a:alpha val="43137"/>
                    </a:srgbClr>
                  </a:outerShdw>
                </a:effectLst>
                <a:latin typeface="Brush Script MT" panose="03060802040406070304" pitchFamily="66" charset="0"/>
              </a:rPr>
              <a:t>THANK YOU</a:t>
            </a:r>
          </a:p>
        </p:txBody>
      </p:sp>
    </p:spTree>
    <p:extLst>
      <p:ext uri="{BB962C8B-B14F-4D97-AF65-F5344CB8AC3E}">
        <p14:creationId xmlns:p14="http://schemas.microsoft.com/office/powerpoint/2010/main" val="227775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C42E4C-9215-5DEE-BE32-3217F6F6DB64}"/>
              </a:ext>
            </a:extLst>
          </p:cNvPr>
          <p:cNvSpPr>
            <a:spLocks noGrp="1"/>
          </p:cNvSpPr>
          <p:nvPr>
            <p:ph type="title"/>
          </p:nvPr>
        </p:nvSpPr>
        <p:spPr/>
        <p:txBody>
          <a:bodyPr>
            <a:normAutofit/>
          </a:bodyPr>
          <a:lstStyle/>
          <a:p>
            <a:r>
              <a:rPr lang="en-US" dirty="0"/>
              <a:t>Premalignant and malignant lesions of the upper G. I tract:</a:t>
            </a:r>
          </a:p>
        </p:txBody>
      </p:sp>
      <p:sp>
        <p:nvSpPr>
          <p:cNvPr id="3" name="Content Placeholder 2">
            <a:extLst>
              <a:ext uri="{FF2B5EF4-FFF2-40B4-BE49-F238E27FC236}">
                <a16:creationId xmlns:a16="http://schemas.microsoft.com/office/drawing/2014/main" xmlns="" id="{158EB3A5-30F2-0BFA-03E0-8B0471AE6E0C}"/>
              </a:ext>
            </a:extLst>
          </p:cNvPr>
          <p:cNvSpPr>
            <a:spLocks noGrp="1"/>
          </p:cNvSpPr>
          <p:nvPr>
            <p:ph idx="1"/>
          </p:nvPr>
        </p:nvSpPr>
        <p:spPr/>
        <p:txBody>
          <a:bodyPr/>
          <a:lstStyle/>
          <a:p>
            <a:r>
              <a:rPr lang="en-US" dirty="0"/>
              <a:t>The upper G.I tract primarily involves the esophagus, stomach and the first part of the duodenum</a:t>
            </a:r>
          </a:p>
          <a:p>
            <a:r>
              <a:rPr lang="en-US" dirty="0"/>
              <a:t>A pre-malignant lesion are </a:t>
            </a:r>
            <a:r>
              <a:rPr lang="en-US" b="0" i="0" dirty="0">
                <a:effectLst/>
              </a:rPr>
              <a:t>changes or conditions in the upper GI tract that can potentially lead to the development of cancer if not detected and treated early</a:t>
            </a:r>
          </a:p>
          <a:p>
            <a:r>
              <a:rPr lang="en-US" dirty="0"/>
              <a:t>A malignant lesion cancerous growth in the upper G.I tract</a:t>
            </a:r>
          </a:p>
        </p:txBody>
      </p:sp>
    </p:spTree>
    <p:extLst>
      <p:ext uri="{BB962C8B-B14F-4D97-AF65-F5344CB8AC3E}">
        <p14:creationId xmlns:p14="http://schemas.microsoft.com/office/powerpoint/2010/main" val="1230383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321F9D-7E26-13E5-8CB2-BC5B03737A41}"/>
              </a:ext>
            </a:extLst>
          </p:cNvPr>
          <p:cNvSpPr>
            <a:spLocks noGrp="1"/>
          </p:cNvSpPr>
          <p:nvPr>
            <p:ph type="title"/>
          </p:nvPr>
        </p:nvSpPr>
        <p:spPr/>
        <p:txBody>
          <a:bodyPr/>
          <a:lstStyle/>
          <a:p>
            <a:r>
              <a:rPr lang="en-US" dirty="0"/>
              <a:t>Lesions and epidemiology:</a:t>
            </a:r>
          </a:p>
        </p:txBody>
      </p:sp>
      <p:sp>
        <p:nvSpPr>
          <p:cNvPr id="3" name="Content Placeholder 2">
            <a:extLst>
              <a:ext uri="{FF2B5EF4-FFF2-40B4-BE49-F238E27FC236}">
                <a16:creationId xmlns:a16="http://schemas.microsoft.com/office/drawing/2014/main" xmlns="" id="{68D85E27-025D-9198-2F25-9648F5A49222}"/>
              </a:ext>
            </a:extLst>
          </p:cNvPr>
          <p:cNvSpPr>
            <a:spLocks noGrp="1"/>
          </p:cNvSpPr>
          <p:nvPr>
            <p:ph idx="1"/>
          </p:nvPr>
        </p:nvSpPr>
        <p:spPr>
          <a:xfrm>
            <a:off x="680321" y="1986456"/>
            <a:ext cx="9613861" cy="4729654"/>
          </a:xfrm>
        </p:spPr>
        <p:txBody>
          <a:bodyPr>
            <a:normAutofit/>
          </a:bodyPr>
          <a:lstStyle/>
          <a:p>
            <a:pPr marL="514350" indent="-514350">
              <a:buAutoNum type="arabicPeriod"/>
            </a:pPr>
            <a:r>
              <a:rPr lang="en-US" dirty="0"/>
              <a:t>Barret's esophagus:</a:t>
            </a:r>
          </a:p>
          <a:p>
            <a:r>
              <a:rPr lang="en-US" b="0" i="0" dirty="0">
                <a:solidFill>
                  <a:srgbClr val="2A2A2A"/>
                </a:solidFill>
                <a:effectLst/>
              </a:rPr>
              <a:t>Healthy esophageal epithelium is replaced with metaplastic columnar cells due to damage from prolonged exposure of the esophagus to the refluxate of GERD</a:t>
            </a:r>
          </a:p>
          <a:p>
            <a:r>
              <a:rPr lang="en-US" dirty="0">
                <a:solidFill>
                  <a:srgbClr val="2A2A2A"/>
                </a:solidFill>
              </a:rPr>
              <a:t>55 – 65years, M&gt;F – 3:1, whites &gt;&gt; others</a:t>
            </a:r>
          </a:p>
          <a:p>
            <a:r>
              <a:rPr lang="en-US" dirty="0">
                <a:solidFill>
                  <a:srgbClr val="2A2A2A"/>
                </a:solidFill>
              </a:rPr>
              <a:t>1% worldwide prevalence</a:t>
            </a:r>
          </a:p>
          <a:p>
            <a:r>
              <a:rPr lang="en-US" dirty="0">
                <a:solidFill>
                  <a:srgbClr val="2A2A2A"/>
                </a:solidFill>
              </a:rPr>
              <a:t>10 – 55X risk of developing esophageal adenocarcinoma</a:t>
            </a:r>
          </a:p>
          <a:p>
            <a:pPr marL="0" indent="0">
              <a:buNone/>
            </a:pPr>
            <a:endParaRPr lang="en-US" dirty="0"/>
          </a:p>
          <a:p>
            <a:pPr>
              <a:lnSpc>
                <a:spcPts val="2250"/>
              </a:lnSpc>
              <a:buNone/>
            </a:pPr>
            <a:endParaRPr lang="en-US" sz="1800" b="1" i="1" dirty="0">
              <a:effectLst/>
            </a:endParaRPr>
          </a:p>
          <a:p>
            <a:pPr>
              <a:lnSpc>
                <a:spcPts val="2250"/>
              </a:lnSpc>
              <a:buNone/>
            </a:pPr>
            <a:r>
              <a:rPr lang="en-US" sz="1800" b="1" i="1" dirty="0">
                <a:effectLst/>
              </a:rPr>
              <a:t>Epidemiology of Barrett’s Esophagus and Esophageal Adenocarcinoma, </a:t>
            </a:r>
            <a:r>
              <a:rPr lang="en-US" sz="1800" i="1" dirty="0">
                <a:effectLst/>
              </a:rPr>
              <a:t>Gastroenterol Clin North Am. 2015 Apr </a:t>
            </a:r>
            <a:r>
              <a:rPr lang="en-US" sz="1800" i="1" u="sng" dirty="0">
                <a:effectLst/>
                <a:hlinkClick r:id="rId2">
                  <a:extLst>
                    <a:ext uri="{A12FA001-AC4F-418D-AE19-62706E023703}">
                      <ahyp:hlinkClr xmlns:ahyp="http://schemas.microsoft.com/office/drawing/2018/hyperlinkcolor" xmlns="" val="tx"/>
                    </a:ext>
                  </a:extLst>
                </a:hlinkClick>
              </a:rPr>
              <a:t>Thomas M Runge</a:t>
            </a:r>
            <a:r>
              <a:rPr lang="en-US" sz="1800" i="1" dirty="0">
                <a:effectLst/>
              </a:rPr>
              <a:t> </a:t>
            </a:r>
          </a:p>
          <a:p>
            <a:pPr marL="0" indent="0">
              <a:buNone/>
            </a:pPr>
            <a:endParaRPr lang="en-US" dirty="0"/>
          </a:p>
        </p:txBody>
      </p:sp>
    </p:spTree>
    <p:extLst>
      <p:ext uri="{BB962C8B-B14F-4D97-AF65-F5344CB8AC3E}">
        <p14:creationId xmlns:p14="http://schemas.microsoft.com/office/powerpoint/2010/main" val="144936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B489C91-6A42-35A0-F126-1228BDD726F3}"/>
              </a:ext>
            </a:extLst>
          </p:cNvPr>
          <p:cNvSpPr>
            <a:spLocks noGrp="1"/>
          </p:cNvSpPr>
          <p:nvPr>
            <p:ph idx="1"/>
          </p:nvPr>
        </p:nvSpPr>
        <p:spPr>
          <a:xfrm>
            <a:off x="680321" y="1965434"/>
            <a:ext cx="9613861" cy="4677103"/>
          </a:xfrm>
        </p:spPr>
        <p:txBody>
          <a:bodyPr>
            <a:normAutofit lnSpcReduction="10000"/>
          </a:bodyPr>
          <a:lstStyle/>
          <a:p>
            <a:pPr marL="0" indent="0">
              <a:buNone/>
            </a:pPr>
            <a:r>
              <a:rPr lang="en-US" dirty="0"/>
              <a:t>2. Atrophic gastritis:</a:t>
            </a:r>
          </a:p>
          <a:p>
            <a:r>
              <a:rPr lang="en-US" b="0" i="0" dirty="0">
                <a:solidFill>
                  <a:schemeClr val="bg1"/>
                </a:solidFill>
                <a:effectLst/>
              </a:rPr>
              <a:t>loss of gastric glands, with or without metaplasia, in the setting of chronic inflammation mainly due to Helicobacter pylori infection or autoimmunity</a:t>
            </a:r>
          </a:p>
          <a:p>
            <a:r>
              <a:rPr lang="en-US" dirty="0">
                <a:solidFill>
                  <a:schemeClr val="bg1"/>
                </a:solidFill>
              </a:rPr>
              <a:t>Prevalence is 6 - 40% in Africa</a:t>
            </a:r>
            <a:endParaRPr lang="en-US" b="0" i="0" dirty="0">
              <a:solidFill>
                <a:schemeClr val="bg1"/>
              </a:solidFill>
              <a:effectLst/>
            </a:endParaRPr>
          </a:p>
          <a:p>
            <a:r>
              <a:rPr lang="en-US" dirty="0">
                <a:solidFill>
                  <a:schemeClr val="bg1"/>
                </a:solidFill>
              </a:rPr>
              <a:t>50 – 60years, H. Pylori &gt;&gt; Autoimmune gastritis, H. Pylori – M:F – 1:1, autoimmune F&gt;M – 3:1</a:t>
            </a:r>
          </a:p>
          <a:p>
            <a:r>
              <a:rPr lang="en-US" dirty="0">
                <a:solidFill>
                  <a:schemeClr val="bg1"/>
                </a:solidFill>
              </a:rPr>
              <a:t>0.1 – 0.3% annual risk of gastric carcinoma or NET </a:t>
            </a:r>
          </a:p>
          <a:p>
            <a:endParaRPr lang="en-US" dirty="0"/>
          </a:p>
          <a:p>
            <a:pPr marL="0" lvl="0" indent="0" eaLnBrk="0" fontAlgn="base" hangingPunct="0">
              <a:lnSpc>
                <a:spcPct val="100000"/>
              </a:lnSpc>
              <a:spcBef>
                <a:spcPct val="0"/>
              </a:spcBef>
              <a:spcAft>
                <a:spcPct val="0"/>
              </a:spcAft>
              <a:buNone/>
            </a:pPr>
            <a:endParaRPr lang="en-US" altLang="en-US" sz="1800" dirty="0">
              <a:solidFill>
                <a:srgbClr val="5B616B"/>
              </a:solidFill>
              <a:latin typeface="BlinkMacSystemFont"/>
            </a:endParaRPr>
          </a:p>
          <a:p>
            <a:pPr marL="0" lvl="0" indent="0" eaLnBrk="0" fontAlgn="base" hangingPunct="0">
              <a:lnSpc>
                <a:spcPct val="100000"/>
              </a:lnSpc>
              <a:spcBef>
                <a:spcPct val="0"/>
              </a:spcBef>
              <a:spcAft>
                <a:spcPct val="0"/>
              </a:spcAft>
              <a:buNone/>
            </a:pPr>
            <a:endParaRPr lang="en-US" altLang="en-US" sz="1800" b="1" i="1" dirty="0"/>
          </a:p>
          <a:p>
            <a:pPr marL="0" lvl="0" indent="0" eaLnBrk="0" fontAlgn="base" hangingPunct="0">
              <a:lnSpc>
                <a:spcPct val="100000"/>
              </a:lnSpc>
              <a:spcBef>
                <a:spcPct val="0"/>
              </a:spcBef>
              <a:spcAft>
                <a:spcPct val="0"/>
              </a:spcAft>
              <a:buNone/>
            </a:pPr>
            <a:r>
              <a:rPr lang="en-US" altLang="en-US" sz="1800" b="1" i="1" dirty="0"/>
              <a:t>Helicobacter pylori gastritis in Africa , </a:t>
            </a:r>
            <a:r>
              <a:rPr lang="en-US" altLang="en-US" sz="1800" b="1" i="1" dirty="0" err="1"/>
              <a:t>Eur</a:t>
            </a:r>
            <a:r>
              <a:rPr lang="en-US" altLang="en-US" sz="1800" b="1" i="1" dirty="0"/>
              <a:t> J Gastroenterology hepatology, 2000, June, </a:t>
            </a:r>
            <a:r>
              <a:rPr lang="en-US" altLang="en-US" sz="1800" i="1" dirty="0">
                <a:hlinkClick r:id="rId3">
                  <a:extLst>
                    <a:ext uri="{A12FA001-AC4F-418D-AE19-62706E023703}">
                      <ahyp:hlinkClr xmlns:ahyp="http://schemas.microsoft.com/office/drawing/2018/hyperlinkcolor" xmlns="" val="tx"/>
                    </a:ext>
                  </a:extLst>
                </a:hlinkClick>
              </a:rPr>
              <a:t>E J Kuipers</a:t>
            </a:r>
            <a:endParaRPr lang="en-US" altLang="en-US" sz="1800" i="1" dirty="0"/>
          </a:p>
          <a:p>
            <a:endParaRPr lang="en-US" dirty="0"/>
          </a:p>
          <a:p>
            <a:endParaRPr lang="en-US" dirty="0"/>
          </a:p>
        </p:txBody>
      </p:sp>
      <p:sp>
        <p:nvSpPr>
          <p:cNvPr id="4" name="Rectangle 1">
            <a:extLst>
              <a:ext uri="{FF2B5EF4-FFF2-40B4-BE49-F238E27FC236}">
                <a16:creationId xmlns:a16="http://schemas.microsoft.com/office/drawing/2014/main" xmlns="" id="{B2690D88-F1AE-CD3C-C7AB-82323BCF9016}"/>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4207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A8FF448-8D6B-DADB-3C40-AEA58BB57003}"/>
              </a:ext>
            </a:extLst>
          </p:cNvPr>
          <p:cNvSpPr>
            <a:spLocks noGrp="1"/>
          </p:cNvSpPr>
          <p:nvPr>
            <p:ph idx="1"/>
          </p:nvPr>
        </p:nvSpPr>
        <p:spPr>
          <a:xfrm>
            <a:off x="680321" y="1975944"/>
            <a:ext cx="9613861" cy="4882055"/>
          </a:xfrm>
        </p:spPr>
        <p:txBody>
          <a:bodyPr>
            <a:normAutofit/>
          </a:bodyPr>
          <a:lstStyle/>
          <a:p>
            <a:pPr marL="0" indent="0">
              <a:buNone/>
            </a:pPr>
            <a:r>
              <a:rPr lang="en-US" dirty="0"/>
              <a:t>3. Intestinal metaplasia:</a:t>
            </a:r>
          </a:p>
          <a:p>
            <a:r>
              <a:rPr lang="en-US" b="0" i="0" dirty="0">
                <a:solidFill>
                  <a:srgbClr val="001D35"/>
                </a:solidFill>
                <a:effectLst/>
              </a:rPr>
              <a:t>the lining of the stomach or esophagus transforms into tissue resembling that of the intestine</a:t>
            </a:r>
          </a:p>
          <a:p>
            <a:r>
              <a:rPr lang="en-US" b="0" i="0" dirty="0">
                <a:solidFill>
                  <a:srgbClr val="001D35"/>
                </a:solidFill>
                <a:effectLst/>
              </a:rPr>
              <a:t>H. Pylori &gt; chronic gastritis &gt; smoking &gt; alcohol</a:t>
            </a:r>
          </a:p>
          <a:p>
            <a:r>
              <a:rPr lang="en-US" dirty="0">
                <a:solidFill>
                  <a:srgbClr val="001D35"/>
                </a:solidFill>
              </a:rPr>
              <a:t>&lt; 0.25% transformation to cancer/year</a:t>
            </a:r>
          </a:p>
          <a:p>
            <a:endParaRPr lang="en-US" b="0" i="0" dirty="0">
              <a:solidFill>
                <a:srgbClr val="001D35"/>
              </a:solidFill>
              <a:effectLst/>
              <a:latin typeface="Google Sans"/>
            </a:endParaRPr>
          </a:p>
          <a:p>
            <a:endParaRPr lang="en-US" dirty="0">
              <a:solidFill>
                <a:srgbClr val="001D35"/>
              </a:solidFill>
              <a:latin typeface="Google Sans"/>
            </a:endParaRPr>
          </a:p>
          <a:p>
            <a:pPr marL="0" indent="0">
              <a:buNone/>
            </a:pPr>
            <a:endParaRPr lang="en-US" sz="1600" i="1" u="sng" strike="noStrike" dirty="0">
              <a:effectLst/>
              <a:hlinkClick r:id="rId2">
                <a:extLst>
                  <a:ext uri="{A12FA001-AC4F-418D-AE19-62706E023703}">
                    <ahyp:hlinkClr xmlns:ahyp="http://schemas.microsoft.com/office/drawing/2018/hyperlinkcolor" xmlns="" val="tx"/>
                  </a:ext>
                </a:extLst>
              </a:hlinkClick>
            </a:endParaRPr>
          </a:p>
          <a:p>
            <a:pPr marL="0" indent="0">
              <a:buNone/>
            </a:pPr>
            <a:endParaRPr lang="en-US" sz="1600" i="1" u="sng" dirty="0">
              <a:hlinkClick r:id="rId2">
                <a:extLst>
                  <a:ext uri="{A12FA001-AC4F-418D-AE19-62706E023703}">
                    <ahyp:hlinkClr xmlns:ahyp="http://schemas.microsoft.com/office/drawing/2018/hyperlinkcolor" xmlns="" val="tx"/>
                  </a:ext>
                </a:extLst>
              </a:hlinkClick>
            </a:endParaRPr>
          </a:p>
          <a:p>
            <a:pPr marL="0" indent="0">
              <a:buNone/>
            </a:pPr>
            <a:endParaRPr lang="en-US" sz="1600" i="1" u="sng" strike="noStrike" dirty="0">
              <a:effectLst/>
              <a:hlinkClick r:id="rId2">
                <a:extLst>
                  <a:ext uri="{A12FA001-AC4F-418D-AE19-62706E023703}">
                    <ahyp:hlinkClr xmlns:ahyp="http://schemas.microsoft.com/office/drawing/2018/hyperlinkcolor" xmlns="" val="tx"/>
                  </a:ext>
                </a:extLst>
              </a:hlinkClick>
            </a:endParaRPr>
          </a:p>
          <a:p>
            <a:pPr marL="0" indent="0">
              <a:buNone/>
            </a:pPr>
            <a:r>
              <a:rPr lang="en-US" sz="1600" i="1" u="sng" strike="noStrike" dirty="0" err="1">
                <a:effectLst/>
                <a:hlinkClick r:id="rId2">
                  <a:extLst>
                    <a:ext uri="{A12FA001-AC4F-418D-AE19-62706E023703}">
                      <ahyp:hlinkClr xmlns:ahyp="http://schemas.microsoft.com/office/drawing/2018/hyperlinkcolor" xmlns="" val="tx"/>
                    </a:ext>
                  </a:extLst>
                </a:hlinkClick>
              </a:rPr>
              <a:t>Altayar</a:t>
            </a:r>
            <a:r>
              <a:rPr lang="en-US" sz="1600" i="1" u="sng" strike="noStrike" dirty="0">
                <a:effectLst/>
                <a:hlinkClick r:id="rId2">
                  <a:extLst>
                    <a:ext uri="{A12FA001-AC4F-418D-AE19-62706E023703}">
                      <ahyp:hlinkClr xmlns:ahyp="http://schemas.microsoft.com/office/drawing/2018/hyperlinkcolor" xmlns="" val="tx"/>
                    </a:ext>
                  </a:extLst>
                </a:hlinkClick>
              </a:rPr>
              <a:t> O, </a:t>
            </a:r>
            <a:r>
              <a:rPr lang="en-US" sz="1600" i="1" u="sng" strike="noStrike" dirty="0" err="1">
                <a:effectLst/>
                <a:hlinkClick r:id="rId2">
                  <a:extLst>
                    <a:ext uri="{A12FA001-AC4F-418D-AE19-62706E023703}">
                      <ahyp:hlinkClr xmlns:ahyp="http://schemas.microsoft.com/office/drawing/2018/hyperlinkcolor" xmlns="" val="tx"/>
                    </a:ext>
                  </a:extLst>
                </a:hlinkClick>
              </a:rPr>
              <a:t>Davitkov</a:t>
            </a:r>
            <a:r>
              <a:rPr lang="en-US" sz="1600" i="1" u="sng" strike="noStrike" dirty="0">
                <a:effectLst/>
                <a:hlinkClick r:id="rId2">
                  <a:extLst>
                    <a:ext uri="{A12FA001-AC4F-418D-AE19-62706E023703}">
                      <ahyp:hlinkClr xmlns:ahyp="http://schemas.microsoft.com/office/drawing/2018/hyperlinkcolor" xmlns="" val="tx"/>
                    </a:ext>
                  </a:extLst>
                </a:hlinkClick>
              </a:rPr>
              <a:t> P, Shah SC, et al. AGA Technical Review on Gastric Intestinal Metaplasia-Epidemiology and Risk Factors. Gastroenterology 2020; 158:732.</a:t>
            </a:r>
            <a:endParaRPr lang="en-US" sz="1600" i="1" u="sng" dirty="0">
              <a:effectLst/>
            </a:endParaRPr>
          </a:p>
          <a:p>
            <a:pPr marL="0" indent="0">
              <a:buNone/>
            </a:pPr>
            <a:endParaRPr lang="en-US" b="0" i="0" dirty="0">
              <a:solidFill>
                <a:srgbClr val="001D35"/>
              </a:solidFill>
              <a:effectLst/>
              <a:latin typeface="Google Sans"/>
            </a:endParaRPr>
          </a:p>
        </p:txBody>
      </p:sp>
    </p:spTree>
    <p:extLst>
      <p:ext uri="{BB962C8B-B14F-4D97-AF65-F5344CB8AC3E}">
        <p14:creationId xmlns:p14="http://schemas.microsoft.com/office/powerpoint/2010/main" val="261925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91E3030-FFAB-C496-415B-01806E497DD5}"/>
              </a:ext>
            </a:extLst>
          </p:cNvPr>
          <p:cNvSpPr>
            <a:spLocks noGrp="1"/>
          </p:cNvSpPr>
          <p:nvPr>
            <p:ph idx="1"/>
          </p:nvPr>
        </p:nvSpPr>
        <p:spPr>
          <a:xfrm>
            <a:off x="838200" y="1986454"/>
            <a:ext cx="10515600" cy="4871545"/>
          </a:xfrm>
        </p:spPr>
        <p:txBody>
          <a:bodyPr>
            <a:normAutofit/>
          </a:bodyPr>
          <a:lstStyle/>
          <a:p>
            <a:pPr marL="0" indent="0">
              <a:buNone/>
            </a:pPr>
            <a:r>
              <a:rPr lang="en-US" dirty="0"/>
              <a:t>4. Gastric dysplasia:</a:t>
            </a:r>
          </a:p>
          <a:p>
            <a:r>
              <a:rPr lang="en-US" b="0" i="0" dirty="0">
                <a:solidFill>
                  <a:schemeClr val="bg1"/>
                </a:solidFill>
                <a:effectLst/>
              </a:rPr>
              <a:t>presence of histologically unequivocal neoplastic epithelium without evidence of tissue invasion </a:t>
            </a:r>
            <a:endParaRPr lang="en-US" dirty="0">
              <a:solidFill>
                <a:schemeClr val="bg1"/>
              </a:solidFill>
            </a:endParaRPr>
          </a:p>
          <a:p>
            <a:r>
              <a:rPr lang="en-US" b="0" i="0" dirty="0">
                <a:solidFill>
                  <a:schemeClr val="bg1"/>
                </a:solidFill>
                <a:effectLst/>
              </a:rPr>
              <a:t>precancerous lesion and the penultimate stage in gastric carcinogenesis, particularly the intestinal type</a:t>
            </a:r>
          </a:p>
          <a:p>
            <a:r>
              <a:rPr lang="en-US" dirty="0">
                <a:solidFill>
                  <a:schemeClr val="bg1"/>
                </a:solidFill>
              </a:rPr>
              <a:t>Occurring in 0.5 – 20%, depending on location</a:t>
            </a:r>
          </a:p>
          <a:p>
            <a:r>
              <a:rPr lang="en-US" dirty="0">
                <a:solidFill>
                  <a:schemeClr val="bg1"/>
                </a:solidFill>
              </a:rPr>
              <a:t>LGD – 3 - 9%, HGD – 25%</a:t>
            </a:r>
          </a:p>
          <a:p>
            <a:pPr marL="0" lvl="0" indent="0" eaLnBrk="0" fontAlgn="base" hangingPunct="0">
              <a:lnSpc>
                <a:spcPct val="100000"/>
              </a:lnSpc>
              <a:spcBef>
                <a:spcPct val="0"/>
              </a:spcBef>
              <a:spcAft>
                <a:spcPct val="0"/>
              </a:spcAft>
              <a:buNone/>
            </a:pPr>
            <a:endParaRPr lang="en-US" altLang="en-US" b="1" dirty="0">
              <a:latin typeface="Source Sans Pro Web"/>
            </a:endParaRPr>
          </a:p>
          <a:p>
            <a:pPr marL="0" lvl="0" indent="0" eaLnBrk="0" fontAlgn="base" hangingPunct="0">
              <a:lnSpc>
                <a:spcPct val="100000"/>
              </a:lnSpc>
              <a:spcBef>
                <a:spcPct val="0"/>
              </a:spcBef>
              <a:spcAft>
                <a:spcPct val="0"/>
              </a:spcAft>
              <a:buNone/>
            </a:pPr>
            <a:endParaRPr lang="en-US" altLang="en-US" sz="1600" i="1" dirty="0">
              <a:latin typeface="Source Sans Pro Web"/>
            </a:endParaRPr>
          </a:p>
          <a:p>
            <a:pPr marL="0" lvl="0" indent="0" eaLnBrk="0" fontAlgn="base" hangingPunct="0">
              <a:lnSpc>
                <a:spcPct val="100000"/>
              </a:lnSpc>
              <a:spcBef>
                <a:spcPct val="0"/>
              </a:spcBef>
              <a:spcAft>
                <a:spcPct val="0"/>
              </a:spcAft>
              <a:buNone/>
            </a:pPr>
            <a:endParaRPr lang="en-US" altLang="en-US" sz="1600" i="1" dirty="0">
              <a:latin typeface="Source Sans Pro Web"/>
            </a:endParaRPr>
          </a:p>
          <a:p>
            <a:pPr marL="0" lvl="0" indent="0" eaLnBrk="0" fontAlgn="base" hangingPunct="0">
              <a:lnSpc>
                <a:spcPct val="100000"/>
              </a:lnSpc>
              <a:spcBef>
                <a:spcPct val="0"/>
              </a:spcBef>
              <a:spcAft>
                <a:spcPct val="0"/>
              </a:spcAft>
              <a:buNone/>
            </a:pPr>
            <a:endParaRPr lang="en-US" altLang="en-US" sz="1600" i="1" dirty="0">
              <a:latin typeface="Source Sans Pro Web"/>
            </a:endParaRPr>
          </a:p>
          <a:p>
            <a:pPr marL="0" lvl="0" indent="0" eaLnBrk="0" fontAlgn="base" hangingPunct="0">
              <a:lnSpc>
                <a:spcPct val="100000"/>
              </a:lnSpc>
              <a:spcBef>
                <a:spcPct val="0"/>
              </a:spcBef>
              <a:spcAft>
                <a:spcPct val="0"/>
              </a:spcAft>
              <a:buNone/>
            </a:pPr>
            <a:r>
              <a:rPr lang="en-US" altLang="en-US" sz="1800" i="1" dirty="0"/>
              <a:t>Diagnosis and management of gastric dysplasia, 2016 Feb 26, </a:t>
            </a:r>
            <a:r>
              <a:rPr kumimoji="0" lang="en-US" altLang="en-US" sz="1800" i="1" u="sng" strike="noStrike" cap="none" normalizeH="0" baseline="0" dirty="0">
                <a:ln>
                  <a:noFill/>
                </a:ln>
                <a:effectLst/>
                <a:hlinkClick r:id="rId2">
                  <a:extLst>
                    <a:ext uri="{A12FA001-AC4F-418D-AE19-62706E023703}">
                      <ahyp:hlinkClr xmlns:ahyp="http://schemas.microsoft.com/office/drawing/2018/hyperlinkcolor" xmlns="" val="tx"/>
                    </a:ext>
                  </a:extLst>
                </a:hlinkClick>
              </a:rPr>
              <a:t>Jae Kyu Sung</a:t>
            </a:r>
            <a:r>
              <a:rPr kumimoji="0" lang="en-US" altLang="en-US" sz="1800" i="1" u="none" strike="noStrike" cap="none" normalizeH="0" baseline="0" dirty="0">
                <a:ln>
                  <a:noFill/>
                </a:ln>
                <a:effectLst/>
              </a:rPr>
              <a:t> </a:t>
            </a:r>
            <a:endParaRPr lang="en-US" altLang="en-US" sz="1800" i="1" dirty="0"/>
          </a:p>
          <a:p>
            <a:pPr marL="0" indent="0">
              <a:buNone/>
            </a:pPr>
            <a:endParaRPr lang="en-US" dirty="0"/>
          </a:p>
          <a:p>
            <a:pPr marL="0" indent="0">
              <a:buNone/>
            </a:pPr>
            <a:endParaRPr lang="en-US" dirty="0"/>
          </a:p>
        </p:txBody>
      </p:sp>
      <p:sp>
        <p:nvSpPr>
          <p:cNvPr id="5" name="Rectangle 2">
            <a:extLst>
              <a:ext uri="{FF2B5EF4-FFF2-40B4-BE49-F238E27FC236}">
                <a16:creationId xmlns:a16="http://schemas.microsoft.com/office/drawing/2014/main" xmlns="" id="{3EABDB13-6CB7-E547-40A2-820016921895}"/>
              </a:ext>
            </a:extLst>
          </p:cNvPr>
          <p:cNvSpPr>
            <a:spLocks noChangeArrowheads="1"/>
          </p:cNvSpPr>
          <p:nvPr/>
        </p:nvSpPr>
        <p:spPr bwMode="auto">
          <a:xfrm>
            <a:off x="0" y="-138499"/>
            <a:ext cx="12824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19704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6D53269-B7EE-7C99-7ECE-3F092D9EA885}"/>
              </a:ext>
            </a:extLst>
          </p:cNvPr>
          <p:cNvSpPr>
            <a:spLocks noGrp="1"/>
          </p:cNvSpPr>
          <p:nvPr>
            <p:ph idx="1"/>
          </p:nvPr>
        </p:nvSpPr>
        <p:spPr>
          <a:xfrm>
            <a:off x="680321" y="1975944"/>
            <a:ext cx="9613861" cy="4882055"/>
          </a:xfrm>
        </p:spPr>
        <p:txBody>
          <a:bodyPr>
            <a:normAutofit/>
          </a:bodyPr>
          <a:lstStyle/>
          <a:p>
            <a:pPr marL="0" indent="0">
              <a:buNone/>
            </a:pPr>
            <a:r>
              <a:rPr lang="en-US" dirty="0"/>
              <a:t>5. </a:t>
            </a:r>
            <a:r>
              <a:rPr lang="en-US" sz="2600" dirty="0"/>
              <a:t>Gastric polyps:</a:t>
            </a:r>
          </a:p>
          <a:p>
            <a:r>
              <a:rPr lang="en-US" sz="2600" b="0" i="0" dirty="0">
                <a:solidFill>
                  <a:srgbClr val="000000"/>
                </a:solidFill>
                <a:effectLst/>
              </a:rPr>
              <a:t>projections of mucosal or submucosal tissue into the stomach lumen, representing many tissue types with a spectrum of malignant potential</a:t>
            </a:r>
          </a:p>
          <a:p>
            <a:r>
              <a:rPr lang="en-US" sz="2600" b="0" i="0" dirty="0">
                <a:solidFill>
                  <a:srgbClr val="000000"/>
                </a:solidFill>
                <a:effectLst/>
              </a:rPr>
              <a:t>fundic gland &lt; hyperplastic &lt; adenomatous polyps.</a:t>
            </a:r>
          </a:p>
          <a:p>
            <a:r>
              <a:rPr lang="en-US" sz="2600" dirty="0">
                <a:solidFill>
                  <a:srgbClr val="000000"/>
                </a:solidFill>
              </a:rPr>
              <a:t>2% prevalence</a:t>
            </a:r>
          </a:p>
          <a:p>
            <a:r>
              <a:rPr lang="en-US" sz="2600" dirty="0">
                <a:solidFill>
                  <a:srgbClr val="000000"/>
                </a:solidFill>
              </a:rPr>
              <a:t>Malignant in 1-2% cases</a:t>
            </a:r>
          </a:p>
          <a:p>
            <a:endParaRPr lang="en-US" dirty="0">
              <a:solidFill>
                <a:srgbClr val="000000"/>
              </a:solidFill>
              <a:latin typeface="Times New Roman" panose="02020603050405020304" pitchFamily="18" charset="0"/>
            </a:endParaRPr>
          </a:p>
          <a:p>
            <a:endParaRPr lang="en-US" sz="1800" dirty="0"/>
          </a:p>
          <a:p>
            <a:pPr algn="l">
              <a:buNone/>
            </a:pPr>
            <a:r>
              <a:rPr lang="en-US" sz="1800" i="1" dirty="0">
                <a:effectLst/>
              </a:rPr>
              <a:t>Gastric Polyp, Christopher D. Arteaga; </a:t>
            </a:r>
            <a:r>
              <a:rPr lang="en-US" sz="1800" i="1" dirty="0" err="1">
                <a:effectLst/>
              </a:rPr>
              <a:t>Roopma</a:t>
            </a:r>
            <a:r>
              <a:rPr lang="en-US" sz="1800" i="1" dirty="0">
                <a:effectLst/>
              </a:rPr>
              <a:t> Wadhwa, October 9, 2024</a:t>
            </a:r>
            <a:r>
              <a:rPr lang="en-US" sz="2200" i="1" dirty="0">
                <a:solidFill>
                  <a:srgbClr val="000000"/>
                </a:solidFill>
                <a:effectLst/>
              </a:rPr>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91613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797C52-31E5-F6D6-6E67-F1ED413243D3}"/>
              </a:ext>
            </a:extLst>
          </p:cNvPr>
          <p:cNvSpPr>
            <a:spLocks noGrp="1"/>
          </p:cNvSpPr>
          <p:nvPr>
            <p:ph type="title"/>
          </p:nvPr>
        </p:nvSpPr>
        <p:spPr/>
        <p:txBody>
          <a:bodyPr/>
          <a:lstStyle/>
          <a:p>
            <a:r>
              <a:rPr lang="en-US" dirty="0"/>
              <a:t>Malignant lesions:</a:t>
            </a:r>
          </a:p>
        </p:txBody>
      </p:sp>
      <p:sp>
        <p:nvSpPr>
          <p:cNvPr id="3" name="Content Placeholder 2">
            <a:extLst>
              <a:ext uri="{FF2B5EF4-FFF2-40B4-BE49-F238E27FC236}">
                <a16:creationId xmlns:a16="http://schemas.microsoft.com/office/drawing/2014/main" xmlns="" id="{480E86D5-4D59-FBAB-D551-2BD4675C549C}"/>
              </a:ext>
            </a:extLst>
          </p:cNvPr>
          <p:cNvSpPr>
            <a:spLocks noGrp="1"/>
          </p:cNvSpPr>
          <p:nvPr>
            <p:ph idx="1"/>
          </p:nvPr>
        </p:nvSpPr>
        <p:spPr>
          <a:xfrm>
            <a:off x="680321" y="1944414"/>
            <a:ext cx="9613861" cy="3991775"/>
          </a:xfrm>
        </p:spPr>
        <p:txBody>
          <a:bodyPr/>
          <a:lstStyle/>
          <a:p>
            <a:r>
              <a:rPr lang="en-US" dirty="0">
                <a:solidFill>
                  <a:schemeClr val="bg1"/>
                </a:solidFill>
              </a:rPr>
              <a:t>1. Esophageal cancers:</a:t>
            </a:r>
          </a:p>
          <a:p>
            <a:endParaRPr lang="en-US" dirty="0"/>
          </a:p>
        </p:txBody>
      </p:sp>
      <p:pic>
        <p:nvPicPr>
          <p:cNvPr id="4" name="Picture 3">
            <a:extLst>
              <a:ext uri="{FF2B5EF4-FFF2-40B4-BE49-F238E27FC236}">
                <a16:creationId xmlns:a16="http://schemas.microsoft.com/office/drawing/2014/main" xmlns="" id="{6FF911AB-E042-505C-65A0-440B8E77AA28}"/>
              </a:ext>
            </a:extLst>
          </p:cNvPr>
          <p:cNvPicPr>
            <a:picLocks noChangeAspect="1"/>
          </p:cNvPicPr>
          <p:nvPr/>
        </p:nvPicPr>
        <p:blipFill>
          <a:blip r:embed="rId2"/>
          <a:stretch>
            <a:fillRect/>
          </a:stretch>
        </p:blipFill>
        <p:spPr>
          <a:xfrm>
            <a:off x="381000" y="2401504"/>
            <a:ext cx="11430000" cy="4335627"/>
          </a:xfrm>
          <a:prstGeom prst="rect">
            <a:avLst/>
          </a:prstGeom>
        </p:spPr>
      </p:pic>
    </p:spTree>
    <p:extLst>
      <p:ext uri="{BB962C8B-B14F-4D97-AF65-F5344CB8AC3E}">
        <p14:creationId xmlns:p14="http://schemas.microsoft.com/office/powerpoint/2010/main" val="112207318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12088</TotalTime>
  <Words>993</Words>
  <Application>Microsoft Office PowerPoint</Application>
  <PresentationFormat>Widescreen</PresentationFormat>
  <Paragraphs>188</Paragraphs>
  <Slides>26</Slides>
  <Notes>10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BlinkMacSystemFont</vt:lpstr>
      <vt:lpstr>Brush Script MT</vt:lpstr>
      <vt:lpstr>Calibri</vt:lpstr>
      <vt:lpstr>Calibri Light</vt:lpstr>
      <vt:lpstr>Cambria</vt:lpstr>
      <vt:lpstr>Google Sans</vt:lpstr>
      <vt:lpstr>interfaceregular</vt:lpstr>
      <vt:lpstr>proxima_nova_rgregular</vt:lpstr>
      <vt:lpstr>Source Sans Pro Web</vt:lpstr>
      <vt:lpstr>Times New Roman</vt:lpstr>
      <vt:lpstr>Trebuchet MS</vt:lpstr>
      <vt:lpstr>Berlin</vt:lpstr>
      <vt:lpstr>WHERE THERE IS SMOKE, THERE IS…</vt:lpstr>
      <vt:lpstr>Objectives: </vt:lpstr>
      <vt:lpstr>Premalignant and malignant lesions of the upper G. I tract:</vt:lpstr>
      <vt:lpstr>Lesions and epidemiology:</vt:lpstr>
      <vt:lpstr>PowerPoint Presentation</vt:lpstr>
      <vt:lpstr>PowerPoint Presentation</vt:lpstr>
      <vt:lpstr>PowerPoint Presentation</vt:lpstr>
      <vt:lpstr>PowerPoint Presentation</vt:lpstr>
      <vt:lpstr>Malignant lesions:</vt:lpstr>
      <vt:lpstr>PowerPoint Presentation</vt:lpstr>
      <vt:lpstr>2. Gastric cancer:</vt:lpstr>
      <vt:lpstr>PowerPoint Presentation</vt:lpstr>
      <vt:lpstr>Why diagnose them early:</vt:lpstr>
      <vt:lpstr>Who to screen:</vt:lpstr>
      <vt:lpstr>PowerPoint Presentation</vt:lpstr>
      <vt:lpstr>How to screen:</vt:lpstr>
      <vt:lpstr>Upper G.I endscopy:</vt:lpstr>
      <vt:lpstr>White light endoscopy:</vt:lpstr>
      <vt:lpstr>Chromo endoscopy:</vt:lpstr>
      <vt:lpstr>Narrow band imaging:</vt:lpstr>
      <vt:lpstr>NBI with magnification:</vt:lpstr>
      <vt:lpstr>Other tricks and turns:</vt:lpstr>
      <vt:lpstr>PowerPoint Presentation</vt:lpstr>
      <vt:lpstr>Management:</vt:lpstr>
      <vt:lpstr>Take home: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WHERE THERE IS SMOKE, THERE IS…</dc:title>
  <dc:creator>sajni pabari</dc:creator>
  <cp:lastModifiedBy>Virginia Wangui Mugira</cp:lastModifiedBy>
  <cp:revision>12</cp:revision>
  <dcterms:created xsi:type="dcterms:W3CDTF">2025-05-15T09:19:13Z</dcterms:created>
  <dcterms:modified xsi:type="dcterms:W3CDTF">2025-09-08T08:23:50Z</dcterms:modified>
</cp:coreProperties>
</file>