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5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600" y="6407944"/>
            <a:ext cx="6502153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err="1" smtClean="0"/>
              <a:t>Amila</a:t>
            </a:r>
            <a:r>
              <a:rPr lang="en-US" dirty="0" smtClean="0"/>
              <a:t> </a:t>
            </a:r>
            <a:r>
              <a:rPr lang="en-US" dirty="0" err="1" smtClean="0"/>
              <a:t>Giragama</a:t>
            </a:r>
            <a:r>
              <a:rPr lang="en-US" dirty="0" smtClean="0"/>
              <a:t>, IT Systems, </a:t>
            </a:r>
            <a:r>
              <a:rPr lang="en-US" dirty="0" err="1" smtClean="0"/>
              <a:t>Polgahamula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6/30/2012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248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Amila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Giragama</a:t>
            </a:r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IT Systems,</a:t>
            </a:r>
            <a:r>
              <a:rPr lang="en-US" baseline="0" dirty="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Polgahamula</a:t>
            </a:r>
            <a:endParaRPr lang="en-US" dirty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Gates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Use of 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Amila</a:t>
            </a:r>
            <a:r>
              <a:rPr lang="en-US" dirty="0" smtClean="0"/>
              <a:t> </a:t>
            </a:r>
            <a:r>
              <a:rPr lang="en-US" dirty="0" err="1" smtClean="0"/>
              <a:t>Giragama</a:t>
            </a:r>
            <a:r>
              <a:rPr lang="en-US" dirty="0" smtClean="0"/>
              <a:t>,</a:t>
            </a:r>
          </a:p>
          <a:p>
            <a:r>
              <a:rPr lang="en-US" dirty="0" smtClean="0"/>
              <a:t>IT Systems,</a:t>
            </a:r>
          </a:p>
          <a:p>
            <a:r>
              <a:rPr lang="en-US" dirty="0" err="1" smtClean="0"/>
              <a:t>Polgahamula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‘NOT’, operation we user “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dirty="0" smtClean="0"/>
              <a:t>” (bar) or “ 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en-US" dirty="0" smtClean="0"/>
              <a:t> ”</a:t>
            </a:r>
          </a:p>
          <a:p>
            <a:r>
              <a:rPr lang="en-US" dirty="0" smtClean="0"/>
              <a:t>If A is the Boolean variable, let us consider the expression NOT 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– Logic Complement ( </a:t>
            </a:r>
            <a:r>
              <a:rPr lang="en-US" dirty="0" smtClean="0">
                <a:solidFill>
                  <a:srgbClr val="00B0F0"/>
                </a:solidFill>
              </a:rPr>
              <a:t>-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en-US" dirty="0" smtClean="0"/>
              <a:t> 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4648200"/>
          <a:ext cx="2114550" cy="1985962"/>
        </p:xfrm>
        <a:graphic>
          <a:graphicData uri="http://schemas.openxmlformats.org/drawingml/2006/table">
            <a:tbl>
              <a:tblPr/>
              <a:tblGrid>
                <a:gridCol w="783167"/>
                <a:gridCol w="1331383"/>
              </a:tblGrid>
              <a:tr h="980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A</a:t>
                      </a:r>
                      <a:b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(Ā)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038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Truth Table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For the operation NOT only one variable is used</a:t>
            </a:r>
            <a:endParaRPr lang="en-US" sz="2400" i="1" dirty="0">
              <a:solidFill>
                <a:srgbClr val="00206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0"/>
            <a:ext cx="54552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pic>
        <p:nvPicPr>
          <p:cNvPr id="23554" name="Picture 2" descr="D:\Teaching\ITS\References\BALG\allaboutcircuits\14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3924300" cy="1362075"/>
          </a:xfrm>
          <a:prstGeom prst="rect">
            <a:avLst/>
          </a:prstGeom>
          <a:noFill/>
        </p:spPr>
      </p:pic>
      <p:pic>
        <p:nvPicPr>
          <p:cNvPr id="23556" name="Picture 4" descr="D:\Teaching\ITS\References\BALG\allaboutcircuits\140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3924300" cy="1362075"/>
          </a:xfrm>
          <a:prstGeom prst="rect">
            <a:avLst/>
          </a:prstGeom>
          <a:noFill/>
        </p:spPr>
      </p:pic>
      <p:pic>
        <p:nvPicPr>
          <p:cNvPr id="23558" name="Picture 6" descr="D:\Teaching\ITS\References\BALG\allaboutcircuits\140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95400"/>
            <a:ext cx="3924300" cy="1362075"/>
          </a:xfrm>
          <a:prstGeom prst="rect">
            <a:avLst/>
          </a:prstGeom>
          <a:noFill/>
        </p:spPr>
      </p:pic>
      <p:pic>
        <p:nvPicPr>
          <p:cNvPr id="23560" name="Picture 8" descr="D:\Teaching\ITS\References\BALG\allaboutcircuits\140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971800"/>
            <a:ext cx="3886200" cy="136207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228600" y="28194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314700" y="2856706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pic>
        <p:nvPicPr>
          <p:cNvPr id="24578" name="Picture 2" descr="D:\Teaching\ITS\References\BALG\allaboutcircuits\140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924300" cy="952500"/>
          </a:xfrm>
          <a:prstGeom prst="rect">
            <a:avLst/>
          </a:prstGeom>
          <a:noFill/>
        </p:spPr>
      </p:pic>
      <p:pic>
        <p:nvPicPr>
          <p:cNvPr id="24580" name="Picture 4" descr="D:\Teaching\ITS\References\BALG\allaboutcircuits\140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3924300" cy="952500"/>
          </a:xfrm>
          <a:prstGeom prst="rect">
            <a:avLst/>
          </a:prstGeom>
          <a:noFill/>
        </p:spPr>
      </p:pic>
      <p:pic>
        <p:nvPicPr>
          <p:cNvPr id="24582" name="Picture 6" descr="D:\Teaching\ITS\References\BALG\allaboutcircuits\140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524000"/>
            <a:ext cx="3924300" cy="952500"/>
          </a:xfrm>
          <a:prstGeom prst="rect">
            <a:avLst/>
          </a:prstGeom>
          <a:noFill/>
        </p:spPr>
      </p:pic>
      <p:pic>
        <p:nvPicPr>
          <p:cNvPr id="24584" name="Picture 8" descr="D:\Teaching\ITS\References\BALG\allaboutcircuits\140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2895600"/>
            <a:ext cx="3886200" cy="9525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228600" y="26670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238500" y="2781300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Gate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3924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71600"/>
            <a:ext cx="3924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2858294" y="2781300"/>
            <a:ext cx="3428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2819400"/>
            <a:ext cx="861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2895600"/>
            <a:ext cx="861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4" name="Picture 4" descr="D:\Teaching\ITS\References\BALG\allaboutcircuits\140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276600"/>
            <a:ext cx="3924300" cy="1285875"/>
          </a:xfrm>
          <a:prstGeom prst="rect">
            <a:avLst/>
          </a:prstGeom>
          <a:noFill/>
        </p:spPr>
      </p:pic>
      <p:pic>
        <p:nvPicPr>
          <p:cNvPr id="25605" name="Picture 5" descr="D:\Teaching\ITS\References\BALG\allaboutcircuits\140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286125"/>
            <a:ext cx="3924301" cy="128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addition is equivalent to the </a:t>
            </a:r>
            <a:r>
              <a:rPr lang="en-US" i="1" dirty="0" smtClean="0"/>
              <a:t>OR</a:t>
            </a:r>
            <a:r>
              <a:rPr lang="en-US" dirty="0" smtClean="0"/>
              <a:t> logic function, as well as </a:t>
            </a:r>
            <a:r>
              <a:rPr lang="en-US" i="1" dirty="0" smtClean="0"/>
              <a:t>parallel</a:t>
            </a:r>
            <a:r>
              <a:rPr lang="en-US" dirty="0" smtClean="0"/>
              <a:t> switch contacts.</a:t>
            </a:r>
          </a:p>
          <a:p>
            <a:r>
              <a:rPr lang="en-US" dirty="0" smtClean="0"/>
              <a:t>Boolean multiplication is equivalent to the </a:t>
            </a:r>
            <a:r>
              <a:rPr lang="en-US" i="1" dirty="0" smtClean="0"/>
              <a:t>AND</a:t>
            </a:r>
            <a:r>
              <a:rPr lang="en-US" dirty="0" smtClean="0"/>
              <a:t> logic function, as well as </a:t>
            </a:r>
            <a:r>
              <a:rPr lang="en-US" i="1" dirty="0" smtClean="0"/>
              <a:t>series</a:t>
            </a:r>
            <a:r>
              <a:rPr lang="en-US" dirty="0" smtClean="0"/>
              <a:t> switch contacts.</a:t>
            </a:r>
          </a:p>
          <a:p>
            <a:r>
              <a:rPr lang="en-US" dirty="0" smtClean="0"/>
              <a:t>Boolean complementation is equivalent to the </a:t>
            </a:r>
            <a:r>
              <a:rPr lang="en-US" i="1" dirty="0" smtClean="0"/>
              <a:t>NOT</a:t>
            </a:r>
            <a:r>
              <a:rPr lang="en-US" dirty="0" smtClean="0"/>
              <a:t> logic function, as well as </a:t>
            </a:r>
            <a:r>
              <a:rPr lang="en-US" i="1" dirty="0" smtClean="0"/>
              <a:t>normally-closed</a:t>
            </a:r>
            <a:r>
              <a:rPr lang="en-US" dirty="0" smtClean="0"/>
              <a:t> relay contacts.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the left and move towards the right.</a:t>
            </a:r>
          </a:p>
          <a:p>
            <a:r>
              <a:rPr lang="en-US" dirty="0" smtClean="0"/>
              <a:t>First simplify operation within brackets.</a:t>
            </a:r>
          </a:p>
          <a:p>
            <a:r>
              <a:rPr lang="en-US" dirty="0" smtClean="0"/>
              <a:t>After then do all </a:t>
            </a:r>
            <a:r>
              <a:rPr lang="en-US" dirty="0" smtClean="0">
                <a:solidFill>
                  <a:srgbClr val="00B0F0"/>
                </a:solidFill>
              </a:rPr>
              <a:t>NOT</a:t>
            </a:r>
            <a:r>
              <a:rPr lang="en-US" dirty="0" smtClean="0"/>
              <a:t> operations (</a:t>
            </a:r>
            <a:r>
              <a:rPr lang="en-US" dirty="0" smtClean="0">
                <a:solidFill>
                  <a:srgbClr val="00B0F0"/>
                </a:solidFill>
              </a:rPr>
              <a:t>¯</a:t>
            </a:r>
            <a:r>
              <a:rPr lang="en-US" dirty="0" smtClean="0"/>
              <a:t>) from left to right</a:t>
            </a:r>
          </a:p>
          <a:p>
            <a:r>
              <a:rPr lang="en-US" dirty="0" smtClean="0"/>
              <a:t>Then do 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operation (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) from left to right</a:t>
            </a:r>
          </a:p>
          <a:p>
            <a:r>
              <a:rPr lang="en-US" dirty="0" smtClean="0"/>
              <a:t>Finally do OR operation (</a:t>
            </a:r>
            <a:r>
              <a:rPr lang="en-US" dirty="0" smtClean="0">
                <a:solidFill>
                  <a:srgbClr val="00B0F0"/>
                </a:solidFill>
              </a:rPr>
              <a:t>+</a:t>
            </a:r>
            <a:r>
              <a:rPr lang="en-US" dirty="0" smtClean="0"/>
              <a:t>) from left to right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Simplification of Boolean Expression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r>
              <a:rPr lang="en-US" dirty="0" smtClean="0">
                <a:latin typeface="Calibri"/>
              </a:rPr>
              <a:t>Construct Truth Table for the fallowing Boolean expression</a:t>
            </a:r>
          </a:p>
          <a:p>
            <a:pPr lvl="1"/>
            <a:r>
              <a:rPr lang="en-US" dirty="0" smtClean="0">
                <a:latin typeface="Calibri"/>
              </a:rPr>
              <a:t>A.B+A.Ā </a:t>
            </a:r>
          </a:p>
          <a:p>
            <a:pPr lvl="1"/>
            <a:r>
              <a:rPr lang="en-US" dirty="0" smtClean="0">
                <a:latin typeface="Calibri"/>
              </a:rPr>
              <a:t>(A.B).A +(A.B).B</a:t>
            </a:r>
          </a:p>
          <a:p>
            <a:pPr lvl="1"/>
            <a:r>
              <a:rPr lang="en-US" dirty="0" smtClean="0">
                <a:latin typeface="Calibri"/>
              </a:rPr>
              <a:t>A+Ā.B</a:t>
            </a:r>
          </a:p>
          <a:p>
            <a:r>
              <a:rPr lang="en-US" dirty="0" smtClean="0">
                <a:latin typeface="Calibri"/>
              </a:rPr>
              <a:t>Find the values of fallowing Boolean Expressions</a:t>
            </a:r>
          </a:p>
          <a:p>
            <a:pPr lvl="1"/>
            <a:r>
              <a:rPr lang="en-US" dirty="0" smtClean="0">
                <a:latin typeface="Calibri"/>
              </a:rPr>
              <a:t>1.1.0 + 1.1.1+0.1+1</a:t>
            </a:r>
          </a:p>
          <a:p>
            <a:pPr lvl="1"/>
            <a:r>
              <a:rPr lang="en-US" dirty="0" smtClean="0">
                <a:latin typeface="Calibri"/>
              </a:rPr>
              <a:t>-----</a:t>
            </a:r>
          </a:p>
          <a:p>
            <a:pPr lvl="1"/>
            <a:endParaRPr lang="en-US" dirty="0" smtClean="0">
              <a:latin typeface="Calibri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3581400" cy="14352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Commutative Law</a:t>
            </a:r>
          </a:p>
          <a:p>
            <a:pPr lvl="1"/>
            <a:r>
              <a:rPr lang="en-US" dirty="0" smtClean="0"/>
              <a:t>X+Y=Y+X</a:t>
            </a:r>
          </a:p>
          <a:p>
            <a:pPr lvl="1"/>
            <a:r>
              <a:rPr lang="en-US" dirty="0" smtClean="0"/>
              <a:t>X.Y=Y.X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laws of Boolean Algebra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X, Y and Z be Boolean variables.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99060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X=0, if and only if X ≠1</a:t>
            </a:r>
          </a:p>
          <a:p>
            <a:pPr marL="342900" indent="-342900">
              <a:buFontTx/>
              <a:buAutoNum type="alphaUcParenR"/>
            </a:pPr>
            <a:r>
              <a:rPr lang="en-US" dirty="0" smtClean="0"/>
              <a:t>X=1, if and only if X ≠0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6764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X+0=X</a:t>
            </a:r>
          </a:p>
          <a:p>
            <a:pPr marL="342900" indent="-342900">
              <a:buAutoNum type="alphaUcParenR"/>
            </a:pPr>
            <a:r>
              <a:rPr lang="en-US" dirty="0" smtClean="0"/>
              <a:t>X.0=0</a:t>
            </a:r>
          </a:p>
          <a:p>
            <a:pPr marL="342900" indent="-342900">
              <a:buAutoNum type="alphaUcParenR"/>
            </a:pPr>
            <a:r>
              <a:rPr lang="en-US" dirty="0" smtClean="0"/>
              <a:t>X+1=1</a:t>
            </a:r>
          </a:p>
          <a:p>
            <a:pPr marL="342900" indent="-342900">
              <a:buAutoNum type="alphaUcParenR"/>
            </a:pPr>
            <a:r>
              <a:rPr lang="en-US" dirty="0" smtClean="0"/>
              <a:t>X.1=X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3974909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Associative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Law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X+(Y+Z)=(X+Y)+Z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X.(Y.Z)=(X.Y).Z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648200" y="4800600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Idempotent Law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X+X=X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X.X=X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648200" y="3200400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Distributive Law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 smtClean="0"/>
              <a:t>X.(Y+Z)=X.Y+X.Z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X+Y.Z=(X+Y).(X+Z)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Laws Cont……</a:t>
            </a:r>
            <a:endParaRPr lang="en-US" dirty="0"/>
          </a:p>
        </p:txBody>
      </p:sp>
      <p:pic>
        <p:nvPicPr>
          <p:cNvPr id="1026" name="Picture 2" descr="D:\Teaching\ITS\References\BALG\allaboutcircuits\140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675" y="419099"/>
            <a:ext cx="3886200" cy="1333501"/>
          </a:xfrm>
          <a:prstGeom prst="rect">
            <a:avLst/>
          </a:prstGeom>
          <a:noFill/>
        </p:spPr>
      </p:pic>
      <p:pic>
        <p:nvPicPr>
          <p:cNvPr id="1028" name="Picture 4" descr="D:\Teaching\ITS\References\BALG\allaboutcircuits\140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1838325"/>
            <a:ext cx="3924300" cy="1362075"/>
          </a:xfrm>
          <a:prstGeom prst="rect">
            <a:avLst/>
          </a:prstGeom>
          <a:noFill/>
        </p:spPr>
      </p:pic>
      <p:pic>
        <p:nvPicPr>
          <p:cNvPr id="1030" name="Picture 6" descr="D:\Teaching\ITS\References\BALG\allaboutcircuits\1402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3276599"/>
            <a:ext cx="4029075" cy="1447801"/>
          </a:xfrm>
          <a:prstGeom prst="rect">
            <a:avLst/>
          </a:prstGeom>
          <a:noFill/>
        </p:spPr>
      </p:pic>
      <p:pic>
        <p:nvPicPr>
          <p:cNvPr id="1032" name="Picture 8" descr="D:\Teaching\ITS\References\BALG\allaboutcircuits\140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5029200"/>
            <a:ext cx="4638675" cy="1476375"/>
          </a:xfrm>
          <a:prstGeom prst="rect">
            <a:avLst/>
          </a:prstGeom>
          <a:noFill/>
        </p:spPr>
      </p:pic>
      <p:pic>
        <p:nvPicPr>
          <p:cNvPr id="1034" name="Picture 10" descr="D:\Teaching\ITS\References\BALG\allaboutcircuits\1402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71500"/>
            <a:ext cx="3924300" cy="952500"/>
          </a:xfrm>
          <a:prstGeom prst="rect">
            <a:avLst/>
          </a:prstGeom>
          <a:noFill/>
        </p:spPr>
      </p:pic>
      <p:pic>
        <p:nvPicPr>
          <p:cNvPr id="1036" name="Picture 12" descr="D:\Teaching\ITS\References\BALG\allaboutcircuits\1402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" y="2019300"/>
            <a:ext cx="3924300" cy="952500"/>
          </a:xfrm>
          <a:prstGeom prst="rect">
            <a:avLst/>
          </a:prstGeom>
          <a:noFill/>
        </p:spPr>
      </p:pic>
      <p:pic>
        <p:nvPicPr>
          <p:cNvPr id="1038" name="Picture 14" descr="D:\Teaching\ITS\References\BALG\allaboutcircuits\1402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2425" y="3467100"/>
            <a:ext cx="4067175" cy="952500"/>
          </a:xfrm>
          <a:prstGeom prst="rect">
            <a:avLst/>
          </a:prstGeom>
          <a:noFill/>
        </p:spPr>
      </p:pic>
      <p:pic>
        <p:nvPicPr>
          <p:cNvPr id="1040" name="Picture 16" descr="D:\Teaching\ITS\References\BALG\allaboutcircuits\1402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25" y="4800600"/>
            <a:ext cx="4638675" cy="11906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5400000" flipH="1" flipV="1">
            <a:off x="1866106" y="31623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" y="17526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" y="3198812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" y="4799012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:\Teaching\ITS\References\BALG\allaboutcircuits\140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28600"/>
            <a:ext cx="7848601" cy="4970783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473" y="5486401"/>
            <a:ext cx="28838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1200" y="520047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Another identity having to do with complementation is that of the double complement: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181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</a:p>
          <a:p>
            <a:r>
              <a:rPr lang="en-US" dirty="0" smtClean="0"/>
              <a:t>Basic Laws in Boolean Algebra</a:t>
            </a:r>
          </a:p>
          <a:p>
            <a:r>
              <a:rPr lang="en-US" dirty="0" smtClean="0"/>
              <a:t>Logic Gates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Target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39089">
            <a:off x="251343" y="3996412"/>
            <a:ext cx="4068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Please Turn Off Your Mobil Phones</a:t>
            </a:r>
            <a:endParaRPr lang="en-US" sz="4800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3048000"/>
            <a:ext cx="4487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The Greek philosopher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Aristotle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is the founder</a:t>
            </a:r>
            <a:endParaRPr lang="en-US" sz="3600" dirty="0">
              <a:solidFill>
                <a:srgbClr val="00B0F0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2819400"/>
            <a:ext cx="3581400" cy="14352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De Morgan’s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Law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300" noProof="0" dirty="0" smtClean="0"/>
              <a:t>X+Y=X.Y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X.Y=X+Y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eaching\ITS\AL\LogicGates&amp;UseofBooleanAlgebra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3028">
            <a:off x="-647350" y="2866178"/>
            <a:ext cx="10440673" cy="93772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18294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The Answer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589245" y="12954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1645" y="15356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4045" y="1764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6445" y="1992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845" y="222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1245" y="2450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3645" y="2678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6045" y="2907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8445" y="3135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60845" y="3364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3245" y="3593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65645" y="38216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=Other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117560">
            <a:off x="685800" y="335280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6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838200"/>
            <a:ext cx="80772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2950778">
            <a:off x="304800" y="213360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7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25604">
            <a:off x="3048000" y="52578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13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9086054">
            <a:off x="574817" y="436487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14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5768512">
            <a:off x="990600" y="25146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12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625582">
            <a:off x="3581400" y="43434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17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788922">
            <a:off x="1828800" y="31242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15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0349597">
            <a:off x="1752600" y="441960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11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531283">
            <a:off x="2667000" y="426720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8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81072"/>
          </a:xfrm>
        </p:spPr>
        <p:txBody>
          <a:bodyPr/>
          <a:lstStyle/>
          <a:p>
            <a:r>
              <a:rPr lang="en-US" dirty="0" smtClean="0"/>
              <a:t>When numbers, letters, digits, mathematical operators, variables and plus or minus signs are arranged to get a mathematical or logical idea we call it an algebraic expression. </a:t>
            </a:r>
          </a:p>
          <a:p>
            <a:r>
              <a:rPr lang="en-US" dirty="0" smtClean="0"/>
              <a:t>They Should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contain an </a:t>
            </a:r>
            <a:r>
              <a:rPr lang="en-US" dirty="0" smtClean="0">
                <a:solidFill>
                  <a:srgbClr val="FF0000"/>
                </a:solidFill>
              </a:rPr>
              <a:t>equal 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Expression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667102">
            <a:off x="313129" y="4156594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Century" pitchFamily="18" charset="0"/>
              </a:rPr>
              <a:t>4a+5b</a:t>
            </a:r>
            <a:endParaRPr lang="en-US" sz="5400" dirty="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780890">
            <a:off x="1859233" y="530075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Century" pitchFamily="18" charset="0"/>
              </a:rPr>
              <a:t>-7x+y-2z</a:t>
            </a:r>
            <a:endParaRPr lang="en-US" sz="4000" dirty="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744332">
            <a:off x="3144586" y="4299759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Century" pitchFamily="18" charset="0"/>
              </a:rPr>
              <a:t>3l+2m+n</a:t>
            </a:r>
            <a:endParaRPr lang="en-US" sz="5400" dirty="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744332">
            <a:off x="6011394" y="4661792"/>
            <a:ext cx="2383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entury" pitchFamily="18" charset="0"/>
              </a:rPr>
              <a:t>X=Y+3</a:t>
            </a:r>
            <a:endParaRPr lang="en-US" sz="5400" dirty="0">
              <a:solidFill>
                <a:srgbClr val="FF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1"/>
          </a:xfrm>
        </p:spPr>
        <p:txBody>
          <a:bodyPr/>
          <a:lstStyle/>
          <a:p>
            <a:r>
              <a:rPr lang="en-US" dirty="0" smtClean="0"/>
              <a:t>Two algebraic expressions connected by an equal 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118551">
            <a:off x="393964" y="4807686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Profit=Income-Expenditure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988558">
            <a:off x="2868982" y="2654950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v=</a:t>
            </a:r>
            <a:r>
              <a:rPr lang="en-US" sz="3600" dirty="0" err="1" smtClean="0">
                <a:solidFill>
                  <a:srgbClr val="00B0F0"/>
                </a:solidFill>
              </a:rPr>
              <a:t>u+ft</a:t>
            </a:r>
            <a:endParaRPr lang="en-US" sz="3600" dirty="0">
              <a:solidFill>
                <a:srgbClr val="00B0F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19649106">
            <a:off x="4149515" y="3274705"/>
            <a:ext cx="4191000" cy="784273"/>
            <a:chOff x="4724400" y="3352800"/>
            <a:chExt cx="4191000" cy="784273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3490742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F0"/>
                  </a:solidFill>
                </a:rPr>
                <a:t> (x−h)+(y−k)=r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5198" y="3352800"/>
              <a:ext cx="55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19198" y="3352800"/>
              <a:ext cx="55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3400" y="3352800"/>
              <a:ext cx="55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/>
              <a:t>To express Boolean values</a:t>
            </a:r>
          </a:p>
          <a:p>
            <a:pPr lvl="2"/>
            <a:r>
              <a:rPr lang="en-US" dirty="0" smtClean="0"/>
              <a:t>‘True’ or  ‘False’</a:t>
            </a:r>
          </a:p>
          <a:p>
            <a:pPr lvl="2"/>
            <a:r>
              <a:rPr lang="en-US" dirty="0" smtClean="0"/>
              <a:t>‘1’ or ‘0’</a:t>
            </a:r>
          </a:p>
          <a:p>
            <a:r>
              <a:rPr lang="en-US" dirty="0" smtClean="0"/>
              <a:t>Boolean Expression</a:t>
            </a:r>
          </a:p>
          <a:p>
            <a:pPr lvl="1"/>
            <a:r>
              <a:rPr lang="en-US" dirty="0" smtClean="0"/>
              <a:t>If any expression gives only logical values as a result, it is defined as a Boolean Expression</a:t>
            </a:r>
          </a:p>
          <a:p>
            <a:pPr lvl="2"/>
            <a:r>
              <a:rPr lang="en-US" dirty="0" smtClean="0"/>
              <a:t>The sun is a cold object</a:t>
            </a:r>
          </a:p>
          <a:p>
            <a:pPr lvl="2"/>
            <a:r>
              <a:rPr lang="en-US" dirty="0" smtClean="0"/>
              <a:t>3 &gt; 4</a:t>
            </a:r>
          </a:p>
          <a:p>
            <a:r>
              <a:rPr lang="en-US" dirty="0" smtClean="0"/>
              <a:t>Boolean Variables</a:t>
            </a:r>
          </a:p>
          <a:p>
            <a:pPr lvl="1"/>
            <a:r>
              <a:rPr lang="en-US" dirty="0" smtClean="0"/>
              <a:t>Variable can take only logical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94049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OR   	– Boolean Addition</a:t>
            </a: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AND	- Boolean Multiplication</a:t>
            </a: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NOT	- Boolean Complementation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pic>
        <p:nvPicPr>
          <p:cNvPr id="1027" name="Picture 3" descr="D:\Teaching\ITS\References\BALG\allaboutcircuits\041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3657600"/>
            <a:ext cx="5943599" cy="1204784"/>
          </a:xfrm>
          <a:prstGeom prst="rect">
            <a:avLst/>
          </a:prstGeom>
          <a:noFill/>
        </p:spPr>
      </p:pic>
      <p:pic>
        <p:nvPicPr>
          <p:cNvPr id="1028" name="Picture 4" descr="D:\Teaching\ITS\References\BALG\allaboutcircuits\041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505465"/>
            <a:ext cx="6858000" cy="1390135"/>
          </a:xfrm>
          <a:prstGeom prst="rect">
            <a:avLst/>
          </a:prstGeom>
          <a:noFill/>
        </p:spPr>
      </p:pic>
      <p:pic>
        <p:nvPicPr>
          <p:cNvPr id="1029" name="Picture 5" descr="D:\Teaching\ITS\References\BALG\allaboutcircuits\0407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1" y="5281169"/>
            <a:ext cx="3657600" cy="157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– Boolean Addition ( </a:t>
            </a:r>
            <a:r>
              <a:rPr lang="en-US" dirty="0" smtClean="0">
                <a:solidFill>
                  <a:srgbClr val="00B0F0"/>
                </a:solidFill>
              </a:rPr>
              <a:t>+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en-US" dirty="0" smtClean="0"/>
              <a:t>+ sign is use for the addition operation in Boolean Algebra. This is known as “OR”.</a:t>
            </a:r>
          </a:p>
          <a:p>
            <a:r>
              <a:rPr lang="en-US" dirty="0" smtClean="0"/>
              <a:t>If A and B are Boolean variables, let us consider the expression ‘A+B’ (A OR B)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4038600"/>
          <a:ext cx="3162299" cy="2607945"/>
        </p:xfrm>
        <a:graphic>
          <a:graphicData uri="http://schemas.openxmlformats.org/drawingml/2006/table">
            <a:tbl>
              <a:tblPr/>
              <a:tblGrid>
                <a:gridCol w="854676"/>
                <a:gridCol w="854676"/>
                <a:gridCol w="1452947"/>
              </a:tblGrid>
              <a:tr h="58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A+B</a:t>
                      </a:r>
                      <a:b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 OR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1200" y="3581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Truth Table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3528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If and only if the values of both variables A and B are 0, A + B is 0.</a:t>
            </a:r>
          </a:p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In all other situations A + B =1</a:t>
            </a:r>
            <a:endParaRPr lang="en-US" sz="2400" i="1" dirty="0">
              <a:solidFill>
                <a:srgbClr val="00206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648200"/>
            <a:ext cx="416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user “.” sign or ‘AND’ operation</a:t>
            </a:r>
          </a:p>
          <a:p>
            <a:r>
              <a:rPr lang="en-US" dirty="0" smtClean="0"/>
              <a:t>If A and B are two Boolean variables, let us consider the expression ‘A.B’ (A AND 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– Boolean Multiplication (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 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4038600"/>
          <a:ext cx="3067049" cy="2709862"/>
        </p:xfrm>
        <a:graphic>
          <a:graphicData uri="http://schemas.openxmlformats.org/drawingml/2006/table">
            <a:tbl>
              <a:tblPr/>
              <a:tblGrid>
                <a:gridCol w="828932"/>
                <a:gridCol w="828932"/>
                <a:gridCol w="1409185"/>
              </a:tblGrid>
              <a:tr h="89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A+B</a:t>
                      </a:r>
                      <a:b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 OR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3581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Truth Table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If and only if the values of both variables A and B are 1, A . B is 1.</a:t>
            </a:r>
          </a:p>
          <a:p>
            <a:r>
              <a:rPr lang="en-US" sz="2400" i="1" dirty="0" smtClean="0">
                <a:solidFill>
                  <a:srgbClr val="002060"/>
                </a:solidFill>
                <a:latin typeface="Andalus" pitchFamily="2" charset="-78"/>
                <a:cs typeface="Andalus" pitchFamily="2" charset="-78"/>
              </a:rPr>
              <a:t>In all other situations A . B = 0</a:t>
            </a:r>
            <a:endParaRPr lang="en-US" sz="2400" i="1" dirty="0">
              <a:solidFill>
                <a:srgbClr val="00206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43400"/>
            <a:ext cx="5334000" cy="124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625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Logic Gates &amp; Use of Boolean Algebra</vt:lpstr>
      <vt:lpstr>Main Target Area</vt:lpstr>
      <vt:lpstr>Slide 3</vt:lpstr>
      <vt:lpstr>Algebraic Expression</vt:lpstr>
      <vt:lpstr>Algebraic Equation</vt:lpstr>
      <vt:lpstr>Boolean Algebra</vt:lpstr>
      <vt:lpstr>Boolean Operations</vt:lpstr>
      <vt:lpstr>OR – Boolean Addition ( + )</vt:lpstr>
      <vt:lpstr>AND – Boolean Multiplication ( . )</vt:lpstr>
      <vt:lpstr>NOT – Logic Complement ( -/’ )</vt:lpstr>
      <vt:lpstr>OR Gate</vt:lpstr>
      <vt:lpstr>AND Gate</vt:lpstr>
      <vt:lpstr>NOT Gate</vt:lpstr>
      <vt:lpstr>Review</vt:lpstr>
      <vt:lpstr>Simplification of Boolean Expression</vt:lpstr>
      <vt:lpstr>Slide 16</vt:lpstr>
      <vt:lpstr>Basic laws of Boolean Algebra</vt:lpstr>
      <vt:lpstr>Basic Laws Cont……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 &amp; Use of Boolean Algebra</dc:title>
  <dc:creator>amino</dc:creator>
  <cp:lastModifiedBy>amino</cp:lastModifiedBy>
  <cp:revision>52</cp:revision>
  <dcterms:created xsi:type="dcterms:W3CDTF">2012-06-27T05:41:58Z</dcterms:created>
  <dcterms:modified xsi:type="dcterms:W3CDTF">2012-06-30T00:01:15Z</dcterms:modified>
</cp:coreProperties>
</file>