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2" r:id="rId32"/>
    <p:sldId id="287" r:id="rId33"/>
    <p:sldId id="288" r:id="rId34"/>
    <p:sldId id="290" r:id="rId35"/>
    <p:sldId id="289" r:id="rId36"/>
    <p:sldId id="273" r:id="rId37"/>
    <p:sldId id="291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50000" saltData="+K8ECH9BB7a2XnLjLP1yLg" hashData="DwWPvVZdSvZJiDnWhtMwg/8dqb0" cryptProvider="" algIdExt="0" algIdExtSource="" cryptProviderTypeExt="0" cryptProviderTypeExtSource="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21" autoAdjust="0"/>
    <p:restoredTop sz="94660"/>
  </p:normalViewPr>
  <p:slideViewPr>
    <p:cSldViewPr>
      <p:cViewPr varScale="1">
        <p:scale>
          <a:sx n="73" d="100"/>
          <a:sy n="73" d="100"/>
        </p:scale>
        <p:origin x="-130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6/30/2012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228600" y="6407944"/>
            <a:ext cx="6502153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dirty="0" err="1" smtClean="0"/>
              <a:t>Amila</a:t>
            </a:r>
            <a:r>
              <a:rPr lang="en-US" dirty="0" smtClean="0"/>
              <a:t> </a:t>
            </a:r>
            <a:r>
              <a:rPr lang="en-US" dirty="0" err="1" smtClean="0"/>
              <a:t>Giragama</a:t>
            </a:r>
            <a:r>
              <a:rPr lang="en-US" dirty="0" smtClean="0"/>
              <a:t>, IT Systems, </a:t>
            </a:r>
            <a:r>
              <a:rPr lang="en-US" dirty="0" err="1" smtClean="0"/>
              <a:t>Polgahamula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6248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Amila</a:t>
            </a:r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Giragama</a:t>
            </a:r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,</a:t>
            </a:r>
          </a:p>
          <a:p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IT Systems,</a:t>
            </a:r>
            <a:r>
              <a:rPr lang="en-US" baseline="0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Polgahamula</a:t>
            </a:r>
            <a:endParaRPr lang="en-US" dirty="0">
              <a:solidFill>
                <a:schemeClr val="bg1"/>
              </a:solidFill>
              <a:latin typeface="Andalus" pitchFamily="2" charset="-78"/>
              <a:cs typeface="Andalus" pitchFamily="2" charset="-78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48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Amila</a:t>
            </a:r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Giragama</a:t>
            </a:r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,</a:t>
            </a:r>
          </a:p>
          <a:p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IT Systems,</a:t>
            </a:r>
            <a:r>
              <a:rPr lang="en-US" baseline="0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Polgahamula</a:t>
            </a:r>
            <a:endParaRPr lang="en-US" dirty="0">
              <a:solidFill>
                <a:schemeClr val="bg1"/>
              </a:solidFill>
              <a:latin typeface="Andalus" pitchFamily="2" charset="-78"/>
              <a:cs typeface="Andalus" pitchFamily="2" charset="-78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48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Amila</a:t>
            </a:r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Giragama</a:t>
            </a:r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,</a:t>
            </a:r>
          </a:p>
          <a:p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IT Systems,</a:t>
            </a:r>
            <a:r>
              <a:rPr lang="en-US" baseline="0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Polgahamula</a:t>
            </a:r>
            <a:endParaRPr lang="en-US" dirty="0">
              <a:solidFill>
                <a:schemeClr val="bg1"/>
              </a:solidFill>
              <a:latin typeface="Andalus" pitchFamily="2" charset="-78"/>
              <a:cs typeface="Andalus" pitchFamily="2" charset="-78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248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Amila</a:t>
            </a:r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Giragama</a:t>
            </a:r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,</a:t>
            </a:r>
          </a:p>
          <a:p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IT Systems,</a:t>
            </a:r>
            <a:r>
              <a:rPr lang="en-US" baseline="0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Polgahamula</a:t>
            </a:r>
            <a:endParaRPr lang="en-US" dirty="0">
              <a:solidFill>
                <a:schemeClr val="bg1"/>
              </a:solidFill>
              <a:latin typeface="Andalus" pitchFamily="2" charset="-78"/>
              <a:cs typeface="Andalus" pitchFamily="2" charset="-78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248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Amila</a:t>
            </a:r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Giragama</a:t>
            </a:r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,</a:t>
            </a:r>
          </a:p>
          <a:p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IT Systems,</a:t>
            </a:r>
            <a:r>
              <a:rPr lang="en-US" baseline="0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Polgahamula</a:t>
            </a:r>
            <a:endParaRPr lang="en-US" dirty="0">
              <a:solidFill>
                <a:schemeClr val="bg1"/>
              </a:solidFill>
              <a:latin typeface="Andalus" pitchFamily="2" charset="-78"/>
              <a:cs typeface="Andalus" pitchFamily="2" charset="-78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248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Amila</a:t>
            </a:r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Giragama</a:t>
            </a:r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,</a:t>
            </a:r>
          </a:p>
          <a:p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IT Systems,</a:t>
            </a:r>
            <a:r>
              <a:rPr lang="en-US" baseline="0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Polgahamula</a:t>
            </a:r>
            <a:endParaRPr lang="en-US" dirty="0">
              <a:solidFill>
                <a:schemeClr val="bg1"/>
              </a:solidFill>
              <a:latin typeface="Andalus" pitchFamily="2" charset="-78"/>
              <a:cs typeface="Andalus" pitchFamily="2" charset="-78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248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Amila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Giragama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,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IT Systems,</a:t>
            </a:r>
            <a:r>
              <a:rPr lang="en-US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baseline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Polgahamula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ndalus" pitchFamily="2" charset="-78"/>
              <a:cs typeface="Andalus" pitchFamily="2" charset="-78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48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Amila</a:t>
            </a:r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Giragama</a:t>
            </a:r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,</a:t>
            </a:r>
          </a:p>
          <a:p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IT Systems,</a:t>
            </a:r>
            <a:r>
              <a:rPr lang="en-US" baseline="0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Polgahamula</a:t>
            </a:r>
            <a:endParaRPr lang="en-US" dirty="0">
              <a:solidFill>
                <a:schemeClr val="bg1"/>
              </a:solidFill>
              <a:latin typeface="Andalus" pitchFamily="2" charset="-78"/>
              <a:cs typeface="Andalus" pitchFamily="2" charset="-78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6248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Amila</a:t>
            </a:r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Giragama</a:t>
            </a:r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,</a:t>
            </a:r>
          </a:p>
          <a:p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IT Systems,</a:t>
            </a:r>
            <a:r>
              <a:rPr lang="en-US" baseline="0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Polgahamula</a:t>
            </a:r>
            <a:endParaRPr lang="en-US" dirty="0">
              <a:solidFill>
                <a:schemeClr val="bg1"/>
              </a:solidFill>
              <a:latin typeface="Andalus" pitchFamily="2" charset="-78"/>
              <a:cs typeface="Andalus" pitchFamily="2" charset="-78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248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Amila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Giragama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,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IT Systems,</a:t>
            </a:r>
            <a:r>
              <a:rPr lang="en-US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baseline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Polgahamula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ndalus" pitchFamily="2" charset="-78"/>
              <a:cs typeface="Andalus" pitchFamily="2" charset="-78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6/30/2012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6248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Amila</a:t>
            </a:r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Giragama</a:t>
            </a:r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,</a:t>
            </a:r>
          </a:p>
          <a:p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IT Systems,</a:t>
            </a:r>
            <a:r>
              <a:rPr lang="en-US" baseline="0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Polgahamula</a:t>
            </a:r>
            <a:endParaRPr lang="en-US" dirty="0">
              <a:solidFill>
                <a:schemeClr val="bg1"/>
              </a:solidFill>
              <a:latin typeface="Andalus" pitchFamily="2" charset="-78"/>
              <a:cs typeface="Andalus" pitchFamily="2" charset="-78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6/30/2012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248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Amila</a:t>
            </a:r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Giragama</a:t>
            </a:r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,</a:t>
            </a:r>
          </a:p>
          <a:p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IT Systems,</a:t>
            </a:r>
            <a:r>
              <a:rPr lang="en-US" baseline="0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Polgahamula</a:t>
            </a:r>
            <a:endParaRPr lang="en-US" dirty="0">
              <a:solidFill>
                <a:schemeClr val="bg1"/>
              </a:solidFill>
              <a:latin typeface="Andalus" pitchFamily="2" charset="-78"/>
              <a:cs typeface="Andalus" pitchFamily="2" charset="-7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Note.pdf" TargetMode="External"/><Relationship Id="rId2" Type="http://schemas.openxmlformats.org/officeDocument/2006/relationships/hyperlink" Target="ExSimplification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Logic Gates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Use of Boolean Algebra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By </a:t>
            </a:r>
            <a:r>
              <a:rPr lang="en-US" dirty="0" err="1" smtClean="0"/>
              <a:t>Amila</a:t>
            </a:r>
            <a:r>
              <a:rPr lang="en-US" dirty="0" smtClean="0"/>
              <a:t> </a:t>
            </a:r>
            <a:r>
              <a:rPr lang="en-US" dirty="0" err="1" smtClean="0"/>
              <a:t>Giragama</a:t>
            </a:r>
            <a:r>
              <a:rPr lang="en-US" dirty="0" smtClean="0"/>
              <a:t>,</a:t>
            </a:r>
          </a:p>
          <a:p>
            <a:r>
              <a:rPr lang="en-US" dirty="0" smtClean="0"/>
              <a:t>IT Systems,</a:t>
            </a:r>
          </a:p>
          <a:p>
            <a:r>
              <a:rPr lang="en-US" dirty="0" err="1" smtClean="0"/>
              <a:t>Polgahamula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‘NOT’, operation we user “</a:t>
            </a:r>
            <a:r>
              <a:rPr lang="en-US" dirty="0" smtClean="0">
                <a:solidFill>
                  <a:srgbClr val="00B0F0"/>
                </a:solidFill>
              </a:rPr>
              <a:t>-</a:t>
            </a:r>
            <a:r>
              <a:rPr lang="en-US" dirty="0" smtClean="0"/>
              <a:t>” (bar) or “ </a:t>
            </a:r>
            <a:r>
              <a:rPr lang="en-US" dirty="0" smtClean="0">
                <a:solidFill>
                  <a:srgbClr val="00B0F0"/>
                </a:solidFill>
              </a:rPr>
              <a:t>’</a:t>
            </a:r>
            <a:r>
              <a:rPr lang="en-US" dirty="0" smtClean="0"/>
              <a:t> ”</a:t>
            </a:r>
          </a:p>
          <a:p>
            <a:r>
              <a:rPr lang="en-US" dirty="0" smtClean="0"/>
              <a:t>If A is the Boolean variable, let us consider the expression NOT A.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– Logic Complement ( </a:t>
            </a:r>
            <a:r>
              <a:rPr lang="en-US" dirty="0" smtClean="0">
                <a:solidFill>
                  <a:srgbClr val="00B0F0"/>
                </a:solidFill>
              </a:rPr>
              <a:t>-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B0F0"/>
                </a:solidFill>
              </a:rPr>
              <a:t>’</a:t>
            </a:r>
            <a:r>
              <a:rPr lang="en-US" dirty="0" smtClean="0"/>
              <a:t> 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553200" y="4648200"/>
          <a:ext cx="2114550" cy="1985962"/>
        </p:xfrm>
        <a:graphic>
          <a:graphicData uri="http://schemas.openxmlformats.org/drawingml/2006/table">
            <a:tbl>
              <a:tblPr/>
              <a:tblGrid>
                <a:gridCol w="783167"/>
                <a:gridCol w="1331383"/>
              </a:tblGrid>
              <a:tr h="9807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NOT A</a:t>
                      </a:r>
                      <a:br>
                        <a:rPr lang="en-US" sz="2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(Ā)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19800" y="40386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Truth Table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971800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2060"/>
                </a:solidFill>
                <a:latin typeface="Andalus" pitchFamily="2" charset="-78"/>
                <a:cs typeface="Andalus" pitchFamily="2" charset="-78"/>
              </a:rPr>
              <a:t>For the operation NOT only one variable is used</a:t>
            </a:r>
            <a:endParaRPr lang="en-US" sz="2400" i="1" dirty="0">
              <a:solidFill>
                <a:srgbClr val="002060"/>
              </a:solidFill>
              <a:latin typeface="Andalus" pitchFamily="2" charset="-78"/>
              <a:cs typeface="Andalus" pitchFamily="2" charset="-78"/>
            </a:endParaRPr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191000"/>
            <a:ext cx="545522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Gate</a:t>
            </a:r>
            <a:endParaRPr lang="en-US" dirty="0"/>
          </a:p>
        </p:txBody>
      </p:sp>
      <p:pic>
        <p:nvPicPr>
          <p:cNvPr id="23554" name="Picture 2" descr="D:\Teaching\ITS\References\BALG\allaboutcircuits\1400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95400"/>
            <a:ext cx="3924300" cy="1362075"/>
          </a:xfrm>
          <a:prstGeom prst="rect">
            <a:avLst/>
          </a:prstGeom>
          <a:noFill/>
        </p:spPr>
      </p:pic>
      <p:pic>
        <p:nvPicPr>
          <p:cNvPr id="23556" name="Picture 4" descr="D:\Teaching\ITS\References\BALG\allaboutcircuits\1401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124200"/>
            <a:ext cx="3924300" cy="1362075"/>
          </a:xfrm>
          <a:prstGeom prst="rect">
            <a:avLst/>
          </a:prstGeom>
          <a:noFill/>
        </p:spPr>
      </p:pic>
      <p:pic>
        <p:nvPicPr>
          <p:cNvPr id="23558" name="Picture 6" descr="D:\Teaching\ITS\References\BALG\allaboutcircuits\1401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1295400"/>
            <a:ext cx="3924300" cy="1362075"/>
          </a:xfrm>
          <a:prstGeom prst="rect">
            <a:avLst/>
          </a:prstGeom>
          <a:noFill/>
        </p:spPr>
      </p:pic>
      <p:pic>
        <p:nvPicPr>
          <p:cNvPr id="23560" name="Picture 8" descr="D:\Teaching\ITS\References\BALG\allaboutcircuits\1401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81600" y="2971800"/>
            <a:ext cx="3886200" cy="1362075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/>
        </p:nvCxnSpPr>
        <p:spPr>
          <a:xfrm>
            <a:off x="228600" y="2819400"/>
            <a:ext cx="891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3314700" y="2856706"/>
            <a:ext cx="2971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Gate</a:t>
            </a:r>
            <a:endParaRPr lang="en-US" dirty="0"/>
          </a:p>
        </p:txBody>
      </p:sp>
      <p:pic>
        <p:nvPicPr>
          <p:cNvPr id="24578" name="Picture 2" descr="D:\Teaching\ITS\References\BALG\allaboutcircuits\1401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3924300" cy="952500"/>
          </a:xfrm>
          <a:prstGeom prst="rect">
            <a:avLst/>
          </a:prstGeom>
          <a:noFill/>
        </p:spPr>
      </p:pic>
      <p:pic>
        <p:nvPicPr>
          <p:cNvPr id="24580" name="Picture 4" descr="D:\Teaching\ITS\References\BALG\allaboutcircuits\1401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895600"/>
            <a:ext cx="3924300" cy="952500"/>
          </a:xfrm>
          <a:prstGeom prst="rect">
            <a:avLst/>
          </a:prstGeom>
          <a:noFill/>
        </p:spPr>
      </p:pic>
      <p:pic>
        <p:nvPicPr>
          <p:cNvPr id="24582" name="Picture 6" descr="D:\Teaching\ITS\References\BALG\allaboutcircuits\1401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1524000"/>
            <a:ext cx="3924300" cy="952500"/>
          </a:xfrm>
          <a:prstGeom prst="rect">
            <a:avLst/>
          </a:prstGeom>
          <a:noFill/>
        </p:spPr>
      </p:pic>
      <p:pic>
        <p:nvPicPr>
          <p:cNvPr id="24584" name="Picture 8" descr="D:\Teaching\ITS\References\BALG\allaboutcircuits\14016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2895600"/>
            <a:ext cx="3886200" cy="952500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/>
        </p:nvCxnSpPr>
        <p:spPr>
          <a:xfrm>
            <a:off x="228600" y="2667000"/>
            <a:ext cx="891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238500" y="2781300"/>
            <a:ext cx="2667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Gate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39243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371600"/>
            <a:ext cx="39243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 rot="5400000">
            <a:off x="2858294" y="2781300"/>
            <a:ext cx="34282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1000" y="2819400"/>
            <a:ext cx="861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1000" y="2895600"/>
            <a:ext cx="861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4" name="Picture 4" descr="D:\Teaching\ITS\References\BALG\allaboutcircuits\1401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3276600"/>
            <a:ext cx="3924300" cy="1285875"/>
          </a:xfrm>
          <a:prstGeom prst="rect">
            <a:avLst/>
          </a:prstGeom>
          <a:noFill/>
        </p:spPr>
      </p:pic>
      <p:pic>
        <p:nvPicPr>
          <p:cNvPr id="25605" name="Picture 5" descr="D:\Teaching\ITS\References\BALG\allaboutcircuits\1401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3286125"/>
            <a:ext cx="3924301" cy="1285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Boolean addition is equivalent to the </a:t>
            </a:r>
            <a:r>
              <a:rPr lang="en-US" i="1" dirty="0" smtClean="0"/>
              <a:t>OR</a:t>
            </a:r>
            <a:r>
              <a:rPr lang="en-US" dirty="0" smtClean="0"/>
              <a:t> logic function, as well as </a:t>
            </a:r>
            <a:r>
              <a:rPr lang="en-US" i="1" dirty="0" smtClean="0"/>
              <a:t>parallel</a:t>
            </a:r>
            <a:r>
              <a:rPr lang="en-US" dirty="0" smtClean="0"/>
              <a:t> switch contacts.</a:t>
            </a:r>
          </a:p>
          <a:p>
            <a:r>
              <a:rPr lang="en-US" dirty="0" smtClean="0"/>
              <a:t>Boolean multiplication is equivalent to the </a:t>
            </a:r>
            <a:r>
              <a:rPr lang="en-US" i="1" dirty="0" smtClean="0"/>
              <a:t>AND</a:t>
            </a:r>
            <a:r>
              <a:rPr lang="en-US" dirty="0" smtClean="0"/>
              <a:t> logic function, as well as </a:t>
            </a:r>
            <a:r>
              <a:rPr lang="en-US" i="1" dirty="0" smtClean="0"/>
              <a:t>series</a:t>
            </a:r>
            <a:r>
              <a:rPr lang="en-US" dirty="0" smtClean="0"/>
              <a:t> switch contacts.</a:t>
            </a:r>
          </a:p>
          <a:p>
            <a:r>
              <a:rPr lang="en-US" dirty="0" smtClean="0"/>
              <a:t>Boolean complementation is equivalent to the </a:t>
            </a:r>
            <a:r>
              <a:rPr lang="en-US" i="1" dirty="0" smtClean="0"/>
              <a:t>NOT</a:t>
            </a:r>
            <a:r>
              <a:rPr lang="en-US" dirty="0" smtClean="0"/>
              <a:t> logic function, as well as </a:t>
            </a:r>
            <a:r>
              <a:rPr lang="en-US" i="1" dirty="0" smtClean="0"/>
              <a:t>normally-closed</a:t>
            </a:r>
            <a:r>
              <a:rPr lang="en-US" dirty="0" smtClean="0"/>
              <a:t> relay contacts.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from the left and move towards the right.</a:t>
            </a:r>
          </a:p>
          <a:p>
            <a:r>
              <a:rPr lang="en-US" dirty="0" smtClean="0"/>
              <a:t>First simplify operation within brackets.</a:t>
            </a:r>
          </a:p>
          <a:p>
            <a:r>
              <a:rPr lang="en-US" dirty="0" smtClean="0"/>
              <a:t>After then do all </a:t>
            </a:r>
            <a:r>
              <a:rPr lang="en-US" dirty="0" smtClean="0">
                <a:solidFill>
                  <a:srgbClr val="00B0F0"/>
                </a:solidFill>
              </a:rPr>
              <a:t>NOT</a:t>
            </a:r>
            <a:r>
              <a:rPr lang="en-US" dirty="0" smtClean="0"/>
              <a:t> operations (</a:t>
            </a:r>
            <a:r>
              <a:rPr lang="en-US" dirty="0" smtClean="0">
                <a:solidFill>
                  <a:srgbClr val="00B0F0"/>
                </a:solidFill>
              </a:rPr>
              <a:t>¯</a:t>
            </a:r>
            <a:r>
              <a:rPr lang="en-US" dirty="0" smtClean="0"/>
              <a:t>) from left to right</a:t>
            </a:r>
          </a:p>
          <a:p>
            <a:r>
              <a:rPr lang="en-US" dirty="0" smtClean="0"/>
              <a:t>Then do </a:t>
            </a:r>
            <a:r>
              <a:rPr lang="en-US" dirty="0" smtClean="0">
                <a:solidFill>
                  <a:srgbClr val="00B0F0"/>
                </a:solidFill>
              </a:rPr>
              <a:t>AND</a:t>
            </a:r>
            <a:r>
              <a:rPr lang="en-US" dirty="0" smtClean="0"/>
              <a:t> operation (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  <a:r>
              <a:rPr lang="en-US" dirty="0" smtClean="0"/>
              <a:t>) from left to right</a:t>
            </a:r>
          </a:p>
          <a:p>
            <a:r>
              <a:rPr lang="en-US" dirty="0" smtClean="0"/>
              <a:t>Finally do OR operation (</a:t>
            </a:r>
            <a:r>
              <a:rPr lang="en-US" dirty="0" smtClean="0">
                <a:solidFill>
                  <a:srgbClr val="00B0F0"/>
                </a:solidFill>
              </a:rPr>
              <a:t>+</a:t>
            </a:r>
            <a:r>
              <a:rPr lang="en-US" dirty="0" smtClean="0"/>
              <a:t>) from left to right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Simplification of Boolean Expression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473891"/>
          </a:xfrm>
        </p:spPr>
        <p:txBody>
          <a:bodyPr/>
          <a:lstStyle/>
          <a:p>
            <a:r>
              <a:rPr lang="en-US" dirty="0" smtClean="0">
                <a:latin typeface="Calibri"/>
              </a:rPr>
              <a:t>Construct Truth Table for the fallowing Boolean expression</a:t>
            </a:r>
          </a:p>
          <a:p>
            <a:pPr lvl="1"/>
            <a:r>
              <a:rPr lang="en-US" dirty="0" smtClean="0">
                <a:latin typeface="Calibri"/>
              </a:rPr>
              <a:t>A.B+A.Ā </a:t>
            </a:r>
          </a:p>
          <a:p>
            <a:pPr lvl="1"/>
            <a:r>
              <a:rPr lang="en-US" dirty="0" smtClean="0">
                <a:latin typeface="Calibri"/>
              </a:rPr>
              <a:t>(A.B).A +(A.B).B</a:t>
            </a:r>
          </a:p>
          <a:p>
            <a:pPr lvl="1"/>
            <a:r>
              <a:rPr lang="en-US" dirty="0" smtClean="0">
                <a:latin typeface="Calibri"/>
              </a:rPr>
              <a:t>A+Ā.B</a:t>
            </a:r>
          </a:p>
          <a:p>
            <a:r>
              <a:rPr lang="en-US" dirty="0" smtClean="0">
                <a:latin typeface="Calibri"/>
              </a:rPr>
              <a:t>Find the values of fallowing Boolean Expressions</a:t>
            </a:r>
          </a:p>
          <a:p>
            <a:pPr lvl="1"/>
            <a:r>
              <a:rPr lang="en-US" dirty="0" smtClean="0">
                <a:latin typeface="Calibri"/>
              </a:rPr>
              <a:t>1.1.0 + 1.1.1+0.1+1</a:t>
            </a:r>
          </a:p>
          <a:p>
            <a:pPr lvl="1"/>
            <a:r>
              <a:rPr lang="en-US" dirty="0" smtClean="0">
                <a:latin typeface="Calibri"/>
              </a:rPr>
              <a:t>-----</a:t>
            </a:r>
          </a:p>
          <a:p>
            <a:pPr lvl="1"/>
            <a:endParaRPr lang="en-US" dirty="0" smtClean="0">
              <a:latin typeface="Calibri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86000"/>
            <a:ext cx="3581400" cy="1435291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Commutative Law</a:t>
            </a:r>
          </a:p>
          <a:p>
            <a:pPr lvl="1"/>
            <a:r>
              <a:rPr lang="en-US" dirty="0" smtClean="0"/>
              <a:t>X+Y=Y+X</a:t>
            </a:r>
          </a:p>
          <a:p>
            <a:pPr lvl="1"/>
            <a:r>
              <a:rPr lang="en-US" dirty="0" smtClean="0"/>
              <a:t>X.Y=Y.X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 laws of Boolean Algebra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9906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 X, Y and Z be Boolean variables.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10200" y="990600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arenR"/>
            </a:pPr>
            <a:r>
              <a:rPr lang="en-US" dirty="0" smtClean="0"/>
              <a:t>X=0, if and only if X ≠1</a:t>
            </a:r>
          </a:p>
          <a:p>
            <a:pPr marL="342900" indent="-342900">
              <a:buFontTx/>
              <a:buAutoNum type="alphaUcParenR"/>
            </a:pPr>
            <a:r>
              <a:rPr lang="en-US" dirty="0" smtClean="0"/>
              <a:t>X=1, if and only if X ≠0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4200" y="1676400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arenR"/>
            </a:pPr>
            <a:r>
              <a:rPr lang="en-US" dirty="0" smtClean="0"/>
              <a:t>X+0=X</a:t>
            </a:r>
          </a:p>
          <a:p>
            <a:pPr marL="342900" indent="-342900">
              <a:buAutoNum type="alphaUcParenR"/>
            </a:pPr>
            <a:r>
              <a:rPr lang="en-US" dirty="0" smtClean="0"/>
              <a:t>X.0=0</a:t>
            </a:r>
          </a:p>
          <a:p>
            <a:pPr marL="342900" indent="-342900">
              <a:buAutoNum type="alphaUcParenR"/>
            </a:pPr>
            <a:r>
              <a:rPr lang="en-US" dirty="0" smtClean="0"/>
              <a:t>X+1=1</a:t>
            </a:r>
          </a:p>
          <a:p>
            <a:pPr marL="342900" indent="-342900">
              <a:buAutoNum type="alphaUcParenR"/>
            </a:pPr>
            <a:r>
              <a:rPr lang="en-US" dirty="0" smtClean="0"/>
              <a:t>X.1=X</a:t>
            </a:r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609600" y="3974909"/>
            <a:ext cx="3581400" cy="143529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700" dirty="0" smtClean="0"/>
              <a:t>Associative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Law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X+(Y+Z)=(X+Y)+Z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X.(Y.Z)=(X.Y).Z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648200" y="4800600"/>
            <a:ext cx="3581400" cy="143529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Idempotent Law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X+X=X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X.X=X</a:t>
            </a: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4648200" y="3200400"/>
            <a:ext cx="3581400" cy="143529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Distributive Law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lang="en-US" sz="2300" dirty="0" smtClean="0"/>
              <a:t>X.(Y+Z)=X.Y+X.Z</a:t>
            </a: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X+Y.Z=(X+Y).(X+Z)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76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Laws Cont……</a:t>
            </a:r>
            <a:endParaRPr lang="en-US" dirty="0"/>
          </a:p>
        </p:txBody>
      </p:sp>
      <p:pic>
        <p:nvPicPr>
          <p:cNvPr id="1026" name="Picture 2" descr="D:\Teaching\ITS\References\BALG\allaboutcircuits\1401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8675" y="419099"/>
            <a:ext cx="3886200" cy="1333501"/>
          </a:xfrm>
          <a:prstGeom prst="rect">
            <a:avLst/>
          </a:prstGeom>
          <a:noFill/>
        </p:spPr>
      </p:pic>
      <p:pic>
        <p:nvPicPr>
          <p:cNvPr id="1028" name="Picture 4" descr="D:\Teaching\ITS\References\BALG\allaboutcircuits\1402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00575" y="1838325"/>
            <a:ext cx="3924300" cy="1362075"/>
          </a:xfrm>
          <a:prstGeom prst="rect">
            <a:avLst/>
          </a:prstGeom>
          <a:noFill/>
        </p:spPr>
      </p:pic>
      <p:pic>
        <p:nvPicPr>
          <p:cNvPr id="1030" name="Picture 6" descr="D:\Teaching\ITS\References\BALG\allaboutcircuits\1402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62475" y="3276599"/>
            <a:ext cx="4029075" cy="1447801"/>
          </a:xfrm>
          <a:prstGeom prst="rect">
            <a:avLst/>
          </a:prstGeom>
          <a:noFill/>
        </p:spPr>
      </p:pic>
      <p:pic>
        <p:nvPicPr>
          <p:cNvPr id="1032" name="Picture 8" descr="D:\Teaching\ITS\References\BALG\allaboutcircuits\1402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95800" y="5029200"/>
            <a:ext cx="4638675" cy="1476375"/>
          </a:xfrm>
          <a:prstGeom prst="rect">
            <a:avLst/>
          </a:prstGeom>
          <a:noFill/>
        </p:spPr>
      </p:pic>
      <p:pic>
        <p:nvPicPr>
          <p:cNvPr id="1034" name="Picture 10" descr="D:\Teaching\ITS\References\BALG\allaboutcircuits\14023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571500"/>
            <a:ext cx="3924300" cy="952500"/>
          </a:xfrm>
          <a:prstGeom prst="rect">
            <a:avLst/>
          </a:prstGeom>
          <a:noFill/>
        </p:spPr>
      </p:pic>
      <p:pic>
        <p:nvPicPr>
          <p:cNvPr id="1036" name="Picture 12" descr="D:\Teaching\ITS\References\BALG\allaboutcircuits\14024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2900" y="2019300"/>
            <a:ext cx="3924300" cy="952500"/>
          </a:xfrm>
          <a:prstGeom prst="rect">
            <a:avLst/>
          </a:prstGeom>
          <a:noFill/>
        </p:spPr>
      </p:pic>
      <p:pic>
        <p:nvPicPr>
          <p:cNvPr id="1038" name="Picture 14" descr="D:\Teaching\ITS\References\BALG\allaboutcircuits\14025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2425" y="3467100"/>
            <a:ext cx="4067175" cy="952500"/>
          </a:xfrm>
          <a:prstGeom prst="rect">
            <a:avLst/>
          </a:prstGeom>
          <a:noFill/>
        </p:spPr>
      </p:pic>
      <p:pic>
        <p:nvPicPr>
          <p:cNvPr id="1040" name="Picture 16" descr="D:\Teaching\ITS\References\BALG\allaboutcircuits\14026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525" y="4800600"/>
            <a:ext cx="4638675" cy="11906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 rot="5400000" flipH="1" flipV="1">
            <a:off x="1866106" y="3162300"/>
            <a:ext cx="5410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2400" y="1752600"/>
            <a:ext cx="891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" y="3198812"/>
            <a:ext cx="891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8600" y="4799012"/>
            <a:ext cx="891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D:\Teaching\ITS\References\BALG\allaboutcircuits\1402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228600"/>
            <a:ext cx="7848601" cy="4970783"/>
          </a:xfrm>
          <a:prstGeom prst="rect">
            <a:avLst/>
          </a:prstGeom>
          <a:noFill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2473" y="5486401"/>
            <a:ext cx="288387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981200" y="5200471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2060"/>
                </a:solidFill>
                <a:latin typeface="Andalus" pitchFamily="2" charset="-78"/>
                <a:cs typeface="Andalus" pitchFamily="2" charset="-78"/>
              </a:rPr>
              <a:t>Another identity having to do with complementation is that of the double complement: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181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Boolean Algebra</a:t>
            </a:r>
          </a:p>
          <a:p>
            <a:r>
              <a:rPr lang="en-US" dirty="0" smtClean="0"/>
              <a:t>Basic Laws in Boolean Algebra</a:t>
            </a:r>
          </a:p>
          <a:p>
            <a:r>
              <a:rPr lang="en-US" dirty="0" smtClean="0"/>
              <a:t>Logic Gates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Target Area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039089">
            <a:off x="251343" y="3996412"/>
            <a:ext cx="40687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Please Turn Off Your Mobil Phones</a:t>
            </a:r>
            <a:endParaRPr lang="en-US" sz="4800" dirty="0">
              <a:solidFill>
                <a:srgbClr val="FF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3400" y="3048000"/>
            <a:ext cx="44871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B0F0"/>
                </a:solidFill>
                <a:latin typeface="Andalus" pitchFamily="2" charset="-78"/>
                <a:cs typeface="Andalus" pitchFamily="2" charset="-78"/>
              </a:rPr>
              <a:t>The Greek philosopher</a:t>
            </a:r>
          </a:p>
          <a:p>
            <a:pPr algn="ctr"/>
            <a:r>
              <a:rPr lang="en-US" sz="3600" dirty="0" smtClean="0">
                <a:solidFill>
                  <a:srgbClr val="00B0F0"/>
                </a:solidFill>
                <a:latin typeface="Andalus" pitchFamily="2" charset="-78"/>
                <a:cs typeface="Andalus" pitchFamily="2" charset="-78"/>
              </a:rPr>
              <a:t>Aristotle</a:t>
            </a:r>
          </a:p>
          <a:p>
            <a:pPr algn="ctr"/>
            <a:r>
              <a:rPr lang="en-US" sz="3600" dirty="0" smtClean="0">
                <a:solidFill>
                  <a:srgbClr val="00B0F0"/>
                </a:solidFill>
                <a:latin typeface="Andalus" pitchFamily="2" charset="-78"/>
                <a:cs typeface="Andalus" pitchFamily="2" charset="-78"/>
              </a:rPr>
              <a:t>is the founder</a:t>
            </a:r>
            <a:endParaRPr lang="en-US" sz="3600" dirty="0">
              <a:solidFill>
                <a:srgbClr val="00B0F0"/>
              </a:solidFill>
              <a:latin typeface="Andalus" pitchFamily="2" charset="-78"/>
              <a:cs typeface="Andalus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D:\Teaching\ITS\References\BALG\allaboutcircuits\1402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57200"/>
            <a:ext cx="4029075" cy="2952751"/>
          </a:xfrm>
          <a:prstGeom prst="rect">
            <a:avLst/>
          </a:prstGeom>
          <a:noFill/>
        </p:spPr>
      </p:pic>
      <p:pic>
        <p:nvPicPr>
          <p:cNvPr id="33796" name="Picture 4" descr="D:\Teaching\ITS\References\BALG\allaboutcircuits\1402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3352800"/>
            <a:ext cx="4029075" cy="2381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D:\Teaching\ITS\References\BALG\allaboutcircuits\1403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0"/>
            <a:ext cx="4029075" cy="4095750"/>
          </a:xfrm>
          <a:prstGeom prst="rect">
            <a:avLst/>
          </a:prstGeom>
          <a:noFill/>
        </p:spPr>
      </p:pic>
      <p:pic>
        <p:nvPicPr>
          <p:cNvPr id="34818" name="Picture 2" descr="D:\Teaching\ITS\References\BALG\allaboutcircuits\1403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3048000"/>
            <a:ext cx="4029075" cy="32385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D:\Teaching\ITS\References\BALG\allaboutcircuits\1403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4171950" cy="3095625"/>
          </a:xfrm>
          <a:prstGeom prst="rect">
            <a:avLst/>
          </a:prstGeom>
          <a:noFill/>
        </p:spPr>
      </p:pic>
      <p:pic>
        <p:nvPicPr>
          <p:cNvPr id="35844" name="Picture 4" descr="D:\Teaching\ITS\References\BALG\allaboutcircuits\140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8400" y="3429000"/>
            <a:ext cx="7889875" cy="266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Simplification</a:t>
            </a:r>
            <a:endParaRPr lang="en-US" dirty="0"/>
          </a:p>
        </p:txBody>
      </p:sp>
      <p:pic>
        <p:nvPicPr>
          <p:cNvPr id="36866" name="Picture 2" descr="D:\Teaching\ITS\References\BALG\allaboutcircuits\1403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5623424" cy="3581400"/>
          </a:xfrm>
          <a:prstGeom prst="rect">
            <a:avLst/>
          </a:prstGeom>
          <a:noFill/>
        </p:spPr>
      </p:pic>
      <p:pic>
        <p:nvPicPr>
          <p:cNvPr id="36868" name="Picture 4" descr="D:\Teaching\ITS\References\BALG\allaboutcircuits\1403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45748" y="4419601"/>
            <a:ext cx="5298252" cy="24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Simpi</a:t>
            </a:r>
            <a:r>
              <a:rPr lang="en-US" dirty="0" smtClean="0"/>
              <a:t>…….</a:t>
            </a:r>
            <a:endParaRPr lang="en-US" dirty="0"/>
          </a:p>
        </p:txBody>
      </p:sp>
      <p:pic>
        <p:nvPicPr>
          <p:cNvPr id="37890" name="Picture 2" descr="D:\Teaching\ITS\References\BALG\allaboutcircuits\1403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1219200"/>
            <a:ext cx="7045176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Simpi</a:t>
            </a: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…….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8914" name="Picture 2" descr="D:\Teaching\ITS\References\BALG\allaboutcircuits\1403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5486400" cy="2875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D:\Teaching\ITS\References\BALG\allaboutcircuits\1404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5889354" cy="4572000"/>
          </a:xfrm>
          <a:prstGeom prst="rect">
            <a:avLst/>
          </a:prstGeom>
          <a:noFill/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Simpi</a:t>
            </a: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…….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D:\Teaching\ITS\References\BALG\allaboutcircuits\1403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8357855" cy="4419600"/>
          </a:xfrm>
          <a:prstGeom prst="rect">
            <a:avLst/>
          </a:prstGeom>
          <a:noFill/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Simpi</a:t>
            </a: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…….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D:\Teaching\ITS\References\BALG\allaboutcircuits\1404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8790878" cy="3276600"/>
          </a:xfrm>
          <a:prstGeom prst="rect">
            <a:avLst/>
          </a:prstGeom>
          <a:noFill/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Simpi</a:t>
            </a: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…….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D:\Teaching\ITS\References\BALG\allaboutcircuits\1404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219200"/>
            <a:ext cx="5920350" cy="4572000"/>
          </a:xfrm>
          <a:prstGeom prst="rect">
            <a:avLst/>
          </a:prstGeom>
          <a:noFill/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Simpi</a:t>
            </a: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…….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Teaching\ITS\AL\LogicGates&amp;UseofBooleanAlgebra\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63028">
            <a:off x="-647350" y="2866178"/>
            <a:ext cx="10440673" cy="937727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667000" y="182940"/>
            <a:ext cx="297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Find The Answer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5589245" y="129540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41645" y="15356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=9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94045" y="17642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6445" y="19928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=11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98845" y="22214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=12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51245" y="24500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=13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03645" y="26786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=14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56045" y="29072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=15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08445" y="31358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=16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60845" y="33644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=17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13245" y="35930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=18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65645" y="382166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=Other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20117560">
            <a:off x="685800" y="3352800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6</a:t>
            </a:r>
            <a:endParaRPr lang="en-US" sz="3600" dirty="0">
              <a:solidFill>
                <a:srgbClr val="00B05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04800" y="838200"/>
            <a:ext cx="8077200" cy="556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2950778">
            <a:off x="304800" y="2133600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7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2125604">
            <a:off x="3048000" y="5257800"/>
            <a:ext cx="768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13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19086054">
            <a:off x="574817" y="4364870"/>
            <a:ext cx="768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14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rot="5768512">
            <a:off x="990600" y="2514600"/>
            <a:ext cx="768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12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19625582">
            <a:off x="3581400" y="4343400"/>
            <a:ext cx="768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17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1788922">
            <a:off x="1828800" y="3124200"/>
            <a:ext cx="768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15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20349597">
            <a:off x="1752600" y="4419600"/>
            <a:ext cx="768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11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531283">
            <a:off x="2667000" y="4267200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8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D:\Teaching\ITS\References\BALG\allaboutcircuits\0429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" y="304800"/>
            <a:ext cx="3257550" cy="3095625"/>
          </a:xfrm>
          <a:prstGeom prst="rect">
            <a:avLst/>
          </a:prstGeom>
          <a:noFill/>
        </p:spPr>
      </p:pic>
      <p:pic>
        <p:nvPicPr>
          <p:cNvPr id="44036" name="Picture 4" descr="D:\Teaching\ITS\References\BALG\allaboutcircuits\1404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304799"/>
            <a:ext cx="4991100" cy="2994661"/>
          </a:xfrm>
          <a:prstGeom prst="rect">
            <a:avLst/>
          </a:prstGeom>
          <a:noFill/>
        </p:spPr>
      </p:pic>
      <p:pic>
        <p:nvPicPr>
          <p:cNvPr id="44038" name="Picture 6" descr="D:\Teaching\ITS\References\BALG\allaboutcircuits\1404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886200"/>
            <a:ext cx="4543425" cy="1524001"/>
          </a:xfrm>
          <a:prstGeom prst="rect">
            <a:avLst/>
          </a:prstGeom>
          <a:noFill/>
        </p:spPr>
      </p:pic>
      <p:pic>
        <p:nvPicPr>
          <p:cNvPr id="44040" name="Picture 8" descr="D:\Teaching\ITS\References\BALG\allaboutcircuits\04296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91175" y="4953000"/>
            <a:ext cx="3552825" cy="16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Boolean Expression for given circuits</a:t>
            </a:r>
            <a:endParaRPr lang="en-US" dirty="0"/>
          </a:p>
        </p:txBody>
      </p:sp>
      <p:pic>
        <p:nvPicPr>
          <p:cNvPr id="50178" name="Picture 2" descr="D:\Teaching\ITS\References\BALG\allaboutcircuits\0428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3524250" cy="1838325"/>
          </a:xfrm>
          <a:prstGeom prst="rect">
            <a:avLst/>
          </a:prstGeom>
          <a:noFill/>
        </p:spPr>
      </p:pic>
      <p:pic>
        <p:nvPicPr>
          <p:cNvPr id="50180" name="Picture 4" descr="D:\Teaching\ITS\References\BALG\allaboutcircuits\0428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657600"/>
            <a:ext cx="3524250" cy="1838325"/>
          </a:xfrm>
          <a:prstGeom prst="rect">
            <a:avLst/>
          </a:prstGeom>
          <a:noFill/>
        </p:spPr>
      </p:pic>
      <p:pic>
        <p:nvPicPr>
          <p:cNvPr id="50182" name="Picture 6" descr="D:\Teaching\ITS\References\BALG\allaboutcircuits\0428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1600200"/>
            <a:ext cx="3524250" cy="1838325"/>
          </a:xfrm>
          <a:prstGeom prst="rect">
            <a:avLst/>
          </a:prstGeom>
          <a:noFill/>
        </p:spPr>
      </p:pic>
      <p:pic>
        <p:nvPicPr>
          <p:cNvPr id="50184" name="Picture 8" descr="D:\Teaching\ITS\References\BALG\allaboutcircuits\04290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29000" y="4495800"/>
            <a:ext cx="5143500" cy="183832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52400" y="2819400"/>
            <a:ext cx="627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1)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58705" y="4800600"/>
            <a:ext cx="627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2)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2743200"/>
            <a:ext cx="627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259105" y="5638800"/>
            <a:ext cx="627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4)</a:t>
            </a:r>
            <a:endParaRPr lang="en-US" sz="3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NAND Gate (NOT AND)</a:t>
            </a:r>
            <a:endParaRPr lang="en-US" dirty="0"/>
          </a:p>
        </p:txBody>
      </p:sp>
      <p:pic>
        <p:nvPicPr>
          <p:cNvPr id="45058" name="Picture 2" descr="D:\Teaching\ITS\References\BALG\allaboutcircuits\0412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3525280" cy="4191000"/>
          </a:xfrm>
          <a:prstGeom prst="rect">
            <a:avLst/>
          </a:prstGeom>
          <a:noFill/>
        </p:spPr>
      </p:pic>
      <p:pic>
        <p:nvPicPr>
          <p:cNvPr id="45060" name="Picture 4" descr="D:\Teaching\ITS\References\BALG\allaboutcircuits\0412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547751"/>
            <a:ext cx="3619500" cy="47006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 Gate (NOT OR)</a:t>
            </a:r>
            <a:endParaRPr lang="en-US" dirty="0"/>
          </a:p>
        </p:txBody>
      </p:sp>
      <p:pic>
        <p:nvPicPr>
          <p:cNvPr id="46082" name="Picture 2" descr="D:\Teaching\ITS\References\BALG\allaboutcircuits\0412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3781664" cy="4495800"/>
          </a:xfrm>
          <a:prstGeom prst="rect">
            <a:avLst/>
          </a:prstGeom>
          <a:noFill/>
        </p:spPr>
      </p:pic>
      <p:pic>
        <p:nvPicPr>
          <p:cNvPr id="46084" name="Picture 4" descr="D:\Teaching\ITS\References\BALG\allaboutcircuits\0413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1905000"/>
            <a:ext cx="3657600" cy="47501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31146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33400" y="685800"/>
            <a:ext cx="5099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Construct Truth Table for fallowing circuits</a:t>
            </a:r>
            <a:endParaRPr lang="en-US" dirty="0"/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971800"/>
            <a:ext cx="32289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286000"/>
            <a:ext cx="20002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Exclusive-OR (XOR)</a:t>
            </a:r>
            <a:endParaRPr lang="en-US" dirty="0"/>
          </a:p>
        </p:txBody>
      </p:sp>
      <p:pic>
        <p:nvPicPr>
          <p:cNvPr id="47106" name="Picture 2" descr="D:\Teaching\ITS\References\BALG\allaboutcircuits\0429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99" y="1600200"/>
            <a:ext cx="4267201" cy="4104420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1" y="4114800"/>
          <a:ext cx="3390899" cy="2333625"/>
        </p:xfrm>
        <a:graphic>
          <a:graphicData uri="http://schemas.openxmlformats.org/drawingml/2006/table">
            <a:tbl>
              <a:tblPr/>
              <a:tblGrid>
                <a:gridCol w="916459"/>
                <a:gridCol w="916459"/>
                <a:gridCol w="1557981"/>
              </a:tblGrid>
              <a:tr h="462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 XOR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0" dirty="0" smtClean="0"/>
              <a:t>De Morgan's </a:t>
            </a:r>
            <a:r>
              <a:rPr lang="en-US" b="0" dirty="0" smtClean="0"/>
              <a:t>Theorems</a:t>
            </a:r>
            <a:endParaRPr lang="en-US" b="0" dirty="0"/>
          </a:p>
        </p:txBody>
      </p:sp>
      <p:pic>
        <p:nvPicPr>
          <p:cNvPr id="2050" name="Picture 2" descr="D:\Teaching\ITS\References\BALG\allaboutcircuits\0429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2362200" cy="2695576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1219200"/>
            <a:ext cx="46005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3" name="Group 22"/>
          <p:cNvGrpSpPr/>
          <p:nvPr/>
        </p:nvGrpSpPr>
        <p:grpSpPr>
          <a:xfrm>
            <a:off x="4191000" y="4495800"/>
            <a:ext cx="3581400" cy="1435291"/>
            <a:chOff x="4191000" y="4495800"/>
            <a:chExt cx="3581400" cy="1435291"/>
          </a:xfrm>
        </p:grpSpPr>
        <p:sp>
          <p:nvSpPr>
            <p:cNvPr id="6" name="Content Placeholder 1"/>
            <p:cNvSpPr txBox="1">
              <a:spLocks/>
            </p:cNvSpPr>
            <p:nvPr/>
          </p:nvSpPr>
          <p:spPr>
            <a:xfrm>
              <a:off x="4191000" y="4495800"/>
              <a:ext cx="3581400" cy="1435291"/>
            </a:xfrm>
            <a:prstGeom prst="rect">
              <a:avLst/>
            </a:prstGeom>
            <a:ln>
              <a:noFill/>
            </a:ln>
          </p:spPr>
          <p:txBody>
            <a:bodyPr vert="horz">
              <a:normAutofit/>
            </a:bodyPr>
            <a:lstStyle/>
            <a:p>
              <a:pPr marL="822960" lvl="1" indent="-256032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/>
                <a:buChar char=""/>
              </a:pPr>
              <a:r>
                <a:rPr lang="en-US" sz="2300" noProof="0" dirty="0" smtClean="0"/>
                <a:t>X+Y=X . Y</a:t>
              </a:r>
            </a:p>
            <a:p>
              <a:pPr marL="822960" lvl="1" indent="-256032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/>
                <a:buChar char=""/>
              </a:pPr>
              <a:endParaRPr lang="en-US" sz="2300" noProof="0" dirty="0" smtClean="0"/>
            </a:p>
            <a:p>
              <a:pPr marL="822960" lvl="1" indent="-256032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/>
                <a:buChar char=""/>
              </a:pPr>
              <a:r>
                <a:rPr kumimoji="0" lang="en-US" sz="2300" b="0" i="0" u="none" strike="noStrike" kern="1200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X.Y=X+Y</a:t>
              </a:r>
              <a:endPara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5917474" y="4495800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029200" y="5334000"/>
              <a:ext cx="533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105400" y="4495800"/>
              <a:ext cx="533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350726" y="4495800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778137" y="5332412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198326" y="5332412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p-Down Arrow 7"/>
          <p:cNvSpPr/>
          <p:nvPr/>
        </p:nvSpPr>
        <p:spPr>
          <a:xfrm rot="19102921">
            <a:off x="4257700" y="1491166"/>
            <a:ext cx="685800" cy="32722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Use of De Morgan's Law</a:t>
            </a:r>
            <a:endParaRPr kumimoji="0" lang="en-US" sz="41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9156" name="Picture 4" descr="D:\Teaching\ITS\References\BALG\allaboutcircuits\043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3028950" cy="1028701"/>
          </a:xfrm>
          <a:prstGeom prst="rect">
            <a:avLst/>
          </a:prstGeom>
          <a:noFill/>
        </p:spPr>
      </p:pic>
      <p:pic>
        <p:nvPicPr>
          <p:cNvPr id="49158" name="Picture 6" descr="D:\Teaching\ITS\References\BALG\allaboutcircuits\1404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514600"/>
            <a:ext cx="3924300" cy="3190876"/>
          </a:xfrm>
          <a:prstGeom prst="rect">
            <a:avLst/>
          </a:prstGeom>
          <a:noFill/>
        </p:spPr>
      </p:pic>
      <p:pic>
        <p:nvPicPr>
          <p:cNvPr id="49160" name="Picture 8" descr="D:\Teaching\ITS\References\BALG\allaboutcircuits\1404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1752600"/>
            <a:ext cx="3552825" cy="1647825"/>
          </a:xfrm>
          <a:prstGeom prst="rect">
            <a:avLst/>
          </a:prstGeom>
          <a:noFill/>
        </p:spPr>
      </p:pic>
      <p:pic>
        <p:nvPicPr>
          <p:cNvPr id="49162" name="Picture 10" descr="D:\Teaching\ITS\References\BALG\allaboutcircuits\043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67400" y="4724400"/>
            <a:ext cx="2266950" cy="1000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0" dirty="0" smtClean="0"/>
              <a:t>Use of De Morgan's </a:t>
            </a:r>
            <a:r>
              <a:rPr lang="en-US" b="0" dirty="0" smtClean="0"/>
              <a:t>Law</a:t>
            </a:r>
            <a:endParaRPr lang="en-US" dirty="0"/>
          </a:p>
        </p:txBody>
      </p:sp>
      <p:pic>
        <p:nvPicPr>
          <p:cNvPr id="51202" name="Picture 2" descr="D:\Teaching\ITS\References\BALG\allaboutcircuits\0430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4572000" cy="2209801"/>
          </a:xfrm>
          <a:prstGeom prst="rect">
            <a:avLst/>
          </a:prstGeom>
          <a:noFill/>
        </p:spPr>
      </p:pic>
      <p:pic>
        <p:nvPicPr>
          <p:cNvPr id="51204" name="Picture 4" descr="D:\Teaching\ITS\References\BALG\allaboutcircuits\1405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295399"/>
            <a:ext cx="4391025" cy="4955111"/>
          </a:xfrm>
          <a:prstGeom prst="rect">
            <a:avLst/>
          </a:prstGeom>
          <a:noFill/>
        </p:spPr>
      </p:pic>
      <p:pic>
        <p:nvPicPr>
          <p:cNvPr id="51206" name="Picture 6" descr="D:\Teaching\ITS\References\BALG\allaboutcircuits\0430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4724400"/>
            <a:ext cx="2457450" cy="647700"/>
          </a:xfrm>
          <a:prstGeom prst="rect">
            <a:avLst/>
          </a:prstGeom>
          <a:noFill/>
        </p:spPr>
      </p:pic>
      <p:sp>
        <p:nvSpPr>
          <p:cNvPr id="8" name="Up-Down Arrow 7"/>
          <p:cNvSpPr/>
          <p:nvPr/>
        </p:nvSpPr>
        <p:spPr>
          <a:xfrm>
            <a:off x="1066800" y="3429000"/>
            <a:ext cx="685800" cy="12192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992562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 action="ppaction://hlinkfile"/>
              </a:rPr>
              <a:t>Simplification</a:t>
            </a:r>
            <a:r>
              <a:rPr lang="en-US" dirty="0" smtClean="0"/>
              <a:t> </a:t>
            </a:r>
            <a:r>
              <a:rPr lang="en-US" dirty="0" smtClean="0">
                <a:hlinkClick r:id="rId2" action="ppaction://hlinkfile"/>
              </a:rPr>
              <a:t>Examples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 action="ppaction://hlinkfile"/>
              </a:rPr>
              <a:t>Simplification</a:t>
            </a:r>
            <a:r>
              <a:rPr lang="en-US" dirty="0" smtClean="0"/>
              <a:t> </a:t>
            </a:r>
            <a:r>
              <a:rPr lang="en-US" dirty="0" smtClean="0">
                <a:hlinkClick r:id="rId3" action="ppaction://hlinkfile"/>
              </a:rPr>
              <a:t>Note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481072"/>
          </a:xfrm>
        </p:spPr>
        <p:txBody>
          <a:bodyPr/>
          <a:lstStyle/>
          <a:p>
            <a:r>
              <a:rPr lang="en-US" dirty="0" smtClean="0"/>
              <a:t>When numbers, letters, digits, mathematical operators, variables and plus or minus signs are arranged to get a mathematical or logical idea we call it an algebraic expression. </a:t>
            </a:r>
          </a:p>
          <a:p>
            <a:r>
              <a:rPr lang="en-US" dirty="0" smtClean="0"/>
              <a:t>They Should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contain an </a:t>
            </a:r>
            <a:r>
              <a:rPr lang="en-US" dirty="0" smtClean="0">
                <a:solidFill>
                  <a:srgbClr val="FF0000"/>
                </a:solidFill>
              </a:rPr>
              <a:t>equal Sign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Algebraic Expression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0667102">
            <a:off x="313129" y="4156594"/>
            <a:ext cx="2143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  <a:latin typeface="Century" pitchFamily="18" charset="0"/>
              </a:rPr>
              <a:t>4a+5b</a:t>
            </a:r>
            <a:endParaRPr lang="en-US" sz="5400" dirty="0">
              <a:solidFill>
                <a:srgbClr val="00B0F0"/>
              </a:solidFill>
              <a:latin typeface="Century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1780890">
            <a:off x="1859233" y="5300750"/>
            <a:ext cx="2207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Century" pitchFamily="18" charset="0"/>
              </a:rPr>
              <a:t>-7x+y-2z</a:t>
            </a:r>
            <a:endParaRPr lang="en-US" sz="4000" dirty="0">
              <a:solidFill>
                <a:srgbClr val="00B0F0"/>
              </a:solidFill>
              <a:latin typeface="Century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744332">
            <a:off x="3144586" y="4299759"/>
            <a:ext cx="3050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  <a:latin typeface="Century" pitchFamily="18" charset="0"/>
              </a:rPr>
              <a:t>3l+2m+n</a:t>
            </a:r>
            <a:endParaRPr lang="en-US" sz="5400" dirty="0">
              <a:solidFill>
                <a:srgbClr val="00B0F0"/>
              </a:solidFill>
              <a:latin typeface="Century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9744332">
            <a:off x="6011394" y="4661792"/>
            <a:ext cx="2383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  <a:latin typeface="Century" pitchFamily="18" charset="0"/>
              </a:rPr>
              <a:t>X=Y+3</a:t>
            </a:r>
            <a:endParaRPr lang="en-US" sz="5400" dirty="0">
              <a:solidFill>
                <a:srgbClr val="FF0000"/>
              </a:solidFill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057400"/>
            <a:ext cx="792480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</a:t>
            </a:r>
          </a:p>
          <a:p>
            <a:pPr algn="ctr"/>
            <a:r>
              <a:rPr lang="en-US" sz="9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You</a:t>
            </a:r>
            <a:endParaRPr lang="en-US" sz="9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33271"/>
          </a:xfrm>
        </p:spPr>
        <p:txBody>
          <a:bodyPr/>
          <a:lstStyle/>
          <a:p>
            <a:r>
              <a:rPr lang="en-US" dirty="0" smtClean="0"/>
              <a:t>Two algebraic expressions connected by an equal sign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Algebraic Equation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118551">
            <a:off x="393964" y="4807686"/>
            <a:ext cx="6348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Profit=Income-Expenditure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9988558">
            <a:off x="2868982" y="2654950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v=</a:t>
            </a:r>
            <a:r>
              <a:rPr lang="en-US" sz="3600" dirty="0" err="1" smtClean="0">
                <a:solidFill>
                  <a:srgbClr val="00B0F0"/>
                </a:solidFill>
              </a:rPr>
              <a:t>u+ft</a:t>
            </a:r>
            <a:endParaRPr lang="en-US" sz="3600" dirty="0">
              <a:solidFill>
                <a:srgbClr val="00B0F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 rot="19649106">
            <a:off x="4149515" y="3274705"/>
            <a:ext cx="4191000" cy="784273"/>
            <a:chOff x="4724400" y="3352800"/>
            <a:chExt cx="4191000" cy="784273"/>
          </a:xfrm>
        </p:grpSpPr>
        <p:sp>
          <p:nvSpPr>
            <p:cNvPr id="6" name="TextBox 5"/>
            <p:cNvSpPr txBox="1"/>
            <p:nvPr/>
          </p:nvSpPr>
          <p:spPr>
            <a:xfrm>
              <a:off x="4724400" y="3490742"/>
              <a:ext cx="4191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00B0F0"/>
                  </a:solidFill>
                </a:rPr>
                <a:t> (x−h)+(y−k)=r</a:t>
              </a:r>
              <a:endParaRPr lang="en-US" sz="3600" dirty="0">
                <a:solidFill>
                  <a:srgbClr val="00B0F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5198" y="3352800"/>
              <a:ext cx="558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B0F0"/>
                  </a:solidFill>
                </a:rPr>
                <a:t>2</a:t>
              </a:r>
              <a:endParaRPr lang="en-US" sz="2400" dirty="0">
                <a:solidFill>
                  <a:srgbClr val="00B0F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19198" y="3352800"/>
              <a:ext cx="558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B0F0"/>
                  </a:solidFill>
                </a:rPr>
                <a:t>2</a:t>
              </a:r>
              <a:endParaRPr lang="en-US" sz="2400" dirty="0">
                <a:solidFill>
                  <a:srgbClr val="00B0F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53400" y="3352800"/>
              <a:ext cx="558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B0F0"/>
                  </a:solidFill>
                </a:rPr>
                <a:t>2</a:t>
              </a:r>
              <a:endParaRPr lang="en-US" sz="2400" dirty="0">
                <a:solidFill>
                  <a:srgbClr val="00B0F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Boolean Values</a:t>
            </a:r>
          </a:p>
          <a:p>
            <a:pPr lvl="1"/>
            <a:r>
              <a:rPr lang="en-US" dirty="0" smtClean="0"/>
              <a:t>To express Boolean values</a:t>
            </a:r>
          </a:p>
          <a:p>
            <a:pPr lvl="2"/>
            <a:r>
              <a:rPr lang="en-US" dirty="0" smtClean="0"/>
              <a:t>‘True’ or  ‘False’</a:t>
            </a:r>
          </a:p>
          <a:p>
            <a:pPr lvl="2"/>
            <a:r>
              <a:rPr lang="en-US" dirty="0" smtClean="0"/>
              <a:t>‘1’ or ‘0’</a:t>
            </a:r>
          </a:p>
          <a:p>
            <a:r>
              <a:rPr lang="en-US" dirty="0" smtClean="0"/>
              <a:t>Boolean Expression</a:t>
            </a:r>
          </a:p>
          <a:p>
            <a:pPr lvl="1"/>
            <a:r>
              <a:rPr lang="en-US" dirty="0" smtClean="0"/>
              <a:t>If any expression gives only logical values as a result, it is defined as a Boolean Expression</a:t>
            </a:r>
          </a:p>
          <a:p>
            <a:pPr lvl="2"/>
            <a:r>
              <a:rPr lang="en-US" dirty="0" smtClean="0"/>
              <a:t>The sun is a cold object</a:t>
            </a:r>
          </a:p>
          <a:p>
            <a:pPr lvl="2"/>
            <a:r>
              <a:rPr lang="en-US" dirty="0" smtClean="0"/>
              <a:t>3 &gt; 4</a:t>
            </a:r>
          </a:p>
          <a:p>
            <a:r>
              <a:rPr lang="en-US" dirty="0" smtClean="0"/>
              <a:t>Boolean Variables</a:t>
            </a:r>
          </a:p>
          <a:p>
            <a:pPr lvl="1"/>
            <a:r>
              <a:rPr lang="en-US" dirty="0" smtClean="0"/>
              <a:t>Variable can take only logical variables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Algebra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4940491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OR   	– Boolean Addition</a:t>
            </a:r>
          </a:p>
          <a:p>
            <a:endParaRPr lang="en-US" sz="3200" dirty="0" smtClean="0">
              <a:solidFill>
                <a:srgbClr val="00B0F0"/>
              </a:solidFill>
            </a:endParaRPr>
          </a:p>
          <a:p>
            <a:endParaRPr lang="en-US" sz="3200" dirty="0" smtClean="0">
              <a:solidFill>
                <a:srgbClr val="00B0F0"/>
              </a:solidFill>
            </a:endParaRPr>
          </a:p>
          <a:p>
            <a:endParaRPr lang="en-US" sz="3200" dirty="0" smtClean="0">
              <a:solidFill>
                <a:srgbClr val="00B0F0"/>
              </a:solidFill>
            </a:endParaRPr>
          </a:p>
          <a:p>
            <a:r>
              <a:rPr lang="en-US" sz="3200" dirty="0" smtClean="0">
                <a:solidFill>
                  <a:srgbClr val="00B0F0"/>
                </a:solidFill>
              </a:rPr>
              <a:t>AND	- Boolean Multiplication</a:t>
            </a:r>
          </a:p>
          <a:p>
            <a:endParaRPr lang="en-US" sz="3200" dirty="0" smtClean="0">
              <a:solidFill>
                <a:srgbClr val="00B0F0"/>
              </a:solidFill>
            </a:endParaRPr>
          </a:p>
          <a:p>
            <a:pPr>
              <a:buNone/>
            </a:pPr>
            <a:endParaRPr lang="en-US" sz="3200" dirty="0" smtClean="0">
              <a:solidFill>
                <a:srgbClr val="00B0F0"/>
              </a:solidFill>
            </a:endParaRPr>
          </a:p>
          <a:p>
            <a:r>
              <a:rPr lang="en-US" sz="3200" dirty="0" smtClean="0">
                <a:solidFill>
                  <a:srgbClr val="00B0F0"/>
                </a:solidFill>
              </a:rPr>
              <a:t>NOT	- Boolean Complementation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Operations</a:t>
            </a:r>
            <a:endParaRPr lang="en-US" dirty="0"/>
          </a:p>
        </p:txBody>
      </p:sp>
      <p:pic>
        <p:nvPicPr>
          <p:cNvPr id="1027" name="Picture 3" descr="D:\Teaching\ITS\References\BALG\allaboutcircuits\041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1" y="3657600"/>
            <a:ext cx="5943599" cy="1204784"/>
          </a:xfrm>
          <a:prstGeom prst="rect">
            <a:avLst/>
          </a:prstGeom>
          <a:noFill/>
        </p:spPr>
      </p:pic>
      <p:pic>
        <p:nvPicPr>
          <p:cNvPr id="1028" name="Picture 4" descr="D:\Teaching\ITS\References\BALG\allaboutcircuits\0410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505465"/>
            <a:ext cx="6858000" cy="1390135"/>
          </a:xfrm>
          <a:prstGeom prst="rect">
            <a:avLst/>
          </a:prstGeom>
          <a:noFill/>
        </p:spPr>
      </p:pic>
      <p:pic>
        <p:nvPicPr>
          <p:cNvPr id="1029" name="Picture 5" descr="D:\Teaching\ITS\References\BALG\allaboutcircuits\0407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1" y="5281169"/>
            <a:ext cx="3657600" cy="15768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– Boolean Addition ( </a:t>
            </a:r>
            <a:r>
              <a:rPr lang="en-US" dirty="0" smtClean="0">
                <a:solidFill>
                  <a:srgbClr val="00B0F0"/>
                </a:solidFill>
              </a:rPr>
              <a:t>+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947672"/>
          </a:xfrm>
        </p:spPr>
        <p:txBody>
          <a:bodyPr/>
          <a:lstStyle/>
          <a:p>
            <a:r>
              <a:rPr lang="en-US" dirty="0" smtClean="0"/>
              <a:t>+ sign is use for the addition operation in Boolean Algebra. This is known as “OR”.</a:t>
            </a:r>
          </a:p>
          <a:p>
            <a:r>
              <a:rPr lang="en-US" dirty="0" smtClean="0"/>
              <a:t>If A and B are Boolean variables, let us consider the expression ‘A+B’ (A OR B)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91200" y="4038600"/>
          <a:ext cx="3162299" cy="2607945"/>
        </p:xfrm>
        <a:graphic>
          <a:graphicData uri="http://schemas.openxmlformats.org/drawingml/2006/table">
            <a:tbl>
              <a:tblPr/>
              <a:tblGrid>
                <a:gridCol w="854676"/>
                <a:gridCol w="854676"/>
                <a:gridCol w="1452947"/>
              </a:tblGrid>
              <a:tr h="5825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A+B</a:t>
                      </a:r>
                      <a:br>
                        <a:rPr lang="en-US" sz="2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(A OR B)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91200" y="35814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Truth Table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3352800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2060"/>
                </a:solidFill>
                <a:latin typeface="Andalus" pitchFamily="2" charset="-78"/>
                <a:cs typeface="Andalus" pitchFamily="2" charset="-78"/>
              </a:rPr>
              <a:t>If and only if the values of both variables A and B are 0, A + B is 0.</a:t>
            </a:r>
          </a:p>
          <a:p>
            <a:r>
              <a:rPr lang="en-US" sz="2400" i="1" dirty="0" smtClean="0">
                <a:solidFill>
                  <a:srgbClr val="002060"/>
                </a:solidFill>
                <a:latin typeface="Andalus" pitchFamily="2" charset="-78"/>
                <a:cs typeface="Andalus" pitchFamily="2" charset="-78"/>
              </a:rPr>
              <a:t>In all other situations A + B =1</a:t>
            </a:r>
            <a:endParaRPr lang="en-US" sz="2400" i="1" dirty="0">
              <a:solidFill>
                <a:srgbClr val="002060"/>
              </a:solidFill>
              <a:latin typeface="Andalus" pitchFamily="2" charset="-78"/>
              <a:cs typeface="Andalus" pitchFamily="2" charset="-78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648200"/>
            <a:ext cx="4165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user “.” sign or ‘AND’ operation</a:t>
            </a:r>
          </a:p>
          <a:p>
            <a:r>
              <a:rPr lang="en-US" dirty="0" smtClean="0"/>
              <a:t>If A and B are two Boolean variables, let us consider the expression ‘A.B’ (A AND B)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– Boolean Multiplication ( 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  <a:r>
              <a:rPr lang="en-US" dirty="0" smtClean="0"/>
              <a:t> 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1200" y="4038600"/>
          <a:ext cx="3067049" cy="2709862"/>
        </p:xfrm>
        <a:graphic>
          <a:graphicData uri="http://schemas.openxmlformats.org/drawingml/2006/table">
            <a:tbl>
              <a:tblPr/>
              <a:tblGrid>
                <a:gridCol w="828932"/>
                <a:gridCol w="828932"/>
                <a:gridCol w="1409185"/>
              </a:tblGrid>
              <a:tr h="895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A+B</a:t>
                      </a:r>
                      <a:br>
                        <a:rPr lang="en-US" sz="2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(A OR B)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91200" y="35814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Truth Table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971800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2060"/>
                </a:solidFill>
                <a:latin typeface="Andalus" pitchFamily="2" charset="-78"/>
                <a:cs typeface="Andalus" pitchFamily="2" charset="-78"/>
              </a:rPr>
              <a:t>If and only if the values of both variables A and B are 1, A . B is 1.</a:t>
            </a:r>
          </a:p>
          <a:p>
            <a:r>
              <a:rPr lang="en-US" sz="2400" i="1" dirty="0" smtClean="0">
                <a:solidFill>
                  <a:srgbClr val="002060"/>
                </a:solidFill>
                <a:latin typeface="Andalus" pitchFamily="2" charset="-78"/>
                <a:cs typeface="Andalus" pitchFamily="2" charset="-78"/>
              </a:rPr>
              <a:t>In all other situations A . B = 0</a:t>
            </a:r>
            <a:endParaRPr lang="en-US" sz="2400" i="1" dirty="0">
              <a:solidFill>
                <a:srgbClr val="002060"/>
              </a:solidFill>
              <a:latin typeface="Andalus" pitchFamily="2" charset="-78"/>
              <a:cs typeface="Andalus" pitchFamily="2" charset="-78"/>
            </a:endParaRP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343400"/>
            <a:ext cx="5334000" cy="1247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665</TotalTime>
  <Words>707</Words>
  <Application>Microsoft Office PowerPoint</Application>
  <PresentationFormat>On-screen Show (4:3)</PresentationFormat>
  <Paragraphs>205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Concourse</vt:lpstr>
      <vt:lpstr>Logic Gates &amp; Use of Boolean Algebra</vt:lpstr>
      <vt:lpstr>Main Target Area</vt:lpstr>
      <vt:lpstr>Slide 3</vt:lpstr>
      <vt:lpstr>Algebraic Expression</vt:lpstr>
      <vt:lpstr>Algebraic Equation</vt:lpstr>
      <vt:lpstr>Boolean Algebra</vt:lpstr>
      <vt:lpstr>Boolean Operations</vt:lpstr>
      <vt:lpstr>OR – Boolean Addition ( + )</vt:lpstr>
      <vt:lpstr>AND – Boolean Multiplication ( . )</vt:lpstr>
      <vt:lpstr>NOT – Logic Complement ( -/’ )</vt:lpstr>
      <vt:lpstr>OR Gate</vt:lpstr>
      <vt:lpstr>AND Gate</vt:lpstr>
      <vt:lpstr>NOT Gate</vt:lpstr>
      <vt:lpstr>Review</vt:lpstr>
      <vt:lpstr>Simplification of Boolean Expression</vt:lpstr>
      <vt:lpstr>Slide 16</vt:lpstr>
      <vt:lpstr>Basic laws of Boolean Algebra</vt:lpstr>
      <vt:lpstr>Basic Laws Cont……</vt:lpstr>
      <vt:lpstr>Slide 19</vt:lpstr>
      <vt:lpstr>Slide 20</vt:lpstr>
      <vt:lpstr>Slide 21</vt:lpstr>
      <vt:lpstr>Slide 22</vt:lpstr>
      <vt:lpstr>Simplification</vt:lpstr>
      <vt:lpstr>Simpi…….</vt:lpstr>
      <vt:lpstr>Slide 25</vt:lpstr>
      <vt:lpstr>Slide 26</vt:lpstr>
      <vt:lpstr>Slide 27</vt:lpstr>
      <vt:lpstr>Slide 28</vt:lpstr>
      <vt:lpstr>Slide 29</vt:lpstr>
      <vt:lpstr>Slide 30</vt:lpstr>
      <vt:lpstr>Create Boolean Expression for given circuits</vt:lpstr>
      <vt:lpstr>NAND Gate (NOT AND)</vt:lpstr>
      <vt:lpstr>NOR Gate (NOT OR)</vt:lpstr>
      <vt:lpstr>Slide 34</vt:lpstr>
      <vt:lpstr>Exclusive-OR (XOR)</vt:lpstr>
      <vt:lpstr>De Morgan's Theorems</vt:lpstr>
      <vt:lpstr>Slide 37</vt:lpstr>
      <vt:lpstr>Use of De Morgan's Law</vt:lpstr>
      <vt:lpstr>Simplification Examples Simplification Note  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Gates &amp; Use of Boolean Algebra</dc:title>
  <dc:creator>amino</dc:creator>
  <cp:lastModifiedBy>amino</cp:lastModifiedBy>
  <cp:revision>76</cp:revision>
  <dcterms:created xsi:type="dcterms:W3CDTF">2012-06-27T05:41:58Z</dcterms:created>
  <dcterms:modified xsi:type="dcterms:W3CDTF">2012-06-30T02:29:05Z</dcterms:modified>
</cp:coreProperties>
</file>