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3748E-5D9E-4FC3-29C5-6A3F262B5745}" v="1117" dt="2020-09-07T16:38:09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7.09.2020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903" y="428625"/>
            <a:ext cx="8173158" cy="5268932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>
                <a:latin typeface="Times New Roman"/>
                <a:ea typeface="+mj-lt"/>
                <a:cs typeface="+mj-lt"/>
              </a:rPr>
              <a:t>GAN-</a:t>
            </a:r>
            <a:r>
              <a:rPr lang="tr-TR" dirty="0" err="1">
                <a:latin typeface="Times New Roman"/>
                <a:ea typeface="+mj-lt"/>
                <a:cs typeface="+mj-lt"/>
              </a:rPr>
              <a:t>based</a:t>
            </a:r>
            <a:r>
              <a:rPr lang="tr-TR" dirty="0">
                <a:latin typeface="Times New Roman"/>
                <a:ea typeface="+mj-lt"/>
                <a:cs typeface="+mj-lt"/>
              </a:rPr>
              <a:t> </a:t>
            </a:r>
            <a:r>
              <a:rPr lang="tr-TR" dirty="0" err="1">
                <a:latin typeface="Times New Roman"/>
                <a:ea typeface="+mj-lt"/>
                <a:cs typeface="+mj-lt"/>
              </a:rPr>
              <a:t>Synthetic</a:t>
            </a:r>
            <a:r>
              <a:rPr lang="tr-TR" dirty="0">
                <a:latin typeface="Times New Roman"/>
                <a:ea typeface="+mj-lt"/>
                <a:cs typeface="+mj-lt"/>
              </a:rPr>
              <a:t> </a:t>
            </a:r>
            <a:r>
              <a:rPr lang="tr-TR" dirty="0" err="1">
                <a:latin typeface="Times New Roman"/>
                <a:ea typeface="+mj-lt"/>
                <a:cs typeface="+mj-lt"/>
              </a:rPr>
              <a:t>Medical</a:t>
            </a:r>
            <a:r>
              <a:rPr lang="tr-TR" dirty="0">
                <a:latin typeface="Times New Roman"/>
                <a:ea typeface="+mj-lt"/>
                <a:cs typeface="+mj-lt"/>
              </a:rPr>
              <a:t> Image </a:t>
            </a:r>
            <a:r>
              <a:rPr lang="tr-TR" dirty="0" err="1">
                <a:latin typeface="Times New Roman"/>
                <a:ea typeface="+mj-lt"/>
                <a:cs typeface="+mj-lt"/>
              </a:rPr>
              <a:t>Augmentation</a:t>
            </a:r>
            <a:endParaRPr lang="en-US">
              <a:latin typeface="Times New Roman"/>
              <a:cs typeface="Times New Roman"/>
            </a:endParaRPr>
          </a:p>
          <a:p>
            <a:pPr algn="l"/>
            <a:r>
              <a:rPr lang="tr-TR" dirty="0" err="1">
                <a:latin typeface="Times New Roman"/>
                <a:ea typeface="+mj-lt"/>
                <a:cs typeface="+mj-lt"/>
              </a:rPr>
              <a:t>for</a:t>
            </a:r>
            <a:r>
              <a:rPr lang="tr-TR" dirty="0">
                <a:latin typeface="Times New Roman"/>
                <a:ea typeface="+mj-lt"/>
                <a:cs typeface="+mj-lt"/>
              </a:rPr>
              <a:t> </a:t>
            </a:r>
            <a:r>
              <a:rPr lang="tr-TR" dirty="0" err="1">
                <a:latin typeface="Times New Roman"/>
                <a:ea typeface="+mj-lt"/>
                <a:cs typeface="+mj-lt"/>
              </a:rPr>
              <a:t>increased</a:t>
            </a:r>
            <a:r>
              <a:rPr lang="tr-TR" dirty="0">
                <a:latin typeface="Times New Roman"/>
                <a:ea typeface="+mj-lt"/>
                <a:cs typeface="+mj-lt"/>
              </a:rPr>
              <a:t> CNN </a:t>
            </a:r>
            <a:r>
              <a:rPr lang="tr-TR" dirty="0" err="1">
                <a:latin typeface="Times New Roman"/>
                <a:ea typeface="+mj-lt"/>
                <a:cs typeface="+mj-lt"/>
              </a:rPr>
              <a:t>Performance</a:t>
            </a:r>
            <a:endParaRPr lang="tr-TR" dirty="0">
              <a:latin typeface="Times New Roman"/>
              <a:cs typeface="Times New Roman"/>
            </a:endParaRPr>
          </a:p>
          <a:p>
            <a:pPr algn="l"/>
            <a:r>
              <a:rPr lang="tr-TR" dirty="0">
                <a:latin typeface="Times New Roman"/>
                <a:ea typeface="+mj-lt"/>
                <a:cs typeface="+mj-lt"/>
              </a:rPr>
              <a:t>in </a:t>
            </a:r>
            <a:r>
              <a:rPr lang="tr-TR" dirty="0" err="1">
                <a:latin typeface="Times New Roman"/>
                <a:ea typeface="+mj-lt"/>
                <a:cs typeface="+mj-lt"/>
              </a:rPr>
              <a:t>Liver</a:t>
            </a:r>
            <a:r>
              <a:rPr lang="tr-TR" dirty="0">
                <a:latin typeface="Times New Roman"/>
                <a:ea typeface="+mj-lt"/>
                <a:cs typeface="+mj-lt"/>
              </a:rPr>
              <a:t> </a:t>
            </a:r>
            <a:r>
              <a:rPr lang="tr-TR" dirty="0" err="1">
                <a:latin typeface="Times New Roman"/>
                <a:ea typeface="+mj-lt"/>
                <a:cs typeface="+mj-lt"/>
              </a:rPr>
              <a:t>Lesion</a:t>
            </a:r>
            <a:r>
              <a:rPr lang="tr-TR" dirty="0">
                <a:latin typeface="Times New Roman"/>
                <a:ea typeface="+mj-lt"/>
                <a:cs typeface="+mj-lt"/>
              </a:rPr>
              <a:t> </a:t>
            </a:r>
            <a:r>
              <a:rPr lang="tr-TR" dirty="0" err="1">
                <a:latin typeface="Times New Roman"/>
                <a:ea typeface="+mj-lt"/>
                <a:cs typeface="+mj-lt"/>
              </a:rPr>
              <a:t>Classification</a:t>
            </a:r>
            <a:endParaRPr lang="tr-TR" dirty="0">
              <a:latin typeface="Times New Roman"/>
              <a:cs typeface="Times New Roman"/>
            </a:endParaRPr>
          </a:p>
          <a:p>
            <a:pPr algn="l"/>
            <a:endParaRPr lang="tr-TR" dirty="0">
              <a:latin typeface="Times New Roman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711" y="4352380"/>
            <a:ext cx="3250194" cy="1410244"/>
          </a:xfrm>
        </p:spPr>
        <p:txBody>
          <a:bodyPr/>
          <a:lstStyle/>
          <a:p>
            <a:pPr algn="l"/>
            <a:r>
              <a:rPr lang="tr-TR" dirty="0" err="1">
                <a:cs typeface="Arial" panose="020B0604020202020204"/>
              </a:rPr>
              <a:t>Muhammad</a:t>
            </a:r>
            <a:r>
              <a:rPr lang="tr-TR" dirty="0">
                <a:cs typeface="Arial" panose="020B0604020202020204"/>
              </a:rPr>
              <a:t> Amin Rahimi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ea typeface="+mj-lt"/>
                <a:cs typeface="+mj-lt"/>
              </a:rPr>
              <a:t>CNN Architecture</a:t>
            </a:r>
            <a:endParaRPr lang="en-US" dirty="0"/>
          </a:p>
          <a:p>
            <a:pPr algn="l"/>
            <a:endParaRPr lang="en-US" sz="3600" dirty="0">
              <a:latin typeface="Arial"/>
              <a:ea typeface="+mj-lt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762664"/>
            <a:ext cx="73152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latin typeface="Times New Roman"/>
              <a:cs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67532" y="1201947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000">
              <a:latin typeface="Times New Roman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C9DBC8-5DA8-485F-BCB4-153852CE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67" y="638355"/>
            <a:ext cx="4595897" cy="57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2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791" y="1834327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latin typeface="Times New Roman"/>
                <a:ea typeface="+mj-lt"/>
                <a:cs typeface="+mj-lt"/>
              </a:rPr>
              <a:t>augmenting the data</a:t>
            </a:r>
            <a:endParaRPr lang="en-US" sz="4000">
              <a:latin typeface="Times New Roman"/>
              <a:cs typeface="Times New Roman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ea typeface="+mj-lt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3042249"/>
            <a:ext cx="731520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lvetica"/>
                <a:ea typeface="Helvetica"/>
                <a:cs typeface="Helvetica"/>
              </a:rPr>
              <a:t> 1) Classic augmentation that includes varieties of known image</a:t>
            </a:r>
          </a:p>
          <a:p>
            <a:r>
              <a:rPr lang="en-US" dirty="0">
                <a:latin typeface="Helvetica"/>
                <a:ea typeface="Helvetica"/>
                <a:cs typeface="Helvetica"/>
              </a:rPr>
              <a:t>      manipulations on given data examples;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ea typeface="+mn-lt"/>
                <a:cs typeface="+mn-lt"/>
              </a:rPr>
              <a:t> 2) Synthesis of new examples which are learned from the data examples using generative models.</a:t>
            </a:r>
            <a:endParaRPr lang="en-US" dirty="0">
              <a:cs typeface="Arial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67532" y="1201947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000">
              <a:latin typeface="Times New Roman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2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546" y="2581950"/>
            <a:ext cx="3362571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latin typeface="Times New Roman"/>
                <a:ea typeface="+mj-lt"/>
                <a:cs typeface="+mj-lt"/>
              </a:rPr>
              <a:t>Classic Data Augmentation</a:t>
            </a:r>
            <a:endParaRPr lang="en-US">
              <a:latin typeface="Times New Roman"/>
              <a:cs typeface="Times New Roman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ea typeface="+mj-lt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662023"/>
            <a:ext cx="731520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Classic augmentation techniques on gray-scale images include mostly affine transformations.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 panose="020B0604020202020204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Each lesion ROI was first rotated </a:t>
            </a:r>
            <a:r>
              <a:rPr lang="en-US" dirty="0" err="1">
                <a:ea typeface="+mn-lt"/>
                <a:cs typeface="+mn-lt"/>
              </a:rPr>
              <a:t>Nrot</a:t>
            </a:r>
            <a:r>
              <a:rPr lang="en-US" dirty="0">
                <a:ea typeface="+mn-lt"/>
                <a:cs typeface="+mn-lt"/>
              </a:rPr>
              <a:t>  times at random angles  </a:t>
            </a:r>
          </a:p>
          <a:p>
            <a:r>
              <a:rPr lang="en-US" dirty="0">
                <a:ea typeface="+mn-lt"/>
                <a:cs typeface="+mn-lt"/>
              </a:rPr>
              <a:t>  [0; :::; 180] .</a:t>
            </a:r>
            <a:endParaRPr lang="en-US" dirty="0">
              <a:cs typeface="Arial"/>
            </a:endParaRPr>
          </a:p>
          <a:p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each rotated ROI was flipped </a:t>
            </a:r>
            <a:r>
              <a:rPr lang="en-US" dirty="0" err="1">
                <a:ea typeface="+mn-lt"/>
                <a:cs typeface="+mn-lt"/>
              </a:rPr>
              <a:t>Nflip</a:t>
            </a:r>
            <a:r>
              <a:rPr lang="en-US" dirty="0">
                <a:ea typeface="+mn-lt"/>
                <a:cs typeface="+mn-lt"/>
              </a:rPr>
              <a:t>  times (up-</a:t>
            </a:r>
            <a:r>
              <a:rPr lang="en-US" dirty="0" err="1">
                <a:ea typeface="+mn-lt"/>
                <a:cs typeface="+mn-lt"/>
              </a:rPr>
              <a:t>down,left</a:t>
            </a:r>
            <a:r>
              <a:rPr lang="en-US" dirty="0">
                <a:ea typeface="+mn-lt"/>
                <a:cs typeface="+mn-lt"/>
              </a:rPr>
              <a:t>-right).</a:t>
            </a:r>
            <a:endParaRPr lang="en-US" dirty="0">
              <a:cs typeface="Arial" panose="020B0604020202020204"/>
            </a:endParaRPr>
          </a:p>
          <a:p>
            <a:pPr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Finally the ROI was scaled </a:t>
            </a:r>
            <a:r>
              <a:rPr lang="en-US" dirty="0" err="1">
                <a:ea typeface="+mn-lt"/>
                <a:cs typeface="+mn-lt"/>
              </a:rPr>
              <a:t>Nscale</a:t>
            </a:r>
            <a:r>
              <a:rPr lang="en-US" dirty="0">
                <a:ea typeface="+mn-lt"/>
                <a:cs typeface="+mn-lt"/>
              </a:rPr>
              <a:t> times from a stochastic range of scales s = [0:1d; 0:4d] .</a:t>
            </a:r>
            <a:endParaRPr lang="en-US" dirty="0">
              <a:cs typeface="Arial" panose="020B0604020202020204"/>
            </a:endParaRPr>
          </a:p>
          <a:p>
            <a:pPr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67532" y="1201947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000">
              <a:latin typeface="Times New Roman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6099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546" y="2581950"/>
            <a:ext cx="3362571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latin typeface="Times New Roman"/>
                <a:ea typeface="+mj-lt"/>
                <a:cs typeface="+mj-lt"/>
              </a:rPr>
              <a:t>Classic Data Augmentation</a:t>
            </a:r>
            <a:endParaRPr lang="en-US">
              <a:latin typeface="Times New Roman"/>
              <a:cs typeface="Times New Roman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ea typeface="+mj-lt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  <a:p>
            <a:pPr algn="l"/>
            <a:endParaRPr lang="en-US" sz="40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662023"/>
            <a:ext cx="7315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67532" y="1201947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000">
              <a:latin typeface="Times New Roman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8" descr="A picture containing looking, grass, photo, green&#10;&#10;Description automatically generated">
            <a:extLst>
              <a:ext uri="{FF2B5EF4-FFF2-40B4-BE49-F238E27FC236}">
                <a16:creationId xmlns:a16="http://schemas.microsoft.com/office/drawing/2014/main" id="{A69853E3-5BC6-4F95-AC12-9DC9E77B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36" y="1203090"/>
            <a:ext cx="7300822" cy="38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546" y="3142667"/>
            <a:ext cx="3362571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latin typeface="Times New Roman"/>
                <a:ea typeface="+mj-lt"/>
                <a:cs typeface="+mj-lt"/>
              </a:rPr>
              <a:t>Generative Adversarial Networks for Lesion Synthesis</a:t>
            </a:r>
            <a:endParaRPr lang="en-US" sz="4400">
              <a:latin typeface="Times New Roman"/>
              <a:cs typeface="Times New Roman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ea typeface="+mj-lt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662023"/>
            <a:ext cx="7315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24400" y="353683"/>
            <a:ext cx="7056407" cy="7786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The generative model aims to implicitly learn the data distribution 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pdata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 from a set of samples x(1); :::; x(m)  (e.g. images) to further generate new samples drawn from the learned distribution.</a:t>
            </a:r>
            <a:endParaRPr lang="en-US" sz="2000" dirty="0">
              <a:latin typeface="Times New Roman"/>
              <a:cs typeface="Arial" panose="020B0604020202020204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We followed the architecture proposed by Radford et al, where both the G and D networks are deep CNNs.</a:t>
            </a: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The first network is termed the discriminator and is denoted D. The role of the discriminator is to discriminate between the real and fake samples.</a:t>
            </a: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The second network is termed the generator and is denoted G. The generator synthesizes samples that D will consider to be real samples with high probability.</a:t>
            </a: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G gets input samples z(1); :::; z(m)  from a known simple distribution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pz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, usually a uniform distribution, and maps G(z)  to the image space of distribution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. The goal of G is to achieve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=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pdata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.</a:t>
            </a:r>
            <a:endParaRPr lang="en-US" sz="2000">
              <a:latin typeface="Times New Roman"/>
              <a:cs typeface="Arial" panose="020B0604020202020204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endParaRPr lang="en-US" sz="2000" dirty="0">
              <a:latin typeface="Times New Roman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8971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65" y="3630823"/>
            <a:ext cx="3362571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latin typeface="Times New Roman"/>
                <a:ea typeface="+mj-lt"/>
                <a:cs typeface="+mj-lt"/>
              </a:rPr>
              <a:t>DCGAN architecture</a:t>
            </a:r>
            <a:br>
              <a:rPr lang="en-US" sz="4400" dirty="0">
                <a:latin typeface="Times New Roman"/>
                <a:ea typeface="+mj-lt"/>
                <a:cs typeface="+mj-lt"/>
              </a:rPr>
            </a:br>
            <a:r>
              <a:rPr lang="en-US" sz="4400" dirty="0">
                <a:latin typeface="Times New Roman"/>
                <a:ea typeface="+mj-lt"/>
                <a:cs typeface="+mj-lt"/>
              </a:rPr>
              <a:t>ACGAN architecture</a:t>
            </a:r>
            <a:endParaRPr lang="en-US" dirty="0">
              <a:latin typeface="Times New Roman"/>
              <a:cs typeface="Arial" panose="020B0604020202020204"/>
            </a:endParaRPr>
          </a:p>
          <a:p>
            <a:pPr algn="l"/>
            <a:endParaRPr lang="en-US" sz="4400" dirty="0">
              <a:ea typeface="+mj-lt"/>
              <a:cs typeface="+mj-lt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ea typeface="+mj-lt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662023"/>
            <a:ext cx="7315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24400" y="353683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F26B459-C6C6-441C-84D2-2B8E6580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35165"/>
            <a:ext cx="6672261" cy="43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5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65" y="3630823"/>
            <a:ext cx="3362571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latin typeface="Times New Roman"/>
                <a:cs typeface="Arial" panose="020B0604020202020204"/>
              </a:rPr>
              <a:t>Performance</a:t>
            </a:r>
            <a:br>
              <a:rPr lang="en-US" sz="4400" dirty="0">
                <a:latin typeface="Times New Roman"/>
                <a:cs typeface="Arial" panose="020B0604020202020204"/>
              </a:rPr>
            </a:br>
            <a:r>
              <a:rPr lang="en-US" sz="4400" dirty="0">
                <a:latin typeface="Times New Roman"/>
                <a:cs typeface="Arial" panose="020B0604020202020204"/>
              </a:rPr>
              <a:t>of models</a:t>
            </a:r>
          </a:p>
          <a:p>
            <a:pPr algn="l"/>
            <a:endParaRPr lang="en-US" sz="4400" dirty="0">
              <a:ea typeface="+mj-lt"/>
              <a:cs typeface="+mj-lt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ea typeface="+mj-lt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662023"/>
            <a:ext cx="7315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24400" y="353683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9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5FED7-A20D-4204-87A4-9C635FC0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615689"/>
            <a:ext cx="6755606" cy="2471465"/>
          </a:xfrm>
          <a:prstGeom prst="rect">
            <a:avLst/>
          </a:prstGeom>
        </p:spPr>
      </p:pic>
      <p:pic>
        <p:nvPicPr>
          <p:cNvPr id="11" name="Picture 12" descr="A picture containing room&#10;&#10;Description automatically generated">
            <a:extLst>
              <a:ext uri="{FF2B5EF4-FFF2-40B4-BE49-F238E27FC236}">
                <a16:creationId xmlns:a16="http://schemas.microsoft.com/office/drawing/2014/main" id="{6FD50F74-F7A5-4DEC-BB69-322929327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79" y="3271809"/>
            <a:ext cx="6725729" cy="25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1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65" y="3630823"/>
            <a:ext cx="3362571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latin typeface="Times New Roman"/>
                <a:cs typeface="Arial" panose="020B0604020202020204"/>
              </a:rPr>
              <a:t>Performance</a:t>
            </a:r>
            <a:br>
              <a:rPr lang="en-US" sz="4400" dirty="0">
                <a:latin typeface="Times New Roman"/>
                <a:cs typeface="Arial" panose="020B0604020202020204"/>
              </a:rPr>
            </a:br>
            <a:r>
              <a:rPr lang="en-US" sz="4400" dirty="0">
                <a:latin typeface="Times New Roman"/>
                <a:cs typeface="Arial" panose="020B0604020202020204"/>
              </a:rPr>
              <a:t>of models</a:t>
            </a:r>
          </a:p>
          <a:p>
            <a:pPr algn="l"/>
            <a:endParaRPr lang="en-US" sz="4400" dirty="0">
              <a:ea typeface="+mj-lt"/>
              <a:cs typeface="+mj-lt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ea typeface="+mj-lt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  <a:p>
            <a:pPr algn="l"/>
            <a:endParaRPr lang="en-US" sz="44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662023"/>
            <a:ext cx="7315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24400" y="353683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D75B6-12AE-495D-B5C6-119C3A9E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73" y="934911"/>
            <a:ext cx="7113917" cy="2069576"/>
          </a:xfrm>
          <a:prstGeom prst="rect">
            <a:avLst/>
          </a:prstGeom>
        </p:spPr>
      </p:pic>
      <p:pic>
        <p:nvPicPr>
          <p:cNvPr id="13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E74AF-5CCE-4E5E-84C0-B366E308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9" y="3562942"/>
            <a:ext cx="7070785" cy="22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latin typeface="Times New Roman"/>
                <a:cs typeface="Arial"/>
              </a:rPr>
              <a:t>introduction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94" y="1050316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>
              <a:buFont typeface="Arial" panose="05000000000000000000" pitchFamily="2" charset="2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greatest challenge in the medical imaging domain is how to cope with the small datasets and limited amount of annotated samples</a:t>
            </a:r>
            <a:endParaRPr lang="en-US">
              <a:latin typeface="Times New Roman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 Researchers attempt to overcome this challenge by using data augmentation. The most common data augmentation methods include simple modifications of dataset images such as translation, rotation, flip and scale.</a:t>
            </a:r>
            <a:endParaRPr lang="en-US" dirty="0">
              <a:latin typeface="Times New Roman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Times New Roman"/>
                <a:ea typeface="+mn-lt"/>
                <a:cs typeface="+mn-lt"/>
              </a:rPr>
              <a:t>Synthetic data augmentation of high quality examples is new, sophisticated type of data augmentation. Synthetic data examples learned using a generative model enable more variability and enrich the dataset to further improve the system training process.</a:t>
            </a: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094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latin typeface="Times New Roman"/>
                <a:ea typeface="+mj-lt"/>
                <a:cs typeface="+mj-lt"/>
              </a:rPr>
              <a:t> Generative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r>
              <a:rPr lang="en-US" sz="3600" dirty="0">
                <a:latin typeface="Times New Roman"/>
                <a:ea typeface="+mj-lt"/>
                <a:cs typeface="+mj-lt"/>
              </a:rPr>
              <a:t>Adversarial Networks (GAN)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r>
              <a:rPr lang="en-US" dirty="0">
                <a:ea typeface="+mn-lt"/>
                <a:cs typeface="+mn-lt"/>
              </a:rPr>
              <a:t> One such promising approach inspired by game theory for training a model that syntheses images is known as Generative Adversarial Networks (GANs).</a:t>
            </a:r>
          </a:p>
          <a:p>
            <a:pPr marL="344170" indent="-344170" algn="just"/>
            <a:r>
              <a:rPr lang="en-US" dirty="0">
                <a:ea typeface="+mn-lt"/>
                <a:cs typeface="+mn-lt"/>
              </a:rPr>
              <a:t> The model consists of two networks that are trained in an adversarial process where one network generates fake images and the other network discriminates between real and fake images repeatedly.</a:t>
            </a:r>
            <a:endParaRPr lang="en-US">
              <a:cs typeface="Arial"/>
            </a:endParaRPr>
          </a:p>
          <a:p>
            <a:pPr marL="344170" indent="-344170" algn="just"/>
            <a:r>
              <a:rPr lang="en-US" dirty="0">
                <a:ea typeface="+mn-lt"/>
                <a:cs typeface="+mn-lt"/>
              </a:rPr>
              <a:t> GANs have gained great popularity in the computer vision community and different variations of GANs were recently proposed for generating high quality realistic natural images</a:t>
            </a:r>
            <a:endParaRPr lang="en-US">
              <a:cs typeface="Arial" panose="020B0604020202020204"/>
            </a:endParaRPr>
          </a:p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1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latin typeface="Times New Roman"/>
                <a:ea typeface="+mj-lt"/>
                <a:cs typeface="+mj-lt"/>
              </a:rPr>
              <a:t> Generative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r>
              <a:rPr lang="en-US" sz="3600" dirty="0">
                <a:latin typeface="Times New Roman"/>
                <a:ea typeface="+mj-lt"/>
                <a:cs typeface="+mj-lt"/>
              </a:rPr>
              <a:t>Adversarial Networks (GAN)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pic>
        <p:nvPicPr>
          <p:cNvPr id="4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CB30F131-D009-410A-ADD5-2966427F1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70" y="1066866"/>
            <a:ext cx="8134708" cy="43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latin typeface="Times New Roman"/>
                <a:ea typeface="+mj-lt"/>
                <a:cs typeface="+mj-lt"/>
              </a:rPr>
              <a:t> Generative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r>
              <a:rPr lang="en-US" sz="3600" dirty="0">
                <a:latin typeface="Times New Roman"/>
                <a:ea typeface="+mj-lt"/>
                <a:cs typeface="+mj-lt"/>
              </a:rPr>
              <a:t>Adversarial Networks (GAN)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1306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latin typeface="Times New Roman"/>
                <a:ea typeface="+mj-lt"/>
                <a:cs typeface="+mj-lt"/>
              </a:rPr>
              <a:t>  The contributions of this work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762664"/>
            <a:ext cx="731520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Helvetica"/>
              </a:rPr>
              <a:t> 1) Synthesis of high quality focal liver lesions from CT images using generative adversarial networks (GANs).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Helvetica"/>
            </a:endParaRPr>
          </a:p>
          <a:p>
            <a:r>
              <a:rPr lang="en-US" sz="2000" dirty="0">
                <a:latin typeface="Times New Roman"/>
                <a:cs typeface="Helvetica"/>
              </a:rPr>
              <a:t>2) Design of a CNN-based solution for the liver lesion classification task, with comparable results to state-</a:t>
            </a:r>
            <a:r>
              <a:rPr lang="en-US" sz="2000" dirty="0" err="1">
                <a:latin typeface="Times New Roman"/>
                <a:cs typeface="Helvetica"/>
              </a:rPr>
              <a:t>ofthe</a:t>
            </a:r>
            <a:r>
              <a:rPr lang="en-US" sz="2000" dirty="0">
                <a:latin typeface="Times New Roman"/>
                <a:cs typeface="Helvetica"/>
              </a:rPr>
              <a:t>-art methods.</a:t>
            </a:r>
          </a:p>
          <a:p>
            <a:endParaRPr lang="en-US" sz="2000" dirty="0">
              <a:latin typeface="Times New Roman"/>
              <a:cs typeface="Helvetica"/>
            </a:endParaRPr>
          </a:p>
          <a:p>
            <a:r>
              <a:rPr lang="en-US" sz="2000" dirty="0">
                <a:latin typeface="Times New Roman"/>
                <a:cs typeface="Helvetica"/>
              </a:rPr>
              <a:t>3) Augmentation of the CNN training set, using the generated synthetic data - for improved classification results.</a:t>
            </a:r>
          </a:p>
        </p:txBody>
      </p:sp>
    </p:spTree>
    <p:extLst>
      <p:ext uri="{BB962C8B-B14F-4D97-AF65-F5344CB8AC3E}">
        <p14:creationId xmlns:p14="http://schemas.microsoft.com/office/powerpoint/2010/main" val="25842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ea typeface="+mj-lt"/>
                <a:cs typeface="+mj-lt"/>
              </a:rPr>
              <a:t>Data</a:t>
            </a:r>
            <a:endParaRPr lang="en-US" dirty="0">
              <a:latin typeface="Times New Roman"/>
              <a:ea typeface="+mj-lt"/>
              <a:cs typeface="Times New Roman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762664"/>
            <a:ext cx="73152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latin typeface="Times New Roman"/>
              <a:cs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67532" y="1201947"/>
            <a:ext cx="705640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Times New Roman"/>
                <a:cs typeface="Helvetica"/>
              </a:rPr>
              <a:t> The dataset was made up of 182 portal phase 2-D CT scans, 53 cysts, 64 metastases, 65 hemangiomas. An expert radiologist marked the margin of each lesion and determined its corresponding diagnosis which was established by biopsy or a clinical follow-up. This serves as our ground truth.</a:t>
            </a:r>
            <a:endParaRPr lang="en-US" sz="2000">
              <a:latin typeface="Times New Roman"/>
              <a:cs typeface="Helvetica"/>
            </a:endParaRPr>
          </a:p>
          <a:p>
            <a:pPr algn="just"/>
            <a:endParaRPr lang="en-US" sz="2000" dirty="0">
              <a:latin typeface="Times New Roman"/>
              <a:ea typeface="+mn-lt"/>
              <a:cs typeface="Helvetica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Liver lesions vary considerably in shape, contrast and size (10 - 102mm). They also vary within categories. In addition, they are located in interior sections of the liver or near its boundary where the surrounding parenchyma tissue of the lesions changes.</a:t>
            </a:r>
            <a:endParaRPr lang="en-US" sz="2000" dirty="0">
              <a:latin typeface="Times New Roman"/>
              <a:cs typeface="Times New Roman"/>
            </a:endParaRPr>
          </a:p>
          <a:p>
            <a:pPr algn="just"/>
            <a:endParaRPr lang="en-US" sz="2000" dirty="0">
              <a:latin typeface="Times New Roman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520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ea typeface="+mj-lt"/>
                <a:cs typeface="+mj-lt"/>
              </a:rPr>
              <a:t>Data</a:t>
            </a:r>
            <a:endParaRPr lang="en-US" dirty="0">
              <a:latin typeface="Times New Roman"/>
              <a:ea typeface="+mj-lt"/>
              <a:cs typeface="Times New Roman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762664"/>
            <a:ext cx="73152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latin typeface="Times New Roman"/>
              <a:cs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67532" y="1201947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000">
              <a:latin typeface="Times New Roman"/>
              <a:cs typeface="Helvetica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AEDA59-40DE-43F5-AAE6-B872A6ED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92072"/>
            <a:ext cx="6783237" cy="42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95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C57FA-493B-4E0B-91BC-1EE71E2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304627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ea typeface="+mj-lt"/>
                <a:cs typeface="+mj-lt"/>
              </a:rPr>
              <a:t>CNN Architecture</a:t>
            </a:r>
            <a:endParaRPr lang="en-US" dirty="0"/>
          </a:p>
          <a:p>
            <a:pPr algn="l"/>
            <a:endParaRPr lang="en-US" sz="3600" dirty="0">
              <a:latin typeface="Arial"/>
              <a:ea typeface="+mj-lt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  <a:p>
            <a:pPr algn="l"/>
            <a:endParaRPr lang="en-US" sz="3600" dirty="0">
              <a:latin typeface="Times New Roman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855D-40AD-4453-9260-07C8314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2" y="2013599"/>
            <a:ext cx="704425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 algn="just"/>
            <a:endParaRPr lang="en-US" dirty="0">
              <a:latin typeface="Arial"/>
              <a:cs typeface="Arial" panose="020B0604020202020204"/>
            </a:endParaRPr>
          </a:p>
          <a:p>
            <a:pPr marL="344170" indent="-344170" algn="just">
              <a:buFont typeface="Arial" panose="05000000000000000000" pitchFamily="2" charset="2"/>
              <a:buChar char="•"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F8A8-DBDF-435A-BB58-DE585A96482E}"/>
              </a:ext>
            </a:extLst>
          </p:cNvPr>
          <p:cNvSpPr txBox="1"/>
          <p:nvPr/>
        </p:nvSpPr>
        <p:spPr>
          <a:xfrm>
            <a:off x="4767531" y="1762664"/>
            <a:ext cx="73152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latin typeface="Times New Roman"/>
              <a:cs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E699-4796-469A-8EBD-7EBD91950740}"/>
              </a:ext>
            </a:extLst>
          </p:cNvPr>
          <p:cNvSpPr txBox="1"/>
          <p:nvPr/>
        </p:nvSpPr>
        <p:spPr>
          <a:xfrm>
            <a:off x="4767532" y="1201947"/>
            <a:ext cx="7056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000">
              <a:latin typeface="Times New Roman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7EDC6-B716-4D06-9F0C-329333D3FAA1}"/>
              </a:ext>
            </a:extLst>
          </p:cNvPr>
          <p:cNvSpPr txBox="1"/>
          <p:nvPr/>
        </p:nvSpPr>
        <p:spPr>
          <a:xfrm>
            <a:off x="4767532" y="756249"/>
            <a:ext cx="6898256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CNN architectures for medical imaging have also been introduced, usually containing fewer convolutional layers because of the small datasets and smaller input size.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Our classification CNN gets fixed size input ROIs of 64x64, with  an intensity range rescaled to (0; 1).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Arial" panose="020B0604020202020204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three pairs of convolutional layers where each convolutional    layer is followed by a max-pooling layer, and two dense fully          connected layers ending with a soft-max layer.</a:t>
            </a:r>
            <a:endParaRPr lang="en-US" dirty="0">
              <a:cs typeface="Arial" panose="020B0604020202020204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We use 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 as activation functions.</a:t>
            </a:r>
            <a:endParaRPr lang="en-US">
              <a:cs typeface="Arial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For training we used a batch size of 64 with a learning rate of        0.001 for 150 epochs.</a:t>
            </a:r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We used stochastic gradient descent optimization</a:t>
            </a:r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  <a:p>
            <a:pPr algn="just"/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2525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Madison</vt:lpstr>
      <vt:lpstr>GAN-based Synthetic Medical Image Augmentation for increased CNN Performance in Liver Lesion Classification </vt:lpstr>
      <vt:lpstr>introduction</vt:lpstr>
      <vt:lpstr> Generative Adversarial Networks (GAN) </vt:lpstr>
      <vt:lpstr> Generative Adversarial Networks (GAN) </vt:lpstr>
      <vt:lpstr> Generative Adversarial Networks (GAN) </vt:lpstr>
      <vt:lpstr>  The contributions of this work  </vt:lpstr>
      <vt:lpstr>Data   </vt:lpstr>
      <vt:lpstr>Data   </vt:lpstr>
      <vt:lpstr>CNN Architecture    </vt:lpstr>
      <vt:lpstr>CNN Architecture    </vt:lpstr>
      <vt:lpstr>augmenting the data     </vt:lpstr>
      <vt:lpstr>Classic Data Augmentation      </vt:lpstr>
      <vt:lpstr>Classic Data Augmentation      </vt:lpstr>
      <vt:lpstr>Generative Adversarial Networks for Lesion Synthesis       </vt:lpstr>
      <vt:lpstr>DCGAN architecture ACGAN architecture         </vt:lpstr>
      <vt:lpstr>Performance of models         </vt:lpstr>
      <vt:lpstr>Performance of models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349</cp:revision>
  <dcterms:modified xsi:type="dcterms:W3CDTF">2020-09-07T16:40:38Z</dcterms:modified>
</cp:coreProperties>
</file>