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Titillium Web"/>
      <p:regular r:id="rId49"/>
      <p:bold r:id="rId50"/>
      <p:italic r:id="rId51"/>
      <p:boldItalic r:id="rId52"/>
    </p:embeddedFont>
    <p:embeddedFont>
      <p:font typeface="Titillium Web Extra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Gloria Givl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292FA3-A503-4C37-A679-EAFE33DC2DA9}">
  <a:tblStyle styleId="{23292FA3-A503-4C37-A679-EAFE33DC2D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TitilliumWe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TitilliumWeb-italic.fntdata"/><Relationship Id="rId50" Type="http://schemas.openxmlformats.org/officeDocument/2006/relationships/font" Target="fonts/TitilliumWeb-bold.fntdata"/><Relationship Id="rId53" Type="http://schemas.openxmlformats.org/officeDocument/2006/relationships/font" Target="fonts/TitilliumWebExtraLight-regular.fntdata"/><Relationship Id="rId52" Type="http://schemas.openxmlformats.org/officeDocument/2006/relationships/font" Target="fonts/TitilliumWeb-boldItalic.fntdata"/><Relationship Id="rId11" Type="http://schemas.openxmlformats.org/officeDocument/2006/relationships/slide" Target="slides/slide5.xml"/><Relationship Id="rId55" Type="http://schemas.openxmlformats.org/officeDocument/2006/relationships/font" Target="fonts/TitilliumWebExtraLight-italic.fntdata"/><Relationship Id="rId10" Type="http://schemas.openxmlformats.org/officeDocument/2006/relationships/slide" Target="slides/slide4.xml"/><Relationship Id="rId54" Type="http://schemas.openxmlformats.org/officeDocument/2006/relationships/font" Target="fonts/TitilliumWebExtra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TitilliumWebExtra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15T02:18:30.299">
    <p:pos x="6000" y="0"/>
    <p:text>Then go to Jupyter Notebook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1-15T04:01:09.584">
    <p:pos x="6000" y="0"/>
    <p:text>Then go to Jupyter Notebook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b3ab3136e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b3ab313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8b3ab3136e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8b3ab3136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b3ab3136e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b3ab313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8b3ab3136e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8b3ab3136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8b3ab3136e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8b3ab313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8b3ab3136e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8b3ab3136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8d183ef0c5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8d183ef0c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8b3ab3136e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8b3ab3136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a12fc546f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a12fc54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8d183ef0c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8d183ef0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8d183ef0c5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8d183ef0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8d183ef0c5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8d183ef0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8d183ef0c5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8d183ef0c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8d183ef0c5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8d183ef0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8d183ef0c5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18d183ef0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8d183ef0c5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8d183ef0c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8d183ef0c5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8d183ef0c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8b3ab3136e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8b3ab3136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8d183ef0c5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8d183ef0c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8d183ef0c5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8d183ef0c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8d183ef0c5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8d183ef0c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8d183ef0c5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8d183ef0c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8d183ef0c5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8d183ef0c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8b3ab3136e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8b3ab3136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d183ef0c5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d183ef0c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8d183ef0c5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8d183ef0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8d183ef0c5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8d183ef0c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8d183ef0c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8d183ef0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8d183ef0c5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8d183ef0c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18d183ef0c5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18d183ef0c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8d183ef0c5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8d183ef0c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8d183ef0c5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8d183ef0c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93ec543b76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93ec543b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93ec543b76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93ec543b7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b3ab3136e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b3ab313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8b3ab3136e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8b3ab313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8b3ab3136e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8b3ab313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datasets/nancyalaswad90/cancer-statistics-in-us-stat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42QuXLucH3Q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forbes.com/sites/ricksuarez/2011/06/27/why-i-avoid-investing-in-hedge-funds/?sh=776935d4387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forbes.com/sites/davidgrainger/2015/01/29/why-too-many-clinical-trials-fail-and-a-simple-solution-that-could-increase-returns-on-pharma-rd/?sh=132acc6edb8b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biobserve.com/behavioralresearch/reproducibility-in-behavioral-neuroscience-methods-matter/" TargetMode="External"/><Relationship Id="rId4" Type="http://schemas.openxmlformats.org/officeDocument/2006/relationships/hyperlink" Target="https://www.nature.com/articles/nature.2017.21728" TargetMode="External"/><Relationship Id="rId5" Type="http://schemas.openxmlformats.org/officeDocument/2006/relationships/hyperlink" Target="https://www.ncbi.nlm.nih.gov/pmc/articles/PMC6573059/#:~:text=Publication%20bias%20is%20defined%20as,strength%20of%20the%20study%20findings" TargetMode="External"/><Relationship Id="rId6" Type="http://schemas.openxmlformats.org/officeDocument/2006/relationships/hyperlink" Target="https://www.samlau.me/test-textbook/ch/18/hyp_phacking.html" TargetMode="External"/><Relationship Id="rId7" Type="http://schemas.openxmlformats.org/officeDocument/2006/relationships/hyperlink" Target="https://xkcd.com/882/" TargetMode="External"/><Relationship Id="rId8" Type="http://schemas.openxmlformats.org/officeDocument/2006/relationships/hyperlink" Target="https://www.bls.gov/data/inflation_calculator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Probability" TargetMode="External"/><Relationship Id="rId4" Type="http://schemas.openxmlformats.org/officeDocument/2006/relationships/hyperlink" Target="https://en.wikipedia.org/wiki/Multiple_comparis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131500"/>
            <a:ext cx="72300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Testing, P-Hacking, Reproducibility Crisis, Publication Bias</a:t>
            </a:r>
            <a:endParaRPr/>
          </a:p>
        </p:txBody>
      </p:sp>
      <p:sp>
        <p:nvSpPr>
          <p:cNvPr id="780" name="Google Shape;780;p15"/>
          <p:cNvSpPr txBox="1"/>
          <p:nvPr>
            <p:ph idx="4294967295" type="body"/>
          </p:nvPr>
        </p:nvSpPr>
        <p:spPr>
          <a:xfrm>
            <a:off x="696525" y="3690300"/>
            <a:ext cx="39852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Zitao </a:t>
            </a:r>
            <a:r>
              <a:rPr b="1" lang="en">
                <a:solidFill>
                  <a:schemeClr val="lt1"/>
                </a:solidFill>
              </a:rPr>
              <a:t>Zeng and Gloria Givler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Benjamini-Hochberg Procedure</a:t>
            </a:r>
            <a:endParaRPr/>
          </a:p>
        </p:txBody>
      </p:sp>
      <p:sp>
        <p:nvSpPr>
          <p:cNvPr id="844" name="Google Shape;844;p2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 13.2 from An Introduction to Statistical Learning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q, the level at which to control the FDR.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Compute p-values, p1,...,pm, for the m null hypotheses H01,...,H0m.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Order the m p-values so that p(1) ≤ p(2) ≤ ··· ≤ p(m).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 = max { j : p(j) &lt; qj/m }.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Reject all null hypotheses H0j for which pj ≤ p(L).</a:t>
            </a:r>
            <a:endParaRPr/>
          </a:p>
        </p:txBody>
      </p:sp>
      <p:sp>
        <p:nvSpPr>
          <p:cNvPr id="845" name="Google Shape;845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Benjamini-Hochberg Procedure Explained</a:t>
            </a:r>
            <a:endParaRPr/>
          </a:p>
        </p:txBody>
      </p:sp>
      <p:sp>
        <p:nvSpPr>
          <p:cNvPr id="851" name="Google Shape;851;p2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R</a:t>
            </a:r>
            <a:r>
              <a:rPr lang="en"/>
              <a:t>ejects all null hypotheses for which the p-value is less than or equal to the Lth smallest p-value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 is a function of all m p-values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Can't plan in advance what the threshold will be, since it depends on the data collected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Good method of correcting for the multiple testing problem; still relatively simple to understand and perform</a:t>
            </a:r>
            <a:endParaRPr/>
          </a:p>
        </p:txBody>
      </p:sp>
      <p:sp>
        <p:nvSpPr>
          <p:cNvPr id="852" name="Google Shape;852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the Octopus</a:t>
            </a:r>
            <a:endParaRPr/>
          </a:p>
        </p:txBody>
      </p:sp>
      <p:sp>
        <p:nvSpPr>
          <p:cNvPr id="858" name="Google Shape;858;p2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2010 FIFA World Cup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German octopus named Paul became famous for correctly "predicting" the outcome of every match Germany played, plus the final match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Paul’s owners put two food boxes in his tank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Each was labeled with the flag of one of the countries playing in the upcoming match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The box Paul chose to eat from first was taken as his prediction for the winner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sp>
        <p:nvSpPr>
          <p:cNvPr id="859" name="Google Shape;859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the Octopus</a:t>
            </a:r>
            <a:endParaRPr/>
          </a:p>
        </p:txBody>
      </p:sp>
      <p:sp>
        <p:nvSpPr>
          <p:cNvPr id="865" name="Google Shape;865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6" name="Google Shape;8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87" y="1294675"/>
            <a:ext cx="6323776" cy="35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Paul, Explained</a:t>
            </a:r>
            <a:endParaRPr/>
          </a:p>
        </p:txBody>
      </p:sp>
      <p:sp>
        <p:nvSpPr>
          <p:cNvPr id="872" name="Google Shape;872;p2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Assuming Paul was randomly guessing, he only had a 1/256 chance of getting them all right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 = 0.0039, &lt; widely accepted alpha-level of 0.05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</a:t>
            </a:r>
            <a:r>
              <a:rPr lang="en"/>
              <a:t>any animals across the globe were asked to predict these matches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When accounting for number of animals participating, the odds that at least one of them would predict correctly were closer to 9%</a:t>
            </a:r>
            <a:endParaRPr/>
          </a:p>
        </p:txBody>
      </p:sp>
      <p:sp>
        <p:nvSpPr>
          <p:cNvPr id="873" name="Google Shape;873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 Dataset</a:t>
            </a:r>
            <a:endParaRPr/>
          </a:p>
        </p:txBody>
      </p:sp>
      <p:sp>
        <p:nvSpPr>
          <p:cNvPr id="879" name="Google Shape;879;p2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Cancer Statistics in US States database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272 patients and 1555 gene expression levels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Attribute columns:</a:t>
            </a:r>
            <a:endParaRPr sz="13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Patient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 sz="1800"/>
              <a:t>ID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/>
              <a:t>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/>
              <a:t>eventdeath: represents whether the patient died after treatment (0: alive; 1: dead).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/>
              <a:t>survival: survival time (year)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/>
              <a:t>time recurrence: time interval when cancer cells reappear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7-17. tumor related information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18-1573. gene expression levels</a:t>
            </a:r>
            <a:endParaRPr/>
          </a:p>
        </p:txBody>
      </p:sp>
      <p:sp>
        <p:nvSpPr>
          <p:cNvPr id="880" name="Google Shape;880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 Objective</a:t>
            </a:r>
            <a:endParaRPr/>
          </a:p>
        </p:txBody>
      </p:sp>
      <p:sp>
        <p:nvSpPr>
          <p:cNvPr id="886" name="Google Shape;886;p30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Different gene expression levels may affect breast cancer and the ability of patients to heal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Detecting the key genes is helpful to: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Select appropriate treatment methods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Speculate on the patient’s condition during the rehabilitation period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Aim is to identify genes that have an significant impact on the death of breast cancer patients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sp>
        <p:nvSpPr>
          <p:cNvPr id="887" name="Google Shape;887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 Conclusion </a:t>
            </a:r>
            <a:endParaRPr/>
          </a:p>
        </p:txBody>
      </p:sp>
      <p:sp>
        <p:nvSpPr>
          <p:cNvPr id="893" name="Google Shape;893;p3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▫"/>
            </a:pPr>
            <a:r>
              <a:rPr lang="en" sz="2300"/>
              <a:t>It is easy to obtain a large number of false positive results by comparing multiple genes of the same group of patients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▫"/>
            </a:pPr>
            <a:r>
              <a:rPr lang="en" sz="2300"/>
              <a:t>If 1555 genes are tested without adjustment, we will get 607 positive results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▫"/>
            </a:pPr>
            <a:r>
              <a:rPr lang="en" sz="2300"/>
              <a:t>There are a lot of false positives among them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▫"/>
            </a:pPr>
            <a:r>
              <a:rPr lang="en" sz="2300"/>
              <a:t>The expression of many genes affects each other</a:t>
            </a:r>
            <a:endParaRPr sz="2300"/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▫"/>
            </a:pPr>
            <a:r>
              <a:rPr lang="en" sz="2300"/>
              <a:t>We utilized the Bonferroni adjustment, and reduced the number of possible genes to 96 by  t</a:t>
            </a:r>
            <a:r>
              <a:rPr lang="en" sz="2300"/>
              <a:t>he Bonferroni Method </a:t>
            </a:r>
            <a:r>
              <a:rPr lang="en" sz="2300"/>
              <a:t>and 443 by the Benjamini-Hochberg Procedure</a:t>
            </a:r>
            <a:endParaRPr sz="23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sp>
        <p:nvSpPr>
          <p:cNvPr id="894" name="Google Shape;894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2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P-Hacking</a:t>
            </a:r>
            <a:endParaRPr/>
          </a:p>
        </p:txBody>
      </p:sp>
      <p:sp>
        <p:nvSpPr>
          <p:cNvPr id="900" name="Google Shape;900;p32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Definition, Strategies, Prevention, Grades Case Study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01" name="Google Shape;901;p32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P-Hacking?</a:t>
            </a:r>
            <a:endParaRPr/>
          </a:p>
        </p:txBody>
      </p:sp>
      <p:sp>
        <p:nvSpPr>
          <p:cNvPr id="907" name="Google Shape;907;p3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Performing statistical analysis in a way that makes non-significant data relationships appear significant</a:t>
            </a:r>
            <a:endParaRPr/>
          </a:p>
        </p:txBody>
      </p:sp>
      <p:sp>
        <p:nvSpPr>
          <p:cNvPr id="908" name="Google Shape;908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9" name="Google Shape;9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538" y="2159375"/>
            <a:ext cx="3870925" cy="264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</a:t>
            </a:r>
            <a:r>
              <a:rPr lang="en"/>
              <a:t>Concepts</a:t>
            </a:r>
            <a:endParaRPr/>
          </a:p>
        </p:txBody>
      </p:sp>
      <p:sp>
        <p:nvSpPr>
          <p:cNvPr id="786" name="Google Shape;786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ounting evidence suggests a lot of published research is false.&#10;Check out Audible: http://bit.ly/AudibleVe&#10;Support Veritasium on Patreon: http://bit.ly/VePatreon&#10;&#10;Patreon supporters:&#10;Bryan Baker, Donal Botkin, Tony Fadell, Jason Buster, Saeed Alghamdi&#10;&#10;More information on this topic: http://wke.lt/w/s/z0wmO&#10;&#10;The Preregistration Challenge: https://cos.io/prereg/&#10;&#10;Resources used in the making of this video:&#10;&#10;Why Most Published Research Findings Are False:&#10;http://journals.plos.org/plosmedicine/article?id=10.1371/journal.pmed.0020124&#10;&#10;Trouble at the Lab:&#10;http://www.economist.com/news/briefing/21588057-scientists-think-science-self-correcting-alarming-degree-it-not-trouble&#10;&#10;Science isn't broken:&#10;http://fivethirtyeight.com/features/science-isnt-broken/#part1&#10;&#10;Visual effects by Gustavo Rosa" id="787" name="Google Shape;787;p16" title="Is Most Published Research Wrong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338" y="1232475"/>
            <a:ext cx="5072675" cy="38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P-Hacking Happen?</a:t>
            </a:r>
            <a:endParaRPr/>
          </a:p>
        </p:txBody>
      </p:sp>
      <p:sp>
        <p:nvSpPr>
          <p:cNvPr id="915" name="Google Shape;915;p3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Most p</a:t>
            </a:r>
            <a:r>
              <a:rPr lang="en"/>
              <a:t>eople think that researchers performing p-hacking are doing so intentionally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They try many analysis methods in sequence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Fishing for statistically significant findings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Not every researcher even knows they’re p-hacking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There are many different valid ways to analyze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It is easy to justify your choices in hindsight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P-hacking can occur due to human error and </a:t>
            </a:r>
            <a:r>
              <a:rPr lang="en"/>
              <a:t>subconscious</a:t>
            </a:r>
            <a:r>
              <a:rPr lang="en"/>
              <a:t> bias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sp>
        <p:nvSpPr>
          <p:cNvPr id="916" name="Google Shape;916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P-Hacking Strategies</a:t>
            </a:r>
            <a:endParaRPr/>
          </a:p>
        </p:txBody>
      </p:sp>
      <p:sp>
        <p:nvSpPr>
          <p:cNvPr id="922" name="Google Shape;922;p3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Selective reporting of the dependent variable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Selective reporting of the independent variable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Optional stopping, aka data peeking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Repeatedly computing hypothesis tests as data points are collected; stopping </a:t>
            </a:r>
            <a:r>
              <a:rPr lang="en"/>
              <a:t>data </a:t>
            </a:r>
            <a:r>
              <a:rPr lang="en"/>
              <a:t>collection once a significant result is achieved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 Outlier exclusion (reduces the stdev of a data pool)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 Exploiting alternative hypothesis tests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Adding or relaxing assumptions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Changing parametrization of the model</a:t>
            </a:r>
            <a:endParaRPr/>
          </a:p>
        </p:txBody>
      </p:sp>
      <p:sp>
        <p:nvSpPr>
          <p:cNvPr id="923" name="Google Shape;923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Pre-Registration of Studies</a:t>
            </a:r>
            <a:endParaRPr/>
          </a:p>
        </p:txBody>
      </p:sp>
      <p:sp>
        <p:nvSpPr>
          <p:cNvPr id="929" name="Google Shape;929;p3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 </a:t>
            </a:r>
            <a:r>
              <a:rPr lang="en"/>
              <a:t>procedure</a:t>
            </a:r>
            <a:r>
              <a:rPr lang="en"/>
              <a:t> that </a:t>
            </a:r>
            <a:r>
              <a:rPr lang="en"/>
              <a:t>protects against p-hacking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Has gained steam over the past decade or two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Detailed plans on how data will be analyzed are created in advance of the data collection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Researchers are forced to follow their earlier decisions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Prevented from being able to try out different collection and analysis methods </a:t>
            </a:r>
            <a:r>
              <a:rPr lang="en"/>
              <a:t>in order </a:t>
            </a:r>
            <a:r>
              <a:rPr lang="en"/>
              <a:t>to find an </a:t>
            </a:r>
            <a:r>
              <a:rPr lang="en"/>
              <a:t>artificially</a:t>
            </a:r>
            <a:r>
              <a:rPr lang="en"/>
              <a:t> significant result</a:t>
            </a:r>
            <a:endParaRPr/>
          </a:p>
        </p:txBody>
      </p:sp>
      <p:sp>
        <p:nvSpPr>
          <p:cNvPr id="930" name="Google Shape;930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7"/>
          <p:cNvSpPr txBox="1"/>
          <p:nvPr>
            <p:ph type="title"/>
          </p:nvPr>
        </p:nvSpPr>
        <p:spPr>
          <a:xfrm>
            <a:off x="452725" y="171825"/>
            <a:ext cx="386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P-Hacking Escapes Unnoticed</a:t>
            </a:r>
            <a:endParaRPr/>
          </a:p>
        </p:txBody>
      </p:sp>
      <p:sp>
        <p:nvSpPr>
          <p:cNvPr id="936" name="Google Shape;936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7" name="Google Shape;937;p37"/>
          <p:cNvSpPr txBox="1"/>
          <p:nvPr>
            <p:ph idx="1" type="body"/>
          </p:nvPr>
        </p:nvSpPr>
        <p:spPr>
          <a:xfrm>
            <a:off x="452725" y="1152525"/>
            <a:ext cx="41799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People </a:t>
            </a:r>
            <a:r>
              <a:rPr lang="en"/>
              <a:t>evaluate whether a study has significant findings based solely on the p-value.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do not consider the other steps taken that contribute to that p-value.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because p &lt; 0.05 does not mean that the results are necessarily true.</a:t>
            </a:r>
            <a:endParaRPr/>
          </a:p>
        </p:txBody>
      </p:sp>
      <p:pic>
        <p:nvPicPr>
          <p:cNvPr id="938" name="Google Shape;9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800" y="152400"/>
            <a:ext cx="18351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 Dataset</a:t>
            </a:r>
            <a:endParaRPr/>
          </a:p>
        </p:txBody>
      </p:sp>
      <p:sp>
        <p:nvSpPr>
          <p:cNvPr id="944" name="Google Shape;944;p3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Thought experiment using a dataset of 1000 rows of </a:t>
            </a:r>
            <a:r>
              <a:rPr lang="en"/>
              <a:t>randomly</a:t>
            </a:r>
            <a:r>
              <a:rPr lang="en"/>
              <a:t> generated numbers 1-100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▫"/>
            </a:pPr>
            <a:r>
              <a:rPr lang="en"/>
              <a:t>Data points r</a:t>
            </a:r>
            <a:r>
              <a:rPr lang="en"/>
              <a:t>epresent student's final exam grades in math classes at Pitt</a:t>
            </a:r>
            <a:endParaRPr/>
          </a:p>
        </p:txBody>
      </p:sp>
      <p:sp>
        <p:nvSpPr>
          <p:cNvPr id="945" name="Google Shape;945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 Objective</a:t>
            </a:r>
            <a:endParaRPr/>
          </a:p>
        </p:txBody>
      </p:sp>
      <p:sp>
        <p:nvSpPr>
          <p:cNvPr id="951" name="Google Shape;951;p3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Students at Pitt have complained that departmental finals for math courses cause too many students to fail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Imagine you are the department chair; you want to find evidence to disprove this claim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You decide to go to the engineering students, as they are known to have good math scores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You will take a sample of them to analyze, to prove that there is no issue with students being able to succeed on math finals</a:t>
            </a:r>
            <a:endParaRPr/>
          </a:p>
        </p:txBody>
      </p:sp>
      <p:sp>
        <p:nvSpPr>
          <p:cNvPr id="952" name="Google Shape;952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 Conclusion </a:t>
            </a:r>
            <a:endParaRPr/>
          </a:p>
        </p:txBody>
      </p:sp>
      <p:sp>
        <p:nvSpPr>
          <p:cNvPr id="958" name="Google Shape;958;p40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With such a small p-value, you can easily reject your null hypothesis–there is statistically no way the mean final exam score is below 60% (failing grade)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the “grades" are just random numbers 0 -100,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true population mean is close to 50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Students would absolutely be justified in complaining if these were real grades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This thought experiment is an extreme example, which shows the danger of uncritically accepting a low p-value as a good result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sp>
        <p:nvSpPr>
          <p:cNvPr id="959" name="Google Shape;959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1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Reproducibility Crisis</a:t>
            </a:r>
            <a:endParaRPr/>
          </a:p>
        </p:txBody>
      </p:sp>
      <p:sp>
        <p:nvSpPr>
          <p:cNvPr id="965" name="Google Shape;965;p41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Definition, Explanation of Low-Power Studies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66" name="Google Shape;966;p41"/>
          <p:cNvSpPr/>
          <p:nvPr/>
        </p:nvSpPr>
        <p:spPr>
          <a:xfrm>
            <a:off x="6872279" y="19168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Reproducibility Crisis?</a:t>
            </a:r>
            <a:endParaRPr/>
          </a:p>
        </p:txBody>
      </p:sp>
      <p:sp>
        <p:nvSpPr>
          <p:cNvPr id="972" name="Google Shape;972;p42"/>
          <p:cNvSpPr txBox="1"/>
          <p:nvPr>
            <p:ph idx="1" type="body"/>
          </p:nvPr>
        </p:nvSpPr>
        <p:spPr>
          <a:xfrm>
            <a:off x="739675" y="1152525"/>
            <a:ext cx="76860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</a:t>
            </a:r>
            <a:r>
              <a:rPr lang="en"/>
              <a:t>n recent years, it’s been discovered that the results of many reputable scientific studies using widely accepted experimental methods are difficult or even impossible to reproduce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Calls into question the credibility of those studies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If the results cannot be replicated, findings may be based on random chance and not a true cause-and-effect relationship</a:t>
            </a:r>
            <a:endParaRPr/>
          </a:p>
        </p:txBody>
      </p:sp>
      <p:sp>
        <p:nvSpPr>
          <p:cNvPr id="973" name="Google Shape;973;p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Behind the </a:t>
            </a:r>
            <a:r>
              <a:rPr lang="en"/>
              <a:t>Reproducibility Crisis?</a:t>
            </a:r>
            <a:endParaRPr/>
          </a:p>
        </p:txBody>
      </p:sp>
      <p:sp>
        <p:nvSpPr>
          <p:cNvPr id="979" name="Google Shape;979;p43"/>
          <p:cNvSpPr txBox="1"/>
          <p:nvPr>
            <p:ph idx="1" type="body"/>
          </p:nvPr>
        </p:nvSpPr>
        <p:spPr>
          <a:xfrm>
            <a:off x="739675" y="1152525"/>
            <a:ext cx="76860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</a:t>
            </a:r>
            <a:r>
              <a:rPr lang="en"/>
              <a:t>ostly due to publication bias and low-power studies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Publication bias will be discussed in more detail in the next section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“Low-power studies" refers to the statistical power of the hypothesis test</a:t>
            </a:r>
            <a:endParaRPr/>
          </a:p>
        </p:txBody>
      </p:sp>
      <p:sp>
        <p:nvSpPr>
          <p:cNvPr id="980" name="Google Shape;980;p4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Testing</a:t>
            </a:r>
            <a:endParaRPr/>
          </a:p>
        </p:txBody>
      </p:sp>
      <p:sp>
        <p:nvSpPr>
          <p:cNvPr id="793" name="Google Shape;793;p17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Explanation, Paul the Octopus, Genomic Case Study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94" name="Google Shape;794;p17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Statistical Power?</a:t>
            </a:r>
            <a:endParaRPr/>
          </a:p>
        </p:txBody>
      </p:sp>
      <p:sp>
        <p:nvSpPr>
          <p:cNvPr id="986" name="Google Shape;986;p44"/>
          <p:cNvSpPr txBox="1"/>
          <p:nvPr>
            <p:ph idx="1" type="body"/>
          </p:nvPr>
        </p:nvSpPr>
        <p:spPr>
          <a:xfrm>
            <a:off x="739675" y="1152525"/>
            <a:ext cx="76860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</a:t>
            </a:r>
            <a:r>
              <a:rPr lang="en"/>
              <a:t>he probability that a hypothesis test correctly rejects a false null hypothesis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Inversely related to the probability of a type II error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Power depends on three factors: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Effect size: the magnitude of the difference between two or more treatments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Sample size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Variability of the sample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sp>
        <p:nvSpPr>
          <p:cNvPr id="987" name="Google Shape;987;p4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</a:t>
            </a:r>
            <a:r>
              <a:rPr lang="en"/>
              <a:t>Statistical Power on Studies</a:t>
            </a:r>
            <a:endParaRPr/>
          </a:p>
        </p:txBody>
      </p:sp>
      <p:sp>
        <p:nvSpPr>
          <p:cNvPr id="993" name="Google Shape;993;p45"/>
          <p:cNvSpPr txBox="1"/>
          <p:nvPr>
            <p:ph idx="1" type="body"/>
          </p:nvPr>
        </p:nvSpPr>
        <p:spPr>
          <a:xfrm>
            <a:off x="739675" y="1152525"/>
            <a:ext cx="76860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Low-power studies have high risk of type II error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Type II error = incorrectly failing to reject the null when it actually is false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Extreme values are required in order to trigger a statistically significant finding in the study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When a statistically significant finding is made, it may appear to have a bigger effect size than the true difference between the groups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 statistical power of 0.8 is seen as a good target value to eliminate this bias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sp>
        <p:nvSpPr>
          <p:cNvPr id="994" name="Google Shape;994;p4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6"/>
          <p:cNvSpPr txBox="1"/>
          <p:nvPr>
            <p:ph type="title"/>
          </p:nvPr>
        </p:nvSpPr>
        <p:spPr>
          <a:xfrm>
            <a:off x="452725" y="171825"/>
            <a:ext cx="386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Reproducibility Crisis</a:t>
            </a:r>
            <a:endParaRPr/>
          </a:p>
        </p:txBody>
      </p:sp>
      <p:sp>
        <p:nvSpPr>
          <p:cNvPr id="1000" name="Google Shape;1000;p4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1" name="Google Shape;1001;p46"/>
          <p:cNvSpPr txBox="1"/>
          <p:nvPr>
            <p:ph idx="1" type="body"/>
          </p:nvPr>
        </p:nvSpPr>
        <p:spPr>
          <a:xfrm>
            <a:off x="452725" y="1152525"/>
            <a:ext cx="41799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1,576 researchers were surveyed in 2016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top 3 contributing </a:t>
            </a:r>
            <a:r>
              <a:rPr lang="en"/>
              <a:t>factors were related to either publication bias, low-power studies, or p-hacking</a:t>
            </a:r>
            <a:endParaRPr/>
          </a:p>
        </p:txBody>
      </p:sp>
      <p:pic>
        <p:nvPicPr>
          <p:cNvPr id="1002" name="Google Shape;10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625" y="225588"/>
            <a:ext cx="3154950" cy="46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 Bias</a:t>
            </a:r>
            <a:endParaRPr/>
          </a:p>
        </p:txBody>
      </p:sp>
      <p:sp>
        <p:nvSpPr>
          <p:cNvPr id="1008" name="Google Shape;1008;p47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Definition, Contributing Factors, Impact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09" name="Google Shape;1009;p47"/>
          <p:cNvSpPr/>
          <p:nvPr/>
        </p:nvSpPr>
        <p:spPr>
          <a:xfrm>
            <a:off x="6898704" y="1960875"/>
            <a:ext cx="1968744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Publication Bias?</a:t>
            </a:r>
            <a:endParaRPr/>
          </a:p>
        </p:txBody>
      </p:sp>
      <p:sp>
        <p:nvSpPr>
          <p:cNvPr id="1015" name="Google Shape;1015;p48"/>
          <p:cNvSpPr txBox="1"/>
          <p:nvPr>
            <p:ph idx="1" type="body"/>
          </p:nvPr>
        </p:nvSpPr>
        <p:spPr>
          <a:xfrm>
            <a:off x="739675" y="1152525"/>
            <a:ext cx="76860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</a:t>
            </a:r>
            <a:r>
              <a:rPr lang="en"/>
              <a:t>he scientific version of "if it bleeds, it leads"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Sensational, violent stories are prioritized in the news, because they draw viewers' attention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Journals are interested in publishing groundbreaking research and new discoveries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This affects the research papers they accept</a:t>
            </a:r>
            <a:endParaRPr/>
          </a:p>
        </p:txBody>
      </p:sp>
      <p:sp>
        <p:nvSpPr>
          <p:cNvPr id="1016" name="Google Shape;1016;p4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Publication Bias</a:t>
            </a:r>
            <a:endParaRPr/>
          </a:p>
        </p:txBody>
      </p:sp>
      <p:sp>
        <p:nvSpPr>
          <p:cNvPr id="1022" name="Google Shape;1022;p49"/>
          <p:cNvSpPr txBox="1"/>
          <p:nvPr>
            <p:ph idx="1" type="body"/>
          </p:nvPr>
        </p:nvSpPr>
        <p:spPr>
          <a:xfrm>
            <a:off x="739675" y="1152525"/>
            <a:ext cx="76860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</a:t>
            </a:r>
            <a:r>
              <a:rPr lang="en"/>
              <a:t>iggest </a:t>
            </a:r>
            <a:r>
              <a:rPr lang="en"/>
              <a:t>contributing </a:t>
            </a:r>
            <a:r>
              <a:rPr lang="en"/>
              <a:t>factors to publication bias: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Rejection by journal editors and reviewers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Lack of interest to revise the research paper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Competing interests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Lack of motivation to write a research paper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Many scientists consider research with negative or neutral results a failure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As long as methodology was sound, findings are meaningful, even if </a:t>
            </a:r>
            <a:r>
              <a:rPr lang="en"/>
              <a:t>not </a:t>
            </a:r>
            <a:r>
              <a:rPr lang="en"/>
              <a:t>desired outcome</a:t>
            </a:r>
            <a:endParaRPr/>
          </a:p>
        </p:txBody>
      </p:sp>
      <p:sp>
        <p:nvSpPr>
          <p:cNvPr id="1023" name="Google Shape;1023;p4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0"/>
          <p:cNvSpPr txBox="1"/>
          <p:nvPr>
            <p:ph type="title"/>
          </p:nvPr>
        </p:nvSpPr>
        <p:spPr>
          <a:xfrm>
            <a:off x="452725" y="171825"/>
            <a:ext cx="386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r>
              <a:rPr lang="en"/>
              <a:t> of Publication Bias</a:t>
            </a:r>
            <a:endParaRPr/>
          </a:p>
        </p:txBody>
      </p:sp>
      <p:sp>
        <p:nvSpPr>
          <p:cNvPr id="1029" name="Google Shape;1029;p5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0" name="Google Shape;1030;p50"/>
          <p:cNvSpPr txBox="1"/>
          <p:nvPr>
            <p:ph idx="1" type="body"/>
          </p:nvPr>
        </p:nvSpPr>
        <p:spPr>
          <a:xfrm>
            <a:off x="452725" y="1152525"/>
            <a:ext cx="41799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pper plot represents true distribution of findings around a mean effect size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Lower plot represents all findings present in literature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Assumptions solely off of published research would conclude that the effect is greater than it truly 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1" name="Google Shape;10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975" y="227675"/>
            <a:ext cx="3111600" cy="46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1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Fabrics of Society</a:t>
            </a:r>
            <a:endParaRPr/>
          </a:p>
        </p:txBody>
      </p:sp>
      <p:sp>
        <p:nvSpPr>
          <p:cNvPr id="1037" name="Google Shape;1037;p51"/>
          <p:cNvSpPr/>
          <p:nvPr/>
        </p:nvSpPr>
        <p:spPr>
          <a:xfrm>
            <a:off x="6898704" y="1960875"/>
            <a:ext cx="1882790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 Bias in Hedge Funds</a:t>
            </a:r>
            <a:endParaRPr/>
          </a:p>
        </p:txBody>
      </p:sp>
      <p:sp>
        <p:nvSpPr>
          <p:cNvPr id="1043" name="Google Shape;1043;p52"/>
          <p:cNvSpPr txBox="1"/>
          <p:nvPr>
            <p:ph idx="1" type="body"/>
          </p:nvPr>
        </p:nvSpPr>
        <p:spPr>
          <a:xfrm>
            <a:off x="739675" y="1152525"/>
            <a:ext cx="76860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US h</a:t>
            </a:r>
            <a:r>
              <a:rPr lang="en"/>
              <a:t>edge funds are not very strictly regulated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There is no law requiring them to report their performance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If they’re doing well, voluntarily reporting their performance may attract new investors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When a fund is underperforming, it won’t report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Publicly reported hedge fund performances therefore overestimate the true returns of the hedge funds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Potentially by up to 60%, according to a 2012 study</a:t>
            </a:r>
            <a:endParaRPr/>
          </a:p>
        </p:txBody>
      </p:sp>
      <p:sp>
        <p:nvSpPr>
          <p:cNvPr id="1044" name="Google Shape;1044;p5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Bias in Hedge Funds</a:t>
            </a:r>
            <a:endParaRPr/>
          </a:p>
        </p:txBody>
      </p:sp>
      <p:sp>
        <p:nvSpPr>
          <p:cNvPr id="1050" name="Google Shape;1050;p53"/>
          <p:cNvSpPr txBox="1"/>
          <p:nvPr>
            <p:ph idx="1" type="body"/>
          </p:nvPr>
        </p:nvSpPr>
        <p:spPr>
          <a:xfrm>
            <a:off x="739675" y="1152525"/>
            <a:ext cx="76860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</a:t>
            </a:r>
            <a:r>
              <a:rPr lang="en"/>
              <a:t>here is also a survivorship bias issue in hedge fund performance databases.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Databases only supply information on funds that are still in operation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If a fund was not doing well and was closed, it is not represented in the 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This further artificially inflates the performance of hedge funds as an investment class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Forbes </a:t>
            </a:r>
            <a:r>
              <a:rPr lang="en"/>
              <a:t>article for more info</a:t>
            </a:r>
            <a:endParaRPr/>
          </a:p>
        </p:txBody>
      </p:sp>
      <p:sp>
        <p:nvSpPr>
          <p:cNvPr id="1051" name="Google Shape;1051;p5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Multiple Testing Problem?</a:t>
            </a:r>
            <a:endParaRPr/>
          </a:p>
        </p:txBody>
      </p:sp>
      <p:sp>
        <p:nvSpPr>
          <p:cNvPr id="800" name="Google Shape;800;p1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</a:t>
            </a:r>
            <a:r>
              <a:rPr lang="en"/>
              <a:t>ultiple testing refers to performing statistical inference tests across many variables without accounting for the number of tests </a:t>
            </a:r>
            <a:r>
              <a:rPr lang="en"/>
              <a:t>performed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 p-value of 0.05 might be fine for one test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But if you perform a hundred tests, you will end up with on average five false positive results!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How can you correct for this phenomenon?</a:t>
            </a:r>
            <a:endParaRPr/>
          </a:p>
        </p:txBody>
      </p:sp>
      <p:sp>
        <p:nvSpPr>
          <p:cNvPr id="801" name="Google Shape;801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 of Multiple Testing and P-Hacking</a:t>
            </a:r>
            <a:endParaRPr/>
          </a:p>
        </p:txBody>
      </p:sp>
      <p:sp>
        <p:nvSpPr>
          <p:cNvPr id="1057" name="Google Shape;1057;p54"/>
          <p:cNvSpPr txBox="1"/>
          <p:nvPr>
            <p:ph idx="1" type="body"/>
          </p:nvPr>
        </p:nvSpPr>
        <p:spPr>
          <a:xfrm>
            <a:off x="739675" y="1152525"/>
            <a:ext cx="76860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Multiple testing and p-hacking can both lead to false discoveries, </a:t>
            </a:r>
            <a:r>
              <a:rPr lang="en"/>
              <a:t>which</a:t>
            </a:r>
            <a:r>
              <a:rPr lang="en"/>
              <a:t> are harmful and expensive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Monetary cost of irreproducible preclinical medical research was &gt;28 billion dollars per year according to a study done in 2015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Approximately 35.7 billion dollars today</a:t>
            </a:r>
            <a:endParaRPr/>
          </a:p>
        </p:txBody>
      </p:sp>
      <p:sp>
        <p:nvSpPr>
          <p:cNvPr id="1058" name="Google Shape;1058;p5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True Cost</a:t>
            </a:r>
            <a:endParaRPr/>
          </a:p>
        </p:txBody>
      </p:sp>
      <p:sp>
        <p:nvSpPr>
          <p:cNvPr id="1064" name="Google Shape;1064;p55"/>
          <p:cNvSpPr txBox="1"/>
          <p:nvPr>
            <p:ph idx="1" type="body"/>
          </p:nvPr>
        </p:nvSpPr>
        <p:spPr>
          <a:xfrm>
            <a:off x="739675" y="1152525"/>
            <a:ext cx="80412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There is also a scientific/ethical cost to false discoveries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They slow down the search for lifesaving cures by wasting researchers' time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Can also give baseless hope to patients waiting for breakthroughs that could save their lives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Being aware of these issues and taking steps to mitigate their effects is critical to avoiding unintended consequences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</a:t>
            </a:r>
            <a:r>
              <a:rPr lang="en"/>
              <a:t>article on why so many clinical trials for pharmaceutical R&amp;D fail</a:t>
            </a:r>
            <a:endParaRPr/>
          </a:p>
        </p:txBody>
      </p:sp>
      <p:sp>
        <p:nvSpPr>
          <p:cNvPr id="1065" name="Google Shape;1065;p5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71" name="Google Shape;1071;p5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u="sng">
                <a:solidFill>
                  <a:schemeClr val="hlink"/>
                </a:solidFill>
                <a:hlinkClick r:id="rId3"/>
              </a:rPr>
              <a:t>Reproducibility Crisis Infographic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u="sng">
                <a:solidFill>
                  <a:schemeClr val="hlink"/>
                </a:solidFill>
                <a:hlinkClick r:id="rId4"/>
              </a:rPr>
              <a:t>Publication Bias Infographic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u="sng">
                <a:solidFill>
                  <a:schemeClr val="hlink"/>
                </a:solidFill>
                <a:hlinkClick r:id="rId5"/>
              </a:rPr>
              <a:t>Causes of Publication Bias Article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u="sng">
                <a:solidFill>
                  <a:schemeClr val="hlink"/>
                </a:solidFill>
                <a:hlinkClick r:id="rId6"/>
              </a:rPr>
              <a:t>Data Pipeline Infographic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u="sng">
                <a:solidFill>
                  <a:schemeClr val="hlink"/>
                </a:solidFill>
                <a:hlinkClick r:id="rId7"/>
              </a:rPr>
              <a:t>Multiple Testing Comic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u="sng">
                <a:solidFill>
                  <a:schemeClr val="hlink"/>
                </a:solidFill>
                <a:hlinkClick r:id="rId8"/>
              </a:rPr>
              <a:t>Inflation Calculator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 Introduction to Statistical Learning with Applications in R, 2nd edition</a:t>
            </a:r>
            <a:endParaRPr/>
          </a:p>
        </p:txBody>
      </p:sp>
      <p:sp>
        <p:nvSpPr>
          <p:cNvPr id="1072" name="Google Shape;1072;p5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7" name="Google Shape;807;p1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Family-Wise Error Rate </a:t>
            </a:r>
            <a:endParaRPr/>
          </a:p>
        </p:txBody>
      </p:sp>
      <p:sp>
        <p:nvSpPr>
          <p:cNvPr id="808" name="Google Shape;808;p1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amily-wise error rate (FWER) is the </a:t>
            </a:r>
            <a:r>
              <a:rPr lang="en">
                <a:uFill>
                  <a:noFill/>
                </a:uFill>
                <a:hlinkClick r:id="rId3"/>
              </a:rPr>
              <a:t>probability</a:t>
            </a:r>
            <a:r>
              <a:rPr lang="en"/>
              <a:t> of making one or more false discoveries, or type I errors when performing </a:t>
            </a:r>
            <a:r>
              <a:rPr lang="en">
                <a:uFill>
                  <a:noFill/>
                </a:uFill>
                <a:hlinkClick r:id="rId4"/>
              </a:rPr>
              <a:t>multiple hypotheses tests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9" name="Google Shape;809;p19"/>
          <p:cNvGraphicFramePr/>
          <p:nvPr/>
        </p:nvGraphicFramePr>
        <p:xfrm>
          <a:off x="898925" y="260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{23292FA3-A503-4C37-A679-EAFE33DC2DA9}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Null hypothesis is true (H0)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26675" marB="26675" marR="53350" marL="533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Alternative hypothesis is true (HA)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26675" marB="26675" marR="53350" marL="533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Total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26675" marB="26675" marR="53350" marL="53350" anchor="ctr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Test is declared significant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V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Test is declared non-significant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U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m-R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Total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m0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m-m0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</a:t>
                      </a:r>
                      <a:endParaRPr sz="13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20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Bonferroni Method</a:t>
            </a:r>
            <a:endParaRPr/>
          </a:p>
        </p:txBody>
      </p:sp>
      <p:sp>
        <p:nvSpPr>
          <p:cNvPr id="816" name="Google Shape;816;p20"/>
          <p:cNvSpPr txBox="1"/>
          <p:nvPr>
            <p:ph idx="1" type="body"/>
          </p:nvPr>
        </p:nvSpPr>
        <p:spPr>
          <a:xfrm>
            <a:off x="729005" y="1988353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a trial is testing m=20 hypotheses with a desired α=0.05, then the Bonferroni correction would test each individual hypothesis at α=0.05/20=0.002. Likewise, when constructing multiple confidence intervals, the same phenomenon appears.</a:t>
            </a:r>
            <a:endParaRPr sz="11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1493053"/>
            <a:ext cx="22383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Discovery Rate (FDR)</a:t>
            </a:r>
            <a:endParaRPr/>
          </a:p>
        </p:txBody>
      </p:sp>
      <p:sp>
        <p:nvSpPr>
          <p:cNvPr id="823" name="Google Shape;823;p2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FDR </a:t>
            </a:r>
            <a:r>
              <a:rPr lang="en"/>
              <a:t>is the ratio of the number of false positive results to the number of total positive test results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Same as the expected proportion of type 1 errors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FDR is the essence of the multiple testing problem, which started to be recognized as an issue in the 90s and early 2000s with the rise of big data</a:t>
            </a:r>
            <a:endParaRPr/>
          </a:p>
        </p:txBody>
      </p:sp>
      <p:sp>
        <p:nvSpPr>
          <p:cNvPr id="824" name="Google Shape;824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Controlling for the FDR</a:t>
            </a:r>
            <a:endParaRPr/>
          </a:p>
        </p:txBody>
      </p:sp>
      <p:sp>
        <p:nvSpPr>
          <p:cNvPr id="830" name="Google Shape;830;p22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One can</a:t>
            </a:r>
            <a:r>
              <a:rPr lang="en"/>
              <a:t> perform many hypothesis tests while accounting for the multiple testing problem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Doesn’t try</a:t>
            </a:r>
            <a:r>
              <a:rPr lang="en"/>
              <a:t> to avoid any false positives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</a:t>
            </a:r>
            <a:r>
              <a:rPr lang="en"/>
              <a:t>he goal is </a:t>
            </a:r>
            <a:r>
              <a:rPr lang="en"/>
              <a:t>to make sure </a:t>
            </a:r>
            <a:r>
              <a:rPr lang="en"/>
              <a:t>that the ratio of false positives to total positives is “small enough”</a:t>
            </a:r>
            <a:r>
              <a:rPr lang="en"/>
              <a:t>.</a:t>
            </a:r>
            <a:endParaRPr/>
          </a:p>
        </p:txBody>
      </p:sp>
      <p:sp>
        <p:nvSpPr>
          <p:cNvPr id="831" name="Google Shape;831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an FDR Threshold</a:t>
            </a:r>
            <a:endParaRPr/>
          </a:p>
        </p:txBody>
      </p:sp>
      <p:sp>
        <p:nvSpPr>
          <p:cNvPr id="837" name="Google Shape;837;p2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▫"/>
            </a:pPr>
            <a:r>
              <a:rPr lang="en"/>
              <a:t>V</a:t>
            </a:r>
            <a:r>
              <a:rPr lang="en"/>
              <a:t>ery context-dependent; there is no widely accepted "right" threshold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"/>
              <a:t>like an alpha-level of 0.05 or 0.01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▫"/>
            </a:pPr>
            <a:r>
              <a:rPr lang="en"/>
              <a:t>If the planned follow-up analysis is time-consuming or expensive, a 10% FDR threshold might be appropriate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▫"/>
            </a:pPr>
            <a:r>
              <a:rPr lang="en"/>
              <a:t>If it’s critical to catch any potential significant factors, and the follow-up analysis is inexpensive, one might choose 30% as the threshold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sp>
        <p:nvSpPr>
          <p:cNvPr id="838" name="Google Shape;838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