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81" r:id="rId19"/>
    <p:sldId id="282" r:id="rId20"/>
    <p:sldId id="275" r:id="rId21"/>
    <p:sldId id="276" r:id="rId22"/>
    <p:sldId id="278" r:id="rId23"/>
    <p:sldId id="279" r:id="rId24"/>
    <p:sldId id="283" r:id="rId25"/>
    <p:sldId id="280" r:id="rId26"/>
    <p:sldId id="284" r:id="rId2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DEB04-AC1B-4844-A826-D1ACC72439F4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F0DDC-1386-4120-A3E1-7599E0F2406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F0DDC-1386-4120-A3E1-7599E0F24068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F0DDC-1386-4120-A3E1-7599E0F24068}" type="slidenum">
              <a:rPr lang="id-ID" smtClean="0"/>
              <a:pPr/>
              <a:t>22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385AA7-48EE-43C0-9A74-9667F295FDBE}" type="datetimeFigureOut">
              <a:rPr lang="id-ID" smtClean="0"/>
              <a:pPr/>
              <a:t>21/05/2019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0DDF74-30E9-4F44-8180-CAF66CBF57EC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22.png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40768"/>
            <a:ext cx="7851648" cy="2404864"/>
          </a:xfrm>
        </p:spPr>
        <p:txBody>
          <a:bodyPr>
            <a:noAutofit/>
          </a:bodyPr>
          <a:lstStyle/>
          <a:p>
            <a:pPr algn="ctr"/>
            <a:r>
              <a:rPr lang="id-ID" sz="3600" dirty="0" smtClean="0">
                <a:solidFill>
                  <a:schemeClr val="tx1"/>
                </a:solidFill>
              </a:rPr>
              <a:t>Rancang Bangun Aplikasi Manajemen Artefak Pengembangan Perangkat Lunak Dengan Optimasi Pencarian Menggunakan Vector Space Model Berbasis Web dan Android</a:t>
            </a:r>
            <a:endParaRPr lang="id-ID" sz="3600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1560" y="3861048"/>
            <a:ext cx="7851648" cy="240486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Oleh: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3600" b="1" noProof="0" dirty="0" smtClean="0"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AMIN ROIS (2015520018)</a:t>
            </a:r>
            <a:endParaRPr kumimoji="0" lang="id-ID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ACTIVITY DIAGRAM</a:t>
            </a:r>
            <a:endParaRPr lang="id-ID" dirty="0"/>
          </a:p>
        </p:txBody>
      </p:sp>
      <p:pic>
        <p:nvPicPr>
          <p:cNvPr id="5" name="Content Placeholder 4" descr="ActivityProje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988841"/>
            <a:ext cx="4176464" cy="4032448"/>
          </a:xfrm>
        </p:spPr>
      </p:pic>
      <p:pic>
        <p:nvPicPr>
          <p:cNvPr id="6" name="Picture 5" descr="activityScrumSprint.png"/>
          <p:cNvPicPr>
            <a:picLocks noChangeAspect="1"/>
          </p:cNvPicPr>
          <p:nvPr/>
        </p:nvPicPr>
        <p:blipFill>
          <a:blip r:embed="rId3" cstate="print"/>
          <a:srcRect b="21849"/>
          <a:stretch>
            <a:fillRect/>
          </a:stretch>
        </p:blipFill>
        <p:spPr>
          <a:xfrm>
            <a:off x="4788024" y="1988840"/>
            <a:ext cx="4032448" cy="3528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3193" y="6021288"/>
            <a:ext cx="137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Proyek baru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5652120" y="5877272"/>
            <a:ext cx="234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Penyimpanan Artefak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id-ID" dirty="0" smtClean="0"/>
              <a:t>SQUENCE DIAGRAM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456996" y="1268760"/>
            <a:ext cx="209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Manajemen Proyek</a:t>
            </a:r>
            <a:endParaRPr lang="id-ID" dirty="0"/>
          </a:p>
        </p:txBody>
      </p:sp>
      <p:pic>
        <p:nvPicPr>
          <p:cNvPr id="8" name="Content Placeholder 7" descr="ManajemenProje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7824" y="1700808"/>
            <a:ext cx="5400600" cy="48245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id-ID" dirty="0" smtClean="0"/>
              <a:t>SQUENCE DIAGRAM</a:t>
            </a:r>
            <a:endParaRPr lang="id-ID" dirty="0"/>
          </a:p>
        </p:txBody>
      </p:sp>
      <p:pic>
        <p:nvPicPr>
          <p:cNvPr id="4" name="Content Placeholder 3" descr="ManajemenArtefa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1628801"/>
            <a:ext cx="6048672" cy="5040560"/>
          </a:xfrm>
        </p:spPr>
      </p:pic>
      <p:sp>
        <p:nvSpPr>
          <p:cNvPr id="6" name="TextBox 5"/>
          <p:cNvSpPr txBox="1"/>
          <p:nvPr/>
        </p:nvSpPr>
        <p:spPr>
          <a:xfrm>
            <a:off x="456996" y="1268760"/>
            <a:ext cx="215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Manajemen Artefak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id-ID" dirty="0" smtClean="0"/>
              <a:t>SQUENCE DIAGRAM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456996" y="1268760"/>
            <a:ext cx="244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Manajemen Invite Tim</a:t>
            </a:r>
            <a:endParaRPr lang="id-ID" dirty="0"/>
          </a:p>
        </p:txBody>
      </p:sp>
      <p:pic>
        <p:nvPicPr>
          <p:cNvPr id="7" name="Content Placeholder 6" descr="ManajemenInviteT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87824" y="1772816"/>
            <a:ext cx="5699374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DIAGRAM</a:t>
            </a:r>
            <a:endParaRPr lang="id-ID" dirty="0"/>
          </a:p>
        </p:txBody>
      </p:sp>
      <p:pic>
        <p:nvPicPr>
          <p:cNvPr id="4" name="Content Placeholder 3" descr="ClassDiagra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935163"/>
            <a:ext cx="6336704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ENTITY RELATIONAL DIAGRAM</a:t>
            </a:r>
            <a:endParaRPr lang="id-ID" dirty="0"/>
          </a:p>
        </p:txBody>
      </p:sp>
      <p:pic>
        <p:nvPicPr>
          <p:cNvPr id="4" name="Content Placeholder 3" descr="ERDDiagra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935163"/>
            <a:ext cx="6984776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DESAIN</a:t>
            </a:r>
            <a:endParaRPr lang="id-ID" dirty="0"/>
          </a:p>
        </p:txBody>
      </p:sp>
      <p:sp>
        <p:nvSpPr>
          <p:cNvPr id="4" name="Rounded Rectangular Callout 3">
            <a:hlinkClick r:id="rId2" action="ppaction://hlinksldjump"/>
          </p:cNvPr>
          <p:cNvSpPr/>
          <p:nvPr/>
        </p:nvSpPr>
        <p:spPr>
          <a:xfrm>
            <a:off x="2195736" y="2924944"/>
            <a:ext cx="2133600" cy="12192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 Narrow" pitchFamily="34" charset="0"/>
              </a:rPr>
              <a:t>WEB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5" name="Rounded Rectangular Callout 4">
            <a:hlinkClick r:id="rId3" action="ppaction://hlinksldjump"/>
          </p:cNvPr>
          <p:cNvSpPr/>
          <p:nvPr/>
        </p:nvSpPr>
        <p:spPr>
          <a:xfrm>
            <a:off x="4875312" y="2924944"/>
            <a:ext cx="2133600" cy="12192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 Narrow" pitchFamily="34" charset="0"/>
              </a:rPr>
              <a:t>ANDROID</a:t>
            </a:r>
            <a:endParaRPr lang="en-US" sz="20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DESAIN</a:t>
            </a:r>
            <a:endParaRPr lang="id-ID" dirty="0"/>
          </a:p>
        </p:txBody>
      </p:sp>
      <p:pic>
        <p:nvPicPr>
          <p:cNvPr id="4" name="Content Placeholder 3" descr="Logi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492896"/>
            <a:ext cx="3384376" cy="3600400"/>
          </a:xfrm>
        </p:spPr>
      </p:pic>
      <p:pic>
        <p:nvPicPr>
          <p:cNvPr id="5" name="Picture 4" descr="berand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2492896"/>
            <a:ext cx="4204320" cy="3555800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3851920" y="4005064"/>
            <a:ext cx="609600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84482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WEB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DESAIN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84482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WEB</a:t>
            </a:r>
            <a:endParaRPr lang="id-ID" dirty="0"/>
          </a:p>
        </p:txBody>
      </p:sp>
      <p:pic>
        <p:nvPicPr>
          <p:cNvPr id="9" name="Content Placeholder 8" descr="tambah Proye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2348880"/>
            <a:ext cx="6358937" cy="37401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DESAIN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84482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WEB</a:t>
            </a:r>
            <a:endParaRPr lang="id-ID" dirty="0"/>
          </a:p>
        </p:txBody>
      </p:sp>
      <p:pic>
        <p:nvPicPr>
          <p:cNvPr id="9" name="Content Placeholder 8" descr="Artefa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2420888"/>
            <a:ext cx="6167800" cy="3903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id-ID" dirty="0"/>
          </a:p>
        </p:txBody>
      </p:sp>
      <p:pic>
        <p:nvPicPr>
          <p:cNvPr id="4" name="Picture 3" descr="Manajemen Proye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0773" y="2483604"/>
            <a:ext cx="2088232" cy="2088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4643844"/>
            <a:ext cx="278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Manajemen Proyek IT  ???</a:t>
            </a:r>
            <a:endParaRPr lang="id-ID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8744" y="2492896"/>
            <a:ext cx="1937101" cy="204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975300" y="4643844"/>
            <a:ext cx="2765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Artefak Proyek Perangkat </a:t>
            </a:r>
          </a:p>
          <a:p>
            <a:pPr algn="ctr"/>
            <a:r>
              <a:rPr lang="id-ID" dirty="0" smtClean="0"/>
              <a:t>lunak ???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DESAIN</a:t>
            </a:r>
            <a:endParaRPr lang="id-ID" dirty="0"/>
          </a:p>
        </p:txBody>
      </p:sp>
      <p:sp>
        <p:nvSpPr>
          <p:cNvPr id="8" name="Striped Right Arrow 7"/>
          <p:cNvSpPr/>
          <p:nvPr/>
        </p:nvSpPr>
        <p:spPr>
          <a:xfrm>
            <a:off x="2051720" y="4005064"/>
            <a:ext cx="609600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>
            <a:off x="4211960" y="3933056"/>
            <a:ext cx="609600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6372200" y="3933056"/>
            <a:ext cx="609600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2798" y="1772816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ANDROID</a:t>
            </a:r>
            <a:endParaRPr lang="id-ID" dirty="0"/>
          </a:p>
        </p:txBody>
      </p:sp>
      <p:pic>
        <p:nvPicPr>
          <p:cNvPr id="13" name="Content Placeholder 12" descr="artefa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20272" y="2564904"/>
            <a:ext cx="1512168" cy="3079555"/>
          </a:xfrm>
        </p:spPr>
      </p:pic>
      <p:pic>
        <p:nvPicPr>
          <p:cNvPr id="14" name="Picture 13" descr="berand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636912"/>
            <a:ext cx="1512168" cy="3079556"/>
          </a:xfrm>
          <a:prstGeom prst="rect">
            <a:avLst/>
          </a:prstGeom>
        </p:spPr>
      </p:pic>
      <p:pic>
        <p:nvPicPr>
          <p:cNvPr id="15" name="Picture 14" descr="crea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564904"/>
            <a:ext cx="1512168" cy="3079557"/>
          </a:xfrm>
          <a:prstGeom prst="rect">
            <a:avLst/>
          </a:prstGeom>
        </p:spPr>
      </p:pic>
      <p:pic>
        <p:nvPicPr>
          <p:cNvPr id="16" name="Picture 15" descr="log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2636912"/>
            <a:ext cx="1547664" cy="3151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4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46856" y="321297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id-ID" sz="4800" b="1" dirty="0" smtClean="0">
                <a:latin typeface="Times New Roman" pitchFamily="18" charset="0"/>
                <a:cs typeface="Times New Roman" pitchFamily="18" charset="0"/>
              </a:rPr>
              <a:t>TERIMA KASIH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Vector Space Model</a:t>
            </a:r>
            <a:endParaRPr lang="id-ID" dirty="0"/>
          </a:p>
        </p:txBody>
      </p:sp>
      <p:sp>
        <p:nvSpPr>
          <p:cNvPr id="4" name="Rounded Rectangular Callout 3">
            <a:hlinkClick r:id="rId3" action="ppaction://hlinksldjump"/>
          </p:cNvPr>
          <p:cNvSpPr/>
          <p:nvPr/>
        </p:nvSpPr>
        <p:spPr>
          <a:xfrm>
            <a:off x="683568" y="2348880"/>
            <a:ext cx="1728192" cy="79208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 Narrow" pitchFamily="34" charset="0"/>
              </a:rPr>
              <a:t>TOKENISASI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5" name="Rounded Rectangular Callout 4">
            <a:hlinkClick r:id="rId4" action="ppaction://hlinksldjump"/>
          </p:cNvPr>
          <p:cNvSpPr/>
          <p:nvPr/>
        </p:nvSpPr>
        <p:spPr>
          <a:xfrm>
            <a:off x="3563888" y="2348880"/>
            <a:ext cx="1584176" cy="864096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 Narrow" pitchFamily="34" charset="0"/>
              </a:rPr>
              <a:t>STOP WORD REMOVAL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6" name="Rounded Rectangular Callout 5">
            <a:hlinkClick r:id="rId4" action="ppaction://hlinksldjump"/>
          </p:cNvPr>
          <p:cNvSpPr/>
          <p:nvPr/>
        </p:nvSpPr>
        <p:spPr>
          <a:xfrm>
            <a:off x="6372200" y="2348880"/>
            <a:ext cx="1512168" cy="79208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 Narrow" pitchFamily="34" charset="0"/>
              </a:rPr>
              <a:t>STEMMING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7" name="Striped Right Arrow 6"/>
          <p:cNvSpPr/>
          <p:nvPr/>
        </p:nvSpPr>
        <p:spPr>
          <a:xfrm>
            <a:off x="2699792" y="2636912"/>
            <a:ext cx="609600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>
            <a:off x="5436096" y="2636912"/>
            <a:ext cx="609600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835" y="3645024"/>
            <a:ext cx="851864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>
            <a:hlinkClick r:id="rId6" action="ppaction://hlinksldjump"/>
          </p:cNvPr>
          <p:cNvSpPr/>
          <p:nvPr/>
        </p:nvSpPr>
        <p:spPr>
          <a:xfrm rot="10800000">
            <a:off x="395536" y="609329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Waterfall Model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7855471" cy="36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 rot="10800000">
            <a:off x="395536" y="609329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Waterfall Model</a:t>
            </a:r>
            <a:endParaRPr lang="id-ID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Analisis</a:t>
            </a:r>
          </a:p>
          <a:p>
            <a:pPr lvl="1"/>
            <a:r>
              <a:rPr lang="id-ID" sz="1400" dirty="0" smtClean="0"/>
              <a:t>Link</a:t>
            </a:r>
          </a:p>
          <a:p>
            <a:pPr lvl="1"/>
            <a:r>
              <a:rPr lang="id-ID" sz="1400" dirty="0" smtClean="0"/>
              <a:t>Dokumen</a:t>
            </a:r>
          </a:p>
          <a:p>
            <a:pPr lvl="1"/>
            <a:r>
              <a:rPr lang="id-ID" sz="1400" dirty="0" smtClean="0"/>
              <a:t>Diagram</a:t>
            </a:r>
          </a:p>
          <a:p>
            <a:pPr lvl="1"/>
            <a:r>
              <a:rPr lang="id-ID" sz="1400" dirty="0" smtClean="0"/>
              <a:t>Image/Desain</a:t>
            </a:r>
          </a:p>
          <a:p>
            <a:pPr lvl="1"/>
            <a:r>
              <a:rPr lang="id-ID" sz="1400" dirty="0" smtClean="0"/>
              <a:t>Snippet</a:t>
            </a:r>
          </a:p>
          <a:p>
            <a:pPr lvl="1"/>
            <a:r>
              <a:rPr lang="id-ID" sz="1400" dirty="0" smtClean="0"/>
              <a:t>Video/Audio</a:t>
            </a:r>
            <a:endParaRPr lang="id-ID" dirty="0" smtClean="0"/>
          </a:p>
          <a:p>
            <a:r>
              <a:rPr lang="id-ID" dirty="0" smtClean="0"/>
              <a:t>Desain</a:t>
            </a:r>
          </a:p>
          <a:p>
            <a:pPr lvl="1"/>
            <a:r>
              <a:rPr lang="id-ID" sz="1400" dirty="0" smtClean="0"/>
              <a:t>Link</a:t>
            </a:r>
          </a:p>
          <a:p>
            <a:pPr lvl="1"/>
            <a:r>
              <a:rPr lang="id-ID" sz="1400" dirty="0" smtClean="0"/>
              <a:t>Dokumen</a:t>
            </a:r>
          </a:p>
          <a:p>
            <a:pPr lvl="1"/>
            <a:r>
              <a:rPr lang="id-ID" sz="1400" dirty="0" smtClean="0"/>
              <a:t>Diagram</a:t>
            </a:r>
          </a:p>
          <a:p>
            <a:pPr lvl="1"/>
            <a:r>
              <a:rPr lang="id-ID" sz="1400" dirty="0" smtClean="0"/>
              <a:t>Image/Desain</a:t>
            </a:r>
          </a:p>
          <a:p>
            <a:pPr lvl="1"/>
            <a:r>
              <a:rPr lang="id-ID" sz="1400" dirty="0" smtClean="0"/>
              <a:t>Snippet</a:t>
            </a:r>
          </a:p>
          <a:p>
            <a:pPr lvl="1"/>
            <a:r>
              <a:rPr lang="id-ID" sz="1400" dirty="0" smtClean="0"/>
              <a:t>Video/Audio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Pengkodean</a:t>
            </a:r>
          </a:p>
          <a:p>
            <a:pPr lvl="1"/>
            <a:r>
              <a:rPr lang="id-ID" sz="1400" dirty="0" smtClean="0"/>
              <a:t>Link</a:t>
            </a:r>
          </a:p>
          <a:p>
            <a:pPr lvl="1"/>
            <a:r>
              <a:rPr lang="id-ID" sz="1400" dirty="0" smtClean="0"/>
              <a:t>Dokumen</a:t>
            </a:r>
          </a:p>
          <a:p>
            <a:pPr lvl="1"/>
            <a:r>
              <a:rPr lang="id-ID" sz="1400" dirty="0" smtClean="0"/>
              <a:t>Diagram</a:t>
            </a:r>
          </a:p>
          <a:p>
            <a:pPr lvl="1"/>
            <a:r>
              <a:rPr lang="id-ID" sz="1400" dirty="0" smtClean="0"/>
              <a:t>Image/Desain</a:t>
            </a:r>
          </a:p>
          <a:p>
            <a:pPr lvl="1"/>
            <a:r>
              <a:rPr lang="id-ID" sz="1400" dirty="0" smtClean="0"/>
              <a:t>Snippet</a:t>
            </a:r>
          </a:p>
          <a:p>
            <a:pPr lvl="1"/>
            <a:r>
              <a:rPr lang="id-ID" sz="1400" dirty="0" smtClean="0"/>
              <a:t>Video/Audio</a:t>
            </a:r>
            <a:endParaRPr lang="id-ID" dirty="0" smtClean="0"/>
          </a:p>
          <a:p>
            <a:r>
              <a:rPr lang="id-ID" dirty="0" smtClean="0"/>
              <a:t>Pengujian</a:t>
            </a:r>
          </a:p>
          <a:p>
            <a:pPr lvl="1"/>
            <a:r>
              <a:rPr lang="id-ID" sz="1400" dirty="0" smtClean="0"/>
              <a:t>Link</a:t>
            </a:r>
          </a:p>
          <a:p>
            <a:pPr lvl="1"/>
            <a:r>
              <a:rPr lang="id-ID" sz="1400" dirty="0" smtClean="0"/>
              <a:t>Dokumen</a:t>
            </a:r>
          </a:p>
          <a:p>
            <a:pPr lvl="1"/>
            <a:r>
              <a:rPr lang="id-ID" sz="1400" dirty="0" smtClean="0"/>
              <a:t>Diagram</a:t>
            </a:r>
          </a:p>
          <a:p>
            <a:pPr lvl="1"/>
            <a:r>
              <a:rPr lang="id-ID" sz="1400" dirty="0" smtClean="0"/>
              <a:t>Image/Desain</a:t>
            </a:r>
          </a:p>
          <a:p>
            <a:pPr lvl="1"/>
            <a:r>
              <a:rPr lang="id-ID" sz="1400" dirty="0" smtClean="0"/>
              <a:t>Snippet</a:t>
            </a:r>
          </a:p>
          <a:p>
            <a:pPr lvl="1"/>
            <a:r>
              <a:rPr lang="id-ID" sz="1400" dirty="0" smtClean="0"/>
              <a:t>Video/Audio</a:t>
            </a:r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Scrum Modell</a:t>
            </a:r>
            <a:endParaRPr lang="id-ID" dirty="0"/>
          </a:p>
        </p:txBody>
      </p:sp>
      <p:pic>
        <p:nvPicPr>
          <p:cNvPr id="3074" name="Picture 2" descr="C:\Users\Amin Rois\Downloads\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564904"/>
            <a:ext cx="8064896" cy="2880320"/>
          </a:xfrm>
          <a:prstGeom prst="rect">
            <a:avLst/>
          </a:prstGeom>
          <a:noFill/>
        </p:spPr>
      </p:pic>
      <p:sp>
        <p:nvSpPr>
          <p:cNvPr id="5" name="Right Arrow 4">
            <a:hlinkClick r:id="rId3" action="ppaction://hlinksldjump"/>
          </p:cNvPr>
          <p:cNvSpPr/>
          <p:nvPr/>
        </p:nvSpPr>
        <p:spPr>
          <a:xfrm rot="10800000">
            <a:off x="395536" y="609329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Scrum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 smtClean="0"/>
              <a:t>Sprint</a:t>
            </a:r>
          </a:p>
          <a:p>
            <a:pPr lvl="1"/>
            <a:r>
              <a:rPr lang="id-ID" sz="2000" dirty="0" smtClean="0"/>
              <a:t>Link</a:t>
            </a:r>
          </a:p>
          <a:p>
            <a:pPr lvl="1"/>
            <a:r>
              <a:rPr lang="id-ID" sz="2000" dirty="0" smtClean="0"/>
              <a:t>Dokumen</a:t>
            </a:r>
          </a:p>
          <a:p>
            <a:pPr lvl="1"/>
            <a:r>
              <a:rPr lang="id-ID" sz="2000" dirty="0" smtClean="0"/>
              <a:t>Diagram</a:t>
            </a:r>
          </a:p>
          <a:p>
            <a:pPr lvl="1"/>
            <a:r>
              <a:rPr lang="id-ID" sz="2000" dirty="0" smtClean="0"/>
              <a:t>Image/Desain</a:t>
            </a:r>
          </a:p>
          <a:p>
            <a:pPr lvl="1"/>
            <a:r>
              <a:rPr lang="id-ID" sz="2000" dirty="0" smtClean="0"/>
              <a:t>Snippet</a:t>
            </a:r>
          </a:p>
          <a:p>
            <a:pPr lvl="1"/>
            <a:r>
              <a:rPr lang="id-ID" sz="2000" dirty="0" smtClean="0"/>
              <a:t>Video/Audio</a:t>
            </a:r>
            <a:endParaRPr lang="id-ID" sz="3600" dirty="0" smtClean="0"/>
          </a:p>
          <a:p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 smtClean="0"/>
              <a:t>Sprint Review</a:t>
            </a:r>
          </a:p>
          <a:p>
            <a:pPr lvl="1"/>
            <a:r>
              <a:rPr lang="id-ID" sz="2000" dirty="0" smtClean="0"/>
              <a:t>Link</a:t>
            </a:r>
          </a:p>
          <a:p>
            <a:pPr lvl="1"/>
            <a:r>
              <a:rPr lang="id-ID" sz="2000" dirty="0" smtClean="0"/>
              <a:t>Dokumen</a:t>
            </a:r>
          </a:p>
          <a:p>
            <a:pPr lvl="1"/>
            <a:r>
              <a:rPr lang="id-ID" sz="2000" dirty="0" smtClean="0"/>
              <a:t>Diagram</a:t>
            </a:r>
          </a:p>
          <a:p>
            <a:pPr lvl="1"/>
            <a:r>
              <a:rPr lang="id-ID" sz="2000" dirty="0" smtClean="0"/>
              <a:t>Image/Desain</a:t>
            </a:r>
          </a:p>
          <a:p>
            <a:pPr lvl="1"/>
            <a:r>
              <a:rPr lang="id-ID" sz="2000" dirty="0" smtClean="0"/>
              <a:t>Snippet</a:t>
            </a:r>
          </a:p>
          <a:p>
            <a:pPr lvl="1"/>
            <a:r>
              <a:rPr lang="id-ID" sz="2000" dirty="0" smtClean="0"/>
              <a:t>Video/Audio</a:t>
            </a:r>
            <a:endParaRPr lang="id-ID" sz="3600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Artefak Perangkat Lunak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Berdasarkan fase pengembangan perangkat lunak: Analisa, Desain, Sprint, dll</a:t>
            </a:r>
          </a:p>
          <a:p>
            <a:endParaRPr lang="id-ID" dirty="0" smtClean="0"/>
          </a:p>
          <a:p>
            <a:r>
              <a:rPr lang="id-ID" dirty="0" smtClean="0"/>
              <a:t>Berdasarkan Jenis File: link, image, audio/video, </a:t>
            </a:r>
            <a:r>
              <a:rPr lang="id-ID" dirty="0" smtClean="0"/>
              <a:t>dll</a:t>
            </a:r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Berdasarkan Jenis Dokumen: kontrak, user manual, </a:t>
            </a:r>
            <a:r>
              <a:rPr lang="id-ID" dirty="0" smtClean="0"/>
              <a:t>psd, dll</a:t>
            </a:r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Bagaimana Cara Merancang dan Membangun Aplikasi Manajemen Artefak Pengembangan Perangkat Lunak Dengan Optimasi Pencarian Menggunakan Vector Space Model Berbasis Web dan Android</a:t>
            </a:r>
            <a:r>
              <a:rPr lang="en-US" dirty="0" smtClean="0"/>
              <a:t>?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BATASAN MASALAH</a:t>
            </a:r>
            <a:endParaRPr lang="id-ID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457200" y="2438400"/>
            <a:ext cx="2438400" cy="32766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id-ID" sz="2000" dirty="0"/>
              <a:t>ini hanya menyediakan 2 metode siklus hidup pengembangan perangkat lunak (SDLC) yaitu Waterfall dan Scrum</a:t>
            </a:r>
            <a:r>
              <a:rPr lang="id-ID" sz="2000" dirty="0" smtClean="0"/>
              <a:t>.</a:t>
            </a:r>
            <a:endParaRPr lang="id-ID" sz="2000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3276600" y="2438400"/>
            <a:ext cx="2438400" cy="32766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id-ID" dirty="0"/>
              <a:t>yang di bangun berbasis web dan android</a:t>
            </a:r>
            <a:r>
              <a:rPr lang="en-US" dirty="0"/>
              <a:t>.</a:t>
            </a:r>
            <a:endParaRPr lang="id-ID" dirty="0"/>
          </a:p>
          <a:p>
            <a:pPr algn="ctr"/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6096000" y="2514600"/>
            <a:ext cx="2438400" cy="32004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id-ID" dirty="0"/>
              <a:t>Metode pencariannya menggunakan metode vector space model, yang hanya berlaku pada  dokumen atau artefak berbasis text</a:t>
            </a:r>
            <a:r>
              <a:rPr lang="en-US" dirty="0"/>
              <a:t>. </a:t>
            </a:r>
            <a:endParaRPr lang="id-ID" dirty="0"/>
          </a:p>
          <a:p>
            <a:pPr algn="ctr"/>
            <a:endParaRPr lang="en-US" dirty="0"/>
          </a:p>
        </p:txBody>
      </p:sp>
      <p:sp>
        <p:nvSpPr>
          <p:cNvPr id="10" name="Striped Right Arrow 9"/>
          <p:cNvSpPr/>
          <p:nvPr/>
        </p:nvSpPr>
        <p:spPr>
          <a:xfrm>
            <a:off x="2667000" y="3733800"/>
            <a:ext cx="609600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5486400" y="3733800"/>
            <a:ext cx="609600" cy="457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2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1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0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DAN MANFAAT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060848"/>
            <a:ext cx="65527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atin typeface="Arial Narrow" pitchFamily="34" charset="0"/>
                <a:cs typeface="Times New Roman" pitchFamily="18" charset="0"/>
              </a:rPr>
              <a:t>Tujuan</a:t>
            </a:r>
            <a:r>
              <a:rPr lang="en-US" sz="2400" b="1" dirty="0">
                <a:latin typeface="Arial Narrow" pitchFamily="34" charset="0"/>
                <a:cs typeface="Times New Roman" pitchFamily="18" charset="0"/>
              </a:rPr>
              <a:t>:</a:t>
            </a:r>
          </a:p>
          <a:p>
            <a:pPr algn="just"/>
            <a:r>
              <a:rPr lang="id-ID" sz="2000" dirty="0">
                <a:latin typeface="Arial Narrow" pitchFamily="34" charset="0"/>
              </a:rPr>
              <a:t>U</a:t>
            </a:r>
            <a:r>
              <a:rPr lang="id-ID" sz="2000" dirty="0" smtClean="0">
                <a:latin typeface="Arial Narrow" pitchFamily="34" charset="0"/>
              </a:rPr>
              <a:t>ntuk Aplikasi </a:t>
            </a:r>
            <a:r>
              <a:rPr lang="id-ID" sz="2000" dirty="0">
                <a:latin typeface="Arial Narrow" pitchFamily="34" charset="0"/>
              </a:rPr>
              <a:t>Manajemen Artefak </a:t>
            </a:r>
            <a:r>
              <a:rPr lang="id-ID" sz="2000" dirty="0" smtClean="0">
                <a:latin typeface="Arial Narrow" pitchFamily="34" charset="0"/>
              </a:rPr>
              <a:t>Pengembang </a:t>
            </a:r>
            <a:r>
              <a:rPr lang="id-ID" sz="2000" dirty="0">
                <a:latin typeface="Arial Narrow" pitchFamily="34" charset="0"/>
              </a:rPr>
              <a:t>Perangkat Lunak </a:t>
            </a:r>
            <a:r>
              <a:rPr lang="id-ID" sz="2000" dirty="0" smtClean="0">
                <a:latin typeface="Arial Narrow" pitchFamily="34" charset="0"/>
              </a:rPr>
              <a:t>dengan Optimasi Pencarian </a:t>
            </a:r>
            <a:r>
              <a:rPr lang="id-ID" sz="2000" dirty="0">
                <a:latin typeface="Arial Narrow" pitchFamily="34" charset="0"/>
              </a:rPr>
              <a:t>Menggunakan Vector Space Model Berbasis Web dan Android agar mempermudah dan mambantu pembuatan proyek perangkat lunak.</a:t>
            </a:r>
            <a:endParaRPr lang="en-US" sz="2000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7994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Arial Narrow" pitchFamily="34" charset="0"/>
                <a:cs typeface="Times New Roman" pitchFamily="18" charset="0"/>
              </a:rPr>
              <a:t>Manfaat</a:t>
            </a:r>
            <a:r>
              <a:rPr lang="en-US" sz="2400" b="1" dirty="0" smtClean="0">
                <a:latin typeface="Arial Narrow" pitchFamily="34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id-ID" sz="2000" dirty="0" smtClean="0">
                <a:latin typeface="Arial Narrow" pitchFamily="34" charset="0"/>
              </a:rPr>
              <a:t> Penyimpanan artefak terstruktur.</a:t>
            </a:r>
          </a:p>
          <a:p>
            <a:pPr>
              <a:buFont typeface="Arial" pitchFamily="34" charset="0"/>
              <a:buChar char="•"/>
            </a:pPr>
            <a:r>
              <a:rPr lang="id-ID" sz="2000" dirty="0" smtClean="0">
                <a:latin typeface="Arial Narrow" pitchFamily="34" charset="0"/>
              </a:rPr>
              <a:t> Mempermudah dalam hal pengembangan proyek baru.</a:t>
            </a:r>
          </a:p>
          <a:p>
            <a:pPr>
              <a:buFont typeface="Arial" pitchFamily="34" charset="0"/>
              <a:buChar char="•"/>
            </a:pPr>
            <a:r>
              <a:rPr lang="id-ID" sz="2000" dirty="0" smtClean="0">
                <a:latin typeface="Arial Narrow" pitchFamily="34" charset="0"/>
                <a:cs typeface="Times New Roman" pitchFamily="18" charset="0"/>
              </a:rPr>
              <a:t> Mempermudah pencarian artefak yang sudah dibuat.</a:t>
            </a:r>
          </a:p>
        </p:txBody>
      </p:sp>
      <p:pic>
        <p:nvPicPr>
          <p:cNvPr id="6" name="Picture 5" descr="9568276_2017061411140504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321948" y="2276872"/>
            <a:ext cx="1714548" cy="1414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LANDASAN TEORI</a:t>
            </a:r>
            <a:endParaRPr lang="id-ID" dirty="0"/>
          </a:p>
        </p:txBody>
      </p:sp>
      <p:sp>
        <p:nvSpPr>
          <p:cNvPr id="7" name="Rectangular Callout 6"/>
          <p:cNvSpPr/>
          <p:nvPr/>
        </p:nvSpPr>
        <p:spPr>
          <a:xfrm>
            <a:off x="1187624" y="2348880"/>
            <a:ext cx="1600200" cy="838200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 Narrow" pitchFamily="34" charset="0"/>
                <a:cs typeface="Times New Roman" pitchFamily="18" charset="0"/>
              </a:rPr>
              <a:t>SDLC</a:t>
            </a:r>
            <a:endParaRPr lang="en-US" sz="20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8" name="Rectangular Callout 7">
            <a:hlinkClick r:id="rId2" action="ppaction://hlinksldjump"/>
          </p:cNvPr>
          <p:cNvSpPr/>
          <p:nvPr/>
        </p:nvSpPr>
        <p:spPr>
          <a:xfrm>
            <a:off x="3995936" y="2348880"/>
            <a:ext cx="1600200" cy="838200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 Narrow" pitchFamily="34" charset="0"/>
                <a:cs typeface="Times New Roman" pitchFamily="18" charset="0"/>
              </a:rPr>
              <a:t>Scrum</a:t>
            </a:r>
            <a:endParaRPr lang="en-US" sz="20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9" name="Rectangular Callout 8">
            <a:hlinkClick r:id="rId3" action="ppaction://hlinksldjump"/>
          </p:cNvPr>
          <p:cNvSpPr/>
          <p:nvPr/>
        </p:nvSpPr>
        <p:spPr>
          <a:xfrm>
            <a:off x="1115616" y="4149080"/>
            <a:ext cx="1600200" cy="838200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 Narrow" pitchFamily="34" charset="0"/>
                <a:cs typeface="Times New Roman" pitchFamily="18" charset="0"/>
              </a:rPr>
              <a:t>Waterfall</a:t>
            </a:r>
            <a:endParaRPr lang="en-US" sz="2000" b="1" dirty="0"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10" name="Rectangular Callout 9">
            <a:hlinkClick r:id="rId4" action="ppaction://hlinksldjump"/>
          </p:cNvPr>
          <p:cNvSpPr/>
          <p:nvPr/>
        </p:nvSpPr>
        <p:spPr>
          <a:xfrm>
            <a:off x="4067944" y="4077072"/>
            <a:ext cx="1600200" cy="838200"/>
          </a:xfrm>
          <a:prstGeom prst="wedge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 Narrow" pitchFamily="34" charset="0"/>
                <a:cs typeface="Times New Roman" pitchFamily="18" charset="0"/>
              </a:rPr>
              <a:t>Vector Space Model</a:t>
            </a:r>
            <a:endParaRPr lang="en-US" sz="2000" b="1" dirty="0">
              <a:latin typeface="Arial Narrow" pitchFamily="34" charset="0"/>
              <a:cs typeface="Times New Roman" pitchFamily="18" charset="0"/>
            </a:endParaRPr>
          </a:p>
        </p:txBody>
      </p:sp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0" y="1752600"/>
            <a:ext cx="1981200" cy="1318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PERANCANGAN SISTEM</a:t>
            </a:r>
            <a:endParaRPr lang="id-ID" dirty="0"/>
          </a:p>
        </p:txBody>
      </p:sp>
      <p:sp>
        <p:nvSpPr>
          <p:cNvPr id="4" name="Rounded Rectangular Callout 3">
            <a:hlinkClick r:id="rId2" action="ppaction://hlinksldjump"/>
          </p:cNvPr>
          <p:cNvSpPr/>
          <p:nvPr/>
        </p:nvSpPr>
        <p:spPr>
          <a:xfrm>
            <a:off x="899592" y="2362200"/>
            <a:ext cx="2133600" cy="12192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Narrow" pitchFamily="34" charset="0"/>
              </a:rPr>
              <a:t>Use Case Diagram</a:t>
            </a:r>
          </a:p>
        </p:txBody>
      </p:sp>
      <p:sp>
        <p:nvSpPr>
          <p:cNvPr id="5" name="Rounded Rectangular Callout 4">
            <a:hlinkClick r:id="rId3" action="ppaction://hlinksldjump"/>
          </p:cNvPr>
          <p:cNvSpPr/>
          <p:nvPr/>
        </p:nvSpPr>
        <p:spPr>
          <a:xfrm>
            <a:off x="3579168" y="2362200"/>
            <a:ext cx="2133600" cy="12192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Narrow" pitchFamily="34" charset="0"/>
              </a:rPr>
              <a:t>Activity Diagram</a:t>
            </a:r>
          </a:p>
        </p:txBody>
      </p:sp>
      <p:sp>
        <p:nvSpPr>
          <p:cNvPr id="6" name="Rounded Rectangular Callout 5">
            <a:hlinkClick r:id="rId4" action="ppaction://hlinksldjump"/>
          </p:cNvPr>
          <p:cNvSpPr/>
          <p:nvPr/>
        </p:nvSpPr>
        <p:spPr>
          <a:xfrm>
            <a:off x="899592" y="4267200"/>
            <a:ext cx="2133600" cy="12192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 Narrow" pitchFamily="34" charset="0"/>
              </a:rPr>
              <a:t>Class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b="1" dirty="0">
                <a:latin typeface="Arial Narrow" pitchFamily="34" charset="0"/>
              </a:rPr>
              <a:t>Diagram</a:t>
            </a:r>
          </a:p>
        </p:txBody>
      </p:sp>
      <p:sp>
        <p:nvSpPr>
          <p:cNvPr id="7" name="Rounded Rectangular Callout 6">
            <a:hlinkClick r:id="rId5" action="ppaction://hlinksldjump"/>
          </p:cNvPr>
          <p:cNvSpPr/>
          <p:nvPr/>
        </p:nvSpPr>
        <p:spPr>
          <a:xfrm>
            <a:off x="3579168" y="4267200"/>
            <a:ext cx="2133600" cy="12192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 Narrow" pitchFamily="34" charset="0"/>
              </a:rPr>
              <a:t>Entity Relational</a:t>
            </a:r>
            <a:r>
              <a:rPr lang="en-US" sz="2000" b="1" dirty="0" smtClean="0">
                <a:latin typeface="Arial Narrow" pitchFamily="34" charset="0"/>
              </a:rPr>
              <a:t> </a:t>
            </a:r>
            <a:r>
              <a:rPr lang="en-US" sz="2000" b="1" dirty="0">
                <a:latin typeface="Arial Narrow" pitchFamily="34" charset="0"/>
              </a:rPr>
              <a:t>Diagram</a:t>
            </a:r>
          </a:p>
        </p:txBody>
      </p:sp>
      <p:sp>
        <p:nvSpPr>
          <p:cNvPr id="8" name="Rounded Rectangular Callout 7">
            <a:hlinkClick r:id="rId6" action="ppaction://hlinksldjump"/>
          </p:cNvPr>
          <p:cNvSpPr/>
          <p:nvPr/>
        </p:nvSpPr>
        <p:spPr>
          <a:xfrm>
            <a:off x="6110808" y="2362200"/>
            <a:ext cx="2133600" cy="12192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 Narrow" pitchFamily="34" charset="0"/>
              </a:rPr>
              <a:t>Sequence Diagram</a:t>
            </a:r>
            <a:endParaRPr lang="en-US" sz="20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4" name="Content Placeholder 3" descr="UseCaseDiagra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935163"/>
            <a:ext cx="7488831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1066</TotalTime>
  <Words>331</Words>
  <Application>Microsoft Office PowerPoint</Application>
  <PresentationFormat>On-screen Show (4:3)</PresentationFormat>
  <Paragraphs>113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Rancang Bangun Aplikasi Manajemen Artefak Pengembangan Perangkat Lunak Dengan Optimasi Pencarian Menggunakan Vector Space Model Berbasis Web dan Android</vt:lpstr>
      <vt:lpstr>LATAR BELAKANG</vt:lpstr>
      <vt:lpstr>Artefak Perangkat Lunak</vt:lpstr>
      <vt:lpstr>RUMUSAN MASALAH</vt:lpstr>
      <vt:lpstr>BATASAN MASALAH</vt:lpstr>
      <vt:lpstr>TUJUAN DAN MANFAAT</vt:lpstr>
      <vt:lpstr>LANDASAN TEORI</vt:lpstr>
      <vt:lpstr>PERANCANGAN SISTEM</vt:lpstr>
      <vt:lpstr>USE CASE DIAGRAM</vt:lpstr>
      <vt:lpstr>ACTIVITY DIAGRAM</vt:lpstr>
      <vt:lpstr>SQUENCE DIAGRAM</vt:lpstr>
      <vt:lpstr>SQUENCE DIAGRAM</vt:lpstr>
      <vt:lpstr>SQUENCE DIAGRAM</vt:lpstr>
      <vt:lpstr>CLASS DIAGRAM</vt:lpstr>
      <vt:lpstr>ENTITY RELATIONAL DIAGRAM</vt:lpstr>
      <vt:lpstr>RANCANGAN DESAIN</vt:lpstr>
      <vt:lpstr>RANCANGAN DESAIN</vt:lpstr>
      <vt:lpstr>RANCANGAN DESAIN</vt:lpstr>
      <vt:lpstr>RANCANGAN DESAIN</vt:lpstr>
      <vt:lpstr>RANCANGAN DESAIN</vt:lpstr>
      <vt:lpstr>Slide 21</vt:lpstr>
      <vt:lpstr>Vector Space Model</vt:lpstr>
      <vt:lpstr>Waterfall Model</vt:lpstr>
      <vt:lpstr>Waterfall Model</vt:lpstr>
      <vt:lpstr>Scrum Modell</vt:lpstr>
      <vt:lpstr>Scrum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110</cp:revision>
  <dcterms:created xsi:type="dcterms:W3CDTF">2019-05-15T22:32:24Z</dcterms:created>
  <dcterms:modified xsi:type="dcterms:W3CDTF">2019-05-20T19:44:23Z</dcterms:modified>
</cp:coreProperties>
</file>