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8"/>
  </p:notesMasterIdLst>
  <p:sldIdLst>
    <p:sldId id="256" r:id="rId2"/>
    <p:sldId id="257" r:id="rId3"/>
    <p:sldId id="27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81" r:id="rId19"/>
    <p:sldId id="282" r:id="rId20"/>
    <p:sldId id="275" r:id="rId21"/>
    <p:sldId id="276" r:id="rId22"/>
    <p:sldId id="278" r:id="rId23"/>
    <p:sldId id="279" r:id="rId24"/>
    <p:sldId id="283" r:id="rId25"/>
    <p:sldId id="280" r:id="rId26"/>
    <p:sldId id="284" r:id="rId27"/>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1476"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DDEB04-AC1B-4844-A826-D1ACC72439F4}" type="datetimeFigureOut">
              <a:rPr lang="id-ID" smtClean="0"/>
              <a:pPr/>
              <a:t>15/08/2022</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FF0DDC-1386-4120-A3E1-7599E0F24068}" type="slidenum">
              <a:rPr lang="id-ID" smtClean="0"/>
              <a:pPr/>
              <a:t>‹#›</a:t>
            </a:fld>
            <a:endParaRPr lang="id-ID"/>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B4FF0DDC-1386-4120-A3E1-7599E0F24068}" type="slidenum">
              <a:rPr lang="id-ID" smtClean="0"/>
              <a:pPr/>
              <a:t>2</a:t>
            </a:fld>
            <a:endParaRPr lang="id-ID"/>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B4FF0DDC-1386-4120-A3E1-7599E0F24068}" type="slidenum">
              <a:rPr lang="id-ID" smtClean="0"/>
              <a:pPr/>
              <a:t>22</a:t>
            </a:fld>
            <a:endParaRPr lang="id-I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5385AA7-48EE-43C0-9A74-9667F295FDBE}" type="datetimeFigureOut">
              <a:rPr lang="id-ID" smtClean="0"/>
              <a:pPr/>
              <a:t>15/08/2022</a:t>
            </a:fld>
            <a:endParaRPr lang="id-ID"/>
          </a:p>
        </p:txBody>
      </p:sp>
      <p:sp>
        <p:nvSpPr>
          <p:cNvPr id="19" name="Footer Placeholder 18"/>
          <p:cNvSpPr>
            <a:spLocks noGrp="1"/>
          </p:cNvSpPr>
          <p:nvPr>
            <p:ph type="ftr" sz="quarter" idx="11"/>
          </p:nvPr>
        </p:nvSpPr>
        <p:spPr/>
        <p:txBody>
          <a:bodyPr/>
          <a:lstStyle/>
          <a:p>
            <a:endParaRPr lang="id-ID"/>
          </a:p>
        </p:txBody>
      </p:sp>
      <p:sp>
        <p:nvSpPr>
          <p:cNvPr id="27" name="Slide Number Placeholder 26"/>
          <p:cNvSpPr>
            <a:spLocks noGrp="1"/>
          </p:cNvSpPr>
          <p:nvPr>
            <p:ph type="sldNum" sz="quarter" idx="12"/>
          </p:nvPr>
        </p:nvSpPr>
        <p:spPr/>
        <p:txBody>
          <a:bodyPr/>
          <a:lstStyle/>
          <a:p>
            <a:fld id="{7D0DDF74-30E9-4F44-8180-CAF66CBF57EC}"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5385AA7-48EE-43C0-9A74-9667F295FDBE}" type="datetimeFigureOut">
              <a:rPr lang="id-ID" smtClean="0"/>
              <a:pPr/>
              <a:t>15/08/2022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D0DDF74-30E9-4F44-8180-CAF66CBF57EC}"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5385AA7-48EE-43C0-9A74-9667F295FDBE}" type="datetimeFigureOut">
              <a:rPr lang="id-ID" smtClean="0"/>
              <a:pPr/>
              <a:t>15/08/2022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D0DDF74-30E9-4F44-8180-CAF66CBF57EC}"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5385AA7-48EE-43C0-9A74-9667F295FDBE}" type="datetimeFigureOut">
              <a:rPr lang="id-ID" smtClean="0"/>
              <a:pPr/>
              <a:t>15/08/2022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D0DDF74-30E9-4F44-8180-CAF66CBF57EC}"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5385AA7-48EE-43C0-9A74-9667F295FDBE}" type="datetimeFigureOut">
              <a:rPr lang="id-ID" smtClean="0"/>
              <a:pPr/>
              <a:t>15/08/2022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D0DDF74-30E9-4F44-8180-CAF66CBF57EC}"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5385AA7-48EE-43C0-9A74-9667F295FDBE}" type="datetimeFigureOut">
              <a:rPr lang="id-ID" smtClean="0"/>
              <a:pPr/>
              <a:t>15/08/2022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D0DDF74-30E9-4F44-8180-CAF66CBF57EC}"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5385AA7-48EE-43C0-9A74-9667F295FDBE}" type="datetimeFigureOut">
              <a:rPr lang="id-ID" smtClean="0"/>
              <a:pPr/>
              <a:t>15/08/2022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7D0DDF74-30E9-4F44-8180-CAF66CBF57EC}"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5385AA7-48EE-43C0-9A74-9667F295FDBE}" type="datetimeFigureOut">
              <a:rPr lang="id-ID" smtClean="0"/>
              <a:pPr/>
              <a:t>15/08/2022</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7D0DDF74-30E9-4F44-8180-CAF66CBF57EC}"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385AA7-48EE-43C0-9A74-9667F295FDBE}" type="datetimeFigureOut">
              <a:rPr lang="id-ID" smtClean="0"/>
              <a:pPr/>
              <a:t>15/08/2022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7D0DDF74-30E9-4F44-8180-CAF66CBF57EC}"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5385AA7-48EE-43C0-9A74-9667F295FDBE}" type="datetimeFigureOut">
              <a:rPr lang="id-ID" smtClean="0"/>
              <a:pPr/>
              <a:t>15/08/2022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D0DDF74-30E9-4F44-8180-CAF66CBF57EC}"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5385AA7-48EE-43C0-9A74-9667F295FDBE}" type="datetimeFigureOut">
              <a:rPr lang="id-ID" smtClean="0"/>
              <a:pPr/>
              <a:t>15/08/2022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a:xfrm>
            <a:off x="8077200" y="6356350"/>
            <a:ext cx="609600" cy="365125"/>
          </a:xfrm>
        </p:spPr>
        <p:txBody>
          <a:bodyPr/>
          <a:lstStyle/>
          <a:p>
            <a:fld id="{7D0DDF74-30E9-4F44-8180-CAF66CBF57EC}" type="slidenum">
              <a:rPr lang="id-ID" smtClean="0"/>
              <a:pPr/>
              <a:t>‹#›</a:t>
            </a:fld>
            <a:endParaRPr lang="id-ID"/>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5385AA7-48EE-43C0-9A74-9667F295FDBE}" type="datetimeFigureOut">
              <a:rPr lang="id-ID" smtClean="0"/>
              <a:pPr/>
              <a:t>15/08/2022</a:t>
            </a:fld>
            <a:endParaRPr lang="id-ID"/>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d-ID"/>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D0DDF74-30E9-4F44-8180-CAF66CBF57EC}" type="slidenum">
              <a:rPr lang="id-ID" smtClean="0"/>
              <a:pPr/>
              <a:t>‹#›</a:t>
            </a:fld>
            <a:endParaRPr lang="id-ID"/>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2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slide" Target="slide22.xml"/></Relationships>
</file>

<file path=ppt/slides/_rels/slide8.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slide" Target="slide15.xml"/><Relationship Id="rId4" Type="http://schemas.openxmlformats.org/officeDocument/2006/relationships/slide" Target="slide1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340768"/>
            <a:ext cx="7851648" cy="2404864"/>
          </a:xfrm>
        </p:spPr>
        <p:txBody>
          <a:bodyPr>
            <a:noAutofit/>
          </a:bodyPr>
          <a:lstStyle/>
          <a:p>
            <a:pPr algn="ctr"/>
            <a:r>
              <a:rPr lang="id-ID" sz="3600" dirty="0" smtClean="0">
                <a:solidFill>
                  <a:schemeClr val="tx1"/>
                </a:solidFill>
              </a:rPr>
              <a:t>Rancang Bangun Aplikasi Manajemen Artefak Pengembangan Perangkat Lunak Dengan Optimasi Pencarian Menggunakan Vector Space Model Berbasis Web dan Android</a:t>
            </a:r>
            <a:endParaRPr lang="id-ID" sz="3600" dirty="0">
              <a:solidFill>
                <a:schemeClr val="tx1"/>
              </a:solidFill>
            </a:endParaRPr>
          </a:p>
        </p:txBody>
      </p:sp>
      <p:sp>
        <p:nvSpPr>
          <p:cNvPr id="6" name="Title 1"/>
          <p:cNvSpPr txBox="1">
            <a:spLocks/>
          </p:cNvSpPr>
          <p:nvPr/>
        </p:nvSpPr>
        <p:spPr>
          <a:xfrm>
            <a:off x="611560" y="3861048"/>
            <a:ext cx="7851648" cy="2404864"/>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d-ID" sz="3600" b="1" i="0" u="none" strike="noStrike" kern="1200" cap="none" spc="0" normalizeH="0" baseline="0" noProof="0" dirty="0" smtClean="0">
                <a:ln>
                  <a:noFill/>
                </a:ln>
                <a:effectLst>
                  <a:outerShdw blurRad="38100" dist="25400" dir="5400000" algn="tl" rotWithShape="0">
                    <a:srgbClr val="000000">
                      <a:alpha val="43000"/>
                    </a:srgbClr>
                  </a:outerShdw>
                </a:effectLst>
                <a:uLnTx/>
                <a:uFillTx/>
                <a:latin typeface="+mj-lt"/>
                <a:ea typeface="+mj-ea"/>
                <a:cs typeface="+mj-cs"/>
              </a:rPr>
              <a:t>Oleh:</a:t>
            </a:r>
          </a:p>
          <a:p>
            <a:pPr marL="0" marR="0" lvl="0" indent="0" algn="ctr" defTabSz="914400" rtl="0" eaLnBrk="1" fontAlgn="auto" latinLnBrk="0" hangingPunct="1">
              <a:lnSpc>
                <a:spcPct val="100000"/>
              </a:lnSpc>
              <a:spcBef>
                <a:spcPct val="0"/>
              </a:spcBef>
              <a:spcAft>
                <a:spcPts val="0"/>
              </a:spcAft>
              <a:buClrTx/>
              <a:buSzTx/>
              <a:buFontTx/>
              <a:buNone/>
              <a:tabLst/>
              <a:defRPr/>
            </a:pPr>
            <a:r>
              <a:rPr lang="id-ID" sz="3600" b="1" noProof="0" dirty="0" smtClean="0">
                <a:effectLst>
                  <a:outerShdw blurRad="38100" dist="25400" dir="5400000" algn="tl" rotWithShape="0">
                    <a:srgbClr val="000000">
                      <a:alpha val="43000"/>
                    </a:srgbClr>
                  </a:outerShdw>
                </a:effectLst>
                <a:latin typeface="+mj-lt"/>
                <a:ea typeface="+mj-ea"/>
                <a:cs typeface="+mj-cs"/>
              </a:rPr>
              <a:t>AMIN ROIS (2015520018)</a:t>
            </a:r>
            <a:endParaRPr kumimoji="0" lang="id-ID" sz="3600" b="1" i="0" u="none" strike="noStrike" kern="1200" cap="none" spc="0" normalizeH="0" baseline="0" noProof="0" dirty="0">
              <a:ln>
                <a:noFill/>
              </a:ln>
              <a:effectLst>
                <a:outerShdw blurRad="38100" dist="25400" dir="5400000" algn="tl" rotWithShape="0">
                  <a:srgbClr val="000000">
                    <a:alpha val="43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ACTIVITY DIAGRAM</a:t>
            </a:r>
            <a:endParaRPr lang="id-ID" dirty="0"/>
          </a:p>
        </p:txBody>
      </p:sp>
      <p:pic>
        <p:nvPicPr>
          <p:cNvPr id="5" name="Content Placeholder 4" descr="ActivityProject.png"/>
          <p:cNvPicPr>
            <a:picLocks noGrp="1" noChangeAspect="1"/>
          </p:cNvPicPr>
          <p:nvPr>
            <p:ph idx="1"/>
          </p:nvPr>
        </p:nvPicPr>
        <p:blipFill>
          <a:blip r:embed="rId2" cstate="print"/>
          <a:stretch>
            <a:fillRect/>
          </a:stretch>
        </p:blipFill>
        <p:spPr>
          <a:xfrm>
            <a:off x="539552" y="1988841"/>
            <a:ext cx="4176464" cy="4032448"/>
          </a:xfrm>
        </p:spPr>
      </p:pic>
      <p:pic>
        <p:nvPicPr>
          <p:cNvPr id="6" name="Picture 5" descr="activityScrumSprint.png"/>
          <p:cNvPicPr>
            <a:picLocks noChangeAspect="1"/>
          </p:cNvPicPr>
          <p:nvPr/>
        </p:nvPicPr>
        <p:blipFill>
          <a:blip r:embed="rId3" cstate="print"/>
          <a:srcRect b="21849"/>
          <a:stretch>
            <a:fillRect/>
          </a:stretch>
        </p:blipFill>
        <p:spPr>
          <a:xfrm>
            <a:off x="4788024" y="1988840"/>
            <a:ext cx="4032448" cy="3528392"/>
          </a:xfrm>
          <a:prstGeom prst="rect">
            <a:avLst/>
          </a:prstGeom>
        </p:spPr>
      </p:pic>
      <p:sp>
        <p:nvSpPr>
          <p:cNvPr id="7" name="TextBox 6"/>
          <p:cNvSpPr txBox="1"/>
          <p:nvPr/>
        </p:nvSpPr>
        <p:spPr>
          <a:xfrm>
            <a:off x="1753193" y="6021288"/>
            <a:ext cx="1378647" cy="369332"/>
          </a:xfrm>
          <a:prstGeom prst="rect">
            <a:avLst/>
          </a:prstGeom>
          <a:noFill/>
        </p:spPr>
        <p:txBody>
          <a:bodyPr wrap="none" rtlCol="0">
            <a:spAutoFit/>
          </a:bodyPr>
          <a:lstStyle/>
          <a:p>
            <a:r>
              <a:rPr lang="id-ID" dirty="0" smtClean="0"/>
              <a:t>Proyek baru</a:t>
            </a:r>
            <a:endParaRPr lang="id-ID" dirty="0"/>
          </a:p>
        </p:txBody>
      </p:sp>
      <p:sp>
        <p:nvSpPr>
          <p:cNvPr id="8" name="TextBox 7"/>
          <p:cNvSpPr txBox="1"/>
          <p:nvPr/>
        </p:nvSpPr>
        <p:spPr>
          <a:xfrm>
            <a:off x="5652120" y="5877272"/>
            <a:ext cx="2341218" cy="369332"/>
          </a:xfrm>
          <a:prstGeom prst="rect">
            <a:avLst/>
          </a:prstGeom>
          <a:noFill/>
        </p:spPr>
        <p:txBody>
          <a:bodyPr wrap="none" rtlCol="0">
            <a:spAutoFit/>
          </a:bodyPr>
          <a:lstStyle/>
          <a:p>
            <a:r>
              <a:rPr lang="id-ID" dirty="0" smtClean="0"/>
              <a:t>Penyimpanan Artefak</a:t>
            </a:r>
            <a:endParaRPr lang="id-ID"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43000"/>
          </a:xfrm>
        </p:spPr>
        <p:txBody>
          <a:bodyPr/>
          <a:lstStyle/>
          <a:p>
            <a:r>
              <a:rPr lang="id-ID" dirty="0" smtClean="0"/>
              <a:t>SQUENCE DIAGRAM</a:t>
            </a:r>
            <a:endParaRPr lang="id-ID" dirty="0"/>
          </a:p>
        </p:txBody>
      </p:sp>
      <p:sp>
        <p:nvSpPr>
          <p:cNvPr id="6" name="TextBox 5"/>
          <p:cNvSpPr txBox="1"/>
          <p:nvPr/>
        </p:nvSpPr>
        <p:spPr>
          <a:xfrm>
            <a:off x="456996" y="1268760"/>
            <a:ext cx="2098780" cy="369332"/>
          </a:xfrm>
          <a:prstGeom prst="rect">
            <a:avLst/>
          </a:prstGeom>
          <a:noFill/>
        </p:spPr>
        <p:txBody>
          <a:bodyPr wrap="none" rtlCol="0">
            <a:spAutoFit/>
          </a:bodyPr>
          <a:lstStyle/>
          <a:p>
            <a:r>
              <a:rPr lang="id-ID" dirty="0" smtClean="0"/>
              <a:t>Manajemen Proyek</a:t>
            </a:r>
            <a:endParaRPr lang="id-ID" dirty="0"/>
          </a:p>
        </p:txBody>
      </p:sp>
      <p:pic>
        <p:nvPicPr>
          <p:cNvPr id="8" name="Content Placeholder 7" descr="ManajemenProject.png"/>
          <p:cNvPicPr>
            <a:picLocks noGrp="1" noChangeAspect="1"/>
          </p:cNvPicPr>
          <p:nvPr>
            <p:ph idx="1"/>
          </p:nvPr>
        </p:nvPicPr>
        <p:blipFill>
          <a:blip r:embed="rId2" cstate="print"/>
          <a:stretch>
            <a:fillRect/>
          </a:stretch>
        </p:blipFill>
        <p:spPr>
          <a:xfrm>
            <a:off x="2987824" y="1700808"/>
            <a:ext cx="5400600" cy="4824536"/>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43000"/>
          </a:xfrm>
        </p:spPr>
        <p:txBody>
          <a:bodyPr/>
          <a:lstStyle/>
          <a:p>
            <a:r>
              <a:rPr lang="id-ID" dirty="0" smtClean="0"/>
              <a:t>SQUENCE DIAGRAM</a:t>
            </a:r>
            <a:endParaRPr lang="id-ID" dirty="0"/>
          </a:p>
        </p:txBody>
      </p:sp>
      <p:pic>
        <p:nvPicPr>
          <p:cNvPr id="4" name="Content Placeholder 3" descr="ManajemenArtefak.png"/>
          <p:cNvPicPr>
            <a:picLocks noGrp="1" noChangeAspect="1"/>
          </p:cNvPicPr>
          <p:nvPr>
            <p:ph idx="1"/>
          </p:nvPr>
        </p:nvPicPr>
        <p:blipFill>
          <a:blip r:embed="rId2" cstate="print"/>
          <a:stretch>
            <a:fillRect/>
          </a:stretch>
        </p:blipFill>
        <p:spPr>
          <a:xfrm>
            <a:off x="2627784" y="1628801"/>
            <a:ext cx="6048672" cy="5040560"/>
          </a:xfrm>
        </p:spPr>
      </p:pic>
      <p:sp>
        <p:nvSpPr>
          <p:cNvPr id="6" name="TextBox 5"/>
          <p:cNvSpPr txBox="1"/>
          <p:nvPr/>
        </p:nvSpPr>
        <p:spPr>
          <a:xfrm>
            <a:off x="456996" y="1268760"/>
            <a:ext cx="2154116" cy="369332"/>
          </a:xfrm>
          <a:prstGeom prst="rect">
            <a:avLst/>
          </a:prstGeom>
          <a:noFill/>
        </p:spPr>
        <p:txBody>
          <a:bodyPr wrap="none" rtlCol="0">
            <a:spAutoFit/>
          </a:bodyPr>
          <a:lstStyle/>
          <a:p>
            <a:r>
              <a:rPr lang="id-ID" dirty="0" smtClean="0"/>
              <a:t>Manajemen Artefak</a:t>
            </a:r>
            <a:endParaRPr lang="id-ID"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43000"/>
          </a:xfrm>
        </p:spPr>
        <p:txBody>
          <a:bodyPr/>
          <a:lstStyle/>
          <a:p>
            <a:r>
              <a:rPr lang="id-ID" dirty="0" smtClean="0"/>
              <a:t>SQUENCE DIAGRAM</a:t>
            </a:r>
            <a:endParaRPr lang="id-ID" dirty="0"/>
          </a:p>
        </p:txBody>
      </p:sp>
      <p:sp>
        <p:nvSpPr>
          <p:cNvPr id="6" name="TextBox 5"/>
          <p:cNvSpPr txBox="1"/>
          <p:nvPr/>
        </p:nvSpPr>
        <p:spPr>
          <a:xfrm>
            <a:off x="456996" y="1268760"/>
            <a:ext cx="2449068" cy="369332"/>
          </a:xfrm>
          <a:prstGeom prst="rect">
            <a:avLst/>
          </a:prstGeom>
          <a:noFill/>
        </p:spPr>
        <p:txBody>
          <a:bodyPr wrap="none" rtlCol="0">
            <a:spAutoFit/>
          </a:bodyPr>
          <a:lstStyle/>
          <a:p>
            <a:r>
              <a:rPr lang="id-ID" dirty="0" smtClean="0"/>
              <a:t>Manajemen Invite Tim</a:t>
            </a:r>
            <a:endParaRPr lang="id-ID" dirty="0"/>
          </a:p>
        </p:txBody>
      </p:sp>
      <p:pic>
        <p:nvPicPr>
          <p:cNvPr id="7" name="Content Placeholder 6" descr="ManajemenInviteTim.png"/>
          <p:cNvPicPr>
            <a:picLocks noGrp="1" noChangeAspect="1"/>
          </p:cNvPicPr>
          <p:nvPr>
            <p:ph idx="1"/>
          </p:nvPr>
        </p:nvPicPr>
        <p:blipFill>
          <a:blip r:embed="rId2" cstate="print"/>
          <a:stretch>
            <a:fillRect/>
          </a:stretch>
        </p:blipFill>
        <p:spPr>
          <a:xfrm>
            <a:off x="2987824" y="1772816"/>
            <a:ext cx="5699374" cy="4752528"/>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CLASS DIAGRAM</a:t>
            </a:r>
            <a:endParaRPr lang="id-ID" dirty="0"/>
          </a:p>
        </p:txBody>
      </p:sp>
      <p:pic>
        <p:nvPicPr>
          <p:cNvPr id="4" name="Content Placeholder 3" descr="ClassDiagram1.png"/>
          <p:cNvPicPr>
            <a:picLocks noGrp="1" noChangeAspect="1"/>
          </p:cNvPicPr>
          <p:nvPr>
            <p:ph idx="1"/>
          </p:nvPr>
        </p:nvPicPr>
        <p:blipFill>
          <a:blip r:embed="rId2" cstate="print"/>
          <a:stretch>
            <a:fillRect/>
          </a:stretch>
        </p:blipFill>
        <p:spPr>
          <a:xfrm>
            <a:off x="1403648" y="1935163"/>
            <a:ext cx="6336704" cy="4389437"/>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ENTITY RELATIONAL DIAGRAM</a:t>
            </a:r>
            <a:endParaRPr lang="id-ID" dirty="0"/>
          </a:p>
        </p:txBody>
      </p:sp>
      <p:pic>
        <p:nvPicPr>
          <p:cNvPr id="4" name="Content Placeholder 3" descr="ERDDiagram1.png"/>
          <p:cNvPicPr>
            <a:picLocks noGrp="1" noChangeAspect="1"/>
          </p:cNvPicPr>
          <p:nvPr>
            <p:ph idx="1"/>
          </p:nvPr>
        </p:nvPicPr>
        <p:blipFill>
          <a:blip r:embed="rId2" cstate="print"/>
          <a:stretch>
            <a:fillRect/>
          </a:stretch>
        </p:blipFill>
        <p:spPr>
          <a:xfrm>
            <a:off x="1043608" y="1935163"/>
            <a:ext cx="6984776" cy="4389437"/>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RANCANGAN DESAIN</a:t>
            </a:r>
            <a:endParaRPr lang="id-ID" dirty="0"/>
          </a:p>
        </p:txBody>
      </p:sp>
      <p:sp>
        <p:nvSpPr>
          <p:cNvPr id="4" name="Rounded Rectangular Callout 3">
            <a:hlinkClick r:id="rId2" action="ppaction://hlinksldjump"/>
          </p:cNvPr>
          <p:cNvSpPr/>
          <p:nvPr/>
        </p:nvSpPr>
        <p:spPr>
          <a:xfrm>
            <a:off x="2195736" y="2924944"/>
            <a:ext cx="2133600" cy="1219200"/>
          </a:xfrm>
          <a:prstGeom prst="wedgeRoundRectCallou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id-ID" sz="2000" b="1" dirty="0" smtClean="0">
                <a:latin typeface="Arial Narrow" pitchFamily="34" charset="0"/>
              </a:rPr>
              <a:t>WEB</a:t>
            </a:r>
            <a:endParaRPr lang="en-US" sz="2000" b="1" dirty="0">
              <a:latin typeface="Arial Narrow" pitchFamily="34" charset="0"/>
            </a:endParaRPr>
          </a:p>
        </p:txBody>
      </p:sp>
      <p:sp>
        <p:nvSpPr>
          <p:cNvPr id="5" name="Rounded Rectangular Callout 4">
            <a:hlinkClick r:id="rId3" action="ppaction://hlinksldjump"/>
          </p:cNvPr>
          <p:cNvSpPr/>
          <p:nvPr/>
        </p:nvSpPr>
        <p:spPr>
          <a:xfrm>
            <a:off x="4875312" y="2924944"/>
            <a:ext cx="2133600" cy="1219200"/>
          </a:xfrm>
          <a:prstGeom prst="wedgeRoundRectCallou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id-ID" sz="2000" b="1" dirty="0" smtClean="0">
                <a:latin typeface="Arial Narrow" pitchFamily="34" charset="0"/>
              </a:rPr>
              <a:t>ANDROID</a:t>
            </a:r>
            <a:endParaRPr lang="en-US" sz="2000" b="1" dirty="0">
              <a:latin typeface="Arial Narrow"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RANCANGAN DESAIN</a:t>
            </a:r>
            <a:endParaRPr lang="id-ID" dirty="0"/>
          </a:p>
        </p:txBody>
      </p:sp>
      <p:pic>
        <p:nvPicPr>
          <p:cNvPr id="4" name="Content Placeholder 3" descr="Login.png"/>
          <p:cNvPicPr>
            <a:picLocks noGrp="1" noChangeAspect="1"/>
          </p:cNvPicPr>
          <p:nvPr>
            <p:ph idx="1"/>
          </p:nvPr>
        </p:nvPicPr>
        <p:blipFill>
          <a:blip r:embed="rId2" cstate="print"/>
          <a:stretch>
            <a:fillRect/>
          </a:stretch>
        </p:blipFill>
        <p:spPr>
          <a:xfrm>
            <a:off x="467544" y="2492896"/>
            <a:ext cx="3384376" cy="3600400"/>
          </a:xfrm>
        </p:spPr>
      </p:pic>
      <p:pic>
        <p:nvPicPr>
          <p:cNvPr id="5" name="Picture 4" descr="beranda.png"/>
          <p:cNvPicPr>
            <a:picLocks noChangeAspect="1"/>
          </p:cNvPicPr>
          <p:nvPr/>
        </p:nvPicPr>
        <p:blipFill>
          <a:blip r:embed="rId3" cstate="print"/>
          <a:stretch>
            <a:fillRect/>
          </a:stretch>
        </p:blipFill>
        <p:spPr>
          <a:xfrm>
            <a:off x="4499992" y="2492896"/>
            <a:ext cx="4204320" cy="3555800"/>
          </a:xfrm>
          <a:prstGeom prst="rect">
            <a:avLst/>
          </a:prstGeom>
        </p:spPr>
      </p:pic>
      <p:sp>
        <p:nvSpPr>
          <p:cNvPr id="6" name="Striped Right Arrow 5"/>
          <p:cNvSpPr/>
          <p:nvPr/>
        </p:nvSpPr>
        <p:spPr>
          <a:xfrm>
            <a:off x="3851920" y="4005064"/>
            <a:ext cx="609600" cy="4572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95536" y="1844824"/>
            <a:ext cx="692818" cy="369332"/>
          </a:xfrm>
          <a:prstGeom prst="rect">
            <a:avLst/>
          </a:prstGeom>
          <a:noFill/>
        </p:spPr>
        <p:txBody>
          <a:bodyPr wrap="none" rtlCol="0">
            <a:spAutoFit/>
          </a:bodyPr>
          <a:lstStyle/>
          <a:p>
            <a:r>
              <a:rPr lang="id-ID" dirty="0" smtClean="0"/>
              <a:t>WEB</a:t>
            </a:r>
            <a:endParaRPr lang="id-ID"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70" decel="100000"/>
                                        <p:tgtEl>
                                          <p:spTgt spid="6"/>
                                        </p:tgtEl>
                                      </p:cBhvr>
                                    </p:animEffect>
                                    <p:animScale>
                                      <p:cBhvr>
                                        <p:cTn id="8" dur="770" decel="100000"/>
                                        <p:tgtEl>
                                          <p:spTgt spid="6"/>
                                        </p:tgtEl>
                                      </p:cBhvr>
                                      <p:from x="10000" y="10000"/>
                                      <p:to x="200000" y="450000"/>
                                    </p:animScale>
                                    <p:animScale>
                                      <p:cBhvr>
                                        <p:cTn id="9" dur="1230" accel="100000" fill="hold">
                                          <p:stCondLst>
                                            <p:cond delay="770"/>
                                          </p:stCondLst>
                                        </p:cTn>
                                        <p:tgtEl>
                                          <p:spTgt spid="6"/>
                                        </p:tgtEl>
                                      </p:cBhvr>
                                      <p:from x="200000" y="450000"/>
                                      <p:to x="100000" y="100000"/>
                                    </p:animScale>
                                    <p:set>
                                      <p:cBhvr>
                                        <p:cTn id="10" dur="770" fill="hold"/>
                                        <p:tgtEl>
                                          <p:spTgt spid="6"/>
                                        </p:tgtEl>
                                        <p:attrNameLst>
                                          <p:attrName>ppt_x</p:attrName>
                                        </p:attrNameLst>
                                      </p:cBhvr>
                                      <p:to>
                                        <p:strVal val="(0.5)"/>
                                      </p:to>
                                    </p:set>
                                    <p:anim from="(0.5)" to="(#ppt_x)" calcmode="lin" valueType="num">
                                      <p:cBhvr>
                                        <p:cTn id="11" dur="1230" accel="100000" fill="hold">
                                          <p:stCondLst>
                                            <p:cond delay="770"/>
                                          </p:stCondLst>
                                        </p:cTn>
                                        <p:tgtEl>
                                          <p:spTgt spid="6"/>
                                        </p:tgtEl>
                                        <p:attrNameLst>
                                          <p:attrName>ppt_x</p:attrName>
                                        </p:attrNameLst>
                                      </p:cBhvr>
                                    </p:anim>
                                    <p:set>
                                      <p:cBhvr>
                                        <p:cTn id="12" dur="770" fill="hold"/>
                                        <p:tgtEl>
                                          <p:spTgt spid="6"/>
                                        </p:tgtEl>
                                        <p:attrNameLst>
                                          <p:attrName>ppt_y</p:attrName>
                                        </p:attrNameLst>
                                      </p:cBhvr>
                                      <p:to>
                                        <p:strVal val="(#ppt_y+0.4)"/>
                                      </p:to>
                                    </p:set>
                                    <p:anim from="(#ppt_y+0.4)" to="(#ppt_y)" calcmode="lin" valueType="num">
                                      <p:cBhvr>
                                        <p:cTn id="13" dur="1230" accel="100000" fill="hold">
                                          <p:stCondLst>
                                            <p:cond delay="770"/>
                                          </p:stCondLst>
                                        </p:cTn>
                                        <p:tgtEl>
                                          <p:spTgt spid="6"/>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RANCANGAN DESAIN</a:t>
            </a:r>
            <a:endParaRPr lang="id-ID" dirty="0"/>
          </a:p>
        </p:txBody>
      </p:sp>
      <p:sp>
        <p:nvSpPr>
          <p:cNvPr id="8" name="TextBox 7"/>
          <p:cNvSpPr txBox="1"/>
          <p:nvPr/>
        </p:nvSpPr>
        <p:spPr>
          <a:xfrm>
            <a:off x="395536" y="1844824"/>
            <a:ext cx="692818" cy="369332"/>
          </a:xfrm>
          <a:prstGeom prst="rect">
            <a:avLst/>
          </a:prstGeom>
          <a:noFill/>
        </p:spPr>
        <p:txBody>
          <a:bodyPr wrap="none" rtlCol="0">
            <a:spAutoFit/>
          </a:bodyPr>
          <a:lstStyle/>
          <a:p>
            <a:r>
              <a:rPr lang="id-ID" dirty="0" smtClean="0"/>
              <a:t>WEB</a:t>
            </a:r>
            <a:endParaRPr lang="id-ID" dirty="0"/>
          </a:p>
        </p:txBody>
      </p:sp>
      <p:pic>
        <p:nvPicPr>
          <p:cNvPr id="9" name="Content Placeholder 8" descr="tambah Proyek.png"/>
          <p:cNvPicPr>
            <a:picLocks noGrp="1" noChangeAspect="1"/>
          </p:cNvPicPr>
          <p:nvPr>
            <p:ph idx="1"/>
          </p:nvPr>
        </p:nvPicPr>
        <p:blipFill>
          <a:blip r:embed="rId2" cstate="print"/>
          <a:stretch>
            <a:fillRect/>
          </a:stretch>
        </p:blipFill>
        <p:spPr>
          <a:xfrm>
            <a:off x="1331640" y="2348880"/>
            <a:ext cx="6358937" cy="3740158"/>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RANCANGAN DESAIN</a:t>
            </a:r>
            <a:endParaRPr lang="id-ID" dirty="0"/>
          </a:p>
        </p:txBody>
      </p:sp>
      <p:sp>
        <p:nvSpPr>
          <p:cNvPr id="8" name="TextBox 7"/>
          <p:cNvSpPr txBox="1"/>
          <p:nvPr/>
        </p:nvSpPr>
        <p:spPr>
          <a:xfrm>
            <a:off x="395536" y="1844824"/>
            <a:ext cx="692818" cy="369332"/>
          </a:xfrm>
          <a:prstGeom prst="rect">
            <a:avLst/>
          </a:prstGeom>
          <a:noFill/>
        </p:spPr>
        <p:txBody>
          <a:bodyPr wrap="none" rtlCol="0">
            <a:spAutoFit/>
          </a:bodyPr>
          <a:lstStyle/>
          <a:p>
            <a:r>
              <a:rPr lang="id-ID" dirty="0" smtClean="0"/>
              <a:t>WEB</a:t>
            </a:r>
            <a:endParaRPr lang="id-ID" dirty="0"/>
          </a:p>
        </p:txBody>
      </p:sp>
      <p:pic>
        <p:nvPicPr>
          <p:cNvPr id="9" name="Content Placeholder 8" descr="Artefak.png"/>
          <p:cNvPicPr>
            <a:picLocks noGrp="1" noChangeAspect="1"/>
          </p:cNvPicPr>
          <p:nvPr>
            <p:ph idx="1"/>
          </p:nvPr>
        </p:nvPicPr>
        <p:blipFill>
          <a:blip r:embed="rId2" cstate="print"/>
          <a:stretch>
            <a:fillRect/>
          </a:stretch>
        </p:blipFill>
        <p:spPr>
          <a:xfrm>
            <a:off x="1547664" y="2420888"/>
            <a:ext cx="6167800" cy="3903712"/>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LATAR BELAKANG</a:t>
            </a:r>
            <a:endParaRPr lang="id-ID" dirty="0"/>
          </a:p>
        </p:txBody>
      </p:sp>
      <p:pic>
        <p:nvPicPr>
          <p:cNvPr id="4" name="Picture 3" descr="Manajemen Proyek.png"/>
          <p:cNvPicPr>
            <a:picLocks noChangeAspect="1"/>
          </p:cNvPicPr>
          <p:nvPr/>
        </p:nvPicPr>
        <p:blipFill>
          <a:blip r:embed="rId3" cstate="print"/>
          <a:stretch>
            <a:fillRect/>
          </a:stretch>
        </p:blipFill>
        <p:spPr>
          <a:xfrm>
            <a:off x="1970773" y="2042436"/>
            <a:ext cx="2088232" cy="2088232"/>
          </a:xfrm>
          <a:prstGeom prst="rect">
            <a:avLst/>
          </a:prstGeom>
        </p:spPr>
      </p:pic>
      <p:sp>
        <p:nvSpPr>
          <p:cNvPr id="6" name="TextBox 5"/>
          <p:cNvSpPr txBox="1"/>
          <p:nvPr/>
        </p:nvSpPr>
        <p:spPr>
          <a:xfrm>
            <a:off x="1475656" y="4202676"/>
            <a:ext cx="2787751" cy="369332"/>
          </a:xfrm>
          <a:prstGeom prst="rect">
            <a:avLst/>
          </a:prstGeom>
          <a:noFill/>
        </p:spPr>
        <p:txBody>
          <a:bodyPr wrap="none" rtlCol="0">
            <a:spAutoFit/>
          </a:bodyPr>
          <a:lstStyle/>
          <a:p>
            <a:r>
              <a:rPr lang="id-ID" dirty="0" smtClean="0"/>
              <a:t>Manajemen Proyek IT  ???</a:t>
            </a:r>
            <a:endParaRPr lang="id-ID" dirty="0"/>
          </a:p>
        </p:txBody>
      </p:sp>
      <p:pic>
        <p:nvPicPr>
          <p:cNvPr id="17409" name="Picture 1"/>
          <p:cNvPicPr>
            <a:picLocks noChangeAspect="1" noChangeArrowheads="1"/>
          </p:cNvPicPr>
          <p:nvPr/>
        </p:nvPicPr>
        <p:blipFill>
          <a:blip r:embed="rId4" cstate="print"/>
          <a:srcRect/>
          <a:stretch>
            <a:fillRect/>
          </a:stretch>
        </p:blipFill>
        <p:spPr bwMode="auto">
          <a:xfrm>
            <a:off x="5308744" y="1785926"/>
            <a:ext cx="1937101" cy="2049249"/>
          </a:xfrm>
          <a:prstGeom prst="rect">
            <a:avLst/>
          </a:prstGeom>
          <a:noFill/>
          <a:ln w="9525">
            <a:noFill/>
            <a:miter lim="800000"/>
            <a:headEnd/>
            <a:tailEnd/>
          </a:ln>
          <a:effectLst/>
        </p:spPr>
      </p:pic>
      <p:sp>
        <p:nvSpPr>
          <p:cNvPr id="8" name="TextBox 7"/>
          <p:cNvSpPr txBox="1"/>
          <p:nvPr/>
        </p:nvSpPr>
        <p:spPr>
          <a:xfrm>
            <a:off x="4975300" y="3936874"/>
            <a:ext cx="2765052" cy="646331"/>
          </a:xfrm>
          <a:prstGeom prst="rect">
            <a:avLst/>
          </a:prstGeom>
          <a:noFill/>
        </p:spPr>
        <p:txBody>
          <a:bodyPr wrap="none" rtlCol="0">
            <a:spAutoFit/>
          </a:bodyPr>
          <a:lstStyle/>
          <a:p>
            <a:pPr algn="ctr"/>
            <a:r>
              <a:rPr lang="id-ID" dirty="0" smtClean="0"/>
              <a:t>Artefak Proyek Perangkat </a:t>
            </a:r>
          </a:p>
          <a:p>
            <a:pPr algn="ctr"/>
            <a:r>
              <a:rPr lang="id-ID" dirty="0" smtClean="0"/>
              <a:t>lunak ???</a:t>
            </a:r>
            <a:endParaRPr lang="id-ID" dirty="0"/>
          </a:p>
        </p:txBody>
      </p:sp>
      <p:sp>
        <p:nvSpPr>
          <p:cNvPr id="7" name="TextBox 6"/>
          <p:cNvSpPr txBox="1"/>
          <p:nvPr/>
        </p:nvSpPr>
        <p:spPr>
          <a:xfrm>
            <a:off x="357158" y="4549676"/>
            <a:ext cx="4143404" cy="2062103"/>
          </a:xfrm>
          <a:prstGeom prst="rect">
            <a:avLst/>
          </a:prstGeom>
          <a:noFill/>
        </p:spPr>
        <p:txBody>
          <a:bodyPr wrap="square" rtlCol="0">
            <a:spAutoFit/>
          </a:bodyPr>
          <a:lstStyle/>
          <a:p>
            <a:pPr algn="just"/>
            <a:r>
              <a:rPr lang="id-ID" sz="1600" dirty="0" smtClean="0"/>
              <a:t>Manajemen Proyek merupakan suatu ilmu pengetahuan, keahlian dan juga keterampilan, cara teknis yang terbaik serta dengan sumber daya yang terbatas untuk mencapai sasaran atau tujuan yang sudah ditentukan agar mendapat hasil yang optimal dalam hal kinerja, waktu dan keselamatan kerja. </a:t>
            </a:r>
            <a:endParaRPr lang="en-US" sz="1600" dirty="0"/>
          </a:p>
        </p:txBody>
      </p:sp>
      <p:sp>
        <p:nvSpPr>
          <p:cNvPr id="9" name="TextBox 8"/>
          <p:cNvSpPr txBox="1"/>
          <p:nvPr/>
        </p:nvSpPr>
        <p:spPr>
          <a:xfrm>
            <a:off x="4786314" y="4581607"/>
            <a:ext cx="4143404" cy="2246769"/>
          </a:xfrm>
          <a:prstGeom prst="rect">
            <a:avLst/>
          </a:prstGeom>
          <a:noFill/>
        </p:spPr>
        <p:txBody>
          <a:bodyPr wrap="square" rtlCol="0">
            <a:spAutoFit/>
          </a:bodyPr>
          <a:lstStyle/>
          <a:p>
            <a:pPr algn="just"/>
            <a:r>
              <a:rPr lang="en-US" sz="1400" dirty="0" err="1" smtClean="0"/>
              <a:t>Artefak</a:t>
            </a:r>
            <a:r>
              <a:rPr lang="en-US" sz="1400" dirty="0" smtClean="0"/>
              <a:t> </a:t>
            </a:r>
            <a:r>
              <a:rPr lang="en-US" sz="1400" dirty="0" err="1" smtClean="0"/>
              <a:t>merupakan</a:t>
            </a:r>
            <a:r>
              <a:rPr lang="en-US" sz="1400" dirty="0" smtClean="0"/>
              <a:t> </a:t>
            </a:r>
            <a:r>
              <a:rPr lang="en-US" sz="1400" dirty="0" err="1" smtClean="0"/>
              <a:t>salah</a:t>
            </a:r>
            <a:r>
              <a:rPr lang="en-US" sz="1400" dirty="0" smtClean="0"/>
              <a:t> </a:t>
            </a:r>
            <a:r>
              <a:rPr lang="en-US" sz="1400" dirty="0" err="1" smtClean="0"/>
              <a:t>satu</a:t>
            </a:r>
            <a:r>
              <a:rPr lang="en-US" sz="1400" dirty="0" smtClean="0"/>
              <a:t> </a:t>
            </a:r>
            <a:r>
              <a:rPr lang="en-US" sz="1400" dirty="0" err="1" smtClean="0"/>
              <a:t>dari</a:t>
            </a:r>
            <a:r>
              <a:rPr lang="en-US" sz="1400" dirty="0" smtClean="0"/>
              <a:t> </a:t>
            </a:r>
            <a:r>
              <a:rPr lang="en-US" sz="1400" dirty="0" err="1" smtClean="0"/>
              <a:t>banyak</a:t>
            </a:r>
            <a:r>
              <a:rPr lang="en-US" sz="1400" dirty="0" smtClean="0"/>
              <a:t> </a:t>
            </a:r>
            <a:r>
              <a:rPr lang="en-US" sz="1400" dirty="0" err="1" smtClean="0"/>
              <a:t>jenis</a:t>
            </a:r>
            <a:r>
              <a:rPr lang="en-US" sz="1400" dirty="0" smtClean="0"/>
              <a:t> </a:t>
            </a:r>
            <a:r>
              <a:rPr lang="en-US" sz="1400" dirty="0" err="1" smtClean="0"/>
              <a:t>produk</a:t>
            </a:r>
            <a:r>
              <a:rPr lang="en-US" sz="1400" dirty="0" smtClean="0"/>
              <a:t> </a:t>
            </a:r>
            <a:r>
              <a:rPr lang="en-US" sz="1400" dirty="0" err="1" smtClean="0"/>
              <a:t>sampingan</a:t>
            </a:r>
            <a:r>
              <a:rPr lang="en-US" sz="1400" dirty="0" smtClean="0"/>
              <a:t> </a:t>
            </a:r>
            <a:r>
              <a:rPr lang="en-US" sz="1400" dirty="0" err="1" smtClean="0"/>
              <a:t>nyata</a:t>
            </a:r>
            <a:r>
              <a:rPr lang="en-US" sz="1400" dirty="0" smtClean="0"/>
              <a:t> yang </a:t>
            </a:r>
            <a:r>
              <a:rPr lang="en-US" sz="1400" dirty="0" err="1" smtClean="0"/>
              <a:t>dihasilkan</a:t>
            </a:r>
            <a:r>
              <a:rPr lang="en-US" sz="1400" dirty="0" smtClean="0"/>
              <a:t> </a:t>
            </a:r>
            <a:r>
              <a:rPr lang="en-US" sz="1400" dirty="0" err="1" smtClean="0"/>
              <a:t>selama</a:t>
            </a:r>
            <a:r>
              <a:rPr lang="en-US" sz="1400" dirty="0" smtClean="0"/>
              <a:t> </a:t>
            </a:r>
            <a:r>
              <a:rPr lang="en-US" sz="1400" dirty="0" err="1" smtClean="0"/>
              <a:t>pengembangan</a:t>
            </a:r>
            <a:r>
              <a:rPr lang="en-US" sz="1400" dirty="0" smtClean="0"/>
              <a:t> </a:t>
            </a:r>
            <a:r>
              <a:rPr lang="en-US" sz="1400" dirty="0" err="1" smtClean="0"/>
              <a:t>perangkat</a:t>
            </a:r>
            <a:r>
              <a:rPr lang="en-US" sz="1400" dirty="0" smtClean="0"/>
              <a:t> </a:t>
            </a:r>
            <a:r>
              <a:rPr lang="en-US" sz="1400" dirty="0" err="1" smtClean="0"/>
              <a:t>lunak</a:t>
            </a:r>
            <a:r>
              <a:rPr lang="en-US" sz="1400" dirty="0" smtClean="0"/>
              <a:t>.</a:t>
            </a:r>
            <a:r>
              <a:rPr lang="id-ID" sz="1400" dirty="0" smtClean="0"/>
              <a:t> dalam lingkungan pengembangan perangkat lunak cepat terdapat berbagai macam artefak yang terdapat dalam satu dokumentasi, hal ini mencerminkan fakta bahwa dalam model pengembangan perangkat lunak cepat setiap artefak dapat digunakan sebagai dokumentasi.</a:t>
            </a:r>
            <a:endParaRPr lang="en-US" sz="1400" dirty="0" smtClean="0"/>
          </a:p>
          <a:p>
            <a:pPr algn="just"/>
            <a:endParaRPr lang="en-US" sz="1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RANCANGAN DESAIN</a:t>
            </a:r>
            <a:endParaRPr lang="id-ID" dirty="0"/>
          </a:p>
        </p:txBody>
      </p:sp>
      <p:sp>
        <p:nvSpPr>
          <p:cNvPr id="8" name="Striped Right Arrow 7"/>
          <p:cNvSpPr/>
          <p:nvPr/>
        </p:nvSpPr>
        <p:spPr>
          <a:xfrm>
            <a:off x="2051720" y="4005064"/>
            <a:ext cx="609600" cy="4572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riped Right Arrow 8"/>
          <p:cNvSpPr/>
          <p:nvPr/>
        </p:nvSpPr>
        <p:spPr>
          <a:xfrm>
            <a:off x="4211960" y="3933056"/>
            <a:ext cx="609600" cy="4572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triped Right Arrow 9"/>
          <p:cNvSpPr/>
          <p:nvPr/>
        </p:nvSpPr>
        <p:spPr>
          <a:xfrm>
            <a:off x="6372200" y="3933056"/>
            <a:ext cx="609600" cy="4572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22798" y="1772816"/>
            <a:ext cx="1263166" cy="369332"/>
          </a:xfrm>
          <a:prstGeom prst="rect">
            <a:avLst/>
          </a:prstGeom>
          <a:noFill/>
        </p:spPr>
        <p:txBody>
          <a:bodyPr wrap="none" rtlCol="0">
            <a:spAutoFit/>
          </a:bodyPr>
          <a:lstStyle/>
          <a:p>
            <a:r>
              <a:rPr lang="id-ID" dirty="0" smtClean="0"/>
              <a:t>ANDROID</a:t>
            </a:r>
            <a:endParaRPr lang="id-ID" dirty="0"/>
          </a:p>
        </p:txBody>
      </p:sp>
      <p:pic>
        <p:nvPicPr>
          <p:cNvPr id="13" name="Content Placeholder 12" descr="artefak.png"/>
          <p:cNvPicPr>
            <a:picLocks noGrp="1" noChangeAspect="1"/>
          </p:cNvPicPr>
          <p:nvPr>
            <p:ph idx="1"/>
          </p:nvPr>
        </p:nvPicPr>
        <p:blipFill>
          <a:blip r:embed="rId2" cstate="print"/>
          <a:stretch>
            <a:fillRect/>
          </a:stretch>
        </p:blipFill>
        <p:spPr>
          <a:xfrm>
            <a:off x="7020272" y="2564904"/>
            <a:ext cx="1512168" cy="3079555"/>
          </a:xfrm>
        </p:spPr>
      </p:pic>
      <p:pic>
        <p:nvPicPr>
          <p:cNvPr id="14" name="Picture 13" descr="beranda.png"/>
          <p:cNvPicPr>
            <a:picLocks noChangeAspect="1"/>
          </p:cNvPicPr>
          <p:nvPr/>
        </p:nvPicPr>
        <p:blipFill>
          <a:blip r:embed="rId3" cstate="print"/>
          <a:stretch>
            <a:fillRect/>
          </a:stretch>
        </p:blipFill>
        <p:spPr>
          <a:xfrm>
            <a:off x="2627784" y="2636912"/>
            <a:ext cx="1512168" cy="3079556"/>
          </a:xfrm>
          <a:prstGeom prst="rect">
            <a:avLst/>
          </a:prstGeom>
        </p:spPr>
      </p:pic>
      <p:pic>
        <p:nvPicPr>
          <p:cNvPr id="15" name="Picture 14" descr="create.png"/>
          <p:cNvPicPr>
            <a:picLocks noChangeAspect="1"/>
          </p:cNvPicPr>
          <p:nvPr/>
        </p:nvPicPr>
        <p:blipFill>
          <a:blip r:embed="rId4" cstate="print"/>
          <a:stretch>
            <a:fillRect/>
          </a:stretch>
        </p:blipFill>
        <p:spPr>
          <a:xfrm>
            <a:off x="4788024" y="2564904"/>
            <a:ext cx="1512168" cy="3079557"/>
          </a:xfrm>
          <a:prstGeom prst="rect">
            <a:avLst/>
          </a:prstGeom>
        </p:spPr>
      </p:pic>
      <p:pic>
        <p:nvPicPr>
          <p:cNvPr id="16" name="Picture 15" descr="login.png"/>
          <p:cNvPicPr>
            <a:picLocks noChangeAspect="1"/>
          </p:cNvPicPr>
          <p:nvPr/>
        </p:nvPicPr>
        <p:blipFill>
          <a:blip r:embed="rId5" cstate="print"/>
          <a:stretch>
            <a:fillRect/>
          </a:stretch>
        </p:blipFill>
        <p:spPr>
          <a:xfrm>
            <a:off x="467544" y="2636912"/>
            <a:ext cx="1547664" cy="315184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70" decel="100000"/>
                                        <p:tgtEl>
                                          <p:spTgt spid="8"/>
                                        </p:tgtEl>
                                      </p:cBhvr>
                                    </p:animEffect>
                                    <p:animScale>
                                      <p:cBhvr>
                                        <p:cTn id="8" dur="770" decel="100000"/>
                                        <p:tgtEl>
                                          <p:spTgt spid="8"/>
                                        </p:tgtEl>
                                      </p:cBhvr>
                                      <p:from x="10000" y="10000"/>
                                      <p:to x="200000" y="450000"/>
                                    </p:animScale>
                                    <p:animScale>
                                      <p:cBhvr>
                                        <p:cTn id="9" dur="1230" accel="100000" fill="hold">
                                          <p:stCondLst>
                                            <p:cond delay="770"/>
                                          </p:stCondLst>
                                        </p:cTn>
                                        <p:tgtEl>
                                          <p:spTgt spid="8"/>
                                        </p:tgtEl>
                                      </p:cBhvr>
                                      <p:from x="200000" y="450000"/>
                                      <p:to x="100000" y="100000"/>
                                    </p:animScale>
                                    <p:set>
                                      <p:cBhvr>
                                        <p:cTn id="10" dur="770" fill="hold"/>
                                        <p:tgtEl>
                                          <p:spTgt spid="8"/>
                                        </p:tgtEl>
                                        <p:attrNameLst>
                                          <p:attrName>ppt_x</p:attrName>
                                        </p:attrNameLst>
                                      </p:cBhvr>
                                      <p:to>
                                        <p:strVal val="(0.5)"/>
                                      </p:to>
                                    </p:set>
                                    <p:anim from="(0.5)" to="(#ppt_x)" calcmode="lin" valueType="num">
                                      <p:cBhvr>
                                        <p:cTn id="11" dur="1230" accel="100000" fill="hold">
                                          <p:stCondLst>
                                            <p:cond delay="770"/>
                                          </p:stCondLst>
                                        </p:cTn>
                                        <p:tgtEl>
                                          <p:spTgt spid="8"/>
                                        </p:tgtEl>
                                        <p:attrNameLst>
                                          <p:attrName>ppt_x</p:attrName>
                                        </p:attrNameLst>
                                      </p:cBhvr>
                                    </p:anim>
                                    <p:set>
                                      <p:cBhvr>
                                        <p:cTn id="12" dur="770" fill="hold"/>
                                        <p:tgtEl>
                                          <p:spTgt spid="8"/>
                                        </p:tgtEl>
                                        <p:attrNameLst>
                                          <p:attrName>ppt_y</p:attrName>
                                        </p:attrNameLst>
                                      </p:cBhvr>
                                      <p:to>
                                        <p:strVal val="(#ppt_y+0.4)"/>
                                      </p:to>
                                    </p:set>
                                    <p:anim from="(#ppt_y+0.4)" to="(#ppt_y)" calcmode="lin" valueType="num">
                                      <p:cBhvr>
                                        <p:cTn id="13" dur="1230" accel="100000" fill="hold">
                                          <p:stCondLst>
                                            <p:cond delay="770"/>
                                          </p:stCondLst>
                                        </p:cTn>
                                        <p:tgtEl>
                                          <p:spTgt spid="8"/>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1"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770" decel="100000"/>
                                        <p:tgtEl>
                                          <p:spTgt spid="9"/>
                                        </p:tgtEl>
                                      </p:cBhvr>
                                    </p:animEffect>
                                    <p:animScale>
                                      <p:cBhvr>
                                        <p:cTn id="19" dur="770" decel="100000"/>
                                        <p:tgtEl>
                                          <p:spTgt spid="9"/>
                                        </p:tgtEl>
                                      </p:cBhvr>
                                      <p:from x="10000" y="10000"/>
                                      <p:to x="200000" y="450000"/>
                                    </p:animScale>
                                    <p:animScale>
                                      <p:cBhvr>
                                        <p:cTn id="20" dur="1230" accel="100000" fill="hold">
                                          <p:stCondLst>
                                            <p:cond delay="770"/>
                                          </p:stCondLst>
                                        </p:cTn>
                                        <p:tgtEl>
                                          <p:spTgt spid="9"/>
                                        </p:tgtEl>
                                      </p:cBhvr>
                                      <p:from x="200000" y="450000"/>
                                      <p:to x="100000" y="100000"/>
                                    </p:animScale>
                                    <p:set>
                                      <p:cBhvr>
                                        <p:cTn id="21" dur="770" fill="hold"/>
                                        <p:tgtEl>
                                          <p:spTgt spid="9"/>
                                        </p:tgtEl>
                                        <p:attrNameLst>
                                          <p:attrName>ppt_x</p:attrName>
                                        </p:attrNameLst>
                                      </p:cBhvr>
                                      <p:to>
                                        <p:strVal val="(0.5)"/>
                                      </p:to>
                                    </p:set>
                                    <p:anim from="(0.5)" to="(#ppt_x)" calcmode="lin" valueType="num">
                                      <p:cBhvr>
                                        <p:cTn id="22" dur="1230" accel="100000" fill="hold">
                                          <p:stCondLst>
                                            <p:cond delay="770"/>
                                          </p:stCondLst>
                                        </p:cTn>
                                        <p:tgtEl>
                                          <p:spTgt spid="9"/>
                                        </p:tgtEl>
                                        <p:attrNameLst>
                                          <p:attrName>ppt_x</p:attrName>
                                        </p:attrNameLst>
                                      </p:cBhvr>
                                    </p:anim>
                                    <p:set>
                                      <p:cBhvr>
                                        <p:cTn id="23" dur="770" fill="hold"/>
                                        <p:tgtEl>
                                          <p:spTgt spid="9"/>
                                        </p:tgtEl>
                                        <p:attrNameLst>
                                          <p:attrName>ppt_y</p:attrName>
                                        </p:attrNameLst>
                                      </p:cBhvr>
                                      <p:to>
                                        <p:strVal val="(#ppt_y+0.4)"/>
                                      </p:to>
                                    </p:set>
                                    <p:anim from="(#ppt_y+0.4)" to="(#ppt_y)" calcmode="lin" valueType="num">
                                      <p:cBhvr>
                                        <p:cTn id="24" dur="1230" accel="100000" fill="hold">
                                          <p:stCondLst>
                                            <p:cond delay="770"/>
                                          </p:stCondLst>
                                        </p:cTn>
                                        <p:tgtEl>
                                          <p:spTgt spid="9"/>
                                        </p:tgtEl>
                                        <p:attrNameLst>
                                          <p:attrName>ppt_y</p:attrName>
                                        </p:attrNameLst>
                                      </p:cBhvr>
                                    </p:anim>
                                  </p:childTnLst>
                                </p:cTn>
                              </p:par>
                            </p:childTnLst>
                          </p:cTn>
                        </p:par>
                      </p:childTnLst>
                    </p:cTn>
                  </p:par>
                  <p:par>
                    <p:cTn id="25" fill="hold">
                      <p:stCondLst>
                        <p:cond delay="indefinite"/>
                      </p:stCondLst>
                      <p:childTnLst>
                        <p:par>
                          <p:cTn id="26" fill="hold">
                            <p:stCondLst>
                              <p:cond delay="0"/>
                            </p:stCondLst>
                            <p:childTnLst>
                              <p:par>
                                <p:cTn id="27" presetID="5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770" decel="100000"/>
                                        <p:tgtEl>
                                          <p:spTgt spid="10"/>
                                        </p:tgtEl>
                                      </p:cBhvr>
                                    </p:animEffect>
                                    <p:animScale>
                                      <p:cBhvr>
                                        <p:cTn id="30" dur="770" decel="100000"/>
                                        <p:tgtEl>
                                          <p:spTgt spid="10"/>
                                        </p:tgtEl>
                                      </p:cBhvr>
                                      <p:from x="10000" y="10000"/>
                                      <p:to x="200000" y="450000"/>
                                    </p:animScale>
                                    <p:animScale>
                                      <p:cBhvr>
                                        <p:cTn id="31" dur="1230" accel="100000" fill="hold">
                                          <p:stCondLst>
                                            <p:cond delay="770"/>
                                          </p:stCondLst>
                                        </p:cTn>
                                        <p:tgtEl>
                                          <p:spTgt spid="10"/>
                                        </p:tgtEl>
                                      </p:cBhvr>
                                      <p:from x="200000" y="450000"/>
                                      <p:to x="100000" y="100000"/>
                                    </p:animScale>
                                    <p:set>
                                      <p:cBhvr>
                                        <p:cTn id="32" dur="770" fill="hold"/>
                                        <p:tgtEl>
                                          <p:spTgt spid="10"/>
                                        </p:tgtEl>
                                        <p:attrNameLst>
                                          <p:attrName>ppt_x</p:attrName>
                                        </p:attrNameLst>
                                      </p:cBhvr>
                                      <p:to>
                                        <p:strVal val="(0.5)"/>
                                      </p:to>
                                    </p:set>
                                    <p:anim from="(0.5)" to="(#ppt_x)" calcmode="lin" valueType="num">
                                      <p:cBhvr>
                                        <p:cTn id="33" dur="1230" accel="100000" fill="hold">
                                          <p:stCondLst>
                                            <p:cond delay="770"/>
                                          </p:stCondLst>
                                        </p:cTn>
                                        <p:tgtEl>
                                          <p:spTgt spid="10"/>
                                        </p:tgtEl>
                                        <p:attrNameLst>
                                          <p:attrName>ppt_x</p:attrName>
                                        </p:attrNameLst>
                                      </p:cBhvr>
                                    </p:anim>
                                    <p:set>
                                      <p:cBhvr>
                                        <p:cTn id="34" dur="770" fill="hold"/>
                                        <p:tgtEl>
                                          <p:spTgt spid="10"/>
                                        </p:tgtEl>
                                        <p:attrNameLst>
                                          <p:attrName>ppt_y</p:attrName>
                                        </p:attrNameLst>
                                      </p:cBhvr>
                                      <p:to>
                                        <p:strVal val="(#ppt_y+0.4)"/>
                                      </p:to>
                                    </p:set>
                                    <p:anim from="(#ppt_y+0.4)" to="(#ppt_y)" calcmode="lin" valueType="num">
                                      <p:cBhvr>
                                        <p:cTn id="35" dur="1230" accel="100000" fill="hold">
                                          <p:stCondLst>
                                            <p:cond delay="770"/>
                                          </p:stCondLst>
                                        </p:cTn>
                                        <p:tgtEl>
                                          <p:spTgt spid="10"/>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4" name="Content Placeholder 3"/>
          <p:cNvSpPr txBox="1">
            <a:spLocks noGrp="1"/>
          </p:cNvSpPr>
          <p:nvPr>
            <p:ph idx="1"/>
          </p:nvPr>
        </p:nvSpPr>
        <p:spPr>
          <a:xfrm>
            <a:off x="446856" y="3212976"/>
            <a:ext cx="8229600" cy="830997"/>
          </a:xfrm>
          <a:prstGeom prst="rect">
            <a:avLst/>
          </a:prstGeom>
          <a:noFill/>
        </p:spPr>
        <p:txBody>
          <a:bodyPr wrap="square" rtlCol="0">
            <a:spAutoFit/>
          </a:bodyPr>
          <a:lstStyle/>
          <a:p>
            <a:pPr algn="ctr">
              <a:buNone/>
            </a:pPr>
            <a:r>
              <a:rPr lang="id-ID" sz="4800" b="1" dirty="0" smtClean="0">
                <a:latin typeface="Times New Roman" pitchFamily="18" charset="0"/>
                <a:cs typeface="Times New Roman" pitchFamily="18" charset="0"/>
              </a:rPr>
              <a:t>TERIMA KASIH</a:t>
            </a:r>
            <a:endParaRPr lang="en-US" sz="4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Vector Space Model</a:t>
            </a:r>
            <a:endParaRPr lang="id-ID" dirty="0"/>
          </a:p>
        </p:txBody>
      </p:sp>
      <p:sp>
        <p:nvSpPr>
          <p:cNvPr id="11" name="Right Arrow 10">
            <a:hlinkClick r:id="rId3" action="ppaction://hlinksldjump"/>
          </p:cNvPr>
          <p:cNvSpPr/>
          <p:nvPr/>
        </p:nvSpPr>
        <p:spPr>
          <a:xfrm rot="10800000">
            <a:off x="395536" y="6093296"/>
            <a:ext cx="43204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TextBox 12"/>
          <p:cNvSpPr txBox="1"/>
          <p:nvPr/>
        </p:nvSpPr>
        <p:spPr>
          <a:xfrm>
            <a:off x="642910" y="2285992"/>
            <a:ext cx="7715304" cy="2308324"/>
          </a:xfrm>
          <a:prstGeom prst="rect">
            <a:avLst/>
          </a:prstGeom>
          <a:noFill/>
        </p:spPr>
        <p:txBody>
          <a:bodyPr wrap="square" rtlCol="0">
            <a:spAutoFit/>
          </a:bodyPr>
          <a:lstStyle/>
          <a:p>
            <a:pPr algn="just"/>
            <a:r>
              <a:rPr lang="en-US" i="1" dirty="0" smtClean="0"/>
              <a:t>Vector Space Model </a:t>
            </a:r>
            <a:r>
              <a:rPr lang="en-US" dirty="0" smtClean="0"/>
              <a:t>(VSM) </a:t>
            </a:r>
            <a:r>
              <a:rPr lang="en-US" dirty="0" err="1" smtClean="0"/>
              <a:t>adalah</a:t>
            </a:r>
            <a:r>
              <a:rPr lang="en-US" dirty="0" smtClean="0"/>
              <a:t> </a:t>
            </a:r>
            <a:r>
              <a:rPr lang="en-US" dirty="0" err="1" smtClean="0"/>
              <a:t>metode</a:t>
            </a:r>
            <a:r>
              <a:rPr lang="en-US" dirty="0" smtClean="0"/>
              <a:t> </a:t>
            </a:r>
            <a:r>
              <a:rPr lang="en-US" dirty="0" err="1" smtClean="0"/>
              <a:t>melihat</a:t>
            </a:r>
            <a:r>
              <a:rPr lang="en-US" dirty="0" smtClean="0"/>
              <a:t> </a:t>
            </a:r>
            <a:r>
              <a:rPr lang="en-US" dirty="0" err="1" smtClean="0"/>
              <a:t>tingkat</a:t>
            </a:r>
            <a:r>
              <a:rPr lang="en-US" dirty="0" smtClean="0"/>
              <a:t> </a:t>
            </a:r>
            <a:r>
              <a:rPr lang="en-US" dirty="0" err="1" smtClean="0"/>
              <a:t>kedekatan</a:t>
            </a:r>
            <a:r>
              <a:rPr lang="en-US" dirty="0" smtClean="0"/>
              <a:t> </a:t>
            </a:r>
            <a:r>
              <a:rPr lang="en-US" dirty="0" err="1" smtClean="0"/>
              <a:t>atau</a:t>
            </a:r>
            <a:r>
              <a:rPr lang="en-US" dirty="0" smtClean="0"/>
              <a:t> </a:t>
            </a:r>
            <a:r>
              <a:rPr lang="en-US" dirty="0" err="1" smtClean="0"/>
              <a:t>kesamaan</a:t>
            </a:r>
            <a:r>
              <a:rPr lang="en-US" dirty="0" smtClean="0"/>
              <a:t> (</a:t>
            </a:r>
            <a:r>
              <a:rPr lang="en-US" i="1" dirty="0" err="1" smtClean="0"/>
              <a:t>smilarity</a:t>
            </a:r>
            <a:r>
              <a:rPr lang="en-US" i="1" dirty="0" smtClean="0"/>
              <a:t>) term </a:t>
            </a:r>
            <a:r>
              <a:rPr lang="en-US" dirty="0" err="1" smtClean="0"/>
              <a:t>dengan</a:t>
            </a:r>
            <a:r>
              <a:rPr lang="en-US" dirty="0" smtClean="0"/>
              <a:t> </a:t>
            </a:r>
            <a:r>
              <a:rPr lang="en-US" dirty="0" err="1" smtClean="0"/>
              <a:t>cara</a:t>
            </a:r>
            <a:r>
              <a:rPr lang="en-US" dirty="0" smtClean="0"/>
              <a:t> </a:t>
            </a:r>
            <a:r>
              <a:rPr lang="en-US" dirty="0" err="1" smtClean="0"/>
              <a:t>pembobotan</a:t>
            </a:r>
            <a:r>
              <a:rPr lang="en-US" dirty="0" smtClean="0"/>
              <a:t> </a:t>
            </a:r>
            <a:r>
              <a:rPr lang="en-US" i="1" dirty="0" smtClean="0"/>
              <a:t>term.</a:t>
            </a:r>
            <a:r>
              <a:rPr lang="en-US" dirty="0" smtClean="0"/>
              <a:t> </a:t>
            </a:r>
            <a:r>
              <a:rPr lang="en-US" dirty="0" err="1" smtClean="0"/>
              <a:t>Dokumen</a:t>
            </a:r>
            <a:r>
              <a:rPr lang="en-US" dirty="0" smtClean="0"/>
              <a:t> </a:t>
            </a:r>
            <a:r>
              <a:rPr lang="en-US" dirty="0" err="1" smtClean="0"/>
              <a:t>pidanpang</a:t>
            </a:r>
            <a:r>
              <a:rPr lang="en-US" dirty="0" smtClean="0"/>
              <a:t> </a:t>
            </a:r>
            <a:r>
              <a:rPr lang="en-US" dirty="0" err="1" smtClean="0"/>
              <a:t>sebagai</a:t>
            </a:r>
            <a:r>
              <a:rPr lang="en-US" dirty="0" smtClean="0"/>
              <a:t> </a:t>
            </a:r>
            <a:r>
              <a:rPr lang="en-US" dirty="0" err="1" smtClean="0"/>
              <a:t>sebuah</a:t>
            </a:r>
            <a:r>
              <a:rPr lang="en-US" dirty="0" smtClean="0"/>
              <a:t> </a:t>
            </a:r>
            <a:r>
              <a:rPr lang="en-US" dirty="0" err="1" smtClean="0"/>
              <a:t>vektor</a:t>
            </a:r>
            <a:r>
              <a:rPr lang="en-US" dirty="0" smtClean="0"/>
              <a:t> yang </a:t>
            </a:r>
            <a:r>
              <a:rPr lang="en-US" dirty="0" err="1" smtClean="0"/>
              <a:t>memiliki</a:t>
            </a:r>
            <a:r>
              <a:rPr lang="en-US" dirty="0" smtClean="0"/>
              <a:t> </a:t>
            </a:r>
            <a:r>
              <a:rPr lang="en-US" i="1" dirty="0" smtClean="0"/>
              <a:t>magnitude </a:t>
            </a:r>
            <a:r>
              <a:rPr lang="en-US" dirty="0" smtClean="0"/>
              <a:t>(</a:t>
            </a:r>
            <a:r>
              <a:rPr lang="en-US" dirty="0" err="1" smtClean="0"/>
              <a:t>jarak</a:t>
            </a:r>
            <a:r>
              <a:rPr lang="en-US" dirty="0" smtClean="0"/>
              <a:t>) </a:t>
            </a:r>
            <a:r>
              <a:rPr lang="en-US" dirty="0" err="1" smtClean="0"/>
              <a:t>dan</a:t>
            </a:r>
            <a:r>
              <a:rPr lang="en-US" dirty="0" smtClean="0"/>
              <a:t> </a:t>
            </a:r>
            <a:r>
              <a:rPr lang="en-US" i="1" dirty="0" smtClean="0"/>
              <a:t>direction </a:t>
            </a:r>
            <a:r>
              <a:rPr lang="en-US" dirty="0" smtClean="0"/>
              <a:t>(</a:t>
            </a:r>
            <a:r>
              <a:rPr lang="en-US" dirty="0" err="1" smtClean="0"/>
              <a:t>arah</a:t>
            </a:r>
            <a:r>
              <a:rPr lang="en-US" dirty="0" smtClean="0"/>
              <a:t>). </a:t>
            </a:r>
            <a:r>
              <a:rPr lang="en-US" dirty="0" err="1" smtClean="0"/>
              <a:t>Pada</a:t>
            </a:r>
            <a:r>
              <a:rPr lang="en-US" dirty="0" smtClean="0"/>
              <a:t> </a:t>
            </a:r>
            <a:r>
              <a:rPr lang="en-US" i="1" dirty="0" smtClean="0"/>
              <a:t>Vector Space Model, </a:t>
            </a:r>
            <a:r>
              <a:rPr lang="en-US" dirty="0" smtClean="0"/>
              <a:t> </a:t>
            </a:r>
            <a:r>
              <a:rPr lang="en-US" dirty="0" err="1" smtClean="0"/>
              <a:t>sebuah</a:t>
            </a:r>
            <a:r>
              <a:rPr lang="en-US" dirty="0" smtClean="0"/>
              <a:t> </a:t>
            </a:r>
            <a:r>
              <a:rPr lang="en-US" dirty="0" err="1" smtClean="0"/>
              <a:t>istilah</a:t>
            </a:r>
            <a:r>
              <a:rPr lang="en-US" dirty="0" smtClean="0"/>
              <a:t> </a:t>
            </a:r>
            <a:r>
              <a:rPr lang="en-US" dirty="0" err="1" smtClean="0"/>
              <a:t>direpresentasikan</a:t>
            </a:r>
            <a:r>
              <a:rPr lang="en-US" dirty="0" smtClean="0"/>
              <a:t> </a:t>
            </a:r>
            <a:r>
              <a:rPr lang="en-US" dirty="0" err="1" smtClean="0"/>
              <a:t>dengan</a:t>
            </a:r>
            <a:r>
              <a:rPr lang="en-US" dirty="0" smtClean="0"/>
              <a:t> </a:t>
            </a:r>
            <a:r>
              <a:rPr lang="en-US" dirty="0" err="1" smtClean="0"/>
              <a:t>sebuah</a:t>
            </a:r>
            <a:r>
              <a:rPr lang="en-US" dirty="0" smtClean="0"/>
              <a:t> </a:t>
            </a:r>
            <a:r>
              <a:rPr lang="en-US" dirty="0" err="1" smtClean="0"/>
              <a:t>dimensi</a:t>
            </a:r>
            <a:r>
              <a:rPr lang="en-US" dirty="0" smtClean="0"/>
              <a:t> </a:t>
            </a:r>
            <a:r>
              <a:rPr lang="en-US" dirty="0" err="1" smtClean="0"/>
              <a:t>dari</a:t>
            </a:r>
            <a:r>
              <a:rPr lang="en-US" dirty="0" smtClean="0"/>
              <a:t> </a:t>
            </a:r>
            <a:r>
              <a:rPr lang="en-US" dirty="0" err="1" smtClean="0"/>
              <a:t>ruang</a:t>
            </a:r>
            <a:r>
              <a:rPr lang="en-US" dirty="0" smtClean="0"/>
              <a:t> </a:t>
            </a:r>
            <a:r>
              <a:rPr lang="en-US" dirty="0" err="1" smtClean="0"/>
              <a:t>cektor</a:t>
            </a:r>
            <a:r>
              <a:rPr lang="en-US" dirty="0" smtClean="0"/>
              <a:t>. </a:t>
            </a:r>
            <a:r>
              <a:rPr lang="en-US" dirty="0" err="1" smtClean="0"/>
              <a:t>Relevansi</a:t>
            </a:r>
            <a:r>
              <a:rPr lang="en-US" dirty="0" smtClean="0"/>
              <a:t> </a:t>
            </a:r>
            <a:r>
              <a:rPr lang="en-US" dirty="0" err="1" smtClean="0"/>
              <a:t>sebuah</a:t>
            </a:r>
            <a:r>
              <a:rPr lang="en-US" dirty="0" smtClean="0"/>
              <a:t> </a:t>
            </a:r>
            <a:r>
              <a:rPr lang="en-US" dirty="0" err="1" smtClean="0"/>
              <a:t>dokumen</a:t>
            </a:r>
            <a:r>
              <a:rPr lang="en-US" dirty="0" smtClean="0"/>
              <a:t> </a:t>
            </a:r>
            <a:r>
              <a:rPr lang="en-US" dirty="0" err="1" smtClean="0"/>
              <a:t>ke</a:t>
            </a:r>
            <a:r>
              <a:rPr lang="en-US" dirty="0" smtClean="0"/>
              <a:t> </a:t>
            </a:r>
            <a:r>
              <a:rPr lang="en-US" dirty="0" err="1" smtClean="0"/>
              <a:t>sebuah</a:t>
            </a:r>
            <a:r>
              <a:rPr lang="en-US" dirty="0" smtClean="0"/>
              <a:t> </a:t>
            </a:r>
            <a:r>
              <a:rPr lang="en-US" i="1" dirty="0" smtClean="0"/>
              <a:t>query </a:t>
            </a:r>
            <a:r>
              <a:rPr lang="en-US" dirty="0" err="1" smtClean="0"/>
              <a:t>didasarkan</a:t>
            </a:r>
            <a:r>
              <a:rPr lang="en-US" dirty="0" smtClean="0"/>
              <a:t> </a:t>
            </a:r>
            <a:r>
              <a:rPr lang="en-US" dirty="0" err="1" smtClean="0"/>
              <a:t>pada</a:t>
            </a:r>
            <a:r>
              <a:rPr lang="en-US" dirty="0" smtClean="0"/>
              <a:t> </a:t>
            </a:r>
            <a:r>
              <a:rPr lang="en-US" dirty="0" err="1" smtClean="0"/>
              <a:t>similaritas</a:t>
            </a:r>
            <a:r>
              <a:rPr lang="en-US" dirty="0" smtClean="0"/>
              <a:t> </a:t>
            </a:r>
            <a:r>
              <a:rPr lang="en-US" dirty="0" err="1" smtClean="0"/>
              <a:t>diantara</a:t>
            </a:r>
            <a:r>
              <a:rPr lang="en-US" dirty="0" smtClean="0"/>
              <a:t> </a:t>
            </a:r>
            <a:r>
              <a:rPr lang="en-US" dirty="0" err="1" smtClean="0"/>
              <a:t>vektor</a:t>
            </a:r>
            <a:r>
              <a:rPr lang="en-US" dirty="0" smtClean="0"/>
              <a:t> </a:t>
            </a:r>
            <a:r>
              <a:rPr lang="en-US" dirty="0" err="1" smtClean="0"/>
              <a:t>dokumen</a:t>
            </a:r>
            <a:r>
              <a:rPr lang="en-US" dirty="0" smtClean="0"/>
              <a:t> </a:t>
            </a:r>
            <a:r>
              <a:rPr lang="en-US" dirty="0" err="1" smtClean="0"/>
              <a:t>dan</a:t>
            </a:r>
            <a:r>
              <a:rPr lang="en-US" dirty="0" smtClean="0"/>
              <a:t> </a:t>
            </a:r>
            <a:r>
              <a:rPr lang="en-US" dirty="0" err="1" smtClean="0"/>
              <a:t>cektor</a:t>
            </a:r>
            <a:r>
              <a:rPr lang="en-US" dirty="0" smtClean="0"/>
              <a:t> </a:t>
            </a:r>
            <a:r>
              <a:rPr lang="en-US" i="1" dirty="0" smtClean="0"/>
              <a:t>query.</a:t>
            </a:r>
            <a:endParaRPr lang="en-US" dirty="0" smtClean="0"/>
          </a:p>
          <a:p>
            <a:pPr algn="just"/>
            <a:endParaRPr lang="en-US" dirty="0"/>
          </a:p>
        </p:txBody>
      </p:sp>
      <p:pic>
        <p:nvPicPr>
          <p:cNvPr id="14" name="Picture 13"/>
          <p:cNvPicPr/>
          <p:nvPr/>
        </p:nvPicPr>
        <p:blipFill>
          <a:blip r:embed="rId4" cstate="print"/>
          <a:srcRect/>
          <a:stretch>
            <a:fillRect/>
          </a:stretch>
        </p:blipFill>
        <p:spPr bwMode="auto">
          <a:xfrm>
            <a:off x="3143240" y="4214818"/>
            <a:ext cx="2419350" cy="1824347"/>
          </a:xfrm>
          <a:prstGeom prst="rect">
            <a:avLst/>
          </a:prstGeom>
          <a:noFill/>
          <a:ln w="9525">
            <a:noFill/>
            <a:miter lim="800000"/>
            <a:headEnd/>
            <a:tailEnd/>
          </a:ln>
        </p:spPr>
      </p:pic>
      <p:sp>
        <p:nvSpPr>
          <p:cNvPr id="15" name="Rectangle 14"/>
          <p:cNvSpPr/>
          <p:nvPr/>
        </p:nvSpPr>
        <p:spPr>
          <a:xfrm>
            <a:off x="2786050" y="6072206"/>
            <a:ext cx="2991973" cy="369332"/>
          </a:xfrm>
          <a:prstGeom prst="rect">
            <a:avLst/>
          </a:prstGeom>
        </p:spPr>
        <p:txBody>
          <a:bodyPr wrap="none">
            <a:spAutoFit/>
          </a:bodyPr>
          <a:lstStyle/>
          <a:p>
            <a:r>
              <a:rPr lang="id-ID" dirty="0" smtClean="0"/>
              <a:t>Ilustrasi Vector Space Model</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Waterfall Model</a:t>
            </a:r>
            <a:endParaRPr lang="id-ID" dirty="0"/>
          </a:p>
        </p:txBody>
      </p:sp>
      <p:pic>
        <p:nvPicPr>
          <p:cNvPr id="2050" name="Picture 2"/>
          <p:cNvPicPr>
            <a:picLocks noChangeAspect="1" noChangeArrowheads="1"/>
          </p:cNvPicPr>
          <p:nvPr/>
        </p:nvPicPr>
        <p:blipFill>
          <a:blip r:embed="rId2" cstate="print"/>
          <a:srcRect/>
          <a:stretch>
            <a:fillRect/>
          </a:stretch>
        </p:blipFill>
        <p:spPr bwMode="auto">
          <a:xfrm>
            <a:off x="395536" y="2276872"/>
            <a:ext cx="7855471" cy="3668156"/>
          </a:xfrm>
          <a:prstGeom prst="rect">
            <a:avLst/>
          </a:prstGeom>
          <a:noFill/>
          <a:ln w="9525">
            <a:noFill/>
            <a:miter lim="800000"/>
            <a:headEnd/>
            <a:tailEnd/>
          </a:ln>
        </p:spPr>
      </p:pic>
      <p:sp>
        <p:nvSpPr>
          <p:cNvPr id="5" name="Right Arrow 4">
            <a:hlinkClick r:id="rId3" action="ppaction://hlinksldjump"/>
          </p:cNvPr>
          <p:cNvSpPr/>
          <p:nvPr/>
        </p:nvSpPr>
        <p:spPr>
          <a:xfrm rot="10800000">
            <a:off x="395536" y="6093296"/>
            <a:ext cx="43204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Waterfall Model</a:t>
            </a:r>
            <a:endParaRPr lang="id-ID" dirty="0"/>
          </a:p>
        </p:txBody>
      </p:sp>
      <p:sp>
        <p:nvSpPr>
          <p:cNvPr id="8" name="Content Placeholder 7"/>
          <p:cNvSpPr>
            <a:spLocks noGrp="1"/>
          </p:cNvSpPr>
          <p:nvPr>
            <p:ph sz="half" idx="1"/>
          </p:nvPr>
        </p:nvSpPr>
        <p:spPr/>
        <p:txBody>
          <a:bodyPr>
            <a:normAutofit/>
          </a:bodyPr>
          <a:lstStyle/>
          <a:p>
            <a:r>
              <a:rPr lang="id-ID" dirty="0" smtClean="0"/>
              <a:t>Analisis</a:t>
            </a:r>
          </a:p>
          <a:p>
            <a:pPr lvl="1"/>
            <a:r>
              <a:rPr lang="id-ID" sz="1400" dirty="0" smtClean="0"/>
              <a:t>Link</a:t>
            </a:r>
          </a:p>
          <a:p>
            <a:pPr lvl="1"/>
            <a:r>
              <a:rPr lang="id-ID" sz="1400" dirty="0" smtClean="0"/>
              <a:t>Dokumen</a:t>
            </a:r>
          </a:p>
          <a:p>
            <a:pPr lvl="1"/>
            <a:r>
              <a:rPr lang="id-ID" sz="1400" dirty="0" smtClean="0"/>
              <a:t>Diagram</a:t>
            </a:r>
          </a:p>
          <a:p>
            <a:pPr lvl="1"/>
            <a:r>
              <a:rPr lang="id-ID" sz="1400" dirty="0" smtClean="0"/>
              <a:t>Image/Desain</a:t>
            </a:r>
          </a:p>
          <a:p>
            <a:pPr lvl="1"/>
            <a:r>
              <a:rPr lang="id-ID" sz="1400" dirty="0" smtClean="0"/>
              <a:t>Snippet</a:t>
            </a:r>
          </a:p>
          <a:p>
            <a:pPr lvl="1"/>
            <a:r>
              <a:rPr lang="id-ID" sz="1400" dirty="0" smtClean="0"/>
              <a:t>Video/Audio</a:t>
            </a:r>
            <a:endParaRPr lang="id-ID" dirty="0" smtClean="0"/>
          </a:p>
          <a:p>
            <a:r>
              <a:rPr lang="id-ID" dirty="0" smtClean="0"/>
              <a:t>Desain</a:t>
            </a:r>
          </a:p>
          <a:p>
            <a:pPr lvl="1"/>
            <a:r>
              <a:rPr lang="id-ID" sz="1400" dirty="0" smtClean="0"/>
              <a:t>Link</a:t>
            </a:r>
          </a:p>
          <a:p>
            <a:pPr lvl="1"/>
            <a:r>
              <a:rPr lang="id-ID" sz="1400" dirty="0" smtClean="0"/>
              <a:t>Dokumen</a:t>
            </a:r>
          </a:p>
          <a:p>
            <a:pPr lvl="1"/>
            <a:r>
              <a:rPr lang="id-ID" sz="1400" dirty="0" smtClean="0"/>
              <a:t>Diagram</a:t>
            </a:r>
          </a:p>
          <a:p>
            <a:pPr lvl="1"/>
            <a:r>
              <a:rPr lang="id-ID" sz="1400" dirty="0" smtClean="0"/>
              <a:t>Image/Desain</a:t>
            </a:r>
          </a:p>
          <a:p>
            <a:pPr lvl="1"/>
            <a:r>
              <a:rPr lang="id-ID" sz="1400" dirty="0" smtClean="0"/>
              <a:t>Snippet</a:t>
            </a:r>
          </a:p>
          <a:p>
            <a:pPr lvl="1"/>
            <a:r>
              <a:rPr lang="id-ID" sz="1400" dirty="0" smtClean="0"/>
              <a:t>Video/Audio</a:t>
            </a:r>
          </a:p>
        </p:txBody>
      </p:sp>
      <p:sp>
        <p:nvSpPr>
          <p:cNvPr id="9" name="Content Placeholder 8"/>
          <p:cNvSpPr>
            <a:spLocks noGrp="1"/>
          </p:cNvSpPr>
          <p:nvPr>
            <p:ph sz="half" idx="2"/>
          </p:nvPr>
        </p:nvSpPr>
        <p:spPr/>
        <p:txBody>
          <a:bodyPr>
            <a:normAutofit/>
          </a:bodyPr>
          <a:lstStyle/>
          <a:p>
            <a:r>
              <a:rPr lang="id-ID" dirty="0" smtClean="0"/>
              <a:t>Programmer</a:t>
            </a:r>
          </a:p>
          <a:p>
            <a:pPr lvl="1"/>
            <a:r>
              <a:rPr lang="id-ID" sz="1400" dirty="0" smtClean="0"/>
              <a:t>Link</a:t>
            </a:r>
          </a:p>
          <a:p>
            <a:pPr lvl="1"/>
            <a:r>
              <a:rPr lang="id-ID" sz="1400" dirty="0" smtClean="0"/>
              <a:t>Dokumen</a:t>
            </a:r>
          </a:p>
          <a:p>
            <a:pPr lvl="1"/>
            <a:r>
              <a:rPr lang="id-ID" sz="1400" dirty="0" smtClean="0"/>
              <a:t>Diagram</a:t>
            </a:r>
          </a:p>
          <a:p>
            <a:pPr lvl="1"/>
            <a:r>
              <a:rPr lang="id-ID" sz="1400" dirty="0" smtClean="0"/>
              <a:t>Image/Desain</a:t>
            </a:r>
          </a:p>
          <a:p>
            <a:pPr lvl="1"/>
            <a:r>
              <a:rPr lang="id-ID" sz="1400" dirty="0" smtClean="0"/>
              <a:t>Snippet</a:t>
            </a:r>
          </a:p>
          <a:p>
            <a:pPr lvl="1"/>
            <a:r>
              <a:rPr lang="id-ID" sz="1400" dirty="0" smtClean="0"/>
              <a:t>Video/Audio</a:t>
            </a:r>
            <a:endParaRPr lang="id-ID" dirty="0" smtClean="0"/>
          </a:p>
          <a:p>
            <a:r>
              <a:rPr lang="id-ID" dirty="0" smtClean="0"/>
              <a:t>Tester</a:t>
            </a:r>
          </a:p>
          <a:p>
            <a:pPr lvl="1"/>
            <a:r>
              <a:rPr lang="id-ID" sz="1400" dirty="0" smtClean="0"/>
              <a:t>Link</a:t>
            </a:r>
          </a:p>
          <a:p>
            <a:pPr lvl="1"/>
            <a:r>
              <a:rPr lang="id-ID" sz="1400" dirty="0" smtClean="0"/>
              <a:t>Dokumen</a:t>
            </a:r>
          </a:p>
          <a:p>
            <a:pPr lvl="1"/>
            <a:r>
              <a:rPr lang="id-ID" sz="1400" dirty="0" smtClean="0"/>
              <a:t>Diagram</a:t>
            </a:r>
          </a:p>
          <a:p>
            <a:pPr lvl="1"/>
            <a:r>
              <a:rPr lang="id-ID" sz="1400" dirty="0" smtClean="0"/>
              <a:t>Image/Desain</a:t>
            </a:r>
          </a:p>
          <a:p>
            <a:pPr lvl="1"/>
            <a:r>
              <a:rPr lang="id-ID" sz="1400" dirty="0" smtClean="0"/>
              <a:t>Snippet</a:t>
            </a:r>
          </a:p>
          <a:p>
            <a:pPr lvl="1"/>
            <a:r>
              <a:rPr lang="id-ID" sz="1400" dirty="0" smtClean="0"/>
              <a:t>Video/Audio</a:t>
            </a:r>
          </a:p>
          <a:p>
            <a:endParaRPr lang="id-ID"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Scrum Modell</a:t>
            </a:r>
            <a:endParaRPr lang="id-ID" dirty="0"/>
          </a:p>
        </p:txBody>
      </p:sp>
      <p:pic>
        <p:nvPicPr>
          <p:cNvPr id="3074" name="Picture 2" descr="C:\Users\Amin Rois\Downloads\image.jpg"/>
          <p:cNvPicPr>
            <a:picLocks noChangeAspect="1" noChangeArrowheads="1"/>
          </p:cNvPicPr>
          <p:nvPr/>
        </p:nvPicPr>
        <p:blipFill>
          <a:blip r:embed="rId2" cstate="print"/>
          <a:srcRect/>
          <a:stretch>
            <a:fillRect/>
          </a:stretch>
        </p:blipFill>
        <p:spPr bwMode="auto">
          <a:xfrm>
            <a:off x="539552" y="2564904"/>
            <a:ext cx="8064896" cy="2880320"/>
          </a:xfrm>
          <a:prstGeom prst="rect">
            <a:avLst/>
          </a:prstGeom>
          <a:noFill/>
        </p:spPr>
      </p:pic>
      <p:sp>
        <p:nvSpPr>
          <p:cNvPr id="5" name="Right Arrow 4">
            <a:hlinkClick r:id="rId3" action="ppaction://hlinksldjump"/>
          </p:cNvPr>
          <p:cNvSpPr/>
          <p:nvPr/>
        </p:nvSpPr>
        <p:spPr>
          <a:xfrm rot="10800000">
            <a:off x="395536" y="6093296"/>
            <a:ext cx="43204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smtClean="0"/>
              <a:t>Scrum</a:t>
            </a:r>
            <a:endParaRPr lang="id-ID" dirty="0"/>
          </a:p>
        </p:txBody>
      </p:sp>
      <p:sp>
        <p:nvSpPr>
          <p:cNvPr id="3" name="Content Placeholder 2"/>
          <p:cNvSpPr>
            <a:spLocks noGrp="1"/>
          </p:cNvSpPr>
          <p:nvPr>
            <p:ph sz="half" idx="1"/>
          </p:nvPr>
        </p:nvSpPr>
        <p:spPr/>
        <p:txBody>
          <a:bodyPr/>
          <a:lstStyle/>
          <a:p>
            <a:r>
              <a:rPr lang="id-ID" dirty="0" smtClean="0"/>
              <a:t>Sprint</a:t>
            </a:r>
          </a:p>
          <a:p>
            <a:pPr lvl="1"/>
            <a:r>
              <a:rPr lang="id-ID" sz="2000" dirty="0" smtClean="0"/>
              <a:t>Link</a:t>
            </a:r>
          </a:p>
          <a:p>
            <a:pPr lvl="1"/>
            <a:r>
              <a:rPr lang="id-ID" sz="2000" dirty="0" smtClean="0"/>
              <a:t>Dokumen</a:t>
            </a:r>
          </a:p>
          <a:p>
            <a:pPr lvl="1"/>
            <a:r>
              <a:rPr lang="id-ID" sz="2000" dirty="0" smtClean="0"/>
              <a:t>Diagram</a:t>
            </a:r>
          </a:p>
          <a:p>
            <a:pPr lvl="1"/>
            <a:r>
              <a:rPr lang="id-ID" sz="2000" dirty="0" smtClean="0"/>
              <a:t>Image/Desain</a:t>
            </a:r>
          </a:p>
          <a:p>
            <a:pPr lvl="1"/>
            <a:r>
              <a:rPr lang="id-ID" sz="2000" dirty="0" smtClean="0"/>
              <a:t>Snippet</a:t>
            </a:r>
          </a:p>
          <a:p>
            <a:pPr lvl="1"/>
            <a:r>
              <a:rPr lang="id-ID" sz="2000" dirty="0" smtClean="0"/>
              <a:t>Video/Audio</a:t>
            </a:r>
            <a:endParaRPr lang="id-ID" sz="3600" dirty="0" smtClean="0"/>
          </a:p>
          <a:p>
            <a:endParaRPr lang="id-ID" dirty="0"/>
          </a:p>
        </p:txBody>
      </p:sp>
      <p:sp>
        <p:nvSpPr>
          <p:cNvPr id="5" name="Content Placeholder 4"/>
          <p:cNvSpPr>
            <a:spLocks noGrp="1"/>
          </p:cNvSpPr>
          <p:nvPr>
            <p:ph sz="half" idx="2"/>
          </p:nvPr>
        </p:nvSpPr>
        <p:spPr/>
        <p:txBody>
          <a:bodyPr/>
          <a:lstStyle/>
          <a:p>
            <a:r>
              <a:rPr lang="id-ID" dirty="0" smtClean="0"/>
              <a:t>Sprint Review</a:t>
            </a:r>
          </a:p>
          <a:p>
            <a:pPr lvl="1"/>
            <a:r>
              <a:rPr lang="id-ID" sz="2000" dirty="0" smtClean="0"/>
              <a:t>Link</a:t>
            </a:r>
          </a:p>
          <a:p>
            <a:pPr lvl="1"/>
            <a:r>
              <a:rPr lang="id-ID" sz="2000" dirty="0" smtClean="0"/>
              <a:t>Dokumen</a:t>
            </a:r>
          </a:p>
          <a:p>
            <a:pPr lvl="1"/>
            <a:r>
              <a:rPr lang="id-ID" sz="2000" dirty="0" smtClean="0"/>
              <a:t>Diagram</a:t>
            </a:r>
          </a:p>
          <a:p>
            <a:pPr lvl="1"/>
            <a:r>
              <a:rPr lang="id-ID" sz="2000" dirty="0" smtClean="0"/>
              <a:t>Image/Desain</a:t>
            </a:r>
          </a:p>
          <a:p>
            <a:pPr lvl="1"/>
            <a:r>
              <a:rPr lang="id-ID" sz="2000" dirty="0" smtClean="0"/>
              <a:t>Snippet</a:t>
            </a:r>
          </a:p>
          <a:p>
            <a:pPr lvl="1"/>
            <a:r>
              <a:rPr lang="id-ID" sz="2000" dirty="0" smtClean="0"/>
              <a:t>Video/Audio</a:t>
            </a:r>
            <a:endParaRPr lang="id-ID" sz="3600" dirty="0" smtClean="0"/>
          </a:p>
          <a:p>
            <a:endParaRPr lang="id-ID"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Artefak Perangkat Lunak</a:t>
            </a:r>
            <a:endParaRPr lang="id-ID" dirty="0"/>
          </a:p>
        </p:txBody>
      </p:sp>
      <p:sp>
        <p:nvSpPr>
          <p:cNvPr id="3" name="Content Placeholder 2"/>
          <p:cNvSpPr>
            <a:spLocks noGrp="1"/>
          </p:cNvSpPr>
          <p:nvPr>
            <p:ph idx="1"/>
          </p:nvPr>
        </p:nvSpPr>
        <p:spPr/>
        <p:txBody>
          <a:bodyPr/>
          <a:lstStyle/>
          <a:p>
            <a:r>
              <a:rPr lang="id-ID" dirty="0" smtClean="0"/>
              <a:t>Berdasarkan fase pengembangan perangkat lunak: Analisa, Desain, Sprint, dll</a:t>
            </a:r>
          </a:p>
          <a:p>
            <a:endParaRPr lang="id-ID" dirty="0" smtClean="0"/>
          </a:p>
          <a:p>
            <a:r>
              <a:rPr lang="id-ID" dirty="0" smtClean="0"/>
              <a:t>Berdasarkan Jenis File: link, image, audio/video, dll</a:t>
            </a:r>
          </a:p>
          <a:p>
            <a:endParaRPr lang="id-ID" dirty="0" smtClean="0"/>
          </a:p>
          <a:p>
            <a:r>
              <a:rPr lang="id-ID" dirty="0" smtClean="0"/>
              <a:t>Berdasarkan Jenis Dokumen: kontrak, user manual, psd, dll</a:t>
            </a:r>
          </a:p>
          <a:p>
            <a:endParaRPr lang="id-ID"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RUMUSAN MASALAH</a:t>
            </a:r>
            <a:endParaRPr lang="id-ID" dirty="0"/>
          </a:p>
        </p:txBody>
      </p:sp>
      <p:sp>
        <p:nvSpPr>
          <p:cNvPr id="3" name="Content Placeholder 2"/>
          <p:cNvSpPr>
            <a:spLocks noGrp="1"/>
          </p:cNvSpPr>
          <p:nvPr>
            <p:ph idx="1"/>
          </p:nvPr>
        </p:nvSpPr>
        <p:spPr/>
        <p:txBody>
          <a:bodyPr>
            <a:normAutofit/>
          </a:bodyPr>
          <a:lstStyle/>
          <a:p>
            <a:pPr algn="just"/>
            <a:r>
              <a:rPr lang="id-ID" dirty="0" smtClean="0"/>
              <a:t>Bagaimana Cara Merancang dan Membangun Aplikasi Manajemen Artefak Pengembangan Perangkat Lunak Dengan Optimasi Pencarian Menggunakan Vector Space Model Berbasis Web dan Android</a:t>
            </a:r>
            <a:r>
              <a:rPr lang="en-US" dirty="0" smtClean="0"/>
              <a:t>?</a:t>
            </a:r>
            <a:endParaRPr lang="id-ID"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BATASAN MASALAH</a:t>
            </a:r>
            <a:endParaRPr lang="id-ID" dirty="0"/>
          </a:p>
        </p:txBody>
      </p:sp>
      <p:sp>
        <p:nvSpPr>
          <p:cNvPr id="7" name="Round Single Corner Rectangle 6"/>
          <p:cNvSpPr/>
          <p:nvPr/>
        </p:nvSpPr>
        <p:spPr>
          <a:xfrm>
            <a:off x="457200" y="2438400"/>
            <a:ext cx="2438400" cy="3276600"/>
          </a:xfrm>
          <a:prstGeom prst="round1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lgn="ctr"/>
            <a:r>
              <a:rPr lang="en-US" sz="2000" dirty="0" err="1"/>
              <a:t>Aplikasi</a:t>
            </a:r>
            <a:r>
              <a:rPr lang="en-US" sz="2000" dirty="0"/>
              <a:t> </a:t>
            </a:r>
            <a:r>
              <a:rPr lang="id-ID" sz="2000" dirty="0"/>
              <a:t>ini hanya menyediakan 2 metode siklus hidup pengembangan perangkat lunak (SDLC) yaitu Waterfall dan Scrum</a:t>
            </a:r>
            <a:r>
              <a:rPr lang="id-ID" sz="2000" dirty="0" smtClean="0"/>
              <a:t>.</a:t>
            </a:r>
            <a:endParaRPr lang="id-ID" sz="2000" dirty="0"/>
          </a:p>
        </p:txBody>
      </p:sp>
      <p:sp>
        <p:nvSpPr>
          <p:cNvPr id="8" name="Round Single Corner Rectangle 7"/>
          <p:cNvSpPr/>
          <p:nvPr/>
        </p:nvSpPr>
        <p:spPr>
          <a:xfrm>
            <a:off x="3276600" y="2438400"/>
            <a:ext cx="2438400" cy="3276600"/>
          </a:xfrm>
          <a:prstGeom prst="round1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lgn="ctr"/>
            <a:r>
              <a:rPr lang="en-US" dirty="0" err="1"/>
              <a:t>Aplikasi</a:t>
            </a:r>
            <a:r>
              <a:rPr lang="en-US" dirty="0"/>
              <a:t> </a:t>
            </a:r>
            <a:r>
              <a:rPr lang="id-ID" dirty="0"/>
              <a:t>yang di bangun berbasis web dan android</a:t>
            </a:r>
            <a:r>
              <a:rPr lang="en-US" dirty="0"/>
              <a:t>.</a:t>
            </a:r>
            <a:endParaRPr lang="id-ID" dirty="0"/>
          </a:p>
          <a:p>
            <a:pPr algn="ctr"/>
            <a:endParaRPr lang="en-US" dirty="0"/>
          </a:p>
        </p:txBody>
      </p:sp>
      <p:sp>
        <p:nvSpPr>
          <p:cNvPr id="9" name="Round Single Corner Rectangle 8"/>
          <p:cNvSpPr/>
          <p:nvPr/>
        </p:nvSpPr>
        <p:spPr>
          <a:xfrm>
            <a:off x="6096000" y="2514600"/>
            <a:ext cx="2438400" cy="3200400"/>
          </a:xfrm>
          <a:prstGeom prst="round1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lgn="ctr"/>
            <a:r>
              <a:rPr lang="id-ID" dirty="0"/>
              <a:t>Metode pencariannya menggunakan metode vector space model, yang hanya berlaku pada </a:t>
            </a:r>
            <a:r>
              <a:rPr lang="id-ID" dirty="0" smtClean="0"/>
              <a:t>artefak </a:t>
            </a:r>
            <a:r>
              <a:rPr lang="id-ID" dirty="0"/>
              <a:t>berbasis text</a:t>
            </a:r>
            <a:r>
              <a:rPr lang="en-US" dirty="0"/>
              <a:t>. </a:t>
            </a:r>
            <a:endParaRPr lang="id-ID" dirty="0"/>
          </a:p>
          <a:p>
            <a:pPr algn="ctr"/>
            <a:endParaRPr lang="en-US" dirty="0"/>
          </a:p>
        </p:txBody>
      </p:sp>
      <p:sp>
        <p:nvSpPr>
          <p:cNvPr id="10" name="Striped Right Arrow 9"/>
          <p:cNvSpPr/>
          <p:nvPr/>
        </p:nvSpPr>
        <p:spPr>
          <a:xfrm>
            <a:off x="2667000" y="3733800"/>
            <a:ext cx="609600" cy="4572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triped Right Arrow 10"/>
          <p:cNvSpPr/>
          <p:nvPr/>
        </p:nvSpPr>
        <p:spPr>
          <a:xfrm>
            <a:off x="5486400" y="3733800"/>
            <a:ext cx="609600" cy="4572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70" decel="100000"/>
                                        <p:tgtEl>
                                          <p:spTgt spid="7"/>
                                        </p:tgtEl>
                                      </p:cBhvr>
                                    </p:animEffect>
                                    <p:animScale>
                                      <p:cBhvr>
                                        <p:cTn id="8" dur="770" decel="100000"/>
                                        <p:tgtEl>
                                          <p:spTgt spid="7"/>
                                        </p:tgtEl>
                                      </p:cBhvr>
                                      <p:from x="10000" y="10000"/>
                                      <p:to x="200000" y="450000"/>
                                    </p:animScale>
                                    <p:animScale>
                                      <p:cBhvr>
                                        <p:cTn id="9" dur="1230" accel="100000" fill="hold">
                                          <p:stCondLst>
                                            <p:cond delay="770"/>
                                          </p:stCondLst>
                                        </p:cTn>
                                        <p:tgtEl>
                                          <p:spTgt spid="7"/>
                                        </p:tgtEl>
                                      </p:cBhvr>
                                      <p:from x="200000" y="450000"/>
                                      <p:to x="100000" y="100000"/>
                                    </p:animScale>
                                    <p:set>
                                      <p:cBhvr>
                                        <p:cTn id="10" dur="770" fill="hold"/>
                                        <p:tgtEl>
                                          <p:spTgt spid="7"/>
                                        </p:tgtEl>
                                        <p:attrNameLst>
                                          <p:attrName>ppt_x</p:attrName>
                                        </p:attrNameLst>
                                      </p:cBhvr>
                                      <p:to>
                                        <p:strVal val="(0.5)"/>
                                      </p:to>
                                    </p:set>
                                    <p:anim from="(0.5)" to="(#ppt_x)" calcmode="lin" valueType="num">
                                      <p:cBhvr>
                                        <p:cTn id="11" dur="1230" accel="100000" fill="hold">
                                          <p:stCondLst>
                                            <p:cond delay="770"/>
                                          </p:stCondLst>
                                        </p:cTn>
                                        <p:tgtEl>
                                          <p:spTgt spid="7"/>
                                        </p:tgtEl>
                                        <p:attrNameLst>
                                          <p:attrName>ppt_x</p:attrName>
                                        </p:attrNameLst>
                                      </p:cBhvr>
                                    </p:anim>
                                    <p:set>
                                      <p:cBhvr>
                                        <p:cTn id="12" dur="770" fill="hold"/>
                                        <p:tgtEl>
                                          <p:spTgt spid="7"/>
                                        </p:tgtEl>
                                        <p:attrNameLst>
                                          <p:attrName>ppt_y</p:attrName>
                                        </p:attrNameLst>
                                      </p:cBhvr>
                                      <p:to>
                                        <p:strVal val="(#ppt_y+0.4)"/>
                                      </p:to>
                                    </p:set>
                                    <p:anim from="(#ppt_y+0.4)" to="(#ppt_y)" calcmode="lin" valueType="num">
                                      <p:cBhvr>
                                        <p:cTn id="13" dur="1230" accel="100000" fill="hold">
                                          <p:stCondLst>
                                            <p:cond delay="770"/>
                                          </p:stCondLst>
                                        </p:cTn>
                                        <p:tgtEl>
                                          <p:spTgt spid="7"/>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1"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770" decel="100000"/>
                                        <p:tgtEl>
                                          <p:spTgt spid="10"/>
                                        </p:tgtEl>
                                      </p:cBhvr>
                                    </p:animEffect>
                                    <p:animScale>
                                      <p:cBhvr>
                                        <p:cTn id="19" dur="770" decel="100000"/>
                                        <p:tgtEl>
                                          <p:spTgt spid="10"/>
                                        </p:tgtEl>
                                      </p:cBhvr>
                                      <p:from x="10000" y="10000"/>
                                      <p:to x="200000" y="450000"/>
                                    </p:animScale>
                                    <p:animScale>
                                      <p:cBhvr>
                                        <p:cTn id="20" dur="1230" accel="100000" fill="hold">
                                          <p:stCondLst>
                                            <p:cond delay="770"/>
                                          </p:stCondLst>
                                        </p:cTn>
                                        <p:tgtEl>
                                          <p:spTgt spid="10"/>
                                        </p:tgtEl>
                                      </p:cBhvr>
                                      <p:from x="200000" y="450000"/>
                                      <p:to x="100000" y="100000"/>
                                    </p:animScale>
                                    <p:set>
                                      <p:cBhvr>
                                        <p:cTn id="21" dur="770" fill="hold"/>
                                        <p:tgtEl>
                                          <p:spTgt spid="10"/>
                                        </p:tgtEl>
                                        <p:attrNameLst>
                                          <p:attrName>ppt_x</p:attrName>
                                        </p:attrNameLst>
                                      </p:cBhvr>
                                      <p:to>
                                        <p:strVal val="(0.5)"/>
                                      </p:to>
                                    </p:set>
                                    <p:anim from="(0.5)" to="(#ppt_x)" calcmode="lin" valueType="num">
                                      <p:cBhvr>
                                        <p:cTn id="22" dur="1230" accel="100000" fill="hold">
                                          <p:stCondLst>
                                            <p:cond delay="770"/>
                                          </p:stCondLst>
                                        </p:cTn>
                                        <p:tgtEl>
                                          <p:spTgt spid="10"/>
                                        </p:tgtEl>
                                        <p:attrNameLst>
                                          <p:attrName>ppt_x</p:attrName>
                                        </p:attrNameLst>
                                      </p:cBhvr>
                                    </p:anim>
                                    <p:set>
                                      <p:cBhvr>
                                        <p:cTn id="23" dur="770" fill="hold"/>
                                        <p:tgtEl>
                                          <p:spTgt spid="10"/>
                                        </p:tgtEl>
                                        <p:attrNameLst>
                                          <p:attrName>ppt_y</p:attrName>
                                        </p:attrNameLst>
                                      </p:cBhvr>
                                      <p:to>
                                        <p:strVal val="(#ppt_y+0.4)"/>
                                      </p:to>
                                    </p:set>
                                    <p:anim from="(#ppt_y+0.4)" to="(#ppt_y)" calcmode="lin" valueType="num">
                                      <p:cBhvr>
                                        <p:cTn id="24" dur="1230" accel="100000" fill="hold">
                                          <p:stCondLst>
                                            <p:cond delay="770"/>
                                          </p:stCondLst>
                                        </p:cTn>
                                        <p:tgtEl>
                                          <p:spTgt spid="10"/>
                                        </p:tgtEl>
                                        <p:attrNameLst>
                                          <p:attrName>ppt_y</p:attrName>
                                        </p:attrNameLst>
                                      </p:cBhvr>
                                    </p:anim>
                                  </p:childTnLst>
                                </p:cTn>
                              </p:par>
                              <p:par>
                                <p:cTn id="25" presetID="5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770" decel="100000"/>
                                        <p:tgtEl>
                                          <p:spTgt spid="8"/>
                                        </p:tgtEl>
                                      </p:cBhvr>
                                    </p:animEffect>
                                    <p:animScale>
                                      <p:cBhvr>
                                        <p:cTn id="28" dur="770" decel="100000"/>
                                        <p:tgtEl>
                                          <p:spTgt spid="8"/>
                                        </p:tgtEl>
                                      </p:cBhvr>
                                      <p:from x="10000" y="10000"/>
                                      <p:to x="200000" y="450000"/>
                                    </p:animScale>
                                    <p:animScale>
                                      <p:cBhvr>
                                        <p:cTn id="29" dur="1230" accel="100000" fill="hold">
                                          <p:stCondLst>
                                            <p:cond delay="770"/>
                                          </p:stCondLst>
                                        </p:cTn>
                                        <p:tgtEl>
                                          <p:spTgt spid="8"/>
                                        </p:tgtEl>
                                      </p:cBhvr>
                                      <p:from x="200000" y="450000"/>
                                      <p:to x="100000" y="100000"/>
                                    </p:animScale>
                                    <p:set>
                                      <p:cBhvr>
                                        <p:cTn id="30" dur="770" fill="hold"/>
                                        <p:tgtEl>
                                          <p:spTgt spid="8"/>
                                        </p:tgtEl>
                                        <p:attrNameLst>
                                          <p:attrName>ppt_x</p:attrName>
                                        </p:attrNameLst>
                                      </p:cBhvr>
                                      <p:to>
                                        <p:strVal val="(0.5)"/>
                                      </p:to>
                                    </p:set>
                                    <p:anim from="(0.5)" to="(#ppt_x)" calcmode="lin" valueType="num">
                                      <p:cBhvr>
                                        <p:cTn id="31" dur="1230" accel="100000" fill="hold">
                                          <p:stCondLst>
                                            <p:cond delay="770"/>
                                          </p:stCondLst>
                                        </p:cTn>
                                        <p:tgtEl>
                                          <p:spTgt spid="8"/>
                                        </p:tgtEl>
                                        <p:attrNameLst>
                                          <p:attrName>ppt_x</p:attrName>
                                        </p:attrNameLst>
                                      </p:cBhvr>
                                    </p:anim>
                                    <p:set>
                                      <p:cBhvr>
                                        <p:cTn id="32" dur="770" fill="hold"/>
                                        <p:tgtEl>
                                          <p:spTgt spid="8"/>
                                        </p:tgtEl>
                                        <p:attrNameLst>
                                          <p:attrName>ppt_y</p:attrName>
                                        </p:attrNameLst>
                                      </p:cBhvr>
                                      <p:to>
                                        <p:strVal val="(#ppt_y+0.4)"/>
                                      </p:to>
                                    </p:set>
                                    <p:anim from="(#ppt_y+0.4)" to="(#ppt_y)" calcmode="lin" valueType="num">
                                      <p:cBhvr>
                                        <p:cTn id="33" dur="1230" accel="100000" fill="hold">
                                          <p:stCondLst>
                                            <p:cond delay="770"/>
                                          </p:stCondLst>
                                        </p:cTn>
                                        <p:tgtEl>
                                          <p:spTgt spid="8"/>
                                        </p:tgtEl>
                                        <p:attrNameLst>
                                          <p:attrName>ppt_y</p:attrName>
                                        </p:attrNameLst>
                                      </p:cBhvr>
                                    </p:anim>
                                  </p:childTnLst>
                                </p:cTn>
                              </p:par>
                            </p:childTnLst>
                          </p:cTn>
                        </p:par>
                      </p:childTnLst>
                    </p:cTn>
                  </p:par>
                  <p:par>
                    <p:cTn id="34" fill="hold">
                      <p:stCondLst>
                        <p:cond delay="indefinite"/>
                      </p:stCondLst>
                      <p:childTnLst>
                        <p:par>
                          <p:cTn id="35" fill="hold">
                            <p:stCondLst>
                              <p:cond delay="0"/>
                            </p:stCondLst>
                            <p:childTnLst>
                              <p:par>
                                <p:cTn id="36" presetID="51"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770" decel="100000"/>
                                        <p:tgtEl>
                                          <p:spTgt spid="11"/>
                                        </p:tgtEl>
                                      </p:cBhvr>
                                    </p:animEffect>
                                    <p:animScale>
                                      <p:cBhvr>
                                        <p:cTn id="39" dur="770" decel="100000"/>
                                        <p:tgtEl>
                                          <p:spTgt spid="11"/>
                                        </p:tgtEl>
                                      </p:cBhvr>
                                      <p:from x="10000" y="10000"/>
                                      <p:to x="200000" y="450000"/>
                                    </p:animScale>
                                    <p:animScale>
                                      <p:cBhvr>
                                        <p:cTn id="40" dur="1230" accel="100000" fill="hold">
                                          <p:stCondLst>
                                            <p:cond delay="770"/>
                                          </p:stCondLst>
                                        </p:cTn>
                                        <p:tgtEl>
                                          <p:spTgt spid="11"/>
                                        </p:tgtEl>
                                      </p:cBhvr>
                                      <p:from x="200000" y="450000"/>
                                      <p:to x="100000" y="100000"/>
                                    </p:animScale>
                                    <p:set>
                                      <p:cBhvr>
                                        <p:cTn id="41" dur="770" fill="hold"/>
                                        <p:tgtEl>
                                          <p:spTgt spid="11"/>
                                        </p:tgtEl>
                                        <p:attrNameLst>
                                          <p:attrName>ppt_x</p:attrName>
                                        </p:attrNameLst>
                                      </p:cBhvr>
                                      <p:to>
                                        <p:strVal val="(0.5)"/>
                                      </p:to>
                                    </p:set>
                                    <p:anim from="(0.5)" to="(#ppt_x)" calcmode="lin" valueType="num">
                                      <p:cBhvr>
                                        <p:cTn id="42" dur="1230" accel="100000" fill="hold">
                                          <p:stCondLst>
                                            <p:cond delay="770"/>
                                          </p:stCondLst>
                                        </p:cTn>
                                        <p:tgtEl>
                                          <p:spTgt spid="11"/>
                                        </p:tgtEl>
                                        <p:attrNameLst>
                                          <p:attrName>ppt_x</p:attrName>
                                        </p:attrNameLst>
                                      </p:cBhvr>
                                    </p:anim>
                                    <p:set>
                                      <p:cBhvr>
                                        <p:cTn id="43" dur="770" fill="hold"/>
                                        <p:tgtEl>
                                          <p:spTgt spid="11"/>
                                        </p:tgtEl>
                                        <p:attrNameLst>
                                          <p:attrName>ppt_y</p:attrName>
                                        </p:attrNameLst>
                                      </p:cBhvr>
                                      <p:to>
                                        <p:strVal val="(#ppt_y+0.4)"/>
                                      </p:to>
                                    </p:set>
                                    <p:anim from="(#ppt_y+0.4)" to="(#ppt_y)" calcmode="lin" valueType="num">
                                      <p:cBhvr>
                                        <p:cTn id="44" dur="1230" accel="100000" fill="hold">
                                          <p:stCondLst>
                                            <p:cond delay="770"/>
                                          </p:stCondLst>
                                        </p:cTn>
                                        <p:tgtEl>
                                          <p:spTgt spid="11"/>
                                        </p:tgtEl>
                                        <p:attrNameLst>
                                          <p:attrName>ppt_y</p:attrName>
                                        </p:attrNameLst>
                                      </p:cBhvr>
                                    </p:anim>
                                  </p:childTnLst>
                                </p:cTn>
                              </p:par>
                              <p:par>
                                <p:cTn id="45" presetID="51"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770" decel="100000"/>
                                        <p:tgtEl>
                                          <p:spTgt spid="9"/>
                                        </p:tgtEl>
                                      </p:cBhvr>
                                    </p:animEffect>
                                    <p:animScale>
                                      <p:cBhvr>
                                        <p:cTn id="48" dur="770" decel="100000"/>
                                        <p:tgtEl>
                                          <p:spTgt spid="9"/>
                                        </p:tgtEl>
                                      </p:cBhvr>
                                      <p:from x="10000" y="10000"/>
                                      <p:to x="200000" y="450000"/>
                                    </p:animScale>
                                    <p:animScale>
                                      <p:cBhvr>
                                        <p:cTn id="49" dur="1230" accel="100000" fill="hold">
                                          <p:stCondLst>
                                            <p:cond delay="770"/>
                                          </p:stCondLst>
                                        </p:cTn>
                                        <p:tgtEl>
                                          <p:spTgt spid="9"/>
                                        </p:tgtEl>
                                      </p:cBhvr>
                                      <p:from x="200000" y="450000"/>
                                      <p:to x="100000" y="100000"/>
                                    </p:animScale>
                                    <p:set>
                                      <p:cBhvr>
                                        <p:cTn id="50" dur="770" fill="hold"/>
                                        <p:tgtEl>
                                          <p:spTgt spid="9"/>
                                        </p:tgtEl>
                                        <p:attrNameLst>
                                          <p:attrName>ppt_x</p:attrName>
                                        </p:attrNameLst>
                                      </p:cBhvr>
                                      <p:to>
                                        <p:strVal val="(0.5)"/>
                                      </p:to>
                                    </p:set>
                                    <p:anim from="(0.5)" to="(#ppt_x)" calcmode="lin" valueType="num">
                                      <p:cBhvr>
                                        <p:cTn id="51" dur="1230" accel="100000" fill="hold">
                                          <p:stCondLst>
                                            <p:cond delay="770"/>
                                          </p:stCondLst>
                                        </p:cTn>
                                        <p:tgtEl>
                                          <p:spTgt spid="9"/>
                                        </p:tgtEl>
                                        <p:attrNameLst>
                                          <p:attrName>ppt_x</p:attrName>
                                        </p:attrNameLst>
                                      </p:cBhvr>
                                    </p:anim>
                                    <p:set>
                                      <p:cBhvr>
                                        <p:cTn id="52" dur="770" fill="hold"/>
                                        <p:tgtEl>
                                          <p:spTgt spid="9"/>
                                        </p:tgtEl>
                                        <p:attrNameLst>
                                          <p:attrName>ppt_y</p:attrName>
                                        </p:attrNameLst>
                                      </p:cBhvr>
                                      <p:to>
                                        <p:strVal val="(#ppt_y+0.4)"/>
                                      </p:to>
                                    </p:set>
                                    <p:anim from="(#ppt_y+0.4)" to="(#ppt_y)" calcmode="lin" valueType="num">
                                      <p:cBhvr>
                                        <p:cTn id="53" dur="1230" accel="100000" fill="hold">
                                          <p:stCondLst>
                                            <p:cond delay="770"/>
                                          </p:stCondLst>
                                        </p:cTn>
                                        <p:tgtEl>
                                          <p:spTgt spid="9"/>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TUJUAN DAN MANFAAT</a:t>
            </a:r>
            <a:endParaRPr lang="id-ID" dirty="0"/>
          </a:p>
        </p:txBody>
      </p:sp>
      <p:sp>
        <p:nvSpPr>
          <p:cNvPr id="4" name="TextBox 3"/>
          <p:cNvSpPr txBox="1"/>
          <p:nvPr/>
        </p:nvSpPr>
        <p:spPr>
          <a:xfrm>
            <a:off x="611560" y="2060848"/>
            <a:ext cx="6552728" cy="1692771"/>
          </a:xfrm>
          <a:prstGeom prst="rect">
            <a:avLst/>
          </a:prstGeom>
          <a:noFill/>
        </p:spPr>
        <p:txBody>
          <a:bodyPr wrap="square" rtlCol="0">
            <a:spAutoFit/>
          </a:bodyPr>
          <a:lstStyle/>
          <a:p>
            <a:pPr algn="just"/>
            <a:r>
              <a:rPr lang="en-US" sz="2400" b="1" dirty="0" err="1">
                <a:latin typeface="Arial Narrow" pitchFamily="34" charset="0"/>
                <a:cs typeface="Times New Roman" pitchFamily="18" charset="0"/>
              </a:rPr>
              <a:t>Tujuan</a:t>
            </a:r>
            <a:r>
              <a:rPr lang="en-US" sz="2400" b="1" dirty="0">
                <a:latin typeface="Arial Narrow" pitchFamily="34" charset="0"/>
                <a:cs typeface="Times New Roman" pitchFamily="18" charset="0"/>
              </a:rPr>
              <a:t>:</a:t>
            </a:r>
          </a:p>
          <a:p>
            <a:pPr algn="just"/>
            <a:r>
              <a:rPr lang="id-ID" sz="2000" dirty="0">
                <a:latin typeface="Arial Narrow" pitchFamily="34" charset="0"/>
              </a:rPr>
              <a:t>U</a:t>
            </a:r>
            <a:r>
              <a:rPr lang="id-ID" sz="2000" dirty="0" smtClean="0">
                <a:latin typeface="Arial Narrow" pitchFamily="34" charset="0"/>
              </a:rPr>
              <a:t>ntuk Aplikasi </a:t>
            </a:r>
            <a:r>
              <a:rPr lang="id-ID" sz="2000" dirty="0">
                <a:latin typeface="Arial Narrow" pitchFamily="34" charset="0"/>
              </a:rPr>
              <a:t>Manajemen Artefak </a:t>
            </a:r>
            <a:r>
              <a:rPr lang="id-ID" sz="2000" dirty="0" smtClean="0">
                <a:latin typeface="Arial Narrow" pitchFamily="34" charset="0"/>
              </a:rPr>
              <a:t>Pengembang </a:t>
            </a:r>
            <a:r>
              <a:rPr lang="id-ID" sz="2000" dirty="0">
                <a:latin typeface="Arial Narrow" pitchFamily="34" charset="0"/>
              </a:rPr>
              <a:t>Perangkat Lunak </a:t>
            </a:r>
            <a:r>
              <a:rPr lang="id-ID" sz="2000" dirty="0" smtClean="0">
                <a:latin typeface="Arial Narrow" pitchFamily="34" charset="0"/>
              </a:rPr>
              <a:t>dengan Optimasi Pencarian </a:t>
            </a:r>
            <a:r>
              <a:rPr lang="id-ID" sz="2000" dirty="0">
                <a:latin typeface="Arial Narrow" pitchFamily="34" charset="0"/>
              </a:rPr>
              <a:t>Menggunakan Vector Space Model Berbasis Web dan Android agar mempermudah dan mambantu pembuatan proyek perangkat lunak.</a:t>
            </a:r>
            <a:endParaRPr lang="en-US" sz="2000" dirty="0">
              <a:latin typeface="Arial Narrow" pitchFamily="34" charset="0"/>
              <a:cs typeface="Times New Roman" pitchFamily="18" charset="0"/>
            </a:endParaRPr>
          </a:p>
        </p:txBody>
      </p:sp>
      <p:sp>
        <p:nvSpPr>
          <p:cNvPr id="5" name="TextBox 4"/>
          <p:cNvSpPr txBox="1"/>
          <p:nvPr/>
        </p:nvSpPr>
        <p:spPr>
          <a:xfrm>
            <a:off x="611560" y="3933056"/>
            <a:ext cx="7994848" cy="1384995"/>
          </a:xfrm>
          <a:prstGeom prst="rect">
            <a:avLst/>
          </a:prstGeom>
          <a:noFill/>
        </p:spPr>
        <p:txBody>
          <a:bodyPr wrap="square" rtlCol="0">
            <a:spAutoFit/>
          </a:bodyPr>
          <a:lstStyle/>
          <a:p>
            <a:r>
              <a:rPr lang="en-US" sz="2400" b="1" dirty="0" err="1">
                <a:latin typeface="Arial Narrow" pitchFamily="34" charset="0"/>
                <a:cs typeface="Times New Roman" pitchFamily="18" charset="0"/>
              </a:rPr>
              <a:t>Manfaat</a:t>
            </a:r>
            <a:r>
              <a:rPr lang="en-US" sz="2400" b="1" dirty="0" smtClean="0">
                <a:latin typeface="Arial Narrow" pitchFamily="34" charset="0"/>
                <a:cs typeface="Times New Roman" pitchFamily="18" charset="0"/>
              </a:rPr>
              <a:t>:</a:t>
            </a:r>
          </a:p>
          <a:p>
            <a:pPr>
              <a:buFont typeface="Arial" pitchFamily="34" charset="0"/>
              <a:buChar char="•"/>
            </a:pPr>
            <a:r>
              <a:rPr lang="id-ID" sz="2000" dirty="0" smtClean="0">
                <a:latin typeface="Arial Narrow" pitchFamily="34" charset="0"/>
              </a:rPr>
              <a:t> Penyimpanan artefak terstruktur.</a:t>
            </a:r>
          </a:p>
          <a:p>
            <a:pPr>
              <a:buFont typeface="Arial" pitchFamily="34" charset="0"/>
              <a:buChar char="•"/>
            </a:pPr>
            <a:r>
              <a:rPr lang="id-ID" sz="2000" dirty="0" smtClean="0">
                <a:latin typeface="Arial Narrow" pitchFamily="34" charset="0"/>
              </a:rPr>
              <a:t> Mempermudah dalam hal pengembangan proyek baru.</a:t>
            </a:r>
          </a:p>
          <a:p>
            <a:pPr>
              <a:buFont typeface="Arial" pitchFamily="34" charset="0"/>
              <a:buChar char="•"/>
            </a:pPr>
            <a:r>
              <a:rPr lang="id-ID" sz="2000" dirty="0" smtClean="0">
                <a:latin typeface="Arial Narrow" pitchFamily="34" charset="0"/>
                <a:cs typeface="Times New Roman" pitchFamily="18" charset="0"/>
              </a:rPr>
              <a:t> Mempermudah pencarian artefak yang sudah dibuat.</a:t>
            </a:r>
          </a:p>
        </p:txBody>
      </p:sp>
      <p:pic>
        <p:nvPicPr>
          <p:cNvPr id="6" name="Picture 5" descr="9568276_201706141114050421.jpg"/>
          <p:cNvPicPr>
            <a:picLocks noChangeAspect="1"/>
          </p:cNvPicPr>
          <p:nvPr/>
        </p:nvPicPr>
        <p:blipFill>
          <a:blip r:embed="rId2" cstate="print"/>
          <a:stretch>
            <a:fillRect/>
          </a:stretch>
        </p:blipFill>
        <p:spPr>
          <a:xfrm flipH="1">
            <a:off x="7321948" y="2276872"/>
            <a:ext cx="1714548" cy="14144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lide(fromBottom)">
                                      <p:cBhvr>
                                        <p:cTn id="12" dur="500"/>
                                        <p:tgtEl>
                                          <p:spTgt spid="5"/>
                                        </p:tgtEl>
                                      </p:cBhvr>
                                    </p:animEffect>
                                  </p:childTnLst>
                                </p:cTn>
                              </p:par>
                              <p:par>
                                <p:cTn id="13" presetID="1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slide(fromBottom)">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LANDASAN TEORI</a:t>
            </a:r>
            <a:endParaRPr lang="id-ID" dirty="0"/>
          </a:p>
        </p:txBody>
      </p:sp>
      <p:sp>
        <p:nvSpPr>
          <p:cNvPr id="7" name="Rectangular Callout 6"/>
          <p:cNvSpPr/>
          <p:nvPr/>
        </p:nvSpPr>
        <p:spPr>
          <a:xfrm>
            <a:off x="1187624" y="2348880"/>
            <a:ext cx="1600200" cy="838200"/>
          </a:xfrm>
          <a:prstGeom prst="wedgeRect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d-ID" sz="2000" b="1" dirty="0" smtClean="0">
                <a:latin typeface="Arial Narrow" pitchFamily="34" charset="0"/>
                <a:cs typeface="Times New Roman" pitchFamily="18" charset="0"/>
              </a:rPr>
              <a:t>SDLC</a:t>
            </a:r>
            <a:endParaRPr lang="en-US" sz="2000" b="1" dirty="0">
              <a:latin typeface="Arial Narrow" pitchFamily="34" charset="0"/>
              <a:cs typeface="Times New Roman" pitchFamily="18" charset="0"/>
            </a:endParaRPr>
          </a:p>
        </p:txBody>
      </p:sp>
      <p:sp>
        <p:nvSpPr>
          <p:cNvPr id="8" name="Rectangular Callout 7">
            <a:hlinkClick r:id="rId2" action="ppaction://hlinksldjump"/>
          </p:cNvPr>
          <p:cNvSpPr/>
          <p:nvPr/>
        </p:nvSpPr>
        <p:spPr>
          <a:xfrm>
            <a:off x="3995936" y="2348880"/>
            <a:ext cx="1600200" cy="838200"/>
          </a:xfrm>
          <a:prstGeom prst="wedgeRect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d-ID" sz="2000" b="1" dirty="0" smtClean="0">
                <a:latin typeface="Arial Narrow" pitchFamily="34" charset="0"/>
                <a:cs typeface="Times New Roman" pitchFamily="18" charset="0"/>
              </a:rPr>
              <a:t>Scrum</a:t>
            </a:r>
            <a:endParaRPr lang="en-US" sz="2000" b="1" dirty="0">
              <a:latin typeface="Arial Narrow" pitchFamily="34" charset="0"/>
              <a:cs typeface="Times New Roman" pitchFamily="18" charset="0"/>
            </a:endParaRPr>
          </a:p>
        </p:txBody>
      </p:sp>
      <p:sp>
        <p:nvSpPr>
          <p:cNvPr id="9" name="Rectangular Callout 8">
            <a:hlinkClick r:id="rId3" action="ppaction://hlinksldjump"/>
          </p:cNvPr>
          <p:cNvSpPr/>
          <p:nvPr/>
        </p:nvSpPr>
        <p:spPr>
          <a:xfrm>
            <a:off x="1115616" y="4149080"/>
            <a:ext cx="1600200" cy="838200"/>
          </a:xfrm>
          <a:prstGeom prst="wedgeRect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d-ID" sz="2000" b="1" dirty="0" smtClean="0">
                <a:latin typeface="Arial Narrow" pitchFamily="34" charset="0"/>
                <a:cs typeface="Times New Roman" pitchFamily="18" charset="0"/>
              </a:rPr>
              <a:t>Waterfall</a:t>
            </a:r>
            <a:endParaRPr lang="en-US" sz="2000" b="1" dirty="0">
              <a:latin typeface="Arial Narrow" pitchFamily="34" charset="0"/>
              <a:cs typeface="Times New Roman" pitchFamily="18" charset="0"/>
            </a:endParaRPr>
          </a:p>
        </p:txBody>
      </p:sp>
      <p:sp>
        <p:nvSpPr>
          <p:cNvPr id="10" name="Rectangular Callout 9">
            <a:hlinkClick r:id="rId4" action="ppaction://hlinksldjump"/>
          </p:cNvPr>
          <p:cNvSpPr/>
          <p:nvPr/>
        </p:nvSpPr>
        <p:spPr>
          <a:xfrm>
            <a:off x="4067944" y="4077072"/>
            <a:ext cx="1600200" cy="838200"/>
          </a:xfrm>
          <a:prstGeom prst="wedgeRect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d-ID" sz="2000" b="1" dirty="0" smtClean="0">
                <a:latin typeface="Arial Narrow" pitchFamily="34" charset="0"/>
                <a:cs typeface="Times New Roman" pitchFamily="18" charset="0"/>
              </a:rPr>
              <a:t>Vector Space Model</a:t>
            </a:r>
            <a:endParaRPr lang="en-US" sz="2000" b="1" dirty="0">
              <a:latin typeface="Arial Narrow" pitchFamily="34" charset="0"/>
              <a:cs typeface="Times New Roman" pitchFamily="18" charset="0"/>
            </a:endParaRPr>
          </a:p>
        </p:txBody>
      </p:sp>
      <p:pic>
        <p:nvPicPr>
          <p:cNvPr id="13" name="Picture 12" descr="download.png"/>
          <p:cNvPicPr>
            <a:picLocks noChangeAspect="1"/>
          </p:cNvPicPr>
          <p:nvPr/>
        </p:nvPicPr>
        <p:blipFill>
          <a:blip r:embed="rId5" cstate="print"/>
          <a:stretch>
            <a:fillRect/>
          </a:stretch>
        </p:blipFill>
        <p:spPr>
          <a:xfrm>
            <a:off x="6858000" y="1752600"/>
            <a:ext cx="1981200" cy="131839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PERANCANGAN SISTEM</a:t>
            </a:r>
            <a:endParaRPr lang="id-ID" dirty="0"/>
          </a:p>
        </p:txBody>
      </p:sp>
      <p:sp>
        <p:nvSpPr>
          <p:cNvPr id="4" name="Rounded Rectangular Callout 3">
            <a:hlinkClick r:id="rId2" action="ppaction://hlinksldjump"/>
          </p:cNvPr>
          <p:cNvSpPr/>
          <p:nvPr/>
        </p:nvSpPr>
        <p:spPr>
          <a:xfrm>
            <a:off x="899592" y="2362200"/>
            <a:ext cx="2133600" cy="1219200"/>
          </a:xfrm>
          <a:prstGeom prst="wedgeRoundRectCallou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dirty="0">
                <a:latin typeface="Arial Narrow" pitchFamily="34" charset="0"/>
              </a:rPr>
              <a:t>Use Case Diagram</a:t>
            </a:r>
          </a:p>
        </p:txBody>
      </p:sp>
      <p:sp>
        <p:nvSpPr>
          <p:cNvPr id="5" name="Rounded Rectangular Callout 4">
            <a:hlinkClick r:id="rId3" action="ppaction://hlinksldjump"/>
          </p:cNvPr>
          <p:cNvSpPr/>
          <p:nvPr/>
        </p:nvSpPr>
        <p:spPr>
          <a:xfrm>
            <a:off x="3579168" y="2362200"/>
            <a:ext cx="2133600" cy="1219200"/>
          </a:xfrm>
          <a:prstGeom prst="wedgeRoundRectCallou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dirty="0">
                <a:latin typeface="Arial Narrow" pitchFamily="34" charset="0"/>
              </a:rPr>
              <a:t>Activity Diagram</a:t>
            </a:r>
          </a:p>
        </p:txBody>
      </p:sp>
      <p:sp>
        <p:nvSpPr>
          <p:cNvPr id="6" name="Rounded Rectangular Callout 5">
            <a:hlinkClick r:id="rId4" action="ppaction://hlinksldjump"/>
          </p:cNvPr>
          <p:cNvSpPr/>
          <p:nvPr/>
        </p:nvSpPr>
        <p:spPr>
          <a:xfrm>
            <a:off x="899592" y="4267200"/>
            <a:ext cx="2133600" cy="1219200"/>
          </a:xfrm>
          <a:prstGeom prst="wedgeRoundRectCallou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id-ID" sz="2000" b="1" dirty="0" smtClean="0">
                <a:latin typeface="Arial Narrow" pitchFamily="34" charset="0"/>
              </a:rPr>
              <a:t>Class</a:t>
            </a:r>
            <a:r>
              <a:rPr lang="en-US" sz="2000" b="1" dirty="0" smtClean="0">
                <a:latin typeface="Arial Narrow" pitchFamily="34" charset="0"/>
              </a:rPr>
              <a:t> </a:t>
            </a:r>
            <a:r>
              <a:rPr lang="en-US" sz="2000" b="1" dirty="0">
                <a:latin typeface="Arial Narrow" pitchFamily="34" charset="0"/>
              </a:rPr>
              <a:t>Diagram</a:t>
            </a:r>
          </a:p>
        </p:txBody>
      </p:sp>
      <p:sp>
        <p:nvSpPr>
          <p:cNvPr id="7" name="Rounded Rectangular Callout 6">
            <a:hlinkClick r:id="rId5" action="ppaction://hlinksldjump"/>
          </p:cNvPr>
          <p:cNvSpPr/>
          <p:nvPr/>
        </p:nvSpPr>
        <p:spPr>
          <a:xfrm>
            <a:off x="3579168" y="4267200"/>
            <a:ext cx="2133600" cy="1219200"/>
          </a:xfrm>
          <a:prstGeom prst="wedgeRoundRectCallou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id-ID" sz="2000" b="1" dirty="0" smtClean="0">
                <a:latin typeface="Arial Narrow" pitchFamily="34" charset="0"/>
              </a:rPr>
              <a:t>Entity Relational</a:t>
            </a:r>
            <a:r>
              <a:rPr lang="en-US" sz="2000" b="1" dirty="0" smtClean="0">
                <a:latin typeface="Arial Narrow" pitchFamily="34" charset="0"/>
              </a:rPr>
              <a:t> </a:t>
            </a:r>
            <a:r>
              <a:rPr lang="en-US" sz="2000" b="1" dirty="0">
                <a:latin typeface="Arial Narrow" pitchFamily="34" charset="0"/>
              </a:rPr>
              <a:t>Diagram</a:t>
            </a:r>
          </a:p>
        </p:txBody>
      </p:sp>
      <p:sp>
        <p:nvSpPr>
          <p:cNvPr id="8" name="Rounded Rectangular Callout 7">
            <a:hlinkClick r:id="rId6" action="ppaction://hlinksldjump"/>
          </p:cNvPr>
          <p:cNvSpPr/>
          <p:nvPr/>
        </p:nvSpPr>
        <p:spPr>
          <a:xfrm>
            <a:off x="6110808" y="2362200"/>
            <a:ext cx="2133600" cy="1219200"/>
          </a:xfrm>
          <a:prstGeom prst="wedgeRoundRectCallou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dirty="0" smtClean="0">
                <a:latin typeface="Arial Narrow" pitchFamily="34" charset="0"/>
              </a:rPr>
              <a:t>Sequence Diagram</a:t>
            </a:r>
            <a:endParaRPr lang="en-US" sz="2000" b="1" dirty="0">
              <a:latin typeface="Arial Narrow"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USE CASE DIAGRAM</a:t>
            </a:r>
            <a:endParaRPr lang="id-ID" dirty="0"/>
          </a:p>
        </p:txBody>
      </p:sp>
      <p:pic>
        <p:nvPicPr>
          <p:cNvPr id="6" name="Content Placeholder 5"/>
          <p:cNvPicPr>
            <a:picLocks noGrp="1"/>
          </p:cNvPicPr>
          <p:nvPr>
            <p:ph idx="1"/>
          </p:nvPr>
        </p:nvPicPr>
        <p:blipFill>
          <a:blip r:embed="rId2"/>
          <a:srcRect/>
          <a:stretch>
            <a:fillRect/>
          </a:stretch>
        </p:blipFill>
        <p:spPr bwMode="auto">
          <a:xfrm>
            <a:off x="1733717" y="1935163"/>
            <a:ext cx="5676565" cy="4389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1423</TotalTime>
  <Words>492</Words>
  <Application>Microsoft Office PowerPoint</Application>
  <PresentationFormat>On-screen Show (4:3)</PresentationFormat>
  <Paragraphs>114</Paragraphs>
  <Slides>26</Slides>
  <Notes>2</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Flow</vt:lpstr>
      <vt:lpstr>Rancang Bangun Aplikasi Manajemen Artefak Pengembangan Perangkat Lunak Dengan Optimasi Pencarian Menggunakan Vector Space Model Berbasis Web dan Android</vt:lpstr>
      <vt:lpstr>LATAR BELAKANG</vt:lpstr>
      <vt:lpstr>Artefak Perangkat Lunak</vt:lpstr>
      <vt:lpstr>RUMUSAN MASALAH</vt:lpstr>
      <vt:lpstr>BATASAN MASALAH</vt:lpstr>
      <vt:lpstr>TUJUAN DAN MANFAAT</vt:lpstr>
      <vt:lpstr>LANDASAN TEORI</vt:lpstr>
      <vt:lpstr>PERANCANGAN SISTEM</vt:lpstr>
      <vt:lpstr>USE CASE DIAGRAM</vt:lpstr>
      <vt:lpstr>ACTIVITY DIAGRAM</vt:lpstr>
      <vt:lpstr>SQUENCE DIAGRAM</vt:lpstr>
      <vt:lpstr>SQUENCE DIAGRAM</vt:lpstr>
      <vt:lpstr>SQUENCE DIAGRAM</vt:lpstr>
      <vt:lpstr>CLASS DIAGRAM</vt:lpstr>
      <vt:lpstr>ENTITY RELATIONAL DIAGRAM</vt:lpstr>
      <vt:lpstr>RANCANGAN DESAIN</vt:lpstr>
      <vt:lpstr>RANCANGAN DESAIN</vt:lpstr>
      <vt:lpstr>RANCANGAN DESAIN</vt:lpstr>
      <vt:lpstr>RANCANGAN DESAIN</vt:lpstr>
      <vt:lpstr>RANCANGAN DESAIN</vt:lpstr>
      <vt:lpstr>Slide 21</vt:lpstr>
      <vt:lpstr>Vector Space Model</vt:lpstr>
      <vt:lpstr>Waterfall Model</vt:lpstr>
      <vt:lpstr>Waterfall Model</vt:lpstr>
      <vt:lpstr>Scrum Modell</vt:lpstr>
      <vt:lpstr>Scrum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Amin Rois</cp:lastModifiedBy>
  <cp:revision>117</cp:revision>
  <dcterms:created xsi:type="dcterms:W3CDTF">2019-05-15T22:32:24Z</dcterms:created>
  <dcterms:modified xsi:type="dcterms:W3CDTF">2022-08-15T06:15:34Z</dcterms:modified>
</cp:coreProperties>
</file>