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2" r:id="rId14"/>
    <p:sldId id="274" r:id="rId15"/>
    <p:sldId id="275" r:id="rId16"/>
    <p:sldId id="276" r:id="rId17"/>
    <p:sldId id="278" r:id="rId18"/>
    <p:sldId id="280" r:id="rId19"/>
    <p:sldId id="281" r:id="rId20"/>
    <p:sldId id="277" r:id="rId21"/>
    <p:sldId id="282" r:id="rId22"/>
    <p:sldId id="270" r:id="rId23"/>
    <p:sldId id="283" r:id="rId24"/>
    <p:sldId id="284" r:id="rId25"/>
    <p:sldId id="285" r:id="rId26"/>
    <p:sldId id="287" r:id="rId27"/>
    <p:sldId id="288" r:id="rId28"/>
    <p:sldId id="292" r:id="rId29"/>
    <p:sldId id="289" r:id="rId30"/>
    <p:sldId id="290" r:id="rId31"/>
    <p:sldId id="291" r:id="rId32"/>
    <p:sldId id="271" r:id="rId3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40"/>
    <a:srgbClr val="80CBC4"/>
    <a:srgbClr val="B2D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8EAAB-8E0A-4082-BFB3-82EF9B15DE7F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93928-9C5C-464F-BFD3-AC7379274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93928-9C5C-464F-BFD3-AC7379274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0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Words and </a:t>
            </a:r>
            <a:r>
              <a:rPr lang="en-US" dirty="0" err="1" smtClean="0"/>
              <a:t>Berberis</a:t>
            </a:r>
            <a:r>
              <a:rPr lang="en-US" dirty="0" smtClean="0"/>
              <a:t> </a:t>
            </a:r>
            <a:r>
              <a:rPr lang="en-US" dirty="0" err="1" smtClean="0"/>
              <a:t>Voulgaris</a:t>
            </a:r>
            <a:r>
              <a:rPr lang="en-US" dirty="0" smtClean="0"/>
              <a:t>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93928-9C5C-464F-BFD3-AC7379274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 do in labs.</a:t>
            </a:r>
            <a:r>
              <a:rPr lang="en-US" baseline="0" dirty="0" smtClean="0"/>
              <a:t> Samples are taken from tissues.</a:t>
            </a:r>
          </a:p>
          <a:p>
            <a:r>
              <a:rPr lang="en-US" baseline="0" dirty="0" smtClean="0"/>
              <a:t>Cell is a city!!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93928-9C5C-464F-BFD3-AC73792749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4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r>
              <a:rPr lang="en-US" baseline="0" dirty="0" smtClean="0"/>
              <a:t> Stranded like a </a:t>
            </a:r>
            <a:r>
              <a:rPr lang="en-US" baseline="0" dirty="0" err="1" smtClean="0"/>
              <a:t>nardeboon</a:t>
            </a:r>
            <a:r>
              <a:rPr lang="en-US" baseline="0" dirty="0" smtClean="0"/>
              <a:t>!</a:t>
            </a:r>
          </a:p>
          <a:p>
            <a:r>
              <a:rPr lang="en-US" baseline="0" dirty="0" smtClean="0"/>
              <a:t>Size of the DNA more than Our height </a:t>
            </a:r>
          </a:p>
          <a:p>
            <a:r>
              <a:rPr lang="en-US" baseline="0" dirty="0" smtClean="0"/>
              <a:t>Definition of Nucleotide</a:t>
            </a:r>
          </a:p>
          <a:p>
            <a:r>
              <a:rPr lang="en-US" dirty="0" smtClean="0"/>
              <a:t>Like</a:t>
            </a:r>
            <a:r>
              <a:rPr lang="en-US" baseline="0" dirty="0" smtClean="0"/>
              <a:t> a book</a:t>
            </a:r>
            <a:endParaRPr lang="en-US" dirty="0" smtClean="0"/>
          </a:p>
          <a:p>
            <a:r>
              <a:rPr lang="en-US" dirty="0" smtClean="0"/>
              <a:t>Genome </a:t>
            </a:r>
          </a:p>
          <a:p>
            <a:r>
              <a:rPr lang="en-US" dirty="0" smtClean="0"/>
              <a:t>Gene </a:t>
            </a:r>
          </a:p>
          <a:p>
            <a:endParaRPr lang="en-US" dirty="0" smtClean="0"/>
          </a:p>
          <a:p>
            <a:r>
              <a:rPr lang="en-US" dirty="0" smtClean="0"/>
              <a:t>We call it ATCG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93928-9C5C-464F-BFD3-AC73792749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22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Japan</a:t>
            </a:r>
            <a:r>
              <a:rPr lang="en-US" baseline="0" dirty="0" smtClean="0"/>
              <a:t>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93928-9C5C-464F-BFD3-AC7379274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1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 Master title style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97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11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307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15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0191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825624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2DFD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445"/>
            <a:ext cx="10515600" cy="427351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6453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31563" cy="1034467"/>
          </a:xfrm>
        </p:spPr>
        <p:txBody>
          <a:bodyPr/>
          <a:lstStyle>
            <a:lvl1pPr>
              <a:defRPr>
                <a:solidFill>
                  <a:srgbClr val="B2DFD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079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080951"/>
            <a:ext cx="12192000" cy="3777049"/>
          </a:xfrm>
          <a:prstGeom prst="rect">
            <a:avLst/>
          </a:prstGeom>
          <a:solidFill>
            <a:srgbClr val="B2DFD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ectangle 6"/>
          <p:cNvSpPr/>
          <p:nvPr userDrawn="1"/>
        </p:nvSpPr>
        <p:spPr>
          <a:xfrm>
            <a:off x="0" y="5346357"/>
            <a:ext cx="12192000" cy="1511643"/>
          </a:xfrm>
          <a:prstGeom prst="rect">
            <a:avLst/>
          </a:prstGeom>
          <a:solidFill>
            <a:srgbClr val="004D4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054" y="5431396"/>
            <a:ext cx="6831563" cy="1034467"/>
          </a:xfrm>
        </p:spPr>
        <p:txBody>
          <a:bodyPr/>
          <a:lstStyle>
            <a:lvl1pPr>
              <a:defRPr>
                <a:solidFill>
                  <a:srgbClr val="B2DFD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17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69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983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9096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040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96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96015-C1ED-47B0-8818-288E21E17FDB}" type="datetimeFigureOut">
              <a:rPr lang="fa-IR" smtClean="0"/>
              <a:t>26/01/1438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0BF8-6C6C-4093-B5A6-0F16DD580BD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551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gif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gif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841" y="276704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9600" dirty="0" smtClean="0"/>
              <a:t>Bioinformatics  </a:t>
            </a:r>
            <a:endParaRPr lang="fa-IR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0841" y="5154645"/>
            <a:ext cx="9144000" cy="99371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>
                <a:solidFill>
                  <a:srgbClr val="B2DFDB"/>
                </a:solidFill>
              </a:rPr>
              <a:t>Soroush H. Zargarbashi</a:t>
            </a:r>
          </a:p>
          <a:p>
            <a:pPr algn="r"/>
            <a:r>
              <a:rPr lang="en-US" dirty="0" smtClean="0">
                <a:solidFill>
                  <a:srgbClr val="B2DFDB"/>
                </a:solidFill>
              </a:rPr>
              <a:t>Isfahan Univ. of Tech.</a:t>
            </a:r>
          </a:p>
          <a:p>
            <a:pPr algn="r"/>
            <a:r>
              <a:rPr lang="en-US" dirty="0" smtClean="0">
                <a:solidFill>
                  <a:srgbClr val="B2DFDB"/>
                </a:solidFill>
              </a:rPr>
              <a:t>Dec 2015</a:t>
            </a:r>
          </a:p>
          <a:p>
            <a:pPr algn="r"/>
            <a:endParaRPr lang="fa-IR" dirty="0">
              <a:solidFill>
                <a:srgbClr val="B2DFD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3627"/>
          <a:stretch/>
        </p:blipFill>
        <p:spPr>
          <a:xfrm rot="5400000">
            <a:off x="1265138" y="2123491"/>
            <a:ext cx="1760244" cy="455178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7"/>
          <a:stretch/>
        </p:blipFill>
        <p:spPr>
          <a:xfrm rot="5400000">
            <a:off x="11038180" y="4150568"/>
            <a:ext cx="1760244" cy="6469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002241" y="1271845"/>
            <a:ext cx="5638050" cy="2169622"/>
          </a:xfrm>
          <a:prstGeom prst="wedgeRoundRectCallout">
            <a:avLst>
              <a:gd name="adj1" fmla="val -31019"/>
              <a:gd name="adj2" fmla="val 59666"/>
              <a:gd name="adj3" fmla="val 16667"/>
            </a:avLst>
          </a:prstGeom>
          <a:solidFill>
            <a:srgbClr val="80CBC4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Low"/>
            <a:r>
              <a:rPr lang="en-US" sz="2000" dirty="0">
                <a:solidFill>
                  <a:srgbClr val="004D40"/>
                </a:solidFill>
                <a:latin typeface="+mj-lt"/>
              </a:rPr>
              <a:t>the collection, classification, storage, and analysis of biochemical and biological information using computers especially as applied to molecular genetics and </a:t>
            </a:r>
            <a:r>
              <a:rPr lang="en-US" sz="2000" dirty="0" smtClean="0">
                <a:solidFill>
                  <a:srgbClr val="004D40"/>
                </a:solidFill>
                <a:latin typeface="+mj-lt"/>
              </a:rPr>
              <a:t>genomics.</a:t>
            </a:r>
          </a:p>
          <a:p>
            <a:pPr algn="justLow"/>
            <a:endParaRPr lang="fa-IR" sz="2000" dirty="0">
              <a:solidFill>
                <a:srgbClr val="004D4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9321">
            <a:off x="8820869" y="2988271"/>
            <a:ext cx="900965" cy="906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7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Protein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tRNA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chemeClr val="tx1"/>
                </a:solidFill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</a:rPr>
              <a:t>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Ribosome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806588" y="2585258"/>
            <a:ext cx="1983485" cy="48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Transcription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479382" y="2585258"/>
            <a:ext cx="7734487" cy="48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Translation</a:t>
            </a:r>
            <a:endParaRPr lang="fa-I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3744" y="538677"/>
            <a:ext cx="1147152" cy="446936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812" y="1872808"/>
            <a:ext cx="6831563" cy="180110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HGP</a:t>
            </a:r>
            <a:r>
              <a:rPr lang="en-US" sz="2400" dirty="0" smtClean="0"/>
              <a:t> (Human Gnome Project)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64125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Genome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Started: 1995</a:t>
            </a:r>
          </a:p>
          <a:p>
            <a:r>
              <a:rPr lang="en-US" dirty="0" smtClean="0"/>
              <a:t>Finished: 2003</a:t>
            </a:r>
          </a:p>
          <a:p>
            <a:r>
              <a:rPr lang="en-US" dirty="0" smtClean="0"/>
              <a:t>Found By US Government via National Institute of Health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Genome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Started: 1995</a:t>
            </a:r>
          </a:p>
          <a:p>
            <a:r>
              <a:rPr lang="en-US" dirty="0" smtClean="0"/>
              <a:t>Finished: 2003</a:t>
            </a:r>
          </a:p>
          <a:p>
            <a:r>
              <a:rPr lang="en-US" dirty="0" smtClean="0"/>
              <a:t>Found By US Government via National Institute of Health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00000"/>
                </a:solidFill>
              </a:rPr>
              <a:t>Goal: Determining the sequence of chemical base pairs in human DNA, and of identifying and mapping all of the genes of the human genome from both physical &amp; functional standpoint. 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Genome Project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1525" y="25429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4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Genome Project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1525" y="25429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883925" y="26953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036325" y="28477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88725" y="30001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39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Genome Project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31525" y="25429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883925" y="26953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036325" y="28477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88725" y="3000103"/>
            <a:ext cx="10554789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3971109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90600" y="3683726"/>
            <a:ext cx="1169126" cy="4397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4445" y="3971109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58983" y="4545875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25782" y="3814354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6525" y="4280264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64278" y="3843611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97828" y="4295504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79321" y="3986349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531721" y="3698966"/>
            <a:ext cx="1169126" cy="4397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5566" y="3986349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200104" y="4561115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66903" y="3829594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67646" y="4295504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305399" y="3858851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38949" y="4310744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73680" y="401574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59925" y="401574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994463" y="4590506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061262" y="3858985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62005" y="4324895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0099758" y="3888242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733308" y="4340135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372" y="438463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46772" y="4097247"/>
            <a:ext cx="1169126" cy="4397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80617" y="438463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415155" y="4959396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481954" y="4227875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82697" y="4693785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520450" y="4257132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54000" y="4709025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35493" y="439987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287893" y="4112487"/>
            <a:ext cx="1169126" cy="4397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21738" y="4399870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956276" y="4974636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023075" y="4243115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523818" y="4709025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061571" y="4272372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695121" y="4724265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29852" y="4429261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16097" y="4429261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750635" y="5004027"/>
            <a:ext cx="1001486" cy="1306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817434" y="4272506"/>
            <a:ext cx="627018" cy="60524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318177" y="4738416"/>
            <a:ext cx="842554" cy="2786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9855930" y="4301763"/>
            <a:ext cx="836024" cy="4366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489480" y="4753656"/>
            <a:ext cx="984069" cy="5878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104769" y="4933815"/>
            <a:ext cx="1169126" cy="4397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049645" y="4082006"/>
            <a:ext cx="627018" cy="60524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3826887" y="4898301"/>
            <a:ext cx="836024" cy="43665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845352" y="4354286"/>
            <a:ext cx="1169126" cy="43978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5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567" y="2285442"/>
            <a:ext cx="4798987" cy="1801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The </a:t>
            </a:r>
            <a:r>
              <a:rPr lang="en-US" sz="8900" dirty="0" smtClean="0"/>
              <a:t>Human</a:t>
            </a:r>
            <a:r>
              <a:rPr lang="en-US" sz="6600" dirty="0" smtClean="0"/>
              <a:t> </a:t>
            </a:r>
            <a:r>
              <a:rPr lang="en-US" sz="8900" dirty="0" smtClean="0"/>
              <a:t>Gnome</a:t>
            </a:r>
            <a:r>
              <a:rPr lang="en-US" sz="6600" dirty="0" smtClean="0"/>
              <a:t> Project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2277323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023" y="0"/>
            <a:ext cx="8307977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4D40"/>
                </a:solidFill>
                <a:latin typeface="+mj-lt"/>
              </a:rPr>
              <a:t>Whose DNA was sequenced for the Human Genome Project</a:t>
            </a:r>
            <a:r>
              <a:rPr lang="en-US" sz="4800" b="1" dirty="0" smtClean="0">
                <a:solidFill>
                  <a:srgbClr val="004D40"/>
                </a:solidFill>
                <a:latin typeface="+mj-lt"/>
              </a:rPr>
              <a:t>?</a:t>
            </a:r>
          </a:p>
          <a:p>
            <a:pPr algn="ctr"/>
            <a:endParaRPr lang="en-US" sz="4800" b="1" dirty="0" smtClean="0">
              <a:solidFill>
                <a:srgbClr val="004D40"/>
              </a:solidFill>
              <a:latin typeface="+mj-lt"/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This </a:t>
            </a:r>
            <a:r>
              <a:rPr lang="en-US" sz="3200" dirty="0">
                <a:solidFill>
                  <a:schemeClr val="tx1"/>
                </a:solidFill>
              </a:rPr>
              <a:t>is intentionally not known to protect the volunteers who provided DNA samples for sequencing. The sequence is derived from the DNA of several volunteers.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568" y="2285442"/>
            <a:ext cx="3466576" cy="1801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The </a:t>
            </a:r>
            <a:r>
              <a:rPr lang="en-US" sz="8900" dirty="0" smtClean="0"/>
              <a:t>Human</a:t>
            </a:r>
            <a:r>
              <a:rPr lang="en-US" sz="6600" dirty="0" smtClean="0"/>
              <a:t> </a:t>
            </a:r>
            <a:r>
              <a:rPr lang="en-US" sz="8900" dirty="0" smtClean="0"/>
              <a:t>Gnome</a:t>
            </a:r>
            <a:r>
              <a:rPr lang="en-US" sz="6600" dirty="0" smtClean="0"/>
              <a:t> Project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1983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023" y="0"/>
            <a:ext cx="8307977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004D40"/>
                </a:solidFill>
                <a:latin typeface="+mj-lt"/>
              </a:rPr>
              <a:t>Is the human genome completely sequenced</a:t>
            </a:r>
            <a:r>
              <a:rPr lang="en-US" sz="4800" b="1" dirty="0" smtClean="0">
                <a:solidFill>
                  <a:srgbClr val="004D40"/>
                </a:solidFill>
                <a:latin typeface="+mj-lt"/>
              </a:rPr>
              <a:t>?</a:t>
            </a:r>
          </a:p>
          <a:p>
            <a:pPr algn="ctr"/>
            <a:endParaRPr lang="en-US" sz="4800" b="1" dirty="0" smtClean="0">
              <a:solidFill>
                <a:srgbClr val="004D40"/>
              </a:solidFill>
              <a:latin typeface="+mj-lt"/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Small </a:t>
            </a:r>
            <a:r>
              <a:rPr lang="en-US" sz="3200" dirty="0">
                <a:solidFill>
                  <a:schemeClr val="tx1"/>
                </a:solidFill>
              </a:rPr>
              <a:t>gaps that are unrecoverable in any current sequencing method remain, amounting for about 1 percent of the gene-containing portion of the genome, or </a:t>
            </a:r>
            <a:r>
              <a:rPr lang="en-US" sz="3200" dirty="0" err="1">
                <a:solidFill>
                  <a:schemeClr val="tx1"/>
                </a:solidFill>
              </a:rPr>
              <a:t>euchromatin</a:t>
            </a:r>
            <a:r>
              <a:rPr lang="en-US" sz="3200" dirty="0">
                <a:solidFill>
                  <a:schemeClr val="tx1"/>
                </a:solidFill>
              </a:rPr>
              <a:t>. New technologies will have to be invented to obtain the sequence of these regions.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568" y="2285442"/>
            <a:ext cx="3466576" cy="1801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The </a:t>
            </a:r>
            <a:r>
              <a:rPr lang="en-US" sz="8900" dirty="0" smtClean="0"/>
              <a:t>Human</a:t>
            </a:r>
            <a:r>
              <a:rPr lang="en-US" sz="6600" dirty="0" smtClean="0"/>
              <a:t> </a:t>
            </a:r>
            <a:r>
              <a:rPr lang="en-US" sz="8900" dirty="0" smtClean="0"/>
              <a:t>Gnome</a:t>
            </a:r>
            <a:r>
              <a:rPr lang="en-US" sz="6600" dirty="0" smtClean="0"/>
              <a:t> Project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45531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3744" y="520748"/>
            <a:ext cx="1147152" cy="446936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812" y="1854879"/>
            <a:ext cx="6831563" cy="180110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Biological</a:t>
            </a:r>
            <a:r>
              <a:rPr lang="en-US" sz="2400" dirty="0" smtClean="0"/>
              <a:t>  </a:t>
            </a:r>
            <a:r>
              <a:rPr lang="en-US" sz="3200" dirty="0" smtClean="0"/>
              <a:t>background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052791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023" y="0"/>
            <a:ext cx="8307977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567" y="2285442"/>
            <a:ext cx="4798987" cy="1801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The </a:t>
            </a:r>
            <a:r>
              <a:rPr lang="en-US" sz="8900" dirty="0" smtClean="0"/>
              <a:t>Human</a:t>
            </a:r>
            <a:r>
              <a:rPr lang="en-US" sz="6600" dirty="0" smtClean="0"/>
              <a:t> </a:t>
            </a:r>
            <a:r>
              <a:rPr lang="en-US" sz="8900" dirty="0" smtClean="0"/>
              <a:t>Gnome</a:t>
            </a:r>
            <a:r>
              <a:rPr lang="en-US" sz="6600" dirty="0" smtClean="0"/>
              <a:t> Project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29943" y="2566304"/>
                <a:ext cx="4785862" cy="1239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43" y="2566304"/>
                <a:ext cx="4785862" cy="123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001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4023" y="0"/>
            <a:ext cx="8307977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004D40"/>
                </a:solidFill>
                <a:latin typeface="+mj-lt"/>
              </a:rPr>
              <a:t>New Technologies</a:t>
            </a:r>
          </a:p>
          <a:p>
            <a:pPr algn="ctr"/>
            <a:endParaRPr lang="en-US" sz="4800" b="1" dirty="0" smtClean="0">
              <a:solidFill>
                <a:srgbClr val="004D40"/>
              </a:solidFill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Next Generation Sequencing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Microarray Chips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algn="just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568" y="2285442"/>
            <a:ext cx="3466576" cy="18011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of The </a:t>
            </a:r>
            <a:r>
              <a:rPr lang="en-US" sz="8900" dirty="0" smtClean="0"/>
              <a:t>Human</a:t>
            </a:r>
            <a:r>
              <a:rPr lang="en-US" sz="6600" dirty="0" smtClean="0"/>
              <a:t> </a:t>
            </a:r>
            <a:r>
              <a:rPr lang="en-US" sz="8900" dirty="0" smtClean="0"/>
              <a:t>Gnome</a:t>
            </a:r>
            <a:r>
              <a:rPr lang="en-US" sz="6600" dirty="0" smtClean="0"/>
              <a:t> Project</a:t>
            </a:r>
            <a:endParaRPr lang="fa-I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00" y="2968279"/>
            <a:ext cx="5162550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45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6"/>
          <a:stretch/>
        </p:blipFill>
        <p:spPr>
          <a:xfrm rot="16200000">
            <a:off x="195953" y="2057619"/>
            <a:ext cx="1147152" cy="1664564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1812" y="1989350"/>
            <a:ext cx="6831563" cy="1801103"/>
          </a:xfrm>
        </p:spPr>
        <p:txBody>
          <a:bodyPr>
            <a:normAutofit fontScale="90000"/>
          </a:bodyPr>
          <a:lstStyle/>
          <a:p>
            <a:r>
              <a:rPr lang="en-US" sz="6600" dirty="0" smtClean="0"/>
              <a:t>Sequence Alignment</a:t>
            </a:r>
            <a:r>
              <a:rPr lang="en-US" sz="2400" dirty="0" smtClean="0"/>
              <a:t> Problem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67895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81" y="2609277"/>
            <a:ext cx="9371438" cy="3228815"/>
          </a:xfrm>
        </p:spPr>
      </p:pic>
    </p:spTree>
    <p:extLst>
      <p:ext uri="{BB962C8B-B14F-4D97-AF65-F5344CB8AC3E}">
        <p14:creationId xmlns:p14="http://schemas.microsoft.com/office/powerpoint/2010/main" val="2435336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alignment for two sequence S and T: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NEEDLEMAN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WUNSCH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alignment for two sequence S and T: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NEEDLEMAN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W--UN-SCH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5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alignment for two sequence S and T: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NEEDLEMAN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W--UN-SCH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Or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NEEDLE-M-AN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W----NSCH--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alignment for two sequence S and T: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NEEDLEMAN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W--UN-SCH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Or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NEEDLE-MA-N</a:t>
            </a:r>
          </a:p>
          <a:p>
            <a:pPr marL="0" indent="0" algn="ctr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W-----NSCH-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 function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Maximization Optimization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2536947"/>
            <a:ext cx="1838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the biological functions of genes</a:t>
            </a:r>
          </a:p>
          <a:p>
            <a:r>
              <a:rPr lang="en-US" dirty="0" smtClean="0"/>
              <a:t>Finding the evolution distance</a:t>
            </a:r>
          </a:p>
          <a:p>
            <a:r>
              <a:rPr lang="en-US" dirty="0" smtClean="0"/>
              <a:t>Helping Genome Assembly </a:t>
            </a:r>
          </a:p>
          <a:p>
            <a:r>
              <a:rPr lang="en-US" dirty="0" smtClean="0"/>
              <a:t>Finding SNPs</a:t>
            </a:r>
          </a:p>
          <a:p>
            <a:r>
              <a:rPr lang="en-US" dirty="0" smtClean="0"/>
              <a:t>Phylogenetic Trees</a:t>
            </a:r>
          </a:p>
        </p:txBody>
      </p:sp>
    </p:spTree>
    <p:extLst>
      <p:ext uri="{BB962C8B-B14F-4D97-AF65-F5344CB8AC3E}">
        <p14:creationId xmlns:p14="http://schemas.microsoft.com/office/powerpoint/2010/main" val="284780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33" y="868669"/>
            <a:ext cx="6103775" cy="1034467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Humans (and other Organisms)</a:t>
            </a:r>
            <a:endParaRPr lang="fa-IR" sz="3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3" y="5462488"/>
            <a:ext cx="1380930" cy="889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12" y="4273421"/>
            <a:ext cx="1528461" cy="965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597" y="2711847"/>
            <a:ext cx="1701476" cy="1338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91" y="205273"/>
            <a:ext cx="1652882" cy="236126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16234" y="2863860"/>
            <a:ext cx="610377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Organs</a:t>
            </a:r>
            <a:endParaRPr lang="fa-IR" sz="3600" dirty="0">
              <a:solidFill>
                <a:schemeClr val="bg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16232" y="4204941"/>
            <a:ext cx="610377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Tissues</a:t>
            </a:r>
            <a:endParaRPr lang="fa-IR" sz="36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16231" y="5389918"/>
            <a:ext cx="610377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bg1"/>
                </a:solidFill>
              </a:rPr>
              <a:t>Cells</a:t>
            </a:r>
            <a:endParaRPr lang="fa-IR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013986" y="307910"/>
            <a:ext cx="0" cy="6254255"/>
          </a:xfrm>
          <a:prstGeom prst="line">
            <a:avLst/>
          </a:prstGeom>
          <a:ln w="57150">
            <a:solidFill>
              <a:srgbClr val="B2DF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Sequence Alignment</a:t>
            </a:r>
          </a:p>
          <a:p>
            <a:pPr lvl="1"/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2976563"/>
            <a:ext cx="4191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 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Pairwise Sequence Alignment</a:t>
            </a:r>
          </a:p>
          <a:p>
            <a:pPr lvl="1"/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 smtClean="0"/>
              <a:t>Problem in Time and Space</a:t>
            </a:r>
          </a:p>
          <a:p>
            <a:pPr lvl="2"/>
            <a:r>
              <a:rPr lang="en-US" dirty="0" smtClean="0"/>
              <a:t>99% Similarity in humans</a:t>
            </a:r>
          </a:p>
          <a:p>
            <a:pPr lvl="2"/>
            <a:r>
              <a:rPr lang="en-US" dirty="0" smtClean="0"/>
              <a:t>Branch and Bound Approach</a:t>
            </a:r>
          </a:p>
          <a:p>
            <a:pPr lvl="2"/>
            <a:r>
              <a:rPr lang="en-US" dirty="0" smtClean="0"/>
              <a:t>d-limited Distance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88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2913" y="1679487"/>
            <a:ext cx="1147152" cy="4469363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3551" y="1605987"/>
            <a:ext cx="6831563" cy="180110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U </a:t>
            </a:r>
            <a:r>
              <a:rPr lang="en-US" sz="6600" dirty="0" smtClean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12058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9423" y="472701"/>
            <a:ext cx="6606092" cy="10344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D</a:t>
            </a:r>
            <a:r>
              <a:rPr lang="en-US" b="1" dirty="0" smtClean="0"/>
              <a:t>eoxyribo</a:t>
            </a:r>
            <a:r>
              <a:rPr lang="en-US" sz="7300" b="1" dirty="0" smtClean="0">
                <a:solidFill>
                  <a:schemeClr val="bg1"/>
                </a:solidFill>
              </a:rPr>
              <a:t>N</a:t>
            </a:r>
            <a:r>
              <a:rPr lang="en-US" b="1" dirty="0" smtClean="0"/>
              <a:t>ucleic </a:t>
            </a:r>
            <a:r>
              <a:rPr lang="en-US" sz="7300" b="1" dirty="0" smtClean="0">
                <a:solidFill>
                  <a:schemeClr val="bg1"/>
                </a:solidFill>
              </a:rPr>
              <a:t>A</a:t>
            </a:r>
            <a:r>
              <a:rPr lang="en-US" b="1" dirty="0" smtClean="0"/>
              <a:t>cid</a:t>
            </a:r>
            <a:endParaRPr lang="fa-IR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79703" y="3112781"/>
            <a:ext cx="5188964" cy="197773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38642" y="3036643"/>
            <a:ext cx="2521386" cy="1065007"/>
            <a:chOff x="1738642" y="3036643"/>
            <a:chExt cx="2521386" cy="1065007"/>
          </a:xfrm>
        </p:grpSpPr>
        <p:sp>
          <p:nvSpPr>
            <p:cNvPr id="14" name="Oval 13"/>
            <p:cNvSpPr/>
            <p:nvPr/>
          </p:nvSpPr>
          <p:spPr>
            <a:xfrm>
              <a:off x="1738642" y="3036643"/>
              <a:ext cx="1065007" cy="1065007"/>
            </a:xfrm>
            <a:prstGeom prst="ellipse">
              <a:avLst/>
            </a:prstGeom>
            <a:noFill/>
            <a:ln w="603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17" name="Straight Connector 16"/>
            <p:cNvCxnSpPr>
              <a:stCxn id="14" idx="6"/>
            </p:cNvCxnSpPr>
            <p:nvPr/>
          </p:nvCxnSpPr>
          <p:spPr>
            <a:xfrm>
              <a:off x="2803649" y="3569147"/>
              <a:ext cx="1456379" cy="0"/>
            </a:xfrm>
            <a:prstGeom prst="line">
              <a:avLst/>
            </a:prstGeom>
            <a:noFill/>
            <a:ln w="603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86127" y="2799517"/>
            <a:ext cx="3638283" cy="18904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69" y="1507168"/>
            <a:ext cx="1808770" cy="1512132"/>
          </a:xfrm>
          <a:prstGeom prst="rect">
            <a:avLst/>
          </a:prstGeom>
        </p:spPr>
      </p:pic>
      <p:sp>
        <p:nvSpPr>
          <p:cNvPr id="21" name="Title 3"/>
          <p:cNvSpPr txBox="1">
            <a:spLocks/>
          </p:cNvSpPr>
          <p:nvPr/>
        </p:nvSpPr>
        <p:spPr>
          <a:xfrm>
            <a:off x="6573821" y="3227523"/>
            <a:ext cx="2140150" cy="85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300" b="1" dirty="0" smtClean="0">
                <a:solidFill>
                  <a:schemeClr val="bg1"/>
                </a:solidFill>
              </a:rPr>
              <a:t>A</a:t>
            </a:r>
            <a:r>
              <a:rPr lang="en-US" b="1" dirty="0" smtClean="0"/>
              <a:t>denine</a:t>
            </a:r>
            <a:endParaRPr lang="fa-IR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17" y="1683800"/>
            <a:ext cx="1869152" cy="1274762"/>
          </a:xfrm>
          <a:prstGeom prst="rect">
            <a:avLst/>
          </a:prstGeom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9001431" y="3221971"/>
            <a:ext cx="2140150" cy="85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300" b="1" dirty="0" smtClean="0">
                <a:solidFill>
                  <a:schemeClr val="bg1"/>
                </a:solidFill>
              </a:rPr>
              <a:t>T</a:t>
            </a:r>
            <a:r>
              <a:rPr lang="en-US" b="1" dirty="0" smtClean="0"/>
              <a:t>hymine</a:t>
            </a:r>
            <a:endParaRPr lang="fa-IR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61" y="4101650"/>
            <a:ext cx="1676494" cy="1649116"/>
          </a:xfrm>
          <a:prstGeom prst="rect">
            <a:avLst/>
          </a:prstGeom>
        </p:spPr>
      </p:pic>
      <p:sp>
        <p:nvSpPr>
          <p:cNvPr id="25" name="Title 3"/>
          <p:cNvSpPr txBox="1">
            <a:spLocks/>
          </p:cNvSpPr>
          <p:nvPr/>
        </p:nvSpPr>
        <p:spPr>
          <a:xfrm>
            <a:off x="6573821" y="5827551"/>
            <a:ext cx="2140150" cy="85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300" b="1" dirty="0" smtClean="0">
                <a:solidFill>
                  <a:schemeClr val="bg1"/>
                </a:solidFill>
              </a:rPr>
              <a:t>C</a:t>
            </a:r>
            <a:r>
              <a:rPr lang="en-US" b="1" dirty="0" smtClean="0"/>
              <a:t>ytosine</a:t>
            </a:r>
            <a:endParaRPr lang="fa-IR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15" y="4079265"/>
            <a:ext cx="1916403" cy="1602113"/>
          </a:xfrm>
          <a:prstGeom prst="rect">
            <a:avLst/>
          </a:prstGeom>
        </p:spPr>
      </p:pic>
      <p:sp>
        <p:nvSpPr>
          <p:cNvPr id="27" name="Title 3"/>
          <p:cNvSpPr txBox="1">
            <a:spLocks/>
          </p:cNvSpPr>
          <p:nvPr/>
        </p:nvSpPr>
        <p:spPr>
          <a:xfrm>
            <a:off x="9030038" y="5794608"/>
            <a:ext cx="2140150" cy="854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300" b="1" dirty="0" smtClean="0">
                <a:solidFill>
                  <a:schemeClr val="bg1"/>
                </a:solidFill>
              </a:rPr>
              <a:t>G</a:t>
            </a:r>
            <a:r>
              <a:rPr lang="en-US" b="1" dirty="0" smtClean="0"/>
              <a:t>uanine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232006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DNA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Protein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mRNA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rgbClr val="80CBC4"/>
                </a:solidFill>
              </a:rPr>
              <a:t>tRNA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rgbClr val="80CBC4"/>
                </a:solidFill>
              </a:rPr>
              <a:t>r</a:t>
            </a:r>
            <a:r>
              <a:rPr lang="en-US" sz="2400" dirty="0" err="1" smtClean="0">
                <a:solidFill>
                  <a:srgbClr val="80CBC4"/>
                </a:solidFill>
              </a:rPr>
              <a:t>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80CBC4"/>
                </a:solidFill>
              </a:rPr>
              <a:t>Ribosome</a:t>
            </a:r>
            <a:endParaRPr lang="fa-IR" sz="2400" dirty="0">
              <a:solidFill>
                <a:srgbClr val="80CB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0878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Protein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mRNA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rgbClr val="80CBC4"/>
                </a:solidFill>
              </a:rPr>
              <a:t>tRNA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rgbClr val="80CBC4"/>
                </a:solidFill>
              </a:rPr>
              <a:t>r</a:t>
            </a:r>
            <a:r>
              <a:rPr lang="en-US" sz="2400" dirty="0" err="1" smtClean="0">
                <a:solidFill>
                  <a:srgbClr val="80CBC4"/>
                </a:solidFill>
              </a:rPr>
              <a:t>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80CBC4"/>
                </a:solidFill>
              </a:rPr>
              <a:t>Ribosome</a:t>
            </a:r>
            <a:endParaRPr lang="fa-IR" sz="2400" dirty="0">
              <a:solidFill>
                <a:srgbClr val="80CBC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9823" y="1114842"/>
            <a:ext cx="2340264" cy="8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6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Protein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80CBC4"/>
                </a:solidFill>
              </a:rPr>
              <a:t>mRNA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rgbClr val="80CBC4"/>
                </a:solidFill>
              </a:rPr>
              <a:t>tRNA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rgbClr val="80CBC4"/>
                </a:solidFill>
              </a:rPr>
              <a:t>r</a:t>
            </a:r>
            <a:r>
              <a:rPr lang="en-US" sz="2400" dirty="0" err="1" smtClean="0">
                <a:solidFill>
                  <a:srgbClr val="80CBC4"/>
                </a:solidFill>
              </a:rPr>
              <a:t>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80CBC4"/>
                </a:solidFill>
              </a:rPr>
              <a:t>Ribosome</a:t>
            </a:r>
            <a:endParaRPr lang="fa-IR" sz="2400" dirty="0">
              <a:solidFill>
                <a:srgbClr val="80CBC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01382" y="764637"/>
            <a:ext cx="2608836" cy="1521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9823" y="1114842"/>
            <a:ext cx="2340264" cy="8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Protein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rgbClr val="80CBC4"/>
                </a:solidFill>
              </a:rPr>
              <a:t>tRNA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rgbClr val="80CBC4"/>
                </a:solidFill>
              </a:rPr>
              <a:t>r</a:t>
            </a:r>
            <a:r>
              <a:rPr lang="en-US" sz="2400" dirty="0" err="1" smtClean="0">
                <a:solidFill>
                  <a:srgbClr val="80CBC4"/>
                </a:solidFill>
              </a:rPr>
              <a:t>RNA</a:t>
            </a:r>
            <a:endParaRPr lang="fa-IR" sz="2400" dirty="0">
              <a:solidFill>
                <a:srgbClr val="80CBC4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rgbClr val="80CBC4"/>
                </a:solidFill>
              </a:rPr>
              <a:t>Ribosome</a:t>
            </a:r>
            <a:endParaRPr lang="fa-IR" sz="2400" dirty="0">
              <a:solidFill>
                <a:srgbClr val="80CBC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01382" y="764637"/>
            <a:ext cx="2608836" cy="1521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9823" y="1114842"/>
            <a:ext cx="2340264" cy="8919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1" b="19491"/>
          <a:stretch/>
        </p:blipFill>
        <p:spPr>
          <a:xfrm>
            <a:off x="1806314" y="220900"/>
            <a:ext cx="2125605" cy="26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DNA to Protein Pathway</a:t>
            </a:r>
            <a:endParaRPr lang="fa-IR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 rot="16200000">
            <a:off x="-121433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 rot="16200000">
            <a:off x="10214058" y="3655243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Protein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 rot="16200000">
            <a:off x="1986545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 rot="16200000">
            <a:off x="5464036" y="3655242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 smtClean="0">
                <a:solidFill>
                  <a:schemeClr val="tx1"/>
                </a:solidFill>
              </a:rPr>
              <a:t>tRNA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 rot="16200000">
            <a:off x="6235032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err="1">
                <a:solidFill>
                  <a:schemeClr val="tx1"/>
                </a:solidFill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</a:rPr>
              <a:t>RNA</a:t>
            </a:r>
            <a:endParaRPr lang="fa-IR" sz="2400" dirty="0">
              <a:solidFill>
                <a:schemeClr val="tx1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 rot="16200000">
            <a:off x="7006028" y="3655241"/>
            <a:ext cx="1983485" cy="1034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2DFDB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Ribosome</a:t>
            </a:r>
            <a:endParaRPr lang="fa-IR" sz="2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01382" y="764637"/>
            <a:ext cx="2608836" cy="1521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9823" y="1114842"/>
            <a:ext cx="2340264" cy="8919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1" b="19491"/>
          <a:stretch/>
        </p:blipFill>
        <p:spPr>
          <a:xfrm>
            <a:off x="1806314" y="220900"/>
            <a:ext cx="2125605" cy="26083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8" y="220900"/>
            <a:ext cx="4060609" cy="259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522</Words>
  <Application>Microsoft Office PowerPoint</Application>
  <PresentationFormat>Widescreen</PresentationFormat>
  <Paragraphs>160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Bioinformatics  </vt:lpstr>
      <vt:lpstr>Biological  background</vt:lpstr>
      <vt:lpstr>Humans (and other Organisms)</vt:lpstr>
      <vt:lpstr>DeoxyriboNucleic Acid</vt:lpstr>
      <vt:lpstr>DNA to Protein Pathway</vt:lpstr>
      <vt:lpstr>DNA to Protein Pathway</vt:lpstr>
      <vt:lpstr>DNA to Protein Pathway</vt:lpstr>
      <vt:lpstr>DNA to Protein Pathway</vt:lpstr>
      <vt:lpstr>DNA to Protein Pathway</vt:lpstr>
      <vt:lpstr>DNA to Protein Pathway</vt:lpstr>
      <vt:lpstr>HGP (Human Gnome Project)</vt:lpstr>
      <vt:lpstr>Human Genome Project</vt:lpstr>
      <vt:lpstr>Human Genome Project</vt:lpstr>
      <vt:lpstr>Human Genome Project</vt:lpstr>
      <vt:lpstr>Human Genome Project</vt:lpstr>
      <vt:lpstr>Human Genome Project</vt:lpstr>
      <vt:lpstr>Results of The Human Gnome Project</vt:lpstr>
      <vt:lpstr>Results of The Human Gnome Project</vt:lpstr>
      <vt:lpstr>Results of The Human Gnome Project</vt:lpstr>
      <vt:lpstr>Results of The Human Gnome Project</vt:lpstr>
      <vt:lpstr>Results of The Human Gnome Project</vt:lpstr>
      <vt:lpstr>Sequence Alignment Problem</vt:lpstr>
      <vt:lpstr>Sequence Alignment Problem</vt:lpstr>
      <vt:lpstr>Sequence Alignment Problem</vt:lpstr>
      <vt:lpstr>Sequence Alignment Problem</vt:lpstr>
      <vt:lpstr>Sequence Alignment Problem</vt:lpstr>
      <vt:lpstr>Sequence Alignment Problem</vt:lpstr>
      <vt:lpstr>Sequence Alignment Problem</vt:lpstr>
      <vt:lpstr>Sequence Alignment Applications</vt:lpstr>
      <vt:lpstr>Sequence Alignment Algorithm</vt:lpstr>
      <vt:lpstr>Sequence Alignment Algorithm</vt:lpstr>
      <vt:lpstr>Thank U 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Soroush Zargarbashi</dc:creator>
  <cp:lastModifiedBy>Soroush</cp:lastModifiedBy>
  <cp:revision>33</cp:revision>
  <dcterms:created xsi:type="dcterms:W3CDTF">2016-10-23T17:26:58Z</dcterms:created>
  <dcterms:modified xsi:type="dcterms:W3CDTF">2016-10-29T03:36:48Z</dcterms:modified>
</cp:coreProperties>
</file>