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2" r:id="rId7"/>
    <p:sldId id="263" r:id="rId8"/>
    <p:sldId id="276" r:id="rId9"/>
    <p:sldId id="272" r:id="rId10"/>
    <p:sldId id="273" r:id="rId11"/>
    <p:sldId id="274" r:id="rId12"/>
    <p:sldId id="275" r:id="rId13"/>
    <p:sldId id="267" r:id="rId14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gDS7xCnudbKOBpPEjEO71s1Zfs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91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32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308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711200" y="4859338"/>
            <a:ext cx="56769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50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0" descr="pppstyles-07-0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59513"/>
            <a:ext cx="9144000" cy="59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0"/>
          <p:cNvGrpSpPr/>
          <p:nvPr/>
        </p:nvGrpSpPr>
        <p:grpSpPr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7" name="Google Shape;17;p10"/>
            <p:cNvSpPr/>
            <p:nvPr/>
          </p:nvSpPr>
          <p:spPr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0"/>
          <p:cNvSpPr/>
          <p:nvPr/>
        </p:nvSpPr>
        <p:spPr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0" descr="Logo-sw-transparent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715000"/>
            <a:ext cx="914400" cy="9128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1" name="Google Shape;21;p10" descr="vs-transpar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650" y="188913"/>
            <a:ext cx="86360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A"/>
              </a:buClr>
              <a:buSzPts val="2400"/>
              <a:buFont typeface="Arial"/>
              <a:buNone/>
              <a:defRPr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2160"/>
              <a:buChar char="▪"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60"/>
              <a:buChar char="▪"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/>
          <p:nvPr/>
        </p:nvSpPr>
        <p:spPr>
          <a:xfrm>
            <a:off x="1444625" y="4941888"/>
            <a:ext cx="6223000" cy="97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rPr>
              <a:t>Lehrstuhl für Praktische Informatik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rPr>
              <a:t>Fakultät WIAI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rPr>
              <a:t>Otto-Friedrich-Universität Bamberg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3914775" y="4397375"/>
            <a:ext cx="129698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 descr="pppstyles-07-0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59513"/>
            <a:ext cx="9144000" cy="59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11"/>
          <p:cNvGrpSpPr/>
          <p:nvPr/>
        </p:nvGrpSpPr>
        <p:grpSpPr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29" name="Google Shape;29;p11"/>
            <p:cNvSpPr/>
            <p:nvPr/>
          </p:nvSpPr>
          <p:spPr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1" descr="Logo-sw-transparent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6026150"/>
            <a:ext cx="573088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33" name="Google Shape;33;p11" descr="vs-transpar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4538" y="115888"/>
            <a:ext cx="671512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Char char="❑"/>
              <a:defRPr/>
            </a:lvl1pPr>
            <a:lvl2pPr marL="914400" lvl="1" indent="-381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2pPr>
            <a:lvl3pPr marL="1371600" lvl="2" indent="-381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3pPr>
            <a:lvl4pPr marL="1828800" lvl="3" indent="-381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/>
            </a:lvl4pPr>
            <a:lvl5pPr marL="2286000" lvl="4" indent="-36576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5pPr>
            <a:lvl6pPr marL="2743200" lvl="5" indent="-36576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6pPr>
            <a:lvl7pPr marL="3200400" lvl="6" indent="-36576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7pPr>
            <a:lvl8pPr marL="3657600" lvl="7" indent="-365759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8pPr>
            <a:lvl9pPr marL="4114800" lvl="8" indent="-365759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-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1981200" y="6524625"/>
            <a:ext cx="6261100" cy="3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rPr>
              <a:t>Distributed Systems Group – WIAI – University of Bamberg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2282825" y="6278819"/>
            <a:ext cx="5959475" cy="3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rPr>
              <a:t>Option A1, DSG-Proj-M (Winter term 2019/20): Building REST APIs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61387" cy="550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407A"/>
              </a:buClr>
              <a:buSzPts val="2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57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57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575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575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1296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DSG-Proj-M: Building REST APIs (Winter term 2019/2020)</a:t>
            </a:r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A"/>
              </a:buClr>
              <a:buSzPts val="2400"/>
              <a:buFont typeface="Arial"/>
              <a:buNone/>
            </a:pPr>
            <a:r>
              <a:rPr lang="en-US"/>
              <a:t>Option A1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A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3914775" y="4397375"/>
            <a:ext cx="129698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API Design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lvl="0" indent="-26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/>
              <a:t>Roles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Admin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Caretaker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Resident</a:t>
            </a:r>
            <a:endParaRPr/>
          </a:p>
          <a:p>
            <a:pPr marL="269875" lvl="0" indent="-26987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/>
              <a:t>Authentication Service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/users/{user-id}</a:t>
            </a:r>
            <a:endParaRPr/>
          </a:p>
          <a:p>
            <a:pPr marL="987425" lvl="3" indent="-19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Authentication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POST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/authentication/login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/authentication/{access-token}/validation</a:t>
            </a:r>
            <a:endParaRPr/>
          </a:p>
          <a:p>
            <a:pPr marL="446088" lvl="1" indent="-349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API Design (Contd.)</a:t>
            </a: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lvl="0" indent="-26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/>
              <a:t>Appointment Service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Appointment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POST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/appointments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/appointments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/appointments/{appointment-id}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PATCH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/appointments/{appointment-id}</a:t>
            </a:r>
            <a:endParaRPr/>
          </a:p>
          <a:p>
            <a:pPr marL="815975" lvl="3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Contractor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/contractors/{contractor-user-id}/appointments</a:t>
            </a:r>
            <a:endParaRPr/>
          </a:p>
          <a:p>
            <a:pPr marL="717550" lvl="2" indent="-285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API Design (Contd.)</a:t>
            </a: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lvl="0" indent="-26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/>
              <a:t>Contract Service</a:t>
            </a: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Contract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POST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/contracts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/contracts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/contracts/{contract-id}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PATCH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/contracts/{contract-id}</a:t>
            </a:r>
            <a:endParaRPr/>
          </a:p>
          <a:p>
            <a:pPr marL="536575" lvl="2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46088" lvl="1" indent="-187325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Contractor Resource</a:t>
            </a:r>
            <a:endParaRPr/>
          </a:p>
          <a:p>
            <a:pPr marL="717550" lvl="2" indent="-1809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GET</a:t>
            </a:r>
            <a:endParaRPr/>
          </a:p>
          <a:p>
            <a:pPr marL="987425" lvl="3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/>
              <a:t>/contractors/{contractor-user-id}/contracts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3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" indent="0">
              <a:buNone/>
            </a:pPr>
            <a:r>
              <a:rPr lang="de-DE" sz="1600" dirty="0" smtClean="0"/>
              <a:t>[1]</a:t>
            </a:r>
            <a:r>
              <a:rPr lang="en-US" sz="1600" dirty="0"/>
              <a:t> Roy Thomas Fielding. Architectural Styles and the Design of Network-based </a:t>
            </a:r>
            <a:r>
              <a:rPr lang="en-US" sz="1600" dirty="0" smtClean="0"/>
              <a:t>Software Architectures</a:t>
            </a:r>
            <a:r>
              <a:rPr lang="en-US" sz="1600" dirty="0"/>
              <a:t>. PhD dissertation, University of California, Irvine, 2000</a:t>
            </a:r>
            <a:r>
              <a:rPr lang="en-US" sz="1600" dirty="0" smtClean="0"/>
              <a:t>.</a:t>
            </a:r>
          </a:p>
          <a:p>
            <a:pPr marL="148590" indent="0">
              <a:buNone/>
            </a:pPr>
            <a:r>
              <a:rPr lang="de-DE" sz="1600" dirty="0" smtClean="0"/>
              <a:t>[2]</a:t>
            </a:r>
            <a:r>
              <a:rPr lang="en-US" sz="1600" dirty="0"/>
              <a:t> Martin Fowler. Richardson maturity model. 2010. [</a:t>
            </a:r>
            <a:r>
              <a:rPr lang="en-US" sz="1600" dirty="0" err="1"/>
              <a:t>Online;Last</a:t>
            </a:r>
            <a:r>
              <a:rPr lang="en-US" sz="1600" dirty="0"/>
              <a:t> accessed 2020-02-06].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42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480"/>
              </a:spcBef>
              <a:buSzPts val="1680"/>
              <a:buFont typeface="Wingdings" panose="05000000000000000000" pitchFamily="2" charset="2"/>
              <a:buChar char="q"/>
            </a:pPr>
            <a:r>
              <a:rPr lang="de-DE" sz="1800" dirty="0" smtClean="0"/>
              <a:t>REST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en-US" sz="1800" dirty="0"/>
              <a:t>Guiding </a:t>
            </a:r>
            <a:r>
              <a:rPr lang="en-US" sz="1800" dirty="0" smtClean="0"/>
              <a:t>Principles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sz="1800" dirty="0"/>
              <a:t>Rest Over </a:t>
            </a:r>
            <a:r>
              <a:rPr lang="en-US" sz="1800" dirty="0" smtClean="0"/>
              <a:t>HTTP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sz="1800" dirty="0"/>
              <a:t>Richardson Maturity </a:t>
            </a:r>
            <a:r>
              <a:rPr lang="en-US" sz="1800" dirty="0" smtClean="0"/>
              <a:t>Model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sz="1800" dirty="0"/>
              <a:t>Application </a:t>
            </a:r>
            <a:r>
              <a:rPr lang="en-US" sz="1800" dirty="0" smtClean="0"/>
              <a:t>Architecture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sz="1800" dirty="0" smtClean="0"/>
              <a:t>System Architecture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sz="1800" dirty="0"/>
              <a:t>API Design</a:t>
            </a:r>
            <a:endParaRPr lang="en-US" sz="1800" dirty="0" smtClean="0"/>
          </a:p>
          <a:p>
            <a:pPr marL="269875" lvl="0" indent="-269875">
              <a:spcBef>
                <a:spcPts val="480"/>
              </a:spcBef>
              <a:buSzPts val="1680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en-US" dirty="0"/>
              <a:t>Guiding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Representational State Transfer (REST)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architectural style that defines a set of constraints to be used for creating Web services</a:t>
            </a:r>
            <a:r>
              <a:rPr lang="en-US" dirty="0" smtClean="0"/>
              <a:t>.</a:t>
            </a:r>
          </a:p>
          <a:p>
            <a:pPr marL="533400" lvl="1" indent="0">
              <a:buNone/>
            </a:pPr>
            <a:endParaRPr lang="en-US" dirty="0" smtClean="0"/>
          </a:p>
          <a:p>
            <a:r>
              <a:rPr lang="en-US" dirty="0" smtClean="0"/>
              <a:t>Guiding Principles of REST</a:t>
            </a:r>
            <a:r>
              <a:rPr lang="en-US" sz="1200" dirty="0" smtClean="0"/>
              <a:t>[1]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Client-Server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Cacheable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Layered system</a:t>
            </a:r>
          </a:p>
        </p:txBody>
      </p:sp>
    </p:spTree>
    <p:extLst>
      <p:ext uri="{BB962C8B-B14F-4D97-AF65-F5344CB8AC3E}">
        <p14:creationId xmlns:p14="http://schemas.microsoft.com/office/powerpoint/2010/main" val="29829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 HTTP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invoked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HTTP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endParaRPr lang="en-US" dirty="0" smtClean="0"/>
          </a:p>
          <a:p>
            <a:r>
              <a:rPr lang="en-US" dirty="0" smtClean="0"/>
              <a:t>Not dependent on single </a:t>
            </a:r>
            <a:r>
              <a:rPr lang="en-US" dirty="0"/>
              <a:t>communication </a:t>
            </a:r>
            <a:r>
              <a:rPr lang="en-US" dirty="0" smtClean="0"/>
              <a:t>protocol</a:t>
            </a:r>
          </a:p>
          <a:p>
            <a:r>
              <a:rPr lang="en-US" dirty="0"/>
              <a:t>D</a:t>
            </a:r>
            <a:r>
              <a:rPr lang="en-US" dirty="0" smtClean="0"/>
              <a:t>escribed </a:t>
            </a:r>
            <a:r>
              <a:rPr lang="en-US" dirty="0"/>
              <a:t>the </a:t>
            </a:r>
            <a:r>
              <a:rPr lang="en-US" dirty="0" smtClean="0"/>
              <a:t>media type(s</a:t>
            </a:r>
            <a:r>
              <a:rPr lang="en-US" dirty="0"/>
              <a:t>) used for representing </a:t>
            </a:r>
            <a:r>
              <a:rPr lang="en-US" dirty="0" smtClean="0"/>
              <a:t>resources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 smtClean="0"/>
              <a:t>fixed </a:t>
            </a:r>
            <a:r>
              <a:rPr lang="en-US" dirty="0"/>
              <a:t>resource </a:t>
            </a:r>
            <a:r>
              <a:rPr lang="en-US" dirty="0" smtClean="0"/>
              <a:t>names.</a:t>
            </a:r>
            <a:r>
              <a:rPr lang="en-US" dirty="0"/>
              <a:t> </a:t>
            </a:r>
            <a:r>
              <a:rPr lang="en-US" dirty="0" smtClean="0"/>
              <a:t>Servers have </a:t>
            </a:r>
            <a:r>
              <a:rPr lang="en-US" dirty="0"/>
              <a:t>the freedom to control their </a:t>
            </a:r>
            <a:r>
              <a:rPr lang="en-US" dirty="0" smtClean="0"/>
              <a:t>own namespace.</a:t>
            </a:r>
          </a:p>
          <a:p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types for describing server </a:t>
            </a:r>
            <a:r>
              <a:rPr lang="en-US" dirty="0" smtClean="0"/>
              <a:t>implementation should be invisible to client side</a:t>
            </a:r>
          </a:p>
          <a:p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state transitions must be driven by </a:t>
            </a:r>
            <a:r>
              <a:rPr lang="en-US" dirty="0" smtClean="0"/>
              <a:t>client selection </a:t>
            </a:r>
            <a:r>
              <a:rPr lang="en-US" dirty="0"/>
              <a:t>of server-provided </a:t>
            </a:r>
            <a:r>
              <a:rPr lang="en-US" dirty="0" smtClean="0"/>
              <a:t>choices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prior knowledge beyond the initial </a:t>
            </a:r>
            <a:r>
              <a:rPr lang="en-US" dirty="0" smtClean="0"/>
              <a:t>URI(bookmark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1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approach to </a:t>
            </a:r>
            <a:r>
              <a:rPr lang="en-US" dirty="0"/>
              <a:t>apply REST constraints over HTTP in order to obtain </a:t>
            </a:r>
            <a:r>
              <a:rPr lang="en-US" dirty="0" smtClean="0"/>
              <a:t>RESTful web services</a:t>
            </a:r>
          </a:p>
          <a:p>
            <a:r>
              <a:rPr lang="en-US" dirty="0"/>
              <a:t>Leonard Richardson divided applications into these 4 </a:t>
            </a:r>
            <a:r>
              <a:rPr lang="en-US" dirty="0" smtClean="0"/>
              <a:t>layers</a:t>
            </a:r>
            <a:r>
              <a:rPr lang="en-US" sz="1200" dirty="0" smtClean="0"/>
              <a:t>[2</a:t>
            </a:r>
            <a:r>
              <a:rPr lang="en-US" sz="1200" dirty="0"/>
              <a:t>]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Level 0 (Use of HTTP for the transport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Level 1 (Use of URL to identify resources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Level 2 (Use of HTTP verbs and statuses for the interactions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Level 3 (Use of HATEOAS</a:t>
            </a:r>
            <a:r>
              <a:rPr lang="en-US" dirty="0" smtClean="0"/>
              <a:t>)</a:t>
            </a:r>
          </a:p>
          <a:p>
            <a:r>
              <a:rPr lang="en-US" dirty="0"/>
              <a:t>Student Residence Application, we followed Richardson Maturity Model as </a:t>
            </a:r>
            <a:r>
              <a:rPr lang="en-US" dirty="0" smtClean="0"/>
              <a:t>well</a:t>
            </a:r>
          </a:p>
          <a:p>
            <a:r>
              <a:rPr lang="en-US" dirty="0"/>
              <a:t>we </a:t>
            </a:r>
            <a:r>
              <a:rPr lang="en-US" dirty="0" smtClean="0"/>
              <a:t>used </a:t>
            </a:r>
            <a:r>
              <a:rPr lang="en-US" dirty="0"/>
              <a:t>HTTP as the transfer protocol, URL to identify resources, </a:t>
            </a:r>
            <a:r>
              <a:rPr lang="en-US" dirty="0" smtClean="0"/>
              <a:t>HTTP verbs </a:t>
            </a:r>
            <a:r>
              <a:rPr lang="en-US" dirty="0"/>
              <a:t>and statuses for the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287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Application </a:t>
            </a:r>
            <a:r>
              <a:rPr lang="en-US" dirty="0" smtClean="0"/>
              <a:t>Architecture</a:t>
            </a:r>
            <a:endParaRPr b="1" dirty="0"/>
          </a:p>
        </p:txBody>
      </p:sp>
      <p:sp>
        <p:nvSpPr>
          <p:cNvPr id="101" name="Google Shape;101;p7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</a:t>
            </a:r>
            <a:r>
              <a:rPr lang="en-US" dirty="0"/>
              <a:t>widely used architectural patterns. Such as </a:t>
            </a:r>
            <a:r>
              <a:rPr lang="en-US" dirty="0" smtClean="0"/>
              <a:t>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Client-server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Component based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Data-centric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Event driven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Layered</a:t>
            </a:r>
            <a:endParaRPr lang="en-US" dirty="0" smtClean="0"/>
          </a:p>
          <a:p>
            <a:r>
              <a:rPr lang="en-US" dirty="0" smtClean="0"/>
              <a:t>We have implemented the Hexagonal Architecture in our services. Hexagonal architecture is </a:t>
            </a:r>
            <a:r>
              <a:rPr lang="en-US" dirty="0"/>
              <a:t>an implementation of Layered </a:t>
            </a:r>
            <a:r>
              <a:rPr lang="en-US" dirty="0" smtClean="0"/>
              <a:t>architecture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Application Architecture?</a:t>
            </a:r>
            <a:r>
              <a:rPr lang="en-US" dirty="0" smtClean="0"/>
              <a:t>(Contd.)</a:t>
            </a:r>
            <a:endParaRPr dirty="0"/>
          </a:p>
        </p:txBody>
      </p:sp>
      <p:sp>
        <p:nvSpPr>
          <p:cNvPr id="116" name="Google Shape;116;p8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lvl="0" indent="-26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 dirty="0" smtClean="0"/>
              <a:t>Layers</a:t>
            </a:r>
          </a:p>
          <a:p>
            <a:pPr marL="446088" lvl="1" indent="-187325"/>
            <a:r>
              <a:rPr lang="en-US" dirty="0"/>
              <a:t>Service – Holds the domain and business logic</a:t>
            </a:r>
          </a:p>
          <a:p>
            <a:pPr marL="446088" lvl="1" indent="-187325"/>
            <a:r>
              <a:rPr lang="en-US" dirty="0"/>
              <a:t>Web – Communicates with the users and external services through HTTP</a:t>
            </a:r>
          </a:p>
          <a:p>
            <a:pPr marL="446088" lvl="1" indent="-187325"/>
            <a:r>
              <a:rPr lang="en-US" dirty="0"/>
              <a:t>Data-access – Communicates with the database through </a:t>
            </a:r>
            <a:r>
              <a:rPr lang="en-US" dirty="0" smtClean="0"/>
              <a:t>adapters</a:t>
            </a:r>
          </a:p>
          <a:p>
            <a:pPr marL="446088" lvl="1" indent="-187325"/>
            <a:endParaRPr lang="en-US" dirty="0" smtClean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lang="en-US" dirty="0" smtClean="0"/>
          </a:p>
        </p:txBody>
      </p:sp>
      <p:grpSp>
        <p:nvGrpSpPr>
          <p:cNvPr id="22" name="Google Shape;104;p7"/>
          <p:cNvGrpSpPr/>
          <p:nvPr/>
        </p:nvGrpSpPr>
        <p:grpSpPr>
          <a:xfrm>
            <a:off x="2991536" y="3162275"/>
            <a:ext cx="3151633" cy="2515934"/>
            <a:chOff x="1679448" y="2514600"/>
            <a:chExt cx="3730752" cy="2971800"/>
          </a:xfrm>
        </p:grpSpPr>
        <p:sp>
          <p:nvSpPr>
            <p:cNvPr id="23" name="Google Shape;105;p7"/>
            <p:cNvSpPr/>
            <p:nvPr/>
          </p:nvSpPr>
          <p:spPr>
            <a:xfrm>
              <a:off x="1679448" y="2514600"/>
              <a:ext cx="3730752" cy="2971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rgbClr val="B181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;p7"/>
            <p:cNvSpPr/>
            <p:nvPr/>
          </p:nvSpPr>
          <p:spPr>
            <a:xfrm>
              <a:off x="2363724" y="3124200"/>
              <a:ext cx="2362200" cy="17525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Domain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Logic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08;p7"/>
          <p:cNvSpPr txBox="1"/>
          <p:nvPr/>
        </p:nvSpPr>
        <p:spPr>
          <a:xfrm>
            <a:off x="4091739" y="2835964"/>
            <a:ext cx="960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7;p7"/>
          <p:cNvSpPr txBox="1"/>
          <p:nvPr/>
        </p:nvSpPr>
        <p:spPr>
          <a:xfrm rot="-3756740">
            <a:off x="2858599" y="3524475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9;p7"/>
          <p:cNvSpPr txBox="1"/>
          <p:nvPr/>
        </p:nvSpPr>
        <p:spPr>
          <a:xfrm rot="3803367">
            <a:off x="5338120" y="3524477"/>
            <a:ext cx="13276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Message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10;p7"/>
          <p:cNvSpPr txBox="1"/>
          <p:nvPr/>
        </p:nvSpPr>
        <p:spPr>
          <a:xfrm>
            <a:off x="4230398" y="5678209"/>
            <a:ext cx="68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0213" y="831156"/>
            <a:ext cx="8570912" cy="5526600"/>
          </a:xfrm>
        </p:spPr>
        <p:txBody>
          <a:bodyPr/>
          <a:lstStyle/>
          <a:p>
            <a:pPr marL="14859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                               Services             Data Access</a:t>
            </a:r>
            <a:endParaRPr lang="de-DE" dirty="0" smtClean="0"/>
          </a:p>
          <a:p>
            <a:pPr marL="148590" indent="0">
              <a:buNone/>
            </a:pPr>
            <a:r>
              <a:rPr lang="de-DE" dirty="0" smtClean="0"/>
              <a:t>  </a:t>
            </a:r>
            <a:r>
              <a:rPr lang="de-DE" dirty="0"/>
              <a:t>WEB</a:t>
            </a:r>
          </a:p>
          <a:p>
            <a:pPr marL="148590" indent="0">
              <a:buNone/>
            </a:pPr>
            <a:endParaRPr lang="de-DE" dirty="0" smtClean="0"/>
          </a:p>
          <a:p>
            <a:pPr marL="148590" indent="0">
              <a:buNone/>
            </a:pPr>
            <a:endParaRPr lang="de-DE" dirty="0"/>
          </a:p>
          <a:p>
            <a:pPr marL="148590" indent="0">
              <a:buNone/>
            </a:pPr>
            <a:r>
              <a:rPr lang="de-DE" dirty="0" smtClean="0"/>
              <a:t>  </a:t>
            </a:r>
          </a:p>
          <a:p>
            <a:pPr marL="148590" indent="0">
              <a:buNone/>
            </a:pPr>
            <a:endParaRPr lang="de-DE" dirty="0" smtClean="0"/>
          </a:p>
          <a:p>
            <a:r>
              <a:rPr lang="en-US" dirty="0" smtClean="0"/>
              <a:t>Componentization </a:t>
            </a:r>
            <a:r>
              <a:rPr lang="en-US" dirty="0"/>
              <a:t>via Services</a:t>
            </a:r>
          </a:p>
          <a:p>
            <a:r>
              <a:rPr lang="en-US" dirty="0"/>
              <a:t>Organized around Business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Smart </a:t>
            </a:r>
            <a:r>
              <a:rPr lang="en-US" dirty="0"/>
              <a:t>endpoints</a:t>
            </a:r>
          </a:p>
          <a:p>
            <a:r>
              <a:rPr lang="en-US" dirty="0"/>
              <a:t>Decentralized </a:t>
            </a:r>
            <a:r>
              <a:rPr lang="en-US" dirty="0" smtClean="0"/>
              <a:t>Governance</a:t>
            </a:r>
          </a:p>
          <a:p>
            <a:r>
              <a:rPr lang="en-US" dirty="0" smtClean="0"/>
              <a:t>Decentralized </a:t>
            </a:r>
            <a:r>
              <a:rPr lang="en-US" dirty="0"/>
              <a:t>Data Management</a:t>
            </a:r>
          </a:p>
          <a:p>
            <a:pPr marL="148590" indent="0">
              <a:buNone/>
            </a:pP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522514" y="1802226"/>
            <a:ext cx="1544491" cy="422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Frontend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092" y="937452"/>
            <a:ext cx="2243738" cy="2251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8716" y="937452"/>
            <a:ext cx="1798064" cy="228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10769" y="1519838"/>
            <a:ext cx="1208841" cy="40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2067005" y="2013537"/>
            <a:ext cx="1083449" cy="1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4797" y="2090057"/>
            <a:ext cx="1152605" cy="68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23451" y="1355592"/>
            <a:ext cx="1392205" cy="36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Authentication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86546" y="1929013"/>
            <a:ext cx="1429111" cy="43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42771" y="2610651"/>
            <a:ext cx="1529215" cy="376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Appointments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4713" y="1355592"/>
            <a:ext cx="683879" cy="31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4713" y="1943030"/>
            <a:ext cx="683879" cy="31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3869" y="2618014"/>
            <a:ext cx="683879" cy="31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6554481" y="1355592"/>
            <a:ext cx="430306" cy="3688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6613505" y="1905640"/>
            <a:ext cx="430306" cy="3688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6682661" y="2561024"/>
            <a:ext cx="430306" cy="3688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>
            <a:off x="4671986" y="1519838"/>
            <a:ext cx="891254" cy="457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>
            <a:off x="4615656" y="2090057"/>
            <a:ext cx="947584" cy="457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>
            <a:off x="4671987" y="2805057"/>
            <a:ext cx="891254" cy="457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6308592" y="1519838"/>
            <a:ext cx="24588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6338104" y="2087566"/>
            <a:ext cx="24588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6376581" y="2713483"/>
            <a:ext cx="245889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dt" idx="10"/>
          </p:nvPr>
        </p:nvSpPr>
        <p:spPr>
          <a:xfrm>
            <a:off x="1331913" y="6208713"/>
            <a:ext cx="8778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180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17.01.2020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415338" y="6408738"/>
            <a:ext cx="47783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430213" y="838200"/>
            <a:ext cx="8570912" cy="55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lvl="0" indent="-26987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 dirty="0" smtClean="0"/>
              <a:t>3 </a:t>
            </a:r>
            <a:r>
              <a:rPr lang="en-US" dirty="0"/>
              <a:t>independent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269875" lvl="0" indent="-26987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de-DE" dirty="0" smtClean="0"/>
              <a:t>Domain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endParaRPr dirty="0"/>
          </a:p>
          <a:p>
            <a:pPr marL="269875" lvl="0" indent="-26987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r>
              <a:rPr lang="en-US" dirty="0"/>
              <a:t>Communicates among themselves using </a:t>
            </a:r>
            <a:r>
              <a:rPr lang="en-US" dirty="0" smtClean="0"/>
              <a:t>HTTP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dirty="0"/>
              <a:t>Core does not communicate directly with infrastructures and users.</a:t>
            </a:r>
          </a:p>
          <a:p>
            <a:pPr marL="269875" lvl="0" indent="-269875">
              <a:spcBef>
                <a:spcPts val="480"/>
              </a:spcBef>
              <a:buSzPts val="1680"/>
            </a:pPr>
            <a:r>
              <a:rPr lang="en-US" dirty="0"/>
              <a:t>Core uses different layers to communicate with users and infrastructures.</a:t>
            </a:r>
          </a:p>
          <a:p>
            <a:pPr marL="269875" lvl="0" indent="-26987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❑"/>
            </a:pPr>
            <a:endParaRPr dirty="0"/>
          </a:p>
          <a:p>
            <a:pPr marL="269875" lvl="0" indent="-163195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dirty="0"/>
          </a:p>
        </p:txBody>
      </p:sp>
      <p:sp>
        <p:nvSpPr>
          <p:cNvPr id="63" name="Google Shape;63;p3"/>
          <p:cNvSpPr/>
          <p:nvPr/>
        </p:nvSpPr>
        <p:spPr>
          <a:xfrm>
            <a:off x="3088283" y="3979771"/>
            <a:ext cx="1998547" cy="6540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045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Authentication Service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94912" y="4776270"/>
            <a:ext cx="1908575" cy="712394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Appointment Service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5480309" y="4876121"/>
            <a:ext cx="2011624" cy="526684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A734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Contract Service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3"/>
          <p:cNvCxnSpPr/>
          <p:nvPr/>
        </p:nvCxnSpPr>
        <p:spPr>
          <a:xfrm flipV="1">
            <a:off x="2222160" y="4377040"/>
            <a:ext cx="886103" cy="459009"/>
          </a:xfrm>
          <a:prstGeom prst="straightConnector1">
            <a:avLst/>
          </a:prstGeom>
          <a:noFill/>
          <a:ln w="76200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" name="Google Shape;67;p3"/>
          <p:cNvCxnSpPr/>
          <p:nvPr/>
        </p:nvCxnSpPr>
        <p:spPr>
          <a:xfrm flipH="1" flipV="1">
            <a:off x="4959232" y="4522777"/>
            <a:ext cx="594824" cy="452823"/>
          </a:xfrm>
          <a:prstGeom prst="straightConnector1">
            <a:avLst/>
          </a:prstGeom>
          <a:noFill/>
          <a:ln w="76200" cap="flat" cmpd="sng">
            <a:solidFill>
              <a:srgbClr val="E4431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3"/>
          <p:cNvCxnSpPr/>
          <p:nvPr/>
        </p:nvCxnSpPr>
        <p:spPr>
          <a:xfrm>
            <a:off x="2901551" y="5193281"/>
            <a:ext cx="2570700" cy="20400"/>
          </a:xfrm>
          <a:prstGeom prst="straightConnector1">
            <a:avLst/>
          </a:prstGeom>
          <a:noFill/>
          <a:ln w="76200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Google Shape;69;p3"/>
          <p:cNvSpPr txBox="1"/>
          <p:nvPr/>
        </p:nvSpPr>
        <p:spPr>
          <a:xfrm rot="-2171464">
            <a:off x="2045006" y="4288264"/>
            <a:ext cx="785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3609857" y="4810977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 rot="2201987">
            <a:off x="5012989" y="439751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7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orlageLSPI">
  <a:themeElements>
    <a:clrScheme name="DSG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3B231"/>
      </a:accent1>
      <a:accent2>
        <a:srgbClr val="425F85"/>
      </a:accent2>
      <a:accent3>
        <a:srgbClr val="70AD47"/>
      </a:accent3>
      <a:accent4>
        <a:srgbClr val="E64823"/>
      </a:accent4>
      <a:accent5>
        <a:srgbClr val="9B57D3"/>
      </a:accent5>
      <a:accent6>
        <a:srgbClr val="5B9BD5"/>
      </a:accent6>
      <a:hlink>
        <a:srgbClr val="1339F5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On-screen Show (4:3)</PresentationFormat>
  <Paragraphs>152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Noto Sans Symbols</vt:lpstr>
      <vt:lpstr>Wingdings</vt:lpstr>
      <vt:lpstr>1_VorlageLSPI</vt:lpstr>
      <vt:lpstr>DSG-Proj-M: Building REST APIs (Winter term 2019/2020)</vt:lpstr>
      <vt:lpstr>Contents</vt:lpstr>
      <vt:lpstr>REST and Guiding Principles</vt:lpstr>
      <vt:lpstr>Rest Over HTTP</vt:lpstr>
      <vt:lpstr>Richardson Maturity Model</vt:lpstr>
      <vt:lpstr>Application Architecture</vt:lpstr>
      <vt:lpstr>Application Architecture?(Contd.)</vt:lpstr>
      <vt:lpstr> Microservices architecture </vt:lpstr>
      <vt:lpstr>System Architecture</vt:lpstr>
      <vt:lpstr>API Design</vt:lpstr>
      <vt:lpstr>API Design (Contd.)</vt:lpstr>
      <vt:lpstr>API Design (Contd.)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DSG-Proj-M: Building REST APIs (Winter term 2019/2020)</dc:title>
  <dc:creator>Mohammed Mostakim Ornob</dc:creator>
  <cp:lastModifiedBy>Islam, Md Aminul</cp:lastModifiedBy>
  <cp:revision>29</cp:revision>
  <dcterms:created xsi:type="dcterms:W3CDTF">2019-11-03T13:36:37Z</dcterms:created>
  <dcterms:modified xsi:type="dcterms:W3CDTF">2020-02-04T17:16:19Z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