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onstantia"/>
      <p:regular r:id="rId18"/>
      <p:bold r:id="rId19"/>
      <p:italic r:id="rId20"/>
      <p:boldItalic r:id="rId21"/>
    </p:embeddedFont>
    <p:embeddedFont>
      <p:font typeface="Gill Sans"/>
      <p:regular r:id="rId22"/>
      <p:bold r:id="rId23"/>
    </p:embeddedFont>
    <p:embeddedFont>
      <p:font typeface="JetBrains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gKrz1slOTN02EggJPFBOyhBGe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FF0A0D-85D7-4808-A185-AFCBBB83B11E}">
  <a:tblStyle styleId="{78FF0A0D-85D7-4808-A185-AFCBBB83B11E}"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7E8"/>
          </a:solidFill>
        </a:fill>
      </a:tcStyle>
    </a:wholeTbl>
    <a:band1H>
      <a:tcTxStyle/>
      <a:tcStyle>
        <a:fill>
          <a:solidFill>
            <a:srgbClr val="E5CBCD"/>
          </a:solidFill>
        </a:fill>
      </a:tcStyle>
    </a:band1H>
    <a:band2H>
      <a:tcTxStyle/>
    </a:band2H>
    <a:band1V>
      <a:tcTxStyle/>
      <a:tcStyle>
        <a:fill>
          <a:solidFill>
            <a:srgbClr val="E5CBCD"/>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22" Type="http://schemas.openxmlformats.org/officeDocument/2006/relationships/font" Target="fonts/GillSans-regular.fntdata"/><Relationship Id="rId21" Type="http://schemas.openxmlformats.org/officeDocument/2006/relationships/font" Target="fonts/Constantia-boldItalic.fntdata"/><Relationship Id="rId24" Type="http://schemas.openxmlformats.org/officeDocument/2006/relationships/font" Target="fonts/JetBrainsMono-regular.fntdata"/><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etBrainsMono-italic.fntdata"/><Relationship Id="rId25" Type="http://schemas.openxmlformats.org/officeDocument/2006/relationships/font" Target="fonts/JetBrainsMono-bold.fntdata"/><Relationship Id="rId28" Type="http://customschemas.google.com/relationships/presentationmetadata" Target="metadata"/><Relationship Id="rId27" Type="http://schemas.openxmlformats.org/officeDocument/2006/relationships/font" Target="fonts/JetBrains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onstantia-bold.fntdata"/><Relationship Id="rId18" Type="http://schemas.openxmlformats.org/officeDocument/2006/relationships/font" Target="fonts/Constanti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4"/>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4"/>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14"/>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2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4"/>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4"/>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24"/>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1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16"/>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1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1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8"/>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8"/>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18"/>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18"/>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18"/>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1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1"/>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1"/>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1"/>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21"/>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2"/>
          <p:cNvGrpSpPr/>
          <p:nvPr/>
        </p:nvGrpSpPr>
        <p:grpSpPr>
          <a:xfrm>
            <a:off x="7477387" y="482170"/>
            <a:ext cx="4074533" cy="5149101"/>
            <a:chOff x="7477387" y="482170"/>
            <a:chExt cx="4074533" cy="5149101"/>
          </a:xfrm>
        </p:grpSpPr>
        <p:sp>
          <p:nvSpPr>
            <p:cNvPr id="73" name="Google Shape;73;p2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2"/>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p:nvPr>
            <p:ph idx="2" type="pic"/>
          </p:nvPr>
        </p:nvSpPr>
        <p:spPr>
          <a:xfrm>
            <a:off x="8124389" y="1122542"/>
            <a:ext cx="2791171" cy="3866327"/>
          </a:xfrm>
          <a:prstGeom prst="rect">
            <a:avLst/>
          </a:prstGeom>
          <a:solidFill>
            <a:srgbClr val="D8D8D8"/>
          </a:solidFill>
          <a:ln>
            <a:noFill/>
          </a:ln>
        </p:spPr>
      </p:sp>
      <p:sp>
        <p:nvSpPr>
          <p:cNvPr id="77" name="Google Shape;77;p22"/>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2"/>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2"/>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3"/>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p>
            <a:pPr indent="0" lvl="0" marL="0" rtl="0" algn="r">
              <a:lnSpc>
                <a:spcPct val="90000"/>
              </a:lnSpc>
              <a:spcBef>
                <a:spcPts val="0"/>
              </a:spcBef>
              <a:spcAft>
                <a:spcPts val="0"/>
              </a:spcAft>
              <a:buClr>
                <a:schemeClr val="dk1"/>
              </a:buClr>
              <a:buSzPts val="6600"/>
              <a:buFont typeface="Gill Sans"/>
              <a:buNone/>
            </a:pPr>
            <a:r>
              <a:rPr lang="en-US"/>
              <a:t>SELENIUM JUNIT</a:t>
            </a:r>
            <a:br>
              <a:rPr lang="en-US"/>
            </a:br>
            <a:r>
              <a:rPr lang="en-US" sz="5000"/>
              <a:t>CLASS-1</a:t>
            </a:r>
            <a:endParaRPr/>
          </a:p>
        </p:txBody>
      </p:sp>
      <p:sp>
        <p:nvSpPr>
          <p:cNvPr id="101" name="Google Shape;101;p1"/>
          <p:cNvSpPr txBox="1"/>
          <p:nvPr>
            <p:ph idx="1" type="subTitle"/>
          </p:nvPr>
        </p:nvSpPr>
        <p:spPr>
          <a:xfrm>
            <a:off x="2417780" y="3531204"/>
            <a:ext cx="8637072" cy="1609963"/>
          </a:xfrm>
          <a:prstGeom prst="rect">
            <a:avLst/>
          </a:prstGeom>
          <a:noFill/>
          <a:ln>
            <a:noFill/>
          </a:ln>
        </p:spPr>
        <p:txBody>
          <a:bodyPr anchorCtr="0" anchor="t" bIns="91425" lIns="91425" spcFirstLastPara="1" rIns="91425" wrap="square" tIns="91425">
            <a:noAutofit/>
          </a:bodyPr>
          <a:lstStyle/>
          <a:p>
            <a:pPr indent="0" lvl="0" marL="0" rtl="0" algn="r">
              <a:lnSpc>
                <a:spcPct val="120000"/>
              </a:lnSpc>
              <a:spcBef>
                <a:spcPts val="0"/>
              </a:spcBef>
              <a:spcAft>
                <a:spcPts val="0"/>
              </a:spcAft>
              <a:buSzPts val="2000"/>
              <a:buNone/>
            </a:pPr>
            <a:r>
              <a:rPr lang="en-US" sz="2000"/>
              <a:t>TRAINER</a:t>
            </a:r>
            <a:endParaRPr/>
          </a:p>
          <a:p>
            <a:pPr indent="0" lvl="0" marL="0" rtl="0" algn="r">
              <a:lnSpc>
                <a:spcPct val="120000"/>
              </a:lnSpc>
              <a:spcBef>
                <a:spcPts val="1000"/>
              </a:spcBef>
              <a:spcAft>
                <a:spcPts val="0"/>
              </a:spcAft>
              <a:buSzPts val="2000"/>
              <a:buNone/>
            </a:pPr>
            <a:r>
              <a:rPr lang="en-US" sz="2000"/>
              <a:t>SALMAN RAHMAN</a:t>
            </a:r>
            <a:endParaRPr/>
          </a:p>
          <a:p>
            <a:pPr indent="0" lvl="0" marL="0" rtl="0" algn="r">
              <a:lnSpc>
                <a:spcPct val="120000"/>
              </a:lnSpc>
              <a:spcBef>
                <a:spcPts val="1000"/>
              </a:spcBef>
              <a:spcAft>
                <a:spcPts val="0"/>
              </a:spcAft>
              <a:buSzPts val="2000"/>
              <a:buNone/>
            </a:pPr>
            <a:r>
              <a:rPr lang="en-US" sz="2000"/>
              <a:t>ROAD TO SDET</a:t>
            </a:r>
            <a:endParaRPr/>
          </a:p>
        </p:txBody>
      </p:sp>
      <p:pic>
        <p:nvPicPr>
          <p:cNvPr id="102" name="Google Shape;102;p1"/>
          <p:cNvPicPr preferRelativeResize="0"/>
          <p:nvPr/>
        </p:nvPicPr>
        <p:blipFill rotWithShape="1">
          <a:blip r:embed="rId3">
            <a:alphaModFix/>
          </a:blip>
          <a:srcRect b="0" l="0" r="0" t="0"/>
          <a:stretch/>
        </p:blipFill>
        <p:spPr>
          <a:xfrm>
            <a:off x="92868" y="161982"/>
            <a:ext cx="1280631" cy="1280631"/>
          </a:xfrm>
          <a:prstGeom prst="rect">
            <a:avLst/>
          </a:prstGeom>
          <a:noFill/>
          <a:ln>
            <a:noFill/>
          </a:ln>
          <a:effectLst>
            <a:outerShdw blurRad="107950" algn="ctr" dir="5400000" dist="12700">
              <a:srgbClr val="000000"/>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CHROPATH</a:t>
            </a:r>
            <a:endParaRPr/>
          </a:p>
        </p:txBody>
      </p:sp>
      <p:sp>
        <p:nvSpPr>
          <p:cNvPr id="156" name="Google Shape;156;p1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800"/>
              <a:buChar char="•"/>
            </a:pPr>
            <a:r>
              <a:rPr lang="en-US" sz="1800">
                <a:latin typeface="Arial"/>
                <a:ea typeface="Arial"/>
                <a:cs typeface="Arial"/>
                <a:sym typeface="Arial"/>
              </a:rPr>
              <a:t>Install chropath plugin in chrome browser</a:t>
            </a:r>
            <a:endParaRPr sz="1800">
              <a:latin typeface="Constantia"/>
              <a:ea typeface="Constantia"/>
              <a:cs typeface="Constantia"/>
              <a:sym typeface="Constantia"/>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9"/>
              </a:buClr>
              <a:buSzPts val="1800"/>
              <a:buFont typeface="Constantia"/>
              <a:buNone/>
            </a:pPr>
            <a:r>
              <a:rPr b="1" lang="en-US" sz="1800">
                <a:solidFill>
                  <a:srgbClr val="007789"/>
                </a:solidFill>
                <a:latin typeface="Constantia"/>
                <a:ea typeface="Constantia"/>
                <a:cs typeface="Constantia"/>
                <a:sym typeface="Constantia"/>
              </a:rPr>
              <a:t>EVALUATING LOCATORS IN BROWSER CONSOLE</a:t>
            </a:r>
            <a:endParaRPr/>
          </a:p>
        </p:txBody>
      </p:sp>
      <p:sp>
        <p:nvSpPr>
          <p:cNvPr id="162" name="Google Shape;162;p1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SzPts val="1800"/>
              <a:buNone/>
            </a:pPr>
            <a:r>
              <a:rPr lang="en-US" sz="1800">
                <a:latin typeface="Arial"/>
                <a:ea typeface="Arial"/>
                <a:cs typeface="Arial"/>
                <a:sym typeface="Arial"/>
              </a:rPr>
              <a:t>1. $(‘#id’)</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None/>
            </a:pPr>
            <a:r>
              <a:rPr lang="en-US" sz="1800">
                <a:latin typeface="Arial"/>
                <a:ea typeface="Arial"/>
                <a:cs typeface="Arial"/>
                <a:sym typeface="Arial"/>
              </a:rPr>
              <a:t>2. $(‘[name=”locatorName”]’)</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None/>
            </a:pPr>
            <a:r>
              <a:rPr lang="en-US" sz="1800">
                <a:latin typeface="Arial"/>
                <a:ea typeface="Arial"/>
                <a:cs typeface="Arial"/>
                <a:sym typeface="Arial"/>
              </a:rPr>
              <a:t>3. $(‘[type=”locatorType”]’)</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None/>
            </a:pPr>
            <a:r>
              <a:rPr lang="en-US" sz="1800">
                <a:latin typeface="Arial"/>
                <a:ea typeface="Arial"/>
                <a:cs typeface="Arial"/>
                <a:sym typeface="Arial"/>
              </a:rPr>
              <a:t>4. $(‘.class’)</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None/>
            </a:pPr>
            <a:r>
              <a:rPr lang="en-US" sz="1800">
                <a:latin typeface="Arial"/>
                <a:ea typeface="Arial"/>
                <a:cs typeface="Arial"/>
                <a:sym typeface="Arial"/>
              </a:rPr>
              <a:t>5. $x(“//span[contains(text(),’Success’)]”)</a:t>
            </a:r>
            <a:endParaRPr sz="1800">
              <a:latin typeface="Constantia"/>
              <a:ea typeface="Constantia"/>
              <a:cs typeface="Constantia"/>
              <a:sym typeface="Constantia"/>
            </a:endParaRPr>
          </a:p>
          <a:p>
            <a:pPr indent="0" lvl="0" marL="0" rtl="0" algn="l">
              <a:lnSpc>
                <a:spcPct val="120000"/>
              </a:lnSpc>
              <a:spcBef>
                <a:spcPts val="1800"/>
              </a:spcBef>
              <a:spcAft>
                <a:spcPts val="0"/>
              </a:spcAft>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9"/>
              </a:buClr>
              <a:buSzPts val="1800"/>
              <a:buFont typeface="Constantia"/>
              <a:buNone/>
            </a:pPr>
            <a:r>
              <a:rPr b="1" lang="en-US" sz="1800">
                <a:solidFill>
                  <a:srgbClr val="007789"/>
                </a:solidFill>
                <a:latin typeface="Constantia"/>
                <a:ea typeface="Constantia"/>
                <a:cs typeface="Constantia"/>
                <a:sym typeface="Constantia"/>
              </a:rPr>
              <a:t>RELATIVE XPATH VS ABSOLUTE XPATH</a:t>
            </a:r>
            <a:br>
              <a:rPr b="1" lang="en-US" sz="1800">
                <a:solidFill>
                  <a:srgbClr val="007789"/>
                </a:solidFill>
                <a:latin typeface="Constantia"/>
                <a:ea typeface="Constantia"/>
                <a:cs typeface="Constantia"/>
                <a:sym typeface="Constantia"/>
              </a:rPr>
            </a:br>
            <a:endParaRPr/>
          </a:p>
        </p:txBody>
      </p:sp>
      <p:graphicFrame>
        <p:nvGraphicFramePr>
          <p:cNvPr id="168" name="Google Shape;168;p12"/>
          <p:cNvGraphicFramePr/>
          <p:nvPr/>
        </p:nvGraphicFramePr>
        <p:xfrm>
          <a:off x="1451579" y="1989316"/>
          <a:ext cx="3000000" cy="3000000"/>
        </p:xfrm>
        <a:graphic>
          <a:graphicData uri="http://schemas.openxmlformats.org/drawingml/2006/table">
            <a:tbl>
              <a:tblPr bandRow="1" firstCol="1" firstRow="1">
                <a:noFill/>
                <a:tableStyleId>{78FF0A0D-85D7-4808-A185-AFCBBB83B11E}</a:tableStyleId>
              </a:tblPr>
              <a:tblGrid>
                <a:gridCol w="2781850"/>
                <a:gridCol w="2781850"/>
                <a:gridCol w="2781850"/>
              </a:tblGrid>
              <a:tr h="254650">
                <a:tc>
                  <a:txBody>
                    <a:bodyPr/>
                    <a:lstStyle/>
                    <a:p>
                      <a:pPr indent="0" lvl="0" marL="0" marR="0" rtl="0" algn="ctr">
                        <a:lnSpc>
                          <a:spcPct val="107000"/>
                        </a:lnSpc>
                        <a:spcBef>
                          <a:spcPts val="0"/>
                        </a:spcBef>
                        <a:spcAft>
                          <a:spcPts val="0"/>
                        </a:spcAft>
                        <a:buNone/>
                      </a:pPr>
                      <a:r>
                        <a:rPr lang="en-US" sz="1100" u="none" cap="none" strike="noStrike"/>
                        <a:t>Point of Difference</a:t>
                      </a:r>
                      <a:endParaRPr sz="1000" u="none" cap="none" strike="noStrike">
                        <a:latin typeface="Constantia"/>
                        <a:ea typeface="Constantia"/>
                        <a:cs typeface="Constantia"/>
                        <a:sym typeface="Constantia"/>
                      </a:endParaRPr>
                    </a:p>
                  </a:txBody>
                  <a:tcPr marT="6875" marB="6875" marR="6875" marL="6875" anchor="ctr"/>
                </a:tc>
                <a:tc>
                  <a:txBody>
                    <a:bodyPr/>
                    <a:lstStyle/>
                    <a:p>
                      <a:pPr indent="0" lvl="0" marL="0" marR="0" rtl="0" algn="ctr">
                        <a:lnSpc>
                          <a:spcPct val="107000"/>
                        </a:lnSpc>
                        <a:spcBef>
                          <a:spcPts val="0"/>
                        </a:spcBef>
                        <a:spcAft>
                          <a:spcPts val="0"/>
                        </a:spcAft>
                        <a:buNone/>
                      </a:pPr>
                      <a:r>
                        <a:rPr lang="en-US" sz="1100" u="none" cap="none" strike="noStrike"/>
                        <a:t>Absolute Path</a:t>
                      </a:r>
                      <a:endParaRPr sz="1000" u="none" cap="none" strike="noStrike">
                        <a:latin typeface="Constantia"/>
                        <a:ea typeface="Constantia"/>
                        <a:cs typeface="Constantia"/>
                        <a:sym typeface="Constantia"/>
                      </a:endParaRPr>
                    </a:p>
                  </a:txBody>
                  <a:tcPr marT="6875" marB="6875" marR="6875" marL="6875" anchor="ctr"/>
                </a:tc>
                <a:tc>
                  <a:txBody>
                    <a:bodyPr/>
                    <a:lstStyle/>
                    <a:p>
                      <a:pPr indent="0" lvl="0" marL="0" marR="0" rtl="0" algn="ctr">
                        <a:lnSpc>
                          <a:spcPct val="107000"/>
                        </a:lnSpc>
                        <a:spcBef>
                          <a:spcPts val="0"/>
                        </a:spcBef>
                        <a:spcAft>
                          <a:spcPts val="0"/>
                        </a:spcAft>
                        <a:buNone/>
                      </a:pPr>
                      <a:r>
                        <a:rPr lang="en-US" sz="1100" u="none" cap="none" strike="noStrike"/>
                        <a:t>Relative Path</a:t>
                      </a:r>
                      <a:endParaRPr sz="1000" u="none" cap="none" strike="noStrike">
                        <a:latin typeface="Constantia"/>
                        <a:ea typeface="Constantia"/>
                        <a:cs typeface="Constantia"/>
                        <a:sym typeface="Constantia"/>
                      </a:endParaRPr>
                    </a:p>
                  </a:txBody>
                  <a:tcPr marT="6875" marB="6875" marR="6875" marL="6875" anchor="ctr"/>
                </a:tc>
              </a:tr>
              <a:tr h="1063300">
                <a:tc>
                  <a:txBody>
                    <a:bodyPr/>
                    <a:lstStyle/>
                    <a:p>
                      <a:pPr indent="0" lvl="0" marL="0" marR="0" rtl="0" algn="ctr">
                        <a:lnSpc>
                          <a:spcPct val="107000"/>
                        </a:lnSpc>
                        <a:spcBef>
                          <a:spcPts val="0"/>
                        </a:spcBef>
                        <a:spcAft>
                          <a:spcPts val="0"/>
                        </a:spcAft>
                        <a:buNone/>
                      </a:pPr>
                      <a:r>
                        <a:rPr lang="en-US" sz="1100" u="none" cap="none" strike="noStrike"/>
                        <a:t>Starts with</a:t>
                      </a:r>
                      <a:endParaRPr sz="1000" u="none" cap="none" strike="noStrike">
                        <a:latin typeface="Constantia"/>
                        <a:ea typeface="Constantia"/>
                        <a:cs typeface="Constantia"/>
                        <a:sym typeface="Constantia"/>
                      </a:endParaRPr>
                    </a:p>
                  </a:txBody>
                  <a:tcPr marT="6875" marB="6875" marR="6875" marL="6875" anchor="ctr"/>
                </a:tc>
                <a:tc>
                  <a:txBody>
                    <a:bodyPr/>
                    <a:lstStyle/>
                    <a:p>
                      <a:pPr indent="0" lvl="0" marL="0" marR="0" rtl="0" algn="l">
                        <a:lnSpc>
                          <a:spcPct val="107000"/>
                        </a:lnSpc>
                        <a:spcBef>
                          <a:spcPts val="0"/>
                        </a:spcBef>
                        <a:spcAft>
                          <a:spcPts val="0"/>
                        </a:spcAft>
                        <a:buNone/>
                      </a:pPr>
                      <a:r>
                        <a:rPr lang="en-US" sz="1100" u="none" cap="none" strike="noStrike"/>
                        <a:t>Single Forward Slash. Select the element from the root &lt;html&gt; and cover the whole path to the element. It is also known as complete or Full Xpath.</a:t>
                      </a:r>
                      <a:endParaRPr sz="1000" u="none" cap="none" strike="noStrike">
                        <a:latin typeface="Constantia"/>
                        <a:ea typeface="Constantia"/>
                        <a:cs typeface="Constantia"/>
                        <a:sym typeface="Constantia"/>
                      </a:endParaRPr>
                    </a:p>
                  </a:txBody>
                  <a:tcPr marT="6875" marB="6875" marR="6875" marL="6875" anchor="ctr"/>
                </a:tc>
                <a:tc>
                  <a:txBody>
                    <a:bodyPr/>
                    <a:lstStyle/>
                    <a:p>
                      <a:pPr indent="0" lvl="0" marL="0" marR="0" rtl="0" algn="l">
                        <a:lnSpc>
                          <a:spcPct val="107000"/>
                        </a:lnSpc>
                        <a:spcBef>
                          <a:spcPts val="0"/>
                        </a:spcBef>
                        <a:spcAft>
                          <a:spcPts val="0"/>
                        </a:spcAft>
                        <a:buNone/>
                      </a:pPr>
                      <a:r>
                        <a:rPr lang="en-US" sz="1100" u="none" cap="none" strike="noStrike"/>
                        <a:t>Double Forward Slash. Expression can start in the middle of the HTML DOM structure.</a:t>
                      </a:r>
                      <a:endParaRPr sz="1000" u="none" cap="none" strike="noStrike">
                        <a:latin typeface="Constantia"/>
                        <a:ea typeface="Constantia"/>
                        <a:cs typeface="Constantia"/>
                        <a:sym typeface="Constantia"/>
                      </a:endParaRPr>
                    </a:p>
                  </a:txBody>
                  <a:tcPr marT="6875" marB="6875" marR="6875" marL="6875" anchor="ctr"/>
                </a:tc>
              </a:tr>
              <a:tr h="886925">
                <a:tc>
                  <a:txBody>
                    <a:bodyPr/>
                    <a:lstStyle/>
                    <a:p>
                      <a:pPr indent="0" lvl="0" marL="0" marR="0" rtl="0" algn="ctr">
                        <a:lnSpc>
                          <a:spcPct val="107000"/>
                        </a:lnSpc>
                        <a:spcBef>
                          <a:spcPts val="0"/>
                        </a:spcBef>
                        <a:spcAft>
                          <a:spcPts val="0"/>
                        </a:spcAft>
                        <a:buNone/>
                      </a:pPr>
                      <a:r>
                        <a:rPr lang="en-US" sz="1100" u="none" cap="none" strike="noStrike"/>
                        <a:t>Speed</a:t>
                      </a:r>
                      <a:endParaRPr sz="1000" u="none" cap="none" strike="noStrike">
                        <a:latin typeface="Constantia"/>
                        <a:ea typeface="Constantia"/>
                        <a:cs typeface="Constantia"/>
                        <a:sym typeface="Constantia"/>
                      </a:endParaRPr>
                    </a:p>
                  </a:txBody>
                  <a:tcPr marT="6875" marB="6875" marR="6875" marL="6875" anchor="ctr"/>
                </a:tc>
                <a:tc>
                  <a:txBody>
                    <a:bodyPr/>
                    <a:lstStyle/>
                    <a:p>
                      <a:pPr indent="0" lvl="0" marL="0" marR="0" rtl="0" algn="l">
                        <a:lnSpc>
                          <a:spcPct val="107000"/>
                        </a:lnSpc>
                        <a:spcBef>
                          <a:spcPts val="0"/>
                        </a:spcBef>
                        <a:spcAft>
                          <a:spcPts val="0"/>
                        </a:spcAft>
                        <a:buNone/>
                      </a:pPr>
                      <a:r>
                        <a:rPr lang="en-US" sz="1100" u="none" cap="none" strike="noStrike"/>
                        <a:t>Faster. It identifies the element very fast.</a:t>
                      </a:r>
                      <a:endParaRPr sz="1000" u="none" cap="none" strike="noStrike">
                        <a:latin typeface="Constantia"/>
                        <a:ea typeface="Constantia"/>
                        <a:cs typeface="Constantia"/>
                        <a:sym typeface="Constantia"/>
                      </a:endParaRPr>
                    </a:p>
                  </a:txBody>
                  <a:tcPr marT="6875" marB="6875" marR="6875" marL="6875" anchor="ctr"/>
                </a:tc>
                <a:tc>
                  <a:txBody>
                    <a:bodyPr/>
                    <a:lstStyle/>
                    <a:p>
                      <a:pPr indent="0" lvl="0" marL="0" marR="0" rtl="0" algn="l">
                        <a:lnSpc>
                          <a:spcPct val="107000"/>
                        </a:lnSpc>
                        <a:spcBef>
                          <a:spcPts val="0"/>
                        </a:spcBef>
                        <a:spcAft>
                          <a:spcPts val="0"/>
                        </a:spcAft>
                        <a:buNone/>
                      </a:pPr>
                      <a:r>
                        <a:rPr lang="en-US" sz="1100" u="none" cap="none" strike="noStrike"/>
                        <a:t>Slower compare to absolute. it will take more time in identifying the element as we specify the partial path not (exact path).</a:t>
                      </a:r>
                      <a:endParaRPr sz="1000" u="none" cap="none" strike="noStrike">
                        <a:latin typeface="Constantia"/>
                        <a:ea typeface="Constantia"/>
                        <a:cs typeface="Constantia"/>
                        <a:sym typeface="Constantia"/>
                      </a:endParaRPr>
                    </a:p>
                  </a:txBody>
                  <a:tcPr marT="6875" marB="6875" marR="6875" marL="6875" anchor="ctr"/>
                </a:tc>
              </a:tr>
              <a:tr h="886925">
                <a:tc>
                  <a:txBody>
                    <a:bodyPr/>
                    <a:lstStyle/>
                    <a:p>
                      <a:pPr indent="0" lvl="0" marL="0" marR="0" rtl="0" algn="ctr">
                        <a:lnSpc>
                          <a:spcPct val="107000"/>
                        </a:lnSpc>
                        <a:spcBef>
                          <a:spcPts val="0"/>
                        </a:spcBef>
                        <a:spcAft>
                          <a:spcPts val="0"/>
                        </a:spcAft>
                        <a:buNone/>
                      </a:pPr>
                      <a:r>
                        <a:rPr lang="en-US" sz="1100" u="none" cap="none" strike="noStrike"/>
                        <a:t>Failure Chances</a:t>
                      </a:r>
                      <a:endParaRPr sz="1000" u="none" cap="none" strike="noStrike">
                        <a:latin typeface="Constantia"/>
                        <a:ea typeface="Constantia"/>
                        <a:cs typeface="Constantia"/>
                        <a:sym typeface="Constantia"/>
                      </a:endParaRPr>
                    </a:p>
                  </a:txBody>
                  <a:tcPr marT="6875" marB="6875" marR="6875" marL="6875" anchor="ctr"/>
                </a:tc>
                <a:tc>
                  <a:txBody>
                    <a:bodyPr/>
                    <a:lstStyle/>
                    <a:p>
                      <a:pPr indent="0" lvl="0" marL="0" marR="0" rtl="0" algn="l">
                        <a:lnSpc>
                          <a:spcPct val="107000"/>
                        </a:lnSpc>
                        <a:spcBef>
                          <a:spcPts val="0"/>
                        </a:spcBef>
                        <a:spcAft>
                          <a:spcPts val="0"/>
                        </a:spcAft>
                        <a:buNone/>
                      </a:pPr>
                      <a:r>
                        <a:rPr lang="en-US" sz="1100" u="none" cap="none" strike="noStrike"/>
                        <a:t>More. It Changes Frequently, if there are any changes made in the path of the element then XPath gets failed.</a:t>
                      </a:r>
                      <a:endParaRPr sz="1000" u="none" cap="none" strike="noStrike">
                        <a:latin typeface="Constantia"/>
                        <a:ea typeface="Constantia"/>
                        <a:cs typeface="Constantia"/>
                        <a:sym typeface="Constantia"/>
                      </a:endParaRPr>
                    </a:p>
                  </a:txBody>
                  <a:tcPr marT="6875" marB="6875" marR="6875" marL="6875" anchor="ctr"/>
                </a:tc>
                <a:tc>
                  <a:txBody>
                    <a:bodyPr/>
                    <a:lstStyle/>
                    <a:p>
                      <a:pPr indent="0" lvl="0" marL="0" marR="0" rtl="0" algn="l">
                        <a:lnSpc>
                          <a:spcPct val="107000"/>
                        </a:lnSpc>
                        <a:spcBef>
                          <a:spcPts val="0"/>
                        </a:spcBef>
                        <a:spcAft>
                          <a:spcPts val="0"/>
                        </a:spcAft>
                        <a:buNone/>
                      </a:pPr>
                      <a:r>
                        <a:rPr lang="en-US" sz="1100" u="none" cap="none" strike="noStrike"/>
                        <a:t>Failure chance of well written relative path is very less</a:t>
                      </a:r>
                      <a:endParaRPr sz="1000" u="none" cap="none" strike="noStrike">
                        <a:latin typeface="Constantia"/>
                        <a:ea typeface="Constantia"/>
                        <a:cs typeface="Constantia"/>
                        <a:sym typeface="Constantia"/>
                      </a:endParaRPr>
                    </a:p>
                  </a:txBody>
                  <a:tcPr marT="6875" marB="6875" marR="6875" marL="6875" anchor="ctr"/>
                </a:tc>
              </a:tr>
              <a:tr h="357825">
                <a:tc>
                  <a:txBody>
                    <a:bodyPr/>
                    <a:lstStyle/>
                    <a:p>
                      <a:pPr indent="0" lvl="0" marL="0" marR="0" rtl="0" algn="ctr">
                        <a:lnSpc>
                          <a:spcPct val="107000"/>
                        </a:lnSpc>
                        <a:spcBef>
                          <a:spcPts val="0"/>
                        </a:spcBef>
                        <a:spcAft>
                          <a:spcPts val="0"/>
                        </a:spcAft>
                        <a:buNone/>
                      </a:pPr>
                      <a:r>
                        <a:rPr lang="en-US" sz="1100" u="none" cap="none" strike="noStrike"/>
                        <a:t>Example</a:t>
                      </a:r>
                      <a:endParaRPr sz="1000" u="none" cap="none" strike="noStrike">
                        <a:latin typeface="Constantia"/>
                        <a:ea typeface="Constantia"/>
                        <a:cs typeface="Constantia"/>
                        <a:sym typeface="Constantia"/>
                      </a:endParaRPr>
                    </a:p>
                  </a:txBody>
                  <a:tcPr marT="6875" marB="6875" marR="6875" marL="6875" anchor="ctr"/>
                </a:tc>
                <a:tc>
                  <a:txBody>
                    <a:bodyPr/>
                    <a:lstStyle/>
                    <a:p>
                      <a:pPr indent="0" lvl="0" marL="0" marR="0" rtl="0" algn="l">
                        <a:lnSpc>
                          <a:spcPct val="107000"/>
                        </a:lnSpc>
                        <a:spcBef>
                          <a:spcPts val="0"/>
                        </a:spcBef>
                        <a:spcAft>
                          <a:spcPts val="0"/>
                        </a:spcAft>
                        <a:buNone/>
                      </a:pPr>
                      <a:r>
                        <a:rPr lang="en-US" sz="1100" u="none" cap="none" strike="noStrike"/>
                        <a:t>/html/head/body/form/table/tbody/tr/th</a:t>
                      </a:r>
                      <a:endParaRPr sz="1000" u="none" cap="none" strike="noStrike">
                        <a:latin typeface="Constantia"/>
                        <a:ea typeface="Constantia"/>
                        <a:cs typeface="Constantia"/>
                        <a:sym typeface="Constantia"/>
                      </a:endParaRPr>
                    </a:p>
                  </a:txBody>
                  <a:tcPr marT="6875" marB="6875" marR="6875" marL="6875" anchor="ctr"/>
                </a:tc>
                <a:tc>
                  <a:txBody>
                    <a:bodyPr/>
                    <a:lstStyle/>
                    <a:p>
                      <a:pPr indent="0" lvl="0" marL="0" marR="0" rtl="0" algn="l">
                        <a:lnSpc>
                          <a:spcPct val="107000"/>
                        </a:lnSpc>
                        <a:spcBef>
                          <a:spcPts val="0"/>
                        </a:spcBef>
                        <a:spcAft>
                          <a:spcPts val="0"/>
                        </a:spcAft>
                        <a:buNone/>
                      </a:pPr>
                      <a:r>
                        <a:rPr lang="en-US" sz="1100" u="none" cap="none" strike="noStrike"/>
                        <a:t>//span[contains(text(),"Success")]</a:t>
                      </a:r>
                      <a:endParaRPr sz="1000" u="none" cap="none" strike="noStrike">
                        <a:latin typeface="Constantia"/>
                        <a:ea typeface="Constantia"/>
                        <a:cs typeface="Constantia"/>
                        <a:sym typeface="Constantia"/>
                      </a:endParaRPr>
                    </a:p>
                  </a:txBody>
                  <a:tcPr marT="6875" marB="6875" marR="6875" marL="687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CONTENTS</a:t>
            </a:r>
            <a:endParaRPr/>
          </a:p>
        </p:txBody>
      </p:sp>
      <p:sp>
        <p:nvSpPr>
          <p:cNvPr id="108" name="Google Shape;108;p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b="1" lang="en-US" sz="1800">
                <a:solidFill>
                  <a:srgbClr val="007789"/>
                </a:solidFill>
                <a:latin typeface="Constantia"/>
                <a:ea typeface="Constantia"/>
                <a:cs typeface="Constantia"/>
                <a:sym typeface="Constantia"/>
              </a:rPr>
              <a:t>Setup Selenium JUnit</a:t>
            </a:r>
            <a:endParaRPr/>
          </a:p>
          <a:p>
            <a:pPr indent="-228600" lvl="0" marL="228600" rtl="0" algn="l">
              <a:lnSpc>
                <a:spcPct val="120000"/>
              </a:lnSpc>
              <a:spcBef>
                <a:spcPts val="1000"/>
              </a:spcBef>
              <a:spcAft>
                <a:spcPts val="0"/>
              </a:spcAft>
              <a:buSzPct val="100000"/>
              <a:buChar char="•"/>
            </a:pPr>
            <a:r>
              <a:rPr b="1" lang="en-US" sz="1800">
                <a:solidFill>
                  <a:srgbClr val="007789"/>
                </a:solidFill>
                <a:latin typeface="Constantia"/>
                <a:ea typeface="Constantia"/>
                <a:cs typeface="Constantia"/>
                <a:sym typeface="Constantia"/>
              </a:rPr>
              <a:t>Difference between Gradle and Maven</a:t>
            </a:r>
            <a:endParaRPr/>
          </a:p>
          <a:p>
            <a:pPr indent="-228600" lvl="0" marL="228600" rtl="0" algn="l">
              <a:lnSpc>
                <a:spcPct val="120000"/>
              </a:lnSpc>
              <a:spcBef>
                <a:spcPts val="1000"/>
              </a:spcBef>
              <a:spcAft>
                <a:spcPts val="0"/>
              </a:spcAft>
              <a:buSzPct val="100000"/>
              <a:buChar char="•"/>
            </a:pPr>
            <a:r>
              <a:rPr b="1" lang="en-US" sz="1800">
                <a:solidFill>
                  <a:srgbClr val="007789"/>
                </a:solidFill>
                <a:latin typeface="Constantia"/>
                <a:ea typeface="Constantia"/>
                <a:cs typeface="Constantia"/>
                <a:sym typeface="Constantia"/>
              </a:rPr>
              <a:t>First Script: Get website title</a:t>
            </a:r>
            <a:endParaRPr/>
          </a:p>
          <a:p>
            <a:pPr indent="-228600" lvl="0" marL="228600" rtl="0" algn="l">
              <a:lnSpc>
                <a:spcPct val="120000"/>
              </a:lnSpc>
              <a:spcBef>
                <a:spcPts val="1000"/>
              </a:spcBef>
              <a:spcAft>
                <a:spcPts val="0"/>
              </a:spcAft>
              <a:buSzPct val="100000"/>
              <a:buChar char="•"/>
            </a:pPr>
            <a:r>
              <a:rPr b="1" lang="en-US" sz="1800">
                <a:solidFill>
                  <a:srgbClr val="007789"/>
                </a:solidFill>
                <a:latin typeface="Constantia"/>
                <a:ea typeface="Constantia"/>
                <a:cs typeface="Constantia"/>
                <a:sym typeface="Constantia"/>
              </a:rPr>
              <a:t>Selenium Wait Commands</a:t>
            </a:r>
            <a:endParaRPr/>
          </a:p>
          <a:p>
            <a:pPr indent="-228600" lvl="0" marL="228600" rtl="0" algn="l">
              <a:lnSpc>
                <a:spcPct val="120000"/>
              </a:lnSpc>
              <a:spcBef>
                <a:spcPts val="1000"/>
              </a:spcBef>
              <a:spcAft>
                <a:spcPts val="0"/>
              </a:spcAft>
              <a:buSzPct val="100000"/>
              <a:buChar char="•"/>
            </a:pPr>
            <a:r>
              <a:rPr b="1" lang="en-US" sz="1800">
                <a:solidFill>
                  <a:srgbClr val="007789"/>
                </a:solidFill>
                <a:latin typeface="Constantia"/>
                <a:ea typeface="Constantia"/>
                <a:cs typeface="Constantia"/>
                <a:sym typeface="Constantia"/>
              </a:rPr>
              <a:t>Locators</a:t>
            </a:r>
            <a:endParaRPr/>
          </a:p>
          <a:p>
            <a:pPr indent="-228600" lvl="0" marL="228600" rtl="0" algn="l">
              <a:lnSpc>
                <a:spcPct val="120000"/>
              </a:lnSpc>
              <a:spcBef>
                <a:spcPts val="1000"/>
              </a:spcBef>
              <a:spcAft>
                <a:spcPts val="0"/>
              </a:spcAft>
              <a:buSzPct val="100000"/>
              <a:buChar char="•"/>
            </a:pPr>
            <a:r>
              <a:rPr b="1" lang="en-US" sz="1800">
                <a:solidFill>
                  <a:srgbClr val="007789"/>
                </a:solidFill>
                <a:latin typeface="Constantia"/>
                <a:ea typeface="Constantia"/>
                <a:cs typeface="Constantia"/>
                <a:sym typeface="Constantia"/>
              </a:rPr>
              <a:t>Chropath</a:t>
            </a:r>
            <a:endParaRPr b="1" sz="1800">
              <a:solidFill>
                <a:srgbClr val="007789"/>
              </a:solidFill>
              <a:latin typeface="Constantia"/>
              <a:ea typeface="Constantia"/>
              <a:cs typeface="Constantia"/>
              <a:sym typeface="Constantia"/>
            </a:endParaRPr>
          </a:p>
          <a:p>
            <a:pPr indent="-228600" lvl="0" marL="228600" rtl="0" algn="l">
              <a:lnSpc>
                <a:spcPct val="120000"/>
              </a:lnSpc>
              <a:spcBef>
                <a:spcPts val="1000"/>
              </a:spcBef>
              <a:spcAft>
                <a:spcPts val="0"/>
              </a:spcAft>
              <a:buSzPct val="100000"/>
              <a:buChar char="•"/>
            </a:pPr>
            <a:r>
              <a:rPr b="1" lang="en-US" sz="1800">
                <a:solidFill>
                  <a:srgbClr val="007789"/>
                </a:solidFill>
                <a:latin typeface="Constantia"/>
                <a:ea typeface="Constantia"/>
                <a:cs typeface="Constantia"/>
                <a:sym typeface="Constantia"/>
              </a:rPr>
              <a:t>Evaluating Locators in browser console</a:t>
            </a:r>
            <a:endParaRPr/>
          </a:p>
          <a:p>
            <a:pPr indent="-228600" lvl="0" marL="228600" rtl="0" algn="l">
              <a:lnSpc>
                <a:spcPct val="120000"/>
              </a:lnSpc>
              <a:spcBef>
                <a:spcPts val="1000"/>
              </a:spcBef>
              <a:spcAft>
                <a:spcPts val="0"/>
              </a:spcAft>
              <a:buSzPct val="100000"/>
              <a:buChar char="•"/>
            </a:pPr>
            <a:r>
              <a:rPr b="1" lang="en-US" sz="1800">
                <a:solidFill>
                  <a:srgbClr val="007789"/>
                </a:solidFill>
                <a:latin typeface="Constantia"/>
                <a:ea typeface="Constantia"/>
                <a:cs typeface="Constantia"/>
                <a:sym typeface="Constantia"/>
              </a:rPr>
              <a:t>Relative XPath vs Absolute XPath</a:t>
            </a:r>
            <a:endParaRPr/>
          </a:p>
          <a:p>
            <a:pPr indent="-228600" lvl="0" marL="228600" rtl="0" algn="l">
              <a:lnSpc>
                <a:spcPct val="120000"/>
              </a:lnSpc>
              <a:spcBef>
                <a:spcPts val="1000"/>
              </a:spcBef>
              <a:spcAft>
                <a:spcPts val="0"/>
              </a:spcAft>
              <a:buSzPct val="100000"/>
              <a:buChar char="•"/>
            </a:pPr>
            <a:r>
              <a:rPr b="1" lang="en-US" sz="1800">
                <a:solidFill>
                  <a:srgbClr val="007789"/>
                </a:solidFill>
                <a:latin typeface="Constantia"/>
                <a:ea typeface="Constantia"/>
                <a:cs typeface="Constantia"/>
                <a:sym typeface="Constantia"/>
              </a:rPr>
              <a:t>Check if element exists</a:t>
            </a:r>
            <a:endParaRPr/>
          </a:p>
          <a:p>
            <a:pPr indent="-111125" lvl="0" marL="228600" rtl="0" algn="l">
              <a:lnSpc>
                <a:spcPct val="120000"/>
              </a:lnSpc>
              <a:spcBef>
                <a:spcPts val="1000"/>
              </a:spcBef>
              <a:spcAft>
                <a:spcPts val="0"/>
              </a:spcAft>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9"/>
              </a:buClr>
              <a:buSzPts val="1800"/>
              <a:buFont typeface="Constantia"/>
              <a:buNone/>
            </a:pPr>
            <a:r>
              <a:rPr b="1" lang="en-US" sz="1800">
                <a:solidFill>
                  <a:srgbClr val="007789"/>
                </a:solidFill>
                <a:latin typeface="Constantia"/>
                <a:ea typeface="Constantia"/>
                <a:cs typeface="Constantia"/>
                <a:sym typeface="Constantia"/>
              </a:rPr>
              <a:t>SETUP SELENIUM JUNIT</a:t>
            </a:r>
            <a:endParaRPr/>
          </a:p>
        </p:txBody>
      </p:sp>
      <p:sp>
        <p:nvSpPr>
          <p:cNvPr id="114" name="Google Shape;114;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07000"/>
              </a:lnSpc>
              <a:spcBef>
                <a:spcPts val="0"/>
              </a:spcBef>
              <a:spcAft>
                <a:spcPts val="0"/>
              </a:spcAft>
              <a:buSzPct val="100000"/>
              <a:buChar char="•"/>
            </a:pPr>
            <a:r>
              <a:rPr lang="en-US" sz="1800">
                <a:latin typeface="Arial"/>
                <a:ea typeface="Arial"/>
                <a:cs typeface="Arial"/>
                <a:sym typeface="Arial"/>
              </a:rPr>
              <a:t>Install JDK LTS version. Java SE 8 (LTS) or Java SE 11 (LTS)</a:t>
            </a:r>
            <a:endParaRPr sz="1800">
              <a:latin typeface="Constantia"/>
              <a:ea typeface="Constantia"/>
              <a:cs typeface="Constantia"/>
              <a:sym typeface="Constantia"/>
            </a:endParaRPr>
          </a:p>
          <a:p>
            <a:pPr indent="-228600" lvl="0" marL="228600" rtl="0" algn="l">
              <a:lnSpc>
                <a:spcPct val="107000"/>
              </a:lnSpc>
              <a:spcBef>
                <a:spcPts val="0"/>
              </a:spcBef>
              <a:spcAft>
                <a:spcPts val="0"/>
              </a:spcAft>
              <a:buSzPct val="100000"/>
              <a:buChar char="•"/>
            </a:pPr>
            <a:r>
              <a:rPr lang="en-US" sz="1800">
                <a:latin typeface="Constantia"/>
                <a:ea typeface="Constantia"/>
                <a:cs typeface="Constantia"/>
                <a:sym typeface="Constantia"/>
              </a:rPr>
              <a:t>Set JAVA_HOME in system environment variables</a:t>
            </a:r>
            <a:endParaRPr/>
          </a:p>
          <a:p>
            <a:pPr indent="-228600" lvl="0" marL="228600" rtl="0" algn="l">
              <a:lnSpc>
                <a:spcPct val="107000"/>
              </a:lnSpc>
              <a:spcBef>
                <a:spcPts val="0"/>
              </a:spcBef>
              <a:spcAft>
                <a:spcPts val="0"/>
              </a:spcAft>
              <a:buSzPct val="100000"/>
              <a:buChar char="•"/>
            </a:pPr>
            <a:r>
              <a:rPr lang="en-US" sz="1800">
                <a:latin typeface="Arial"/>
                <a:ea typeface="Arial"/>
                <a:cs typeface="Arial"/>
                <a:sym typeface="Arial"/>
              </a:rPr>
              <a:t>Check java version from cmd</a:t>
            </a:r>
            <a:endParaRPr sz="1800">
              <a:latin typeface="Constantia"/>
              <a:ea typeface="Constantia"/>
              <a:cs typeface="Constantia"/>
              <a:sym typeface="Constantia"/>
            </a:endParaRPr>
          </a:p>
          <a:p>
            <a:pPr indent="-285750" lvl="0" marL="514350" rtl="0" algn="l">
              <a:lnSpc>
                <a:spcPct val="107000"/>
              </a:lnSpc>
              <a:spcBef>
                <a:spcPts val="0"/>
              </a:spcBef>
              <a:spcAft>
                <a:spcPts val="0"/>
              </a:spcAft>
              <a:buSzPct val="100000"/>
              <a:buChar char="•"/>
            </a:pPr>
            <a:r>
              <a:rPr i="1" lang="en-US" sz="1800">
                <a:latin typeface="Arial"/>
                <a:ea typeface="Arial"/>
                <a:cs typeface="Arial"/>
                <a:sym typeface="Arial"/>
              </a:rPr>
              <a:t>&gt; Java –version</a:t>
            </a:r>
            <a:endParaRPr sz="1800">
              <a:latin typeface="Constantia"/>
              <a:ea typeface="Constantia"/>
              <a:cs typeface="Constantia"/>
              <a:sym typeface="Constantia"/>
            </a:endParaRPr>
          </a:p>
          <a:p>
            <a:pPr indent="-228600" lvl="0" marL="228600" rtl="0" algn="l">
              <a:lnSpc>
                <a:spcPct val="107000"/>
              </a:lnSpc>
              <a:spcBef>
                <a:spcPts val="0"/>
              </a:spcBef>
              <a:spcAft>
                <a:spcPts val="0"/>
              </a:spcAft>
              <a:buSzPct val="100000"/>
              <a:buChar char="•"/>
            </a:pPr>
            <a:r>
              <a:rPr lang="en-US" sz="1800">
                <a:latin typeface="Arial"/>
                <a:ea typeface="Arial"/>
                <a:cs typeface="Arial"/>
                <a:sym typeface="Arial"/>
              </a:rPr>
              <a:t>Download Maven or Gradle</a:t>
            </a:r>
            <a:endParaRPr sz="1800">
              <a:latin typeface="Constantia"/>
              <a:ea typeface="Constantia"/>
              <a:cs typeface="Constantia"/>
              <a:sym typeface="Constantia"/>
            </a:endParaRPr>
          </a:p>
          <a:p>
            <a:pPr indent="-228600" lvl="0" marL="228600" rtl="0" algn="l">
              <a:lnSpc>
                <a:spcPct val="107000"/>
              </a:lnSpc>
              <a:spcBef>
                <a:spcPts val="0"/>
              </a:spcBef>
              <a:spcAft>
                <a:spcPts val="0"/>
              </a:spcAft>
              <a:buSzPct val="100000"/>
              <a:buChar char="•"/>
            </a:pPr>
            <a:r>
              <a:rPr lang="en-US" sz="1800">
                <a:latin typeface="Arial"/>
                <a:ea typeface="Arial"/>
                <a:cs typeface="Arial"/>
                <a:sym typeface="Arial"/>
              </a:rPr>
              <a:t>Setup MAVEN_HOME or GRADLE_HOME</a:t>
            </a:r>
            <a:endParaRPr sz="1800">
              <a:latin typeface="Constantia"/>
              <a:ea typeface="Constantia"/>
              <a:cs typeface="Constantia"/>
              <a:sym typeface="Constantia"/>
            </a:endParaRPr>
          </a:p>
          <a:p>
            <a:pPr indent="-228600" lvl="0" marL="228600" rtl="0" algn="l">
              <a:lnSpc>
                <a:spcPct val="107000"/>
              </a:lnSpc>
              <a:spcBef>
                <a:spcPts val="0"/>
              </a:spcBef>
              <a:spcAft>
                <a:spcPts val="0"/>
              </a:spcAft>
              <a:buSzPct val="100000"/>
              <a:buChar char="•"/>
            </a:pPr>
            <a:r>
              <a:rPr lang="en-US" sz="1800">
                <a:latin typeface="Arial"/>
                <a:ea typeface="Arial"/>
                <a:cs typeface="Arial"/>
                <a:sym typeface="Arial"/>
              </a:rPr>
              <a:t>Download IntelliJ community edition</a:t>
            </a:r>
            <a:endParaRPr sz="1800">
              <a:latin typeface="Constantia"/>
              <a:ea typeface="Constantia"/>
              <a:cs typeface="Constantia"/>
              <a:sym typeface="Constantia"/>
            </a:endParaRPr>
          </a:p>
          <a:p>
            <a:pPr indent="-228600" lvl="0" marL="228600" rtl="0" algn="l">
              <a:lnSpc>
                <a:spcPct val="107000"/>
              </a:lnSpc>
              <a:spcBef>
                <a:spcPts val="0"/>
              </a:spcBef>
              <a:spcAft>
                <a:spcPts val="0"/>
              </a:spcAft>
              <a:buSzPct val="100000"/>
              <a:buChar char="•"/>
            </a:pPr>
            <a:r>
              <a:rPr lang="en-US" sz="1800">
                <a:latin typeface="Arial"/>
                <a:ea typeface="Arial"/>
                <a:cs typeface="Arial"/>
                <a:sym typeface="Arial"/>
              </a:rPr>
              <a:t>Start project as Maven or Gradle</a:t>
            </a:r>
            <a:endParaRPr sz="1800">
              <a:latin typeface="Constantia"/>
              <a:ea typeface="Constantia"/>
              <a:cs typeface="Constantia"/>
              <a:sym typeface="Constantia"/>
            </a:endParaRPr>
          </a:p>
          <a:p>
            <a:pPr indent="-228600" lvl="0" marL="228600" rtl="0" algn="l">
              <a:lnSpc>
                <a:spcPct val="107000"/>
              </a:lnSpc>
              <a:spcBef>
                <a:spcPts val="0"/>
              </a:spcBef>
              <a:spcAft>
                <a:spcPts val="0"/>
              </a:spcAft>
              <a:buSzPct val="100000"/>
              <a:buChar char="•"/>
            </a:pPr>
            <a:r>
              <a:rPr lang="en-US" sz="1800">
                <a:latin typeface="Arial"/>
                <a:ea typeface="Arial"/>
                <a:cs typeface="Arial"/>
                <a:sym typeface="Arial"/>
              </a:rPr>
              <a:t>Import selenium package by Maven or Gradle</a:t>
            </a:r>
            <a:endParaRPr sz="1800">
              <a:latin typeface="Constantia"/>
              <a:ea typeface="Constantia"/>
              <a:cs typeface="Constantia"/>
              <a:sym typeface="Constantia"/>
            </a:endParaRPr>
          </a:p>
          <a:p>
            <a:pPr indent="-285750" lvl="0" marL="514350" rtl="0" algn="l">
              <a:lnSpc>
                <a:spcPct val="107000"/>
              </a:lnSpc>
              <a:spcBef>
                <a:spcPts val="0"/>
              </a:spcBef>
              <a:spcAft>
                <a:spcPts val="0"/>
              </a:spcAft>
              <a:buSzPct val="100000"/>
              <a:buChar char="•"/>
            </a:pPr>
            <a:r>
              <a:rPr lang="en-US" sz="1800">
                <a:latin typeface="Arial"/>
                <a:ea typeface="Arial"/>
                <a:cs typeface="Arial"/>
                <a:sym typeface="Arial"/>
              </a:rPr>
              <a:t> </a:t>
            </a:r>
            <a:endParaRPr sz="1800">
              <a:latin typeface="Constantia"/>
              <a:ea typeface="Constantia"/>
              <a:cs typeface="Constantia"/>
              <a:sym typeface="Constantia"/>
            </a:endParaRPr>
          </a:p>
          <a:p>
            <a:pPr indent="-285750" lvl="0" marL="514350" rtl="0" algn="l">
              <a:lnSpc>
                <a:spcPct val="107000"/>
              </a:lnSpc>
              <a:spcBef>
                <a:spcPts val="0"/>
              </a:spcBef>
              <a:spcAft>
                <a:spcPts val="0"/>
              </a:spcAft>
              <a:buSzPct val="100000"/>
              <a:buChar char="•"/>
            </a:pPr>
            <a:r>
              <a:rPr lang="en-US" sz="1800">
                <a:solidFill>
                  <a:srgbClr val="080808"/>
                </a:solidFill>
                <a:latin typeface="JetBrains Mono"/>
                <a:ea typeface="JetBrains Mono"/>
                <a:cs typeface="JetBrains Mono"/>
                <a:sym typeface="JetBrains Mono"/>
              </a:rPr>
              <a:t>testCompile </a:t>
            </a:r>
            <a:r>
              <a:rPr lang="en-US" sz="1800">
                <a:solidFill>
                  <a:srgbClr val="067D17"/>
                </a:solidFill>
                <a:latin typeface="JetBrains Mono"/>
                <a:ea typeface="JetBrains Mono"/>
                <a:cs typeface="JetBrains Mono"/>
                <a:sym typeface="JetBrains Mono"/>
              </a:rPr>
              <a:t>group</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'junit'</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name</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'junit'</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version</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'4.12'</a:t>
            </a:r>
            <a:br>
              <a:rPr lang="en-US" sz="1800">
                <a:solidFill>
                  <a:srgbClr val="067D17"/>
                </a:solidFill>
                <a:latin typeface="JetBrains Mono"/>
                <a:ea typeface="JetBrains Mono"/>
                <a:cs typeface="JetBrains Mono"/>
                <a:sym typeface="JetBrains Mono"/>
              </a:rPr>
            </a:br>
            <a:r>
              <a:rPr i="1" lang="en-US" sz="1800">
                <a:solidFill>
                  <a:srgbClr val="8C8C8C"/>
                </a:solidFill>
                <a:latin typeface="JetBrains Mono"/>
                <a:ea typeface="JetBrains Mono"/>
                <a:cs typeface="JetBrains Mono"/>
                <a:sym typeface="JetBrains Mono"/>
              </a:rPr>
              <a:t>// https://mvnrepository.com/artifact/org.seleniumhq.selenium/selenium-java</a:t>
            </a:r>
            <a:br>
              <a:rPr i="1" lang="en-US" sz="1800">
                <a:solidFill>
                  <a:srgbClr val="8C8C8C"/>
                </a:solidFill>
                <a:latin typeface="JetBrains Mono"/>
                <a:ea typeface="JetBrains Mono"/>
                <a:cs typeface="JetBrains Mono"/>
                <a:sym typeface="JetBrains Mono"/>
              </a:rPr>
            </a:br>
            <a:r>
              <a:rPr lang="en-US" sz="1800">
                <a:solidFill>
                  <a:srgbClr val="080808"/>
                </a:solidFill>
                <a:latin typeface="JetBrains Mono"/>
                <a:ea typeface="JetBrains Mono"/>
                <a:cs typeface="JetBrains Mono"/>
                <a:sym typeface="JetBrains Mono"/>
              </a:rPr>
              <a:t>compile </a:t>
            </a:r>
            <a:r>
              <a:rPr lang="en-US" sz="1800">
                <a:solidFill>
                  <a:srgbClr val="067D17"/>
                </a:solidFill>
                <a:latin typeface="JetBrains Mono"/>
                <a:ea typeface="JetBrains Mono"/>
                <a:cs typeface="JetBrains Mono"/>
                <a:sym typeface="JetBrains Mono"/>
              </a:rPr>
              <a:t>group</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'org.seleniumhq.selenium'</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name</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'selenium-java'</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version</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'3.141.59'</a:t>
            </a:r>
            <a:br>
              <a:rPr lang="en-US" sz="1800">
                <a:solidFill>
                  <a:srgbClr val="067D17"/>
                </a:solidFill>
                <a:latin typeface="JetBrains Mono"/>
                <a:ea typeface="JetBrains Mono"/>
                <a:cs typeface="JetBrains Mono"/>
                <a:sym typeface="JetBrains Mono"/>
              </a:rPr>
            </a:br>
            <a:r>
              <a:rPr i="1" lang="en-US" sz="1800">
                <a:solidFill>
                  <a:srgbClr val="8C8C8C"/>
                </a:solidFill>
                <a:latin typeface="JetBrains Mono"/>
                <a:ea typeface="JetBrains Mono"/>
                <a:cs typeface="JetBrains Mono"/>
                <a:sym typeface="JetBrains Mono"/>
              </a:rPr>
              <a:t>// https://mvnrepository.com/artifact/org.seleniumhq.selenium/selenium-firefox-driver</a:t>
            </a:r>
            <a:br>
              <a:rPr i="1" lang="en-US" sz="1800">
                <a:solidFill>
                  <a:srgbClr val="8C8C8C"/>
                </a:solidFill>
                <a:latin typeface="JetBrains Mono"/>
                <a:ea typeface="JetBrains Mono"/>
                <a:cs typeface="JetBrains Mono"/>
                <a:sym typeface="JetBrains Mono"/>
              </a:rPr>
            </a:br>
            <a:r>
              <a:rPr lang="en-US" sz="1800">
                <a:solidFill>
                  <a:srgbClr val="080808"/>
                </a:solidFill>
                <a:latin typeface="JetBrains Mono"/>
                <a:ea typeface="JetBrains Mono"/>
                <a:cs typeface="JetBrains Mono"/>
                <a:sym typeface="JetBrains Mono"/>
              </a:rPr>
              <a:t>compile </a:t>
            </a:r>
            <a:r>
              <a:rPr lang="en-US" sz="1800">
                <a:solidFill>
                  <a:srgbClr val="067D17"/>
                </a:solidFill>
                <a:latin typeface="JetBrains Mono"/>
                <a:ea typeface="JetBrains Mono"/>
                <a:cs typeface="JetBrains Mono"/>
                <a:sym typeface="JetBrains Mono"/>
              </a:rPr>
              <a:t>group</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'org.seleniumhq.selenium'</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name</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'selenium-firefox-driver'</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version</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'3.141.59'</a:t>
            </a:r>
            <a:br>
              <a:rPr lang="en-US" sz="1800">
                <a:solidFill>
                  <a:srgbClr val="067D17"/>
                </a:solidFill>
                <a:latin typeface="JetBrains Mono"/>
                <a:ea typeface="JetBrains Mono"/>
                <a:cs typeface="JetBrains Mono"/>
                <a:sym typeface="JetBrains Mono"/>
              </a:rPr>
            </a:br>
            <a:r>
              <a:rPr i="1" lang="en-US" sz="1800">
                <a:solidFill>
                  <a:srgbClr val="8C8C8C"/>
                </a:solidFill>
                <a:latin typeface="JetBrains Mono"/>
                <a:ea typeface="JetBrains Mono"/>
                <a:cs typeface="JetBrains Mono"/>
                <a:sym typeface="JetBrains Mono"/>
              </a:rPr>
              <a:t>// https://mvnrepository.com/artifact/org.seleniumhq.selenium/selenium-chrome-driver</a:t>
            </a:r>
            <a:br>
              <a:rPr i="1" lang="en-US" sz="1800">
                <a:solidFill>
                  <a:srgbClr val="8C8C8C"/>
                </a:solidFill>
                <a:latin typeface="JetBrains Mono"/>
                <a:ea typeface="JetBrains Mono"/>
                <a:cs typeface="JetBrains Mono"/>
                <a:sym typeface="JetBrains Mono"/>
              </a:rPr>
            </a:br>
            <a:r>
              <a:rPr lang="en-US" sz="1800">
                <a:solidFill>
                  <a:srgbClr val="080808"/>
                </a:solidFill>
                <a:latin typeface="JetBrains Mono"/>
                <a:ea typeface="JetBrains Mono"/>
                <a:cs typeface="JetBrains Mono"/>
                <a:sym typeface="JetBrains Mono"/>
              </a:rPr>
              <a:t>compile </a:t>
            </a:r>
            <a:r>
              <a:rPr lang="en-US" sz="1800">
                <a:solidFill>
                  <a:srgbClr val="067D17"/>
                </a:solidFill>
                <a:latin typeface="JetBrains Mono"/>
                <a:ea typeface="JetBrains Mono"/>
                <a:cs typeface="JetBrains Mono"/>
                <a:sym typeface="JetBrains Mono"/>
              </a:rPr>
              <a:t>group</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'org.seleniumhq.selenium'</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name</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'selenium-chrome-driver'</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version</a:t>
            </a:r>
            <a:r>
              <a:rPr lang="en-US" sz="1800">
                <a:solidFill>
                  <a:srgbClr val="080808"/>
                </a:solidFill>
                <a:latin typeface="JetBrains Mono"/>
                <a:ea typeface="JetBrains Mono"/>
                <a:cs typeface="JetBrains Mono"/>
                <a:sym typeface="JetBrains Mono"/>
              </a:rPr>
              <a:t>: </a:t>
            </a:r>
            <a:r>
              <a:rPr lang="en-US" sz="1800">
                <a:solidFill>
                  <a:srgbClr val="067D17"/>
                </a:solidFill>
                <a:latin typeface="JetBrains Mono"/>
                <a:ea typeface="JetBrains Mono"/>
                <a:cs typeface="JetBrains Mono"/>
                <a:sym typeface="JetBrains Mono"/>
              </a:rPr>
              <a:t>'3.141.59'</a:t>
            </a:r>
            <a:endParaRPr sz="1800">
              <a:latin typeface="Constantia"/>
              <a:ea typeface="Constantia"/>
              <a:cs typeface="Constantia"/>
              <a:sym typeface="Constantia"/>
            </a:endParaRPr>
          </a:p>
          <a:p>
            <a:pPr indent="-285750" lvl="0" marL="514350" rtl="0" algn="l">
              <a:lnSpc>
                <a:spcPct val="107000"/>
              </a:lnSpc>
              <a:spcBef>
                <a:spcPts val="0"/>
              </a:spcBef>
              <a:spcAft>
                <a:spcPts val="0"/>
              </a:spcAft>
              <a:buSzPct val="100000"/>
              <a:buChar char="•"/>
            </a:pPr>
            <a:r>
              <a:rPr lang="en-US" sz="1800">
                <a:latin typeface="Arial"/>
                <a:ea typeface="Arial"/>
                <a:cs typeface="Arial"/>
                <a:sym typeface="Arial"/>
              </a:rPr>
              <a:t> </a:t>
            </a:r>
            <a:endParaRPr sz="1800">
              <a:latin typeface="Constantia"/>
              <a:ea typeface="Constantia"/>
              <a:cs typeface="Constantia"/>
              <a:sym typeface="Constantia"/>
            </a:endParaRPr>
          </a:p>
          <a:p>
            <a:pPr indent="-228600" lvl="0" marL="228600" rtl="0" algn="l">
              <a:lnSpc>
                <a:spcPct val="107000"/>
              </a:lnSpc>
              <a:spcBef>
                <a:spcPts val="0"/>
              </a:spcBef>
              <a:spcAft>
                <a:spcPts val="0"/>
              </a:spcAft>
              <a:buSzPct val="100000"/>
              <a:buChar char="•"/>
            </a:pPr>
            <a:r>
              <a:rPr lang="en-US" sz="1800">
                <a:latin typeface="Arial"/>
                <a:ea typeface="Arial"/>
                <a:cs typeface="Arial"/>
                <a:sym typeface="Arial"/>
              </a:rPr>
              <a:t>Download Firefox and Chrome driver and put them into </a:t>
            </a:r>
            <a:endParaRPr sz="1800">
              <a:latin typeface="Constantia"/>
              <a:ea typeface="Constantia"/>
              <a:cs typeface="Constantia"/>
              <a:sym typeface="Constantia"/>
            </a:endParaRPr>
          </a:p>
          <a:p>
            <a:pPr indent="-285750" lvl="0" marL="514350" rtl="0" algn="l">
              <a:lnSpc>
                <a:spcPct val="107000"/>
              </a:lnSpc>
              <a:spcBef>
                <a:spcPts val="0"/>
              </a:spcBef>
              <a:spcAft>
                <a:spcPts val="0"/>
              </a:spcAft>
              <a:buSzPct val="100000"/>
              <a:buChar char="•"/>
            </a:pPr>
            <a:r>
              <a:rPr b="1" lang="en-US" sz="1800">
                <a:latin typeface="Arial"/>
                <a:ea typeface="Arial"/>
                <a:cs typeface="Arial"/>
                <a:sym typeface="Arial"/>
              </a:rPr>
              <a:t>src</a:t>
            </a:r>
            <a:r>
              <a:rPr lang="en-US" sz="1800">
                <a:latin typeface="Arial"/>
                <a:ea typeface="Arial"/>
                <a:cs typeface="Arial"/>
                <a:sym typeface="Arial"/>
              </a:rPr>
              <a:t> &gt; </a:t>
            </a:r>
            <a:r>
              <a:rPr b="1" lang="en-US" sz="1800">
                <a:latin typeface="Arial"/>
                <a:ea typeface="Arial"/>
                <a:cs typeface="Arial"/>
                <a:sym typeface="Arial"/>
              </a:rPr>
              <a:t>test &gt; resources</a:t>
            </a:r>
            <a:endParaRPr sz="1800">
              <a:latin typeface="Constantia"/>
              <a:ea typeface="Constantia"/>
              <a:cs typeface="Constantia"/>
              <a:sym typeface="Constantia"/>
            </a:endParaRPr>
          </a:p>
          <a:p>
            <a:pPr indent="-285750" lvl="0" marL="514350" rtl="0" algn="l">
              <a:lnSpc>
                <a:spcPct val="107000"/>
              </a:lnSpc>
              <a:spcBef>
                <a:spcPts val="0"/>
              </a:spcBef>
              <a:spcAft>
                <a:spcPts val="0"/>
              </a:spcAft>
              <a:buSzPct val="100000"/>
              <a:buChar char="•"/>
            </a:pPr>
            <a:r>
              <a:rPr lang="en-US" sz="1800">
                <a:latin typeface="Arial"/>
                <a:ea typeface="Arial"/>
                <a:cs typeface="Arial"/>
                <a:sym typeface="Arial"/>
              </a:rPr>
              <a:t>If resources folder not found, create a folder named “</a:t>
            </a:r>
            <a:r>
              <a:rPr b="1" lang="en-US" sz="1800">
                <a:latin typeface="Arial"/>
                <a:ea typeface="Arial"/>
                <a:cs typeface="Arial"/>
                <a:sym typeface="Arial"/>
              </a:rPr>
              <a:t>resources</a:t>
            </a:r>
            <a:r>
              <a:rPr lang="en-US" sz="1800">
                <a:latin typeface="Arial"/>
                <a:ea typeface="Arial"/>
                <a:cs typeface="Arial"/>
                <a:sym typeface="Arial"/>
              </a:rPr>
              <a:t>” under src/test and mark directory as </a:t>
            </a:r>
            <a:r>
              <a:rPr b="1" lang="en-US" sz="1800">
                <a:latin typeface="Arial"/>
                <a:ea typeface="Arial"/>
                <a:cs typeface="Arial"/>
                <a:sym typeface="Arial"/>
              </a:rPr>
              <a:t>Test Resources Root</a:t>
            </a:r>
            <a:r>
              <a:rPr lang="en-US" sz="1800">
                <a:latin typeface="Arial"/>
                <a:ea typeface="Arial"/>
                <a:cs typeface="Arial"/>
                <a:sym typeface="Arial"/>
              </a:rPr>
              <a:t> </a:t>
            </a:r>
            <a:endParaRPr sz="1800">
              <a:latin typeface="Constantia"/>
              <a:ea typeface="Constantia"/>
              <a:cs typeface="Constantia"/>
              <a:sym typeface="Constantia"/>
            </a:endParaRPr>
          </a:p>
          <a:p>
            <a:pPr indent="-228600" lvl="0" marL="228600" rtl="0" algn="l">
              <a:lnSpc>
                <a:spcPct val="107000"/>
              </a:lnSpc>
              <a:spcBef>
                <a:spcPts val="0"/>
              </a:spcBef>
              <a:spcAft>
                <a:spcPts val="0"/>
              </a:spcAft>
              <a:buSzPct val="100000"/>
              <a:buChar char="•"/>
            </a:pPr>
            <a:r>
              <a:rPr lang="en-US" sz="1800">
                <a:latin typeface="Arial"/>
                <a:ea typeface="Arial"/>
                <a:cs typeface="Arial"/>
                <a:sym typeface="Arial"/>
              </a:rPr>
              <a:t>Create a class under </a:t>
            </a:r>
            <a:r>
              <a:rPr b="1" lang="en-US" sz="1800">
                <a:latin typeface="Arial"/>
                <a:ea typeface="Arial"/>
                <a:cs typeface="Arial"/>
                <a:sym typeface="Arial"/>
              </a:rPr>
              <a:t>test &gt; java</a:t>
            </a:r>
            <a:r>
              <a:rPr lang="en-US" sz="1800">
                <a:latin typeface="Arial"/>
                <a:ea typeface="Arial"/>
                <a:cs typeface="Arial"/>
                <a:sym typeface="Arial"/>
              </a:rPr>
              <a:t> and start writing code</a:t>
            </a:r>
            <a:endParaRPr sz="1800">
              <a:latin typeface="Constantia"/>
              <a:ea typeface="Constantia"/>
              <a:cs typeface="Constantia"/>
              <a:sym typeface="Constantia"/>
            </a:endParaRPr>
          </a:p>
          <a:p>
            <a:pPr indent="-157162" lvl="0" marL="228600" rtl="0" algn="l">
              <a:lnSpc>
                <a:spcPct val="120000"/>
              </a:lnSpc>
              <a:spcBef>
                <a:spcPts val="1800"/>
              </a:spcBef>
              <a:spcAft>
                <a:spcPts val="0"/>
              </a:spcAft>
              <a:buSzPct val="100000"/>
              <a:buNone/>
            </a:pPr>
            <a:r>
              <a:t/>
            </a:r>
            <a:endParaRPr b="1" sz="1800">
              <a:solidFill>
                <a:srgbClr val="007789"/>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9"/>
              </a:buClr>
              <a:buSzPts val="1800"/>
              <a:buFont typeface="Constantia"/>
              <a:buNone/>
            </a:pPr>
            <a:r>
              <a:rPr b="1" lang="en-US" sz="1800">
                <a:solidFill>
                  <a:srgbClr val="007789"/>
                </a:solidFill>
                <a:latin typeface="Constantia"/>
                <a:ea typeface="Constantia"/>
                <a:cs typeface="Constantia"/>
                <a:sym typeface="Constantia"/>
              </a:rPr>
              <a:t>DIFFERENCE BETWEEN GRADLE AND MAVEN</a:t>
            </a:r>
            <a:endParaRPr/>
          </a:p>
        </p:txBody>
      </p:sp>
      <p:graphicFrame>
        <p:nvGraphicFramePr>
          <p:cNvPr id="120" name="Google Shape;120;p4"/>
          <p:cNvGraphicFramePr/>
          <p:nvPr/>
        </p:nvGraphicFramePr>
        <p:xfrm>
          <a:off x="1450480" y="1978684"/>
          <a:ext cx="3000000" cy="3000000"/>
        </p:xfrm>
        <a:graphic>
          <a:graphicData uri="http://schemas.openxmlformats.org/drawingml/2006/table">
            <a:tbl>
              <a:tblPr bandRow="1" firstCol="1" firstRow="1">
                <a:noFill/>
                <a:tableStyleId>{78FF0A0D-85D7-4808-A185-AFCBBB83B11E}</a:tableStyleId>
              </a:tblPr>
              <a:tblGrid>
                <a:gridCol w="2118625"/>
                <a:gridCol w="4284275"/>
                <a:gridCol w="3201450"/>
              </a:tblGrid>
              <a:tr h="152400">
                <a:tc>
                  <a:txBody>
                    <a:bodyPr/>
                    <a:lstStyle/>
                    <a:p>
                      <a:pPr indent="0" lvl="0" marL="0" marR="0" rtl="0" algn="ctr">
                        <a:lnSpc>
                          <a:spcPct val="107000"/>
                        </a:lnSpc>
                        <a:spcBef>
                          <a:spcPts val="0"/>
                        </a:spcBef>
                        <a:spcAft>
                          <a:spcPts val="0"/>
                        </a:spcAft>
                        <a:buNone/>
                      </a:pPr>
                      <a:r>
                        <a:rPr lang="en-US" sz="1200" u="none" cap="none" strike="noStrike"/>
                        <a:t>Basis</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ctr">
                        <a:lnSpc>
                          <a:spcPct val="107000"/>
                        </a:lnSpc>
                        <a:spcBef>
                          <a:spcPts val="0"/>
                        </a:spcBef>
                        <a:spcAft>
                          <a:spcPts val="0"/>
                        </a:spcAft>
                        <a:buNone/>
                      </a:pPr>
                      <a:r>
                        <a:rPr lang="en-US" sz="1200" u="none" cap="none" strike="noStrike"/>
                        <a:t>Gradle</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ctr">
                        <a:lnSpc>
                          <a:spcPct val="107000"/>
                        </a:lnSpc>
                        <a:spcBef>
                          <a:spcPts val="0"/>
                        </a:spcBef>
                        <a:spcAft>
                          <a:spcPts val="0"/>
                        </a:spcAft>
                        <a:buNone/>
                      </a:pPr>
                      <a:r>
                        <a:rPr lang="en-US" sz="1200" u="none" cap="none" strike="noStrike"/>
                        <a:t>Maven</a:t>
                      </a:r>
                      <a:endParaRPr sz="1100" u="none" cap="none" strike="noStrike">
                        <a:latin typeface="Constantia"/>
                        <a:ea typeface="Constantia"/>
                        <a:cs typeface="Constantia"/>
                        <a:sym typeface="Constantia"/>
                      </a:endParaRPr>
                    </a:p>
                  </a:txBody>
                  <a:tcPr marT="0" marB="0" marR="68575" marL="68575"/>
                </a:tc>
              </a:tr>
              <a:tr h="97975">
                <a:tc>
                  <a:txBody>
                    <a:bodyPr/>
                    <a:lstStyle/>
                    <a:p>
                      <a:pPr indent="0" lvl="0" marL="0" marR="0" rtl="0" algn="l">
                        <a:lnSpc>
                          <a:spcPct val="107000"/>
                        </a:lnSpc>
                        <a:spcBef>
                          <a:spcPts val="0"/>
                        </a:spcBef>
                        <a:spcAft>
                          <a:spcPts val="0"/>
                        </a:spcAft>
                        <a:buNone/>
                      </a:pPr>
                      <a:r>
                        <a:rPr lang="en-US" sz="1200" u="none" cap="none" strike="noStrike"/>
                        <a:t>Definition</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Gradle is a build automation tool for multi-language software development. deployment, and publishing. Supported languages include Java, Groovy, C/C++, and JavaScript.</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l">
                        <a:lnSpc>
                          <a:spcPct val="107000"/>
                        </a:lnSpc>
                        <a:spcBef>
                          <a:spcPts val="0"/>
                        </a:spcBef>
                        <a:spcAft>
                          <a:spcPts val="0"/>
                        </a:spcAft>
                        <a:buNone/>
                      </a:pPr>
                      <a:r>
                        <a:rPr lang="en-US" sz="1100" u="none" cap="none" strike="noStrike"/>
                        <a:t>Maven is a build automation tool used primarily for Java projects. Also, it can be used for C#, Scala, Ruby etc</a:t>
                      </a:r>
                      <a:endParaRPr sz="1100" u="none" cap="none" strike="noStrike">
                        <a:latin typeface="Constantia"/>
                        <a:ea typeface="Constantia"/>
                        <a:cs typeface="Constantia"/>
                        <a:sym typeface="Constantia"/>
                      </a:endParaRPr>
                    </a:p>
                  </a:txBody>
                  <a:tcPr marT="0" marB="0" marR="68575" marL="68575"/>
                </a:tc>
              </a:tr>
              <a:tr h="152400">
                <a:tc>
                  <a:txBody>
                    <a:bodyPr/>
                    <a:lstStyle/>
                    <a:p>
                      <a:pPr indent="0" lvl="0" marL="0" marR="0" rtl="0" algn="l">
                        <a:lnSpc>
                          <a:spcPct val="107000"/>
                        </a:lnSpc>
                        <a:spcBef>
                          <a:spcPts val="0"/>
                        </a:spcBef>
                        <a:spcAft>
                          <a:spcPts val="0"/>
                        </a:spcAft>
                        <a:buNone/>
                      </a:pPr>
                      <a:r>
                        <a:rPr lang="en-US" sz="1200" u="none" cap="none" strike="noStrike"/>
                        <a:t>Configuration</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l">
                        <a:lnSpc>
                          <a:spcPct val="107000"/>
                        </a:lnSpc>
                        <a:spcBef>
                          <a:spcPts val="0"/>
                        </a:spcBef>
                        <a:spcAft>
                          <a:spcPts val="0"/>
                        </a:spcAft>
                        <a:buNone/>
                      </a:pPr>
                      <a:r>
                        <a:rPr lang="en-US" sz="1200" u="none" cap="none" strike="noStrike"/>
                        <a:t>It uses a Groovy-based Domain-specific language (DSL) for creating project structure.</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l">
                        <a:lnSpc>
                          <a:spcPct val="107000"/>
                        </a:lnSpc>
                        <a:spcBef>
                          <a:spcPts val="0"/>
                        </a:spcBef>
                        <a:spcAft>
                          <a:spcPts val="0"/>
                        </a:spcAft>
                        <a:buNone/>
                      </a:pPr>
                      <a:r>
                        <a:rPr lang="en-US" sz="1200" u="none" cap="none" strike="noStrike"/>
                        <a:t>It uses Extensible Markup Language (XML) for creating project structure.</a:t>
                      </a:r>
                      <a:endParaRPr sz="1100" u="none" cap="none" strike="noStrike">
                        <a:latin typeface="Constantia"/>
                        <a:ea typeface="Constantia"/>
                        <a:cs typeface="Constantia"/>
                        <a:sym typeface="Constantia"/>
                      </a:endParaRPr>
                    </a:p>
                  </a:txBody>
                  <a:tcPr marT="0" marB="0" marR="68575" marL="68575"/>
                </a:tc>
              </a:tr>
              <a:tr h="152400">
                <a:tc>
                  <a:txBody>
                    <a:bodyPr/>
                    <a:lstStyle/>
                    <a:p>
                      <a:pPr indent="0" lvl="0" marL="0" marR="0" rtl="0" algn="l">
                        <a:lnSpc>
                          <a:spcPct val="107000"/>
                        </a:lnSpc>
                        <a:spcBef>
                          <a:spcPts val="0"/>
                        </a:spcBef>
                        <a:spcAft>
                          <a:spcPts val="0"/>
                        </a:spcAft>
                        <a:buNone/>
                      </a:pPr>
                      <a:r>
                        <a:rPr lang="en-US" sz="1200" u="none" cap="none" strike="noStrike"/>
                        <a:t>Performance</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l">
                        <a:lnSpc>
                          <a:spcPct val="107000"/>
                        </a:lnSpc>
                        <a:spcBef>
                          <a:spcPts val="0"/>
                        </a:spcBef>
                        <a:spcAft>
                          <a:spcPts val="0"/>
                        </a:spcAft>
                        <a:buNone/>
                      </a:pPr>
                      <a:r>
                        <a:rPr lang="en-US" sz="1200" u="none" cap="none" strike="noStrike"/>
                        <a:t>It performs better than maven as it optimized for tracking only current running task.</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l">
                        <a:lnSpc>
                          <a:spcPct val="107000"/>
                        </a:lnSpc>
                        <a:spcBef>
                          <a:spcPts val="0"/>
                        </a:spcBef>
                        <a:spcAft>
                          <a:spcPts val="0"/>
                        </a:spcAft>
                        <a:buNone/>
                      </a:pPr>
                      <a:r>
                        <a:rPr lang="en-US" sz="1200" u="none" cap="none" strike="noStrike"/>
                        <a:t>It does not create local temporary files during software creation hence uses large time.</a:t>
                      </a:r>
                      <a:endParaRPr sz="1100" u="none" cap="none" strike="noStrike">
                        <a:latin typeface="Constantia"/>
                        <a:ea typeface="Constantia"/>
                        <a:cs typeface="Constantia"/>
                        <a:sym typeface="Constantia"/>
                      </a:endParaRPr>
                    </a:p>
                  </a:txBody>
                  <a:tcPr marT="0" marB="0" marR="68575" marL="68575"/>
                </a:tc>
              </a:tr>
              <a:tr h="152400">
                <a:tc>
                  <a:txBody>
                    <a:bodyPr/>
                    <a:lstStyle/>
                    <a:p>
                      <a:pPr indent="0" lvl="0" marL="0" marR="0" rtl="0" algn="l">
                        <a:lnSpc>
                          <a:spcPct val="107000"/>
                        </a:lnSpc>
                        <a:spcBef>
                          <a:spcPts val="0"/>
                        </a:spcBef>
                        <a:spcAft>
                          <a:spcPts val="0"/>
                        </a:spcAft>
                        <a:buNone/>
                      </a:pPr>
                      <a:r>
                        <a:rPr lang="en-US" sz="1200" u="none" cap="none" strike="noStrike"/>
                        <a:t>Customization</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l">
                        <a:lnSpc>
                          <a:spcPct val="107000"/>
                        </a:lnSpc>
                        <a:spcBef>
                          <a:spcPts val="0"/>
                        </a:spcBef>
                        <a:spcAft>
                          <a:spcPts val="0"/>
                        </a:spcAft>
                        <a:buNone/>
                      </a:pPr>
                      <a:r>
                        <a:rPr lang="en-US" sz="1200" u="none" cap="none" strike="noStrike"/>
                        <a:t>Gradle is highly customizable</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l">
                        <a:lnSpc>
                          <a:spcPct val="107000"/>
                        </a:lnSpc>
                        <a:spcBef>
                          <a:spcPts val="0"/>
                        </a:spcBef>
                        <a:spcAft>
                          <a:spcPts val="0"/>
                        </a:spcAft>
                        <a:buNone/>
                      </a:pPr>
                      <a:r>
                        <a:rPr lang="en-US" sz="1200" u="none" cap="none" strike="noStrike"/>
                        <a:t>Maven is not much customizable/ </a:t>
                      </a:r>
                      <a:endParaRPr sz="1100" u="none" cap="none" strike="noStrike">
                        <a:latin typeface="Constantia"/>
                        <a:ea typeface="Constantia"/>
                        <a:cs typeface="Constantia"/>
                        <a:sym typeface="Constantia"/>
                      </a:endParaRPr>
                    </a:p>
                  </a:txBody>
                  <a:tcPr marT="0" marB="0" marR="68575" marL="68575"/>
                </a:tc>
              </a:tr>
              <a:tr h="152400">
                <a:tc>
                  <a:txBody>
                    <a:bodyPr/>
                    <a:lstStyle/>
                    <a:p>
                      <a:pPr indent="0" lvl="0" marL="0" marR="0" rtl="0" algn="l">
                        <a:lnSpc>
                          <a:spcPct val="107000"/>
                        </a:lnSpc>
                        <a:spcBef>
                          <a:spcPts val="0"/>
                        </a:spcBef>
                        <a:spcAft>
                          <a:spcPts val="0"/>
                        </a:spcAft>
                        <a:buNone/>
                      </a:pPr>
                      <a:r>
                        <a:rPr lang="en-US" sz="1200" u="none" cap="none" strike="noStrike"/>
                        <a:t>UI Experience</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l">
                        <a:lnSpc>
                          <a:spcPct val="107000"/>
                        </a:lnSpc>
                        <a:spcBef>
                          <a:spcPts val="0"/>
                        </a:spcBef>
                        <a:spcAft>
                          <a:spcPts val="0"/>
                        </a:spcAft>
                        <a:buNone/>
                      </a:pPr>
                      <a:r>
                        <a:rPr lang="en-US" sz="1200" u="none" cap="none" strike="noStrike"/>
                        <a:t>It is very user friendly</a:t>
                      </a:r>
                      <a:endParaRPr sz="1100" u="none" cap="none" strike="noStrike">
                        <a:latin typeface="Constantia"/>
                        <a:ea typeface="Constantia"/>
                        <a:cs typeface="Constantia"/>
                        <a:sym typeface="Constantia"/>
                      </a:endParaRPr>
                    </a:p>
                  </a:txBody>
                  <a:tcPr marT="0" marB="0" marR="68575" marL="68575"/>
                </a:tc>
                <a:tc>
                  <a:txBody>
                    <a:bodyPr/>
                    <a:lstStyle/>
                    <a:p>
                      <a:pPr indent="0" lvl="0" marL="0" marR="0" rtl="0" algn="l">
                        <a:lnSpc>
                          <a:spcPct val="107000"/>
                        </a:lnSpc>
                        <a:spcBef>
                          <a:spcPts val="0"/>
                        </a:spcBef>
                        <a:spcAft>
                          <a:spcPts val="0"/>
                        </a:spcAft>
                        <a:buNone/>
                      </a:pPr>
                      <a:r>
                        <a:rPr lang="en-US" sz="1200" u="none" cap="none" strike="noStrike"/>
                        <a:t>It is likely user friendly</a:t>
                      </a:r>
                      <a:endParaRPr sz="1100" u="none" cap="none" strike="noStrike">
                        <a:latin typeface="Constantia"/>
                        <a:ea typeface="Constantia"/>
                        <a:cs typeface="Constantia"/>
                        <a:sym typeface="Constantia"/>
                      </a:endParaRPr>
                    </a:p>
                  </a:txBody>
                  <a:tcPr marT="0" marB="0" marR="68575" marL="6857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7789"/>
              </a:buClr>
              <a:buSzPts val="3200"/>
              <a:buFont typeface="Constantia"/>
              <a:buNone/>
            </a:pPr>
            <a:r>
              <a:rPr b="0" i="0" lang="en-US" sz="3200" u="none" cap="none" strike="noStrike">
                <a:solidFill>
                  <a:srgbClr val="007789"/>
                </a:solidFill>
                <a:latin typeface="Constantia"/>
                <a:ea typeface="Constantia"/>
                <a:cs typeface="Constantia"/>
                <a:sym typeface="Constantia"/>
              </a:rPr>
              <a:t>First Script: Get website title</a:t>
            </a:r>
            <a:endParaRPr b="0" i="0" sz="3200" u="none" cap="none" strike="noStrike">
              <a:solidFill>
                <a:srgbClr val="007789"/>
              </a:solidFill>
              <a:latin typeface="Constantia"/>
              <a:ea typeface="Constantia"/>
              <a:cs typeface="Constantia"/>
              <a:sym typeface="Constantia"/>
            </a:endParaRPr>
          </a:p>
        </p:txBody>
      </p:sp>
      <p:sp>
        <p:nvSpPr>
          <p:cNvPr id="126" name="Google Shape;126;p5"/>
          <p:cNvSpPr txBox="1"/>
          <p:nvPr>
            <p:ph idx="1" type="body"/>
          </p:nvPr>
        </p:nvSpPr>
        <p:spPr>
          <a:xfrm>
            <a:off x="1451578" y="2077056"/>
            <a:ext cx="4738477" cy="383181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33B3"/>
              </a:buClr>
              <a:buSzPts val="1000"/>
              <a:buFont typeface="Arial"/>
              <a:buNone/>
            </a:pPr>
            <a:r>
              <a:rPr b="0" i="0" lang="en-US" sz="1000" u="none" cap="none" strike="noStrike">
                <a:solidFill>
                  <a:srgbClr val="0033B3"/>
                </a:solidFill>
                <a:latin typeface="JetBrains Mono"/>
                <a:ea typeface="JetBrains Mono"/>
                <a:cs typeface="JetBrains Mono"/>
                <a:sym typeface="JetBrains Mono"/>
              </a:rPr>
              <a:t>public class </a:t>
            </a:r>
            <a:r>
              <a:rPr b="0" i="0" lang="en-US" sz="1000" u="none" cap="none" strike="noStrike">
                <a:solidFill>
                  <a:srgbClr val="000000"/>
                </a:solidFill>
                <a:latin typeface="JetBrains Mono"/>
                <a:ea typeface="JetBrains Mono"/>
                <a:cs typeface="JetBrains Mono"/>
                <a:sym typeface="JetBrains Mono"/>
              </a:rPr>
              <a:t>FirstTestCase </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000000"/>
                </a:solidFill>
                <a:latin typeface="JetBrains Mono"/>
                <a:ea typeface="JetBrains Mono"/>
                <a:cs typeface="JetBrains Mono"/>
                <a:sym typeface="JetBrains Mono"/>
              </a:rPr>
              <a:t>WebDriver </a:t>
            </a:r>
            <a:r>
              <a:rPr b="0" i="0" lang="en-US" sz="1000" u="none" cap="none" strike="noStrike">
                <a:solidFill>
                  <a:srgbClr val="871094"/>
                </a:solidFill>
                <a:latin typeface="JetBrains Mono"/>
                <a:ea typeface="JetBrains Mono"/>
                <a:cs typeface="JetBrains Mono"/>
                <a:sym typeface="JetBrains Mono"/>
              </a:rPr>
              <a:t>driver</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9E880D"/>
                </a:solidFill>
                <a:latin typeface="JetBrains Mono"/>
                <a:ea typeface="JetBrains Mono"/>
                <a:cs typeface="JetBrains Mono"/>
                <a:sym typeface="JetBrains Mono"/>
              </a:rPr>
              <a:t>@Before</a:t>
            </a:r>
            <a:br>
              <a:rPr b="0" i="0" lang="en-US" sz="1000" u="none" cap="none" strike="noStrike">
                <a:solidFill>
                  <a:srgbClr val="9E880D"/>
                </a:solidFill>
                <a:latin typeface="JetBrains Mono"/>
                <a:ea typeface="JetBrains Mono"/>
                <a:cs typeface="JetBrains Mono"/>
                <a:sym typeface="JetBrains Mono"/>
              </a:rPr>
            </a:br>
            <a:r>
              <a:rPr b="0" i="0" lang="en-US" sz="1000" u="none" cap="none" strike="noStrike">
                <a:solidFill>
                  <a:srgbClr val="9E880D"/>
                </a:solidFill>
                <a:latin typeface="JetBrains Mono"/>
                <a:ea typeface="JetBrains Mono"/>
                <a:cs typeface="JetBrains Mono"/>
                <a:sym typeface="JetBrains Mono"/>
              </a:rPr>
              <a:t>    </a:t>
            </a:r>
            <a:r>
              <a:rPr b="0" i="0" lang="en-US" sz="1000" u="none" cap="none" strike="noStrike">
                <a:solidFill>
                  <a:srgbClr val="0033B3"/>
                </a:solidFill>
                <a:latin typeface="JetBrains Mono"/>
                <a:ea typeface="JetBrains Mono"/>
                <a:cs typeface="JetBrains Mono"/>
                <a:sym typeface="JetBrains Mono"/>
              </a:rPr>
              <a:t>public void </a:t>
            </a:r>
            <a:r>
              <a:rPr b="0" i="0" lang="en-US" sz="1000" u="none" cap="none" strike="noStrike">
                <a:solidFill>
                  <a:srgbClr val="00627A"/>
                </a:solidFill>
                <a:latin typeface="JetBrains Mono"/>
                <a:ea typeface="JetBrains Mono"/>
                <a:cs typeface="JetBrains Mono"/>
                <a:sym typeface="JetBrains Mono"/>
              </a:rPr>
              <a:t>setup</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000000"/>
                </a:solidFill>
                <a:latin typeface="JetBrains Mono"/>
                <a:ea typeface="JetBrains Mono"/>
                <a:cs typeface="JetBrains Mono"/>
                <a:sym typeface="JetBrains Mono"/>
              </a:rPr>
              <a:t>System</a:t>
            </a:r>
            <a:r>
              <a:rPr b="0" i="0" lang="en-US" sz="1000" u="none" cap="none" strike="noStrike">
                <a:solidFill>
                  <a:srgbClr val="080808"/>
                </a:solidFill>
                <a:latin typeface="JetBrains Mono"/>
                <a:ea typeface="JetBrains Mono"/>
                <a:cs typeface="JetBrains Mono"/>
                <a:sym typeface="JetBrains Mono"/>
              </a:rPr>
              <a:t>.</a:t>
            </a:r>
            <a:r>
              <a:rPr b="0" i="1" lang="en-US" sz="1000" u="none" cap="none" strike="noStrike">
                <a:solidFill>
                  <a:srgbClr val="080808"/>
                </a:solidFill>
                <a:latin typeface="JetBrains Mono"/>
                <a:ea typeface="JetBrains Mono"/>
                <a:cs typeface="JetBrains Mono"/>
                <a:sym typeface="JetBrains Mono"/>
              </a:rPr>
              <a:t>setProperty</a:t>
            </a:r>
            <a:r>
              <a:rPr b="0" i="0" lang="en-US" sz="1000" u="none" cap="none" strike="noStrike">
                <a:solidFill>
                  <a:srgbClr val="080808"/>
                </a:solidFill>
                <a:latin typeface="JetBrains Mono"/>
                <a:ea typeface="JetBrains Mono"/>
                <a:cs typeface="JetBrains Mono"/>
                <a:sym typeface="JetBrains Mono"/>
              </a:rPr>
              <a:t>(</a:t>
            </a:r>
            <a:r>
              <a:rPr b="0" i="0" lang="en-US" sz="1000" u="none" cap="none" strike="noStrike">
                <a:solidFill>
                  <a:srgbClr val="067D17"/>
                </a:solidFill>
                <a:latin typeface="JetBrains Mono"/>
                <a:ea typeface="JetBrains Mono"/>
                <a:cs typeface="JetBrains Mono"/>
                <a:sym typeface="JetBrains Mono"/>
              </a:rPr>
              <a:t>"webdriver.gecko.driver"</a:t>
            </a: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067D17"/>
                </a:solidFill>
                <a:latin typeface="JetBrains Mono"/>
                <a:ea typeface="JetBrains Mono"/>
                <a:cs typeface="JetBrains Mono"/>
                <a:sym typeface="JetBrains Mono"/>
              </a:rPr>
              <a:t>"./src/test/resources/geckodriver.exe"</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000000"/>
                </a:solidFill>
                <a:latin typeface="JetBrains Mono"/>
                <a:ea typeface="JetBrains Mono"/>
                <a:cs typeface="JetBrains Mono"/>
                <a:sym typeface="JetBrains Mono"/>
              </a:rPr>
              <a:t>FirefoxOptions ops</a:t>
            </a:r>
            <a:r>
              <a:rPr b="0" i="0" lang="en-US" sz="1000" u="none" cap="none" strike="noStrike">
                <a:solidFill>
                  <a:srgbClr val="080808"/>
                </a:solidFill>
                <a:latin typeface="JetBrains Mono"/>
                <a:ea typeface="JetBrains Mono"/>
                <a:cs typeface="JetBrains Mono"/>
                <a:sym typeface="JetBrains Mono"/>
              </a:rPr>
              <a:t>=</a:t>
            </a:r>
            <a:r>
              <a:rPr b="0" i="0" lang="en-US" sz="1000" u="none" cap="none" strike="noStrike">
                <a:solidFill>
                  <a:srgbClr val="0033B3"/>
                </a:solidFill>
                <a:latin typeface="JetBrains Mono"/>
                <a:ea typeface="JetBrains Mono"/>
                <a:cs typeface="JetBrains Mono"/>
                <a:sym typeface="JetBrains Mono"/>
              </a:rPr>
              <a:t>new </a:t>
            </a:r>
            <a:r>
              <a:rPr b="0" i="0" lang="en-US" sz="1000" u="none" cap="none" strike="noStrike">
                <a:solidFill>
                  <a:srgbClr val="080808"/>
                </a:solidFill>
                <a:latin typeface="JetBrains Mono"/>
                <a:ea typeface="JetBrains Mono"/>
                <a:cs typeface="JetBrains Mono"/>
                <a:sym typeface="JetBrains Mono"/>
              </a:rPr>
              <a:t>FirefoxOptions();</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000000"/>
                </a:solidFill>
                <a:latin typeface="JetBrains Mono"/>
                <a:ea typeface="JetBrains Mono"/>
                <a:cs typeface="JetBrains Mono"/>
                <a:sym typeface="JetBrains Mono"/>
              </a:rPr>
              <a:t>ops</a:t>
            </a:r>
            <a:r>
              <a:rPr b="0" i="0" lang="en-US" sz="1000" u="none" cap="none" strike="noStrike">
                <a:solidFill>
                  <a:srgbClr val="080808"/>
                </a:solidFill>
                <a:latin typeface="JetBrains Mono"/>
                <a:ea typeface="JetBrains Mono"/>
                <a:cs typeface="JetBrains Mono"/>
                <a:sym typeface="JetBrains Mono"/>
              </a:rPr>
              <a:t>.addArguments(</a:t>
            </a:r>
            <a:r>
              <a:rPr b="0" i="0" lang="en-US" sz="1000" u="none" cap="none" strike="noStrike">
                <a:solidFill>
                  <a:srgbClr val="067D17"/>
                </a:solidFill>
                <a:latin typeface="JetBrains Mono"/>
                <a:ea typeface="JetBrains Mono"/>
                <a:cs typeface="JetBrains Mono"/>
                <a:sym typeface="JetBrains Mono"/>
              </a:rPr>
              <a:t>"--headed"</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871094"/>
                </a:solidFill>
                <a:latin typeface="JetBrains Mono"/>
                <a:ea typeface="JetBrains Mono"/>
                <a:cs typeface="JetBrains Mono"/>
                <a:sym typeface="JetBrains Mono"/>
              </a:rPr>
              <a:t>driver</a:t>
            </a:r>
            <a:r>
              <a:rPr b="0" i="0" lang="en-US" sz="1000" u="none" cap="none" strike="noStrike">
                <a:solidFill>
                  <a:srgbClr val="080808"/>
                </a:solidFill>
                <a:latin typeface="JetBrains Mono"/>
                <a:ea typeface="JetBrains Mono"/>
                <a:cs typeface="JetBrains Mono"/>
                <a:sym typeface="JetBrains Mono"/>
              </a:rPr>
              <a:t>=</a:t>
            </a:r>
            <a:r>
              <a:rPr b="0" i="0" lang="en-US" sz="1000" u="none" cap="none" strike="noStrike">
                <a:solidFill>
                  <a:srgbClr val="0033B3"/>
                </a:solidFill>
                <a:latin typeface="JetBrains Mono"/>
                <a:ea typeface="JetBrains Mono"/>
                <a:cs typeface="JetBrains Mono"/>
                <a:sym typeface="JetBrains Mono"/>
              </a:rPr>
              <a:t>new </a:t>
            </a:r>
            <a:r>
              <a:rPr b="0" i="0" lang="en-US" sz="1000" u="none" cap="none" strike="noStrike">
                <a:solidFill>
                  <a:srgbClr val="080808"/>
                </a:solidFill>
                <a:latin typeface="JetBrains Mono"/>
                <a:ea typeface="JetBrains Mono"/>
                <a:cs typeface="JetBrains Mono"/>
                <a:sym typeface="JetBrains Mono"/>
              </a:rPr>
              <a:t>FirefoxDriver(</a:t>
            </a:r>
            <a:r>
              <a:rPr b="0" i="0" lang="en-US" sz="1000" u="none" cap="none" strike="noStrike">
                <a:solidFill>
                  <a:srgbClr val="000000"/>
                </a:solidFill>
                <a:latin typeface="JetBrains Mono"/>
                <a:ea typeface="JetBrains Mono"/>
                <a:cs typeface="JetBrains Mono"/>
                <a:sym typeface="JetBrains Mono"/>
              </a:rPr>
              <a:t>ops</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871094"/>
                </a:solidFill>
                <a:latin typeface="JetBrains Mono"/>
                <a:ea typeface="JetBrains Mono"/>
                <a:cs typeface="JetBrains Mono"/>
                <a:sym typeface="JetBrains Mono"/>
              </a:rPr>
              <a:t>driver</a:t>
            </a:r>
            <a:r>
              <a:rPr b="0" i="0" lang="en-US" sz="1000" u="none" cap="none" strike="noStrike">
                <a:solidFill>
                  <a:srgbClr val="080808"/>
                </a:solidFill>
                <a:latin typeface="JetBrains Mono"/>
                <a:ea typeface="JetBrains Mono"/>
                <a:cs typeface="JetBrains Mono"/>
                <a:sym typeface="JetBrains Mono"/>
              </a:rPr>
              <a:t>.manage().window().maximize();</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871094"/>
                </a:solidFill>
                <a:latin typeface="JetBrains Mono"/>
                <a:ea typeface="JetBrains Mono"/>
                <a:cs typeface="JetBrains Mono"/>
                <a:sym typeface="JetBrains Mono"/>
              </a:rPr>
              <a:t>driver</a:t>
            </a:r>
            <a:r>
              <a:rPr b="0" i="0" lang="en-US" sz="1000" u="none" cap="none" strike="noStrike">
                <a:solidFill>
                  <a:srgbClr val="080808"/>
                </a:solidFill>
                <a:latin typeface="JetBrains Mono"/>
                <a:ea typeface="JetBrains Mono"/>
                <a:cs typeface="JetBrains Mono"/>
                <a:sym typeface="JetBrains Mono"/>
              </a:rPr>
              <a:t>.manage().timeouts().implicitlyWait(Duration.ofSeconds(30));</a:t>
            </a:r>
            <a:br>
              <a:rPr b="0" i="0" lang="en-US" sz="1000" u="none" cap="none" strike="noStrike">
                <a:solidFill>
                  <a:srgbClr val="080808"/>
                </a:solidFill>
                <a:latin typeface="JetBrains Mono"/>
                <a:ea typeface="JetBrains Mono"/>
                <a:cs typeface="JetBrains Mono"/>
                <a:sym typeface="JetBrains Mono"/>
              </a:rPr>
            </a:b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0033B3"/>
                </a:solidFill>
                <a:latin typeface="JetBrains Mono"/>
                <a:ea typeface="JetBrains Mono"/>
                <a:cs typeface="JetBrains Mono"/>
                <a:sym typeface="JetBrains Mono"/>
              </a:rPr>
              <a:t>public void </a:t>
            </a:r>
            <a:r>
              <a:rPr b="0" i="0" lang="en-US" sz="1000" u="none" cap="none" strike="noStrike">
                <a:solidFill>
                  <a:srgbClr val="00627A"/>
                </a:solidFill>
                <a:latin typeface="JetBrains Mono"/>
                <a:ea typeface="JetBrains Mono"/>
                <a:cs typeface="JetBrains Mono"/>
                <a:sym typeface="JetBrains Mono"/>
              </a:rPr>
              <a:t>getTitle</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871094"/>
                </a:solidFill>
                <a:latin typeface="JetBrains Mono"/>
                <a:ea typeface="JetBrains Mono"/>
                <a:cs typeface="JetBrains Mono"/>
                <a:sym typeface="JetBrains Mono"/>
              </a:rPr>
              <a:t>driver</a:t>
            </a:r>
            <a:r>
              <a:rPr b="0" i="0" lang="en-US" sz="1000" u="none" cap="none" strike="noStrike">
                <a:solidFill>
                  <a:srgbClr val="080808"/>
                </a:solidFill>
                <a:latin typeface="JetBrains Mono"/>
                <a:ea typeface="JetBrains Mono"/>
                <a:cs typeface="JetBrains Mono"/>
                <a:sym typeface="JetBrains Mono"/>
              </a:rPr>
              <a:t>.get(</a:t>
            </a:r>
            <a:r>
              <a:rPr b="0" i="0" lang="en-US" sz="1000" u="none" cap="none" strike="noStrike">
                <a:solidFill>
                  <a:srgbClr val="067D17"/>
                </a:solidFill>
                <a:latin typeface="JetBrains Mono"/>
                <a:ea typeface="JetBrains Mono"/>
                <a:cs typeface="JetBrains Mono"/>
                <a:sym typeface="JetBrains Mono"/>
              </a:rPr>
              <a:t>"https://demoqa.com"</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000000"/>
                </a:solidFill>
                <a:latin typeface="JetBrains Mono"/>
                <a:ea typeface="JetBrains Mono"/>
                <a:cs typeface="JetBrains Mono"/>
                <a:sym typeface="JetBrains Mono"/>
              </a:rPr>
              <a:t>String title</a:t>
            </a:r>
            <a:r>
              <a:rPr b="0" i="0" lang="en-US" sz="1000" u="none" cap="none" strike="noStrike">
                <a:solidFill>
                  <a:srgbClr val="080808"/>
                </a:solidFill>
                <a:latin typeface="JetBrains Mono"/>
                <a:ea typeface="JetBrains Mono"/>
                <a:cs typeface="JetBrains Mono"/>
                <a:sym typeface="JetBrains Mono"/>
              </a:rPr>
              <a:t>=</a:t>
            </a:r>
            <a:r>
              <a:rPr b="0" i="0" lang="en-US" sz="1000" u="none" cap="none" strike="noStrike">
                <a:solidFill>
                  <a:srgbClr val="871094"/>
                </a:solidFill>
                <a:latin typeface="JetBrains Mono"/>
                <a:ea typeface="JetBrains Mono"/>
                <a:cs typeface="JetBrains Mono"/>
                <a:sym typeface="JetBrains Mono"/>
              </a:rPr>
              <a:t>driver</a:t>
            </a:r>
            <a:r>
              <a:rPr b="0" i="0" lang="en-US" sz="1000" u="none" cap="none" strike="noStrike">
                <a:solidFill>
                  <a:srgbClr val="080808"/>
                </a:solidFill>
                <a:latin typeface="JetBrains Mono"/>
                <a:ea typeface="JetBrains Mono"/>
                <a:cs typeface="JetBrains Mono"/>
                <a:sym typeface="JetBrains Mono"/>
              </a:rPr>
              <a:t>.getTitle();</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000000"/>
                </a:solidFill>
                <a:latin typeface="JetBrains Mono"/>
                <a:ea typeface="JetBrains Mono"/>
                <a:cs typeface="JetBrains Mono"/>
                <a:sym typeface="JetBrains Mono"/>
              </a:rPr>
              <a:t>System</a:t>
            </a:r>
            <a:r>
              <a:rPr b="0" i="0" lang="en-US" sz="1000" u="none" cap="none" strike="noStrike">
                <a:solidFill>
                  <a:srgbClr val="080808"/>
                </a:solidFill>
                <a:latin typeface="JetBrains Mono"/>
                <a:ea typeface="JetBrains Mono"/>
                <a:cs typeface="JetBrains Mono"/>
                <a:sym typeface="JetBrains Mono"/>
              </a:rPr>
              <a:t>.</a:t>
            </a:r>
            <a:r>
              <a:rPr b="0" i="1" lang="en-US" sz="1000" u="none" cap="none" strike="noStrike">
                <a:solidFill>
                  <a:srgbClr val="871094"/>
                </a:solidFill>
                <a:latin typeface="JetBrains Mono"/>
                <a:ea typeface="JetBrains Mono"/>
                <a:cs typeface="JetBrains Mono"/>
                <a:sym typeface="JetBrains Mono"/>
              </a:rPr>
              <a:t>out</a:t>
            </a:r>
            <a:r>
              <a:rPr b="0" i="0" lang="en-US" sz="1000" u="none" cap="none" strike="noStrike">
                <a:solidFill>
                  <a:srgbClr val="080808"/>
                </a:solidFill>
                <a:latin typeface="JetBrains Mono"/>
                <a:ea typeface="JetBrains Mono"/>
                <a:cs typeface="JetBrains Mono"/>
                <a:sym typeface="JetBrains Mono"/>
              </a:rPr>
              <a:t>.println(</a:t>
            </a:r>
            <a:r>
              <a:rPr b="0" i="0" lang="en-US" sz="1000" u="none" cap="none" strike="noStrike">
                <a:solidFill>
                  <a:srgbClr val="000000"/>
                </a:solidFill>
                <a:latin typeface="JetBrains Mono"/>
                <a:ea typeface="JetBrains Mono"/>
                <a:cs typeface="JetBrains Mono"/>
                <a:sym typeface="JetBrains Mono"/>
              </a:rPr>
              <a:t>title</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000000"/>
                </a:solidFill>
                <a:latin typeface="JetBrains Mono"/>
                <a:ea typeface="JetBrains Mono"/>
                <a:cs typeface="JetBrains Mono"/>
                <a:sym typeface="JetBrains Mono"/>
              </a:rPr>
              <a:t>Assert</a:t>
            </a:r>
            <a:r>
              <a:rPr b="0" i="0" lang="en-US" sz="1000" u="none" cap="none" strike="noStrike">
                <a:solidFill>
                  <a:srgbClr val="080808"/>
                </a:solidFill>
                <a:latin typeface="JetBrains Mono"/>
                <a:ea typeface="JetBrains Mono"/>
                <a:cs typeface="JetBrains Mono"/>
                <a:sym typeface="JetBrains Mono"/>
              </a:rPr>
              <a:t>.</a:t>
            </a:r>
            <a:r>
              <a:rPr b="0" i="1" lang="en-US" sz="1000" u="none" cap="none" strike="noStrike">
                <a:solidFill>
                  <a:srgbClr val="080808"/>
                </a:solidFill>
                <a:latin typeface="JetBrains Mono"/>
                <a:ea typeface="JetBrains Mono"/>
                <a:cs typeface="JetBrains Mono"/>
                <a:sym typeface="JetBrains Mono"/>
              </a:rPr>
              <a:t>assertTrue</a:t>
            </a:r>
            <a:r>
              <a:rPr b="0" i="0" lang="en-US" sz="1000" u="none" cap="none" strike="noStrike">
                <a:solidFill>
                  <a:srgbClr val="080808"/>
                </a:solidFill>
                <a:latin typeface="JetBrains Mono"/>
                <a:ea typeface="JetBrains Mono"/>
                <a:cs typeface="JetBrains Mono"/>
                <a:sym typeface="JetBrains Mono"/>
              </a:rPr>
              <a:t>(</a:t>
            </a:r>
            <a:r>
              <a:rPr b="0" i="0" lang="en-US" sz="1000" u="none" cap="none" strike="noStrike">
                <a:solidFill>
                  <a:srgbClr val="000000"/>
                </a:solidFill>
                <a:latin typeface="JetBrains Mono"/>
                <a:ea typeface="JetBrains Mono"/>
                <a:cs typeface="JetBrains Mono"/>
                <a:sym typeface="JetBrains Mono"/>
              </a:rPr>
              <a:t>title</a:t>
            </a:r>
            <a:r>
              <a:rPr b="0" i="0" lang="en-US" sz="1000" u="none" cap="none" strike="noStrike">
                <a:solidFill>
                  <a:srgbClr val="080808"/>
                </a:solidFill>
                <a:latin typeface="JetBrains Mono"/>
                <a:ea typeface="JetBrains Mono"/>
                <a:cs typeface="JetBrains Mono"/>
                <a:sym typeface="JetBrains Mono"/>
              </a:rPr>
              <a:t>.contains(</a:t>
            </a:r>
            <a:r>
              <a:rPr b="0" i="0" lang="en-US" sz="1000" u="none" cap="none" strike="noStrike">
                <a:solidFill>
                  <a:srgbClr val="067D17"/>
                </a:solidFill>
                <a:latin typeface="JetBrains Mono"/>
                <a:ea typeface="JetBrains Mono"/>
                <a:cs typeface="JetBrains Mono"/>
                <a:sym typeface="JetBrains Mono"/>
              </a:rPr>
              <a:t>"ToolsQA"</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9E880D"/>
              </a:buClr>
              <a:buSzPts val="1000"/>
              <a:buFont typeface="Arial"/>
              <a:buNone/>
            </a:pPr>
            <a:r>
              <a:rPr b="0" i="0" lang="en-US" sz="1000" u="none" cap="none" strike="noStrike">
                <a:solidFill>
                  <a:srgbClr val="9E880D"/>
                </a:solidFill>
                <a:latin typeface="JetBrains Mono"/>
                <a:ea typeface="JetBrains Mono"/>
                <a:cs typeface="JetBrains Mono"/>
                <a:sym typeface="JetBrains Mono"/>
              </a:rPr>
              <a:t>@After</a:t>
            </a:r>
            <a:br>
              <a:rPr b="0" i="0" lang="en-US" sz="1000" u="none" cap="none" strike="noStrike">
                <a:solidFill>
                  <a:srgbClr val="9E880D"/>
                </a:solidFill>
                <a:latin typeface="JetBrains Mono"/>
                <a:ea typeface="JetBrains Mono"/>
                <a:cs typeface="JetBrains Mono"/>
                <a:sym typeface="JetBrains Mono"/>
              </a:rPr>
            </a:br>
            <a:r>
              <a:rPr b="0" i="0" lang="en-US" sz="1000" u="none" cap="none" strike="noStrike">
                <a:solidFill>
                  <a:srgbClr val="9E880D"/>
                </a:solidFill>
                <a:latin typeface="JetBrains Mono"/>
                <a:ea typeface="JetBrains Mono"/>
                <a:cs typeface="JetBrains Mono"/>
                <a:sym typeface="JetBrains Mono"/>
              </a:rPr>
              <a:t> </a:t>
            </a:r>
            <a:r>
              <a:rPr b="0" i="0" lang="en-US" sz="1000" u="none" cap="none" strike="noStrike">
                <a:solidFill>
                  <a:srgbClr val="0033B3"/>
                </a:solidFill>
                <a:latin typeface="JetBrains Mono"/>
                <a:ea typeface="JetBrains Mono"/>
                <a:cs typeface="JetBrains Mono"/>
                <a:sym typeface="JetBrains Mono"/>
              </a:rPr>
              <a:t>public void </a:t>
            </a:r>
            <a:r>
              <a:rPr b="0" i="0" lang="en-US" sz="1000" u="none" cap="none" strike="noStrike">
                <a:solidFill>
                  <a:srgbClr val="00627A"/>
                </a:solidFill>
                <a:latin typeface="JetBrains Mono"/>
                <a:ea typeface="JetBrains Mono"/>
                <a:cs typeface="JetBrains Mono"/>
                <a:sym typeface="JetBrains Mono"/>
              </a:rPr>
              <a:t>finishTest</a:t>
            </a:r>
            <a:r>
              <a:rPr b="0" i="0" lang="en-US" sz="1000" u="none" cap="none" strike="noStrike">
                <a:solidFill>
                  <a:srgbClr val="080808"/>
                </a:solidFill>
                <a:latin typeface="JetBrains Mono"/>
                <a:ea typeface="JetBrains Mono"/>
                <a:cs typeface="JetBrains Mono"/>
                <a:sym typeface="JetBrains Mono"/>
              </a:rPr>
              <a:t>(){</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1000" u="none" cap="none" strike="noStrike">
                <a:solidFill>
                  <a:srgbClr val="871094"/>
                </a:solidFill>
                <a:latin typeface="JetBrains Mono"/>
                <a:ea typeface="JetBrains Mono"/>
                <a:cs typeface="JetBrains Mono"/>
                <a:sym typeface="JetBrains Mono"/>
              </a:rPr>
              <a:t>driver</a:t>
            </a:r>
            <a:r>
              <a:rPr b="0" i="0" lang="en-US" sz="1000" u="none" cap="none" strike="noStrike">
                <a:solidFill>
                  <a:srgbClr val="080808"/>
                </a:solidFill>
                <a:latin typeface="JetBrains Mono"/>
                <a:ea typeface="JetBrains Mono"/>
                <a:cs typeface="JetBrains Mono"/>
                <a:sym typeface="JetBrains Mono"/>
              </a:rPr>
              <a:t>.close();</a:t>
            </a:r>
            <a:br>
              <a:rPr b="0" i="0" lang="en-US" sz="1000" u="none" cap="none" strike="noStrike">
                <a:solidFill>
                  <a:srgbClr val="080808"/>
                </a:solidFill>
                <a:latin typeface="JetBrains Mono"/>
                <a:ea typeface="JetBrains Mono"/>
                <a:cs typeface="JetBrains Mono"/>
                <a:sym typeface="JetBrains Mono"/>
              </a:rPr>
            </a:br>
            <a:r>
              <a:rPr b="0" i="0" lang="en-US" sz="1000" u="none" cap="none" strike="noStrike">
                <a:solidFill>
                  <a:srgbClr val="080808"/>
                </a:solidFill>
                <a:latin typeface="JetBrains Mono"/>
                <a:ea typeface="JetBrains Mono"/>
                <a:cs typeface="JetBrains Mono"/>
                <a:sym typeface="JetBrains Mon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tantia"/>
                <a:ea typeface="Constantia"/>
                <a:cs typeface="Constantia"/>
                <a:sym typeface="Constantia"/>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7789"/>
              </a:buClr>
              <a:buSzPts val="1800"/>
              <a:buFont typeface="Constantia"/>
              <a:buNone/>
            </a:pPr>
            <a:r>
              <a:rPr b="1" lang="en-US" sz="1800">
                <a:solidFill>
                  <a:srgbClr val="007789"/>
                </a:solidFill>
                <a:latin typeface="Constantia"/>
                <a:ea typeface="Constantia"/>
                <a:cs typeface="Constantia"/>
                <a:sym typeface="Constantia"/>
              </a:rPr>
              <a:t>SELENIUM WAIT COMMANDS</a:t>
            </a:r>
            <a:endParaRPr/>
          </a:p>
        </p:txBody>
      </p:sp>
      <p:sp>
        <p:nvSpPr>
          <p:cNvPr id="132" name="Google Shape;132;p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SzPts val="1800"/>
              <a:buChar char="•"/>
            </a:pPr>
            <a:r>
              <a:rPr lang="en-US" sz="1800">
                <a:latin typeface="Arial"/>
                <a:ea typeface="Arial"/>
                <a:cs typeface="Arial"/>
                <a:sym typeface="Arial"/>
              </a:rPr>
              <a:t>When a web page loads on a browser, various web elements (buttons, links, images) that someone wants to interact with may load at various intervals.</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Char char="•"/>
            </a:pPr>
            <a:r>
              <a:rPr lang="en-US" sz="1800">
                <a:latin typeface="Arial"/>
                <a:ea typeface="Arial"/>
                <a:cs typeface="Arial"/>
                <a:sym typeface="Arial"/>
              </a:rPr>
              <a:t>Selenium WebDriver provides three commands to implement waits in tests.</a:t>
            </a:r>
            <a:endParaRPr sz="1800">
              <a:latin typeface="Constantia"/>
              <a:ea typeface="Constantia"/>
              <a:cs typeface="Constantia"/>
              <a:sym typeface="Constantia"/>
            </a:endParaRPr>
          </a:p>
          <a:p>
            <a:pPr indent="0" lvl="0" marL="0" marR="0" rtl="0" algn="l">
              <a:lnSpc>
                <a:spcPct val="120000"/>
              </a:lnSpc>
              <a:spcBef>
                <a:spcPts val="1000"/>
              </a:spcBef>
              <a:spcAft>
                <a:spcPts val="0"/>
              </a:spcAft>
              <a:buSzPts val="1800"/>
              <a:buChar char="•"/>
            </a:pPr>
            <a:r>
              <a:rPr b="1" lang="en-US" sz="1800">
                <a:solidFill>
                  <a:srgbClr val="AF0F5A"/>
                </a:solidFill>
                <a:latin typeface="Constantia"/>
                <a:ea typeface="Constantia"/>
                <a:cs typeface="Constantia"/>
                <a:sym typeface="Constantia"/>
              </a:rPr>
              <a:t>Implicit wait:</a:t>
            </a:r>
            <a:endParaRPr/>
          </a:p>
          <a:p>
            <a:pPr indent="0" lvl="0" marL="0" marR="0" rtl="0" algn="l">
              <a:lnSpc>
                <a:spcPct val="107000"/>
              </a:lnSpc>
              <a:spcBef>
                <a:spcPts val="0"/>
              </a:spcBef>
              <a:spcAft>
                <a:spcPts val="0"/>
              </a:spcAft>
              <a:buSzPts val="1800"/>
              <a:buChar char="•"/>
            </a:pPr>
            <a:r>
              <a:rPr lang="en-US" sz="1800">
                <a:latin typeface="Arial"/>
                <a:ea typeface="Arial"/>
                <a:cs typeface="Arial"/>
                <a:sym typeface="Arial"/>
              </a:rPr>
              <a:t>Implicit Wait directs the Selenium WebDriver to wait for a certain measure of time before throwing an exception. Once this time is set, WebDriver will wait for the element before the exception occurs.</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Char char="•"/>
            </a:pPr>
            <a:r>
              <a:rPr b="1" lang="en-US" sz="1800">
                <a:latin typeface="Arial"/>
                <a:ea typeface="Arial"/>
                <a:cs typeface="Arial"/>
                <a:sym typeface="Arial"/>
              </a:rPr>
              <a:t>Syntax:</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Char char="•"/>
            </a:pPr>
            <a:r>
              <a:rPr lang="en-US" sz="1800">
                <a:latin typeface="Arial"/>
                <a:ea typeface="Arial"/>
                <a:cs typeface="Arial"/>
                <a:sym typeface="Arial"/>
              </a:rPr>
              <a:t>driver.manage().timeouts().implicitlyWait(10, TimeUnit.SECONDS); </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None/>
            </a:pPr>
            <a:r>
              <a:t/>
            </a:r>
            <a:endParaRPr sz="1800">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9"/>
              </a:buClr>
              <a:buSzPts val="1800"/>
              <a:buFont typeface="Constantia"/>
              <a:buNone/>
            </a:pPr>
            <a:r>
              <a:rPr b="1" lang="en-US" sz="1800">
                <a:solidFill>
                  <a:srgbClr val="007789"/>
                </a:solidFill>
                <a:latin typeface="Constantia"/>
                <a:ea typeface="Constantia"/>
                <a:cs typeface="Constantia"/>
                <a:sym typeface="Constantia"/>
              </a:rPr>
              <a:t>CHECK IF ELEMENT EXISTS</a:t>
            </a:r>
            <a:endParaRPr/>
          </a:p>
        </p:txBody>
      </p:sp>
      <p:sp>
        <p:nvSpPr>
          <p:cNvPr id="138" name="Google Shape;138;p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SzPts val="1800"/>
              <a:buNone/>
            </a:pPr>
            <a:r>
              <a:rPr lang="en-US" sz="1800">
                <a:solidFill>
                  <a:srgbClr val="0033B3"/>
                </a:solidFill>
                <a:latin typeface="JetBrains Mono"/>
                <a:ea typeface="JetBrains Mono"/>
                <a:cs typeface="JetBrains Mono"/>
                <a:sym typeface="JetBrains Mono"/>
              </a:rPr>
              <a:t>public void </a:t>
            </a:r>
            <a:r>
              <a:rPr lang="en-US" sz="1800">
                <a:solidFill>
                  <a:srgbClr val="00627A"/>
                </a:solidFill>
                <a:latin typeface="JetBrains Mono"/>
                <a:ea typeface="JetBrains Mono"/>
                <a:cs typeface="JetBrains Mono"/>
                <a:sym typeface="JetBrains Mono"/>
              </a:rPr>
              <a:t>checkifElementExists</a:t>
            </a:r>
            <a:r>
              <a:rPr lang="en-US" sz="1800">
                <a:solidFill>
                  <a:srgbClr val="080808"/>
                </a:solidFill>
                <a:latin typeface="JetBrains Mono"/>
                <a:ea typeface="JetBrains Mono"/>
                <a:cs typeface="JetBrains Mono"/>
                <a:sym typeface="JetBrains Mono"/>
              </a:rPr>
              <a:t>() </a:t>
            </a:r>
            <a:r>
              <a:rPr lang="en-US" sz="1800">
                <a:solidFill>
                  <a:srgbClr val="0033B3"/>
                </a:solidFill>
                <a:latin typeface="JetBrains Mono"/>
                <a:ea typeface="JetBrains Mono"/>
                <a:cs typeface="JetBrains Mono"/>
                <a:sym typeface="JetBrains Mono"/>
              </a:rPr>
              <a:t>throws </a:t>
            </a:r>
            <a:r>
              <a:rPr lang="en-US" sz="1800">
                <a:solidFill>
                  <a:srgbClr val="000000"/>
                </a:solidFill>
                <a:latin typeface="JetBrains Mono"/>
                <a:ea typeface="JetBrains Mono"/>
                <a:cs typeface="JetBrains Mono"/>
                <a:sym typeface="JetBrains Mono"/>
              </a:rPr>
              <a:t>InterruptedException </a:t>
            </a:r>
            <a:r>
              <a:rPr lang="en-US" sz="1800">
                <a:solidFill>
                  <a:srgbClr val="080808"/>
                </a:solidFill>
                <a:latin typeface="JetBrains Mono"/>
                <a:ea typeface="JetBrains Mono"/>
                <a:cs typeface="JetBrains Mono"/>
                <a:sym typeface="JetBrains Mono"/>
              </a:rPr>
              <a:t>{</a:t>
            </a:r>
            <a:br>
              <a:rPr lang="en-US" sz="1800">
                <a:solidFill>
                  <a:srgbClr val="080808"/>
                </a:solidFill>
                <a:latin typeface="JetBrains Mono"/>
                <a:ea typeface="JetBrains Mono"/>
                <a:cs typeface="JetBrains Mono"/>
                <a:sym typeface="JetBrains Mono"/>
              </a:rPr>
            </a:br>
            <a:r>
              <a:rPr lang="en-US" sz="1800">
                <a:solidFill>
                  <a:srgbClr val="080808"/>
                </a:solidFill>
                <a:latin typeface="JetBrains Mono"/>
                <a:ea typeface="JetBrains Mono"/>
                <a:cs typeface="JetBrains Mono"/>
                <a:sym typeface="JetBrains Mono"/>
              </a:rPr>
              <a:t>    </a:t>
            </a:r>
            <a:r>
              <a:rPr lang="en-US" sz="1800">
                <a:solidFill>
                  <a:srgbClr val="871094"/>
                </a:solidFill>
                <a:latin typeface="JetBrains Mono"/>
                <a:ea typeface="JetBrains Mono"/>
                <a:cs typeface="JetBrains Mono"/>
                <a:sym typeface="JetBrains Mono"/>
              </a:rPr>
              <a:t>driver</a:t>
            </a:r>
            <a:r>
              <a:rPr lang="en-US" sz="1800">
                <a:solidFill>
                  <a:srgbClr val="080808"/>
                </a:solidFill>
                <a:latin typeface="JetBrains Mono"/>
                <a:ea typeface="JetBrains Mono"/>
                <a:cs typeface="JetBrains Mono"/>
                <a:sym typeface="JetBrains Mono"/>
              </a:rPr>
              <a:t>.get(</a:t>
            </a:r>
            <a:r>
              <a:rPr lang="en-US" sz="1800">
                <a:solidFill>
                  <a:srgbClr val="067D17"/>
                </a:solidFill>
                <a:latin typeface="JetBrains Mono"/>
                <a:ea typeface="JetBrains Mono"/>
                <a:cs typeface="JetBrains Mono"/>
                <a:sym typeface="JetBrains Mono"/>
              </a:rPr>
              <a:t>"https://demoqa.com"</a:t>
            </a:r>
            <a:r>
              <a:rPr lang="en-US" sz="1800">
                <a:solidFill>
                  <a:srgbClr val="080808"/>
                </a:solidFill>
                <a:latin typeface="JetBrains Mono"/>
                <a:ea typeface="JetBrains Mono"/>
                <a:cs typeface="JetBrains Mono"/>
                <a:sym typeface="JetBrains Mono"/>
              </a:rPr>
              <a:t>);</a:t>
            </a:r>
            <a:endParaRPr sz="1800">
              <a:latin typeface="Constantia"/>
              <a:ea typeface="Constantia"/>
              <a:cs typeface="Constantia"/>
              <a:sym typeface="Constantia"/>
            </a:endParaRPr>
          </a:p>
          <a:p>
            <a:pPr indent="0" lvl="0" marL="0" marR="0" rtl="0" algn="l">
              <a:lnSpc>
                <a:spcPct val="107000"/>
              </a:lnSpc>
              <a:spcBef>
                <a:spcPts val="0"/>
              </a:spcBef>
              <a:spcAft>
                <a:spcPts val="0"/>
              </a:spcAft>
              <a:buSzPts val="1800"/>
              <a:buNone/>
            </a:pPr>
            <a:r>
              <a:rPr lang="en-US" sz="1800">
                <a:solidFill>
                  <a:srgbClr val="871094"/>
                </a:solidFill>
                <a:latin typeface="JetBrains Mono"/>
                <a:ea typeface="JetBrains Mono"/>
                <a:cs typeface="JetBrains Mono"/>
                <a:sym typeface="JetBrains Mono"/>
              </a:rPr>
              <a:t>wait</a:t>
            </a:r>
            <a:r>
              <a:rPr lang="en-US" sz="1800">
                <a:solidFill>
                  <a:srgbClr val="080808"/>
                </a:solidFill>
                <a:latin typeface="JetBrains Mono"/>
                <a:ea typeface="JetBrains Mono"/>
                <a:cs typeface="JetBrains Mono"/>
                <a:sym typeface="JetBrains Mono"/>
              </a:rPr>
              <a:t>=</a:t>
            </a:r>
            <a:r>
              <a:rPr lang="en-US" sz="1800">
                <a:solidFill>
                  <a:srgbClr val="0033B3"/>
                </a:solidFill>
                <a:latin typeface="JetBrains Mono"/>
                <a:ea typeface="JetBrains Mono"/>
                <a:cs typeface="JetBrains Mono"/>
                <a:sym typeface="JetBrains Mono"/>
              </a:rPr>
              <a:t>new </a:t>
            </a:r>
            <a:r>
              <a:rPr lang="en-US" sz="1800">
                <a:solidFill>
                  <a:srgbClr val="080808"/>
                </a:solidFill>
                <a:latin typeface="JetBrains Mono"/>
                <a:ea typeface="JetBrains Mono"/>
                <a:cs typeface="JetBrains Mono"/>
                <a:sym typeface="JetBrains Mono"/>
              </a:rPr>
              <a:t>WebDriverWait(</a:t>
            </a:r>
            <a:r>
              <a:rPr lang="en-US" sz="1800">
                <a:solidFill>
                  <a:srgbClr val="871094"/>
                </a:solidFill>
                <a:latin typeface="JetBrains Mono"/>
                <a:ea typeface="JetBrains Mono"/>
                <a:cs typeface="JetBrains Mono"/>
                <a:sym typeface="JetBrains Mono"/>
              </a:rPr>
              <a:t>driver</a:t>
            </a:r>
            <a:r>
              <a:rPr lang="en-US" sz="1800">
                <a:solidFill>
                  <a:srgbClr val="080808"/>
                </a:solidFill>
                <a:latin typeface="JetBrains Mono"/>
                <a:ea typeface="JetBrains Mono"/>
                <a:cs typeface="JetBrains Mono"/>
                <a:sym typeface="JetBrains Mono"/>
              </a:rPr>
              <a:t>,</a:t>
            </a:r>
            <a:r>
              <a:rPr lang="en-US" sz="1800">
                <a:solidFill>
                  <a:srgbClr val="1750EB"/>
                </a:solidFill>
                <a:latin typeface="JetBrains Mono"/>
                <a:ea typeface="JetBrains Mono"/>
                <a:cs typeface="JetBrains Mono"/>
                <a:sym typeface="JetBrains Mono"/>
              </a:rPr>
              <a:t>30</a:t>
            </a:r>
            <a:r>
              <a:rPr lang="en-US" sz="1800">
                <a:solidFill>
                  <a:srgbClr val="080808"/>
                </a:solidFill>
                <a:latin typeface="JetBrains Mono"/>
                <a:ea typeface="JetBrains Mono"/>
                <a:cs typeface="JetBrains Mono"/>
                <a:sym typeface="JetBrains Mono"/>
              </a:rPr>
              <a:t>);</a:t>
            </a:r>
            <a:endParaRPr sz="1800">
              <a:latin typeface="Constantia"/>
              <a:ea typeface="Constantia"/>
              <a:cs typeface="Constantia"/>
              <a:sym typeface="Constantia"/>
            </a:endParaRPr>
          </a:p>
          <a:p>
            <a:pPr indent="0" lvl="0" marL="0" marR="0" rtl="0" algn="l">
              <a:lnSpc>
                <a:spcPct val="107000"/>
              </a:lnSpc>
              <a:spcBef>
                <a:spcPts val="0"/>
              </a:spcBef>
              <a:spcAft>
                <a:spcPts val="0"/>
              </a:spcAft>
              <a:buSzPts val="1800"/>
              <a:buNone/>
            </a:pPr>
            <a:r>
              <a:rPr lang="en-US" sz="1800">
                <a:solidFill>
                  <a:srgbClr val="000000"/>
                </a:solidFill>
                <a:latin typeface="JetBrains Mono"/>
                <a:ea typeface="JetBrains Mono"/>
                <a:cs typeface="JetBrains Mono"/>
                <a:sym typeface="JetBrains Mono"/>
              </a:rPr>
              <a:t>Boolean status</a:t>
            </a:r>
            <a:r>
              <a:rPr lang="en-US" sz="1800">
                <a:solidFill>
                  <a:srgbClr val="080808"/>
                </a:solidFill>
                <a:latin typeface="JetBrains Mono"/>
                <a:ea typeface="JetBrains Mono"/>
                <a:cs typeface="JetBrains Mono"/>
                <a:sym typeface="JetBrains Mono"/>
              </a:rPr>
              <a:t>=</a:t>
            </a:r>
            <a:r>
              <a:rPr lang="en-US" sz="1800">
                <a:solidFill>
                  <a:srgbClr val="871094"/>
                </a:solidFill>
                <a:latin typeface="JetBrains Mono"/>
                <a:ea typeface="JetBrains Mono"/>
                <a:cs typeface="JetBrains Mono"/>
                <a:sym typeface="JetBrains Mono"/>
              </a:rPr>
              <a:t>wait</a:t>
            </a:r>
            <a:r>
              <a:rPr lang="en-US" sz="1800">
                <a:solidFill>
                  <a:srgbClr val="080808"/>
                </a:solidFill>
                <a:latin typeface="JetBrains Mono"/>
                <a:ea typeface="JetBrains Mono"/>
                <a:cs typeface="JetBrains Mono"/>
                <a:sym typeface="JetBrains Mono"/>
              </a:rPr>
              <a:t>.until(</a:t>
            </a:r>
            <a:r>
              <a:rPr lang="en-US" sz="1800">
                <a:solidFill>
                  <a:srgbClr val="000000"/>
                </a:solidFill>
                <a:latin typeface="JetBrains Mono"/>
                <a:ea typeface="JetBrains Mono"/>
                <a:cs typeface="JetBrains Mono"/>
                <a:sym typeface="JetBrains Mono"/>
              </a:rPr>
              <a:t>ExpectedConditions</a:t>
            </a:r>
            <a:r>
              <a:rPr lang="en-US" sz="1800">
                <a:solidFill>
                  <a:srgbClr val="080808"/>
                </a:solidFill>
                <a:latin typeface="JetBrains Mono"/>
                <a:ea typeface="JetBrains Mono"/>
                <a:cs typeface="JetBrains Mono"/>
                <a:sym typeface="JetBrains Mono"/>
              </a:rPr>
              <a:t>.</a:t>
            </a:r>
            <a:r>
              <a:rPr i="1" lang="en-US" sz="1800">
                <a:solidFill>
                  <a:srgbClr val="080808"/>
                </a:solidFill>
                <a:latin typeface="JetBrains Mono"/>
                <a:ea typeface="JetBrains Mono"/>
                <a:cs typeface="JetBrains Mono"/>
                <a:sym typeface="JetBrains Mono"/>
              </a:rPr>
              <a:t>elementToBeClickable</a:t>
            </a:r>
            <a:r>
              <a:rPr lang="en-US" sz="1800">
                <a:solidFill>
                  <a:srgbClr val="080808"/>
                </a:solidFill>
                <a:latin typeface="JetBrains Mono"/>
                <a:ea typeface="JetBrains Mono"/>
                <a:cs typeface="JetBrains Mono"/>
                <a:sym typeface="JetBrains Mono"/>
              </a:rPr>
              <a:t>(</a:t>
            </a:r>
            <a:r>
              <a:rPr lang="en-US" sz="1800">
                <a:solidFill>
                  <a:srgbClr val="000000"/>
                </a:solidFill>
                <a:latin typeface="JetBrains Mono"/>
                <a:ea typeface="JetBrains Mono"/>
                <a:cs typeface="JetBrains Mono"/>
                <a:sym typeface="JetBrains Mono"/>
              </a:rPr>
              <a:t>By</a:t>
            </a:r>
            <a:r>
              <a:rPr lang="en-US" sz="1800">
                <a:solidFill>
                  <a:srgbClr val="080808"/>
                </a:solidFill>
                <a:latin typeface="JetBrains Mono"/>
                <a:ea typeface="JetBrains Mono"/>
                <a:cs typeface="JetBrains Mono"/>
                <a:sym typeface="JetBrains Mono"/>
              </a:rPr>
              <a:t>.</a:t>
            </a:r>
            <a:r>
              <a:rPr i="1" lang="en-US" sz="1800">
                <a:solidFill>
                  <a:srgbClr val="080808"/>
                </a:solidFill>
                <a:latin typeface="JetBrains Mono"/>
                <a:ea typeface="JetBrains Mono"/>
                <a:cs typeface="JetBrains Mono"/>
                <a:sym typeface="JetBrains Mono"/>
              </a:rPr>
              <a:t>xpath</a:t>
            </a:r>
            <a:endParaRPr sz="1800">
              <a:latin typeface="Constantia"/>
              <a:ea typeface="Constantia"/>
              <a:cs typeface="Constantia"/>
              <a:sym typeface="Constantia"/>
            </a:endParaRPr>
          </a:p>
          <a:p>
            <a:pPr indent="0" lvl="0" marL="0" marR="0" rtl="0" algn="l">
              <a:lnSpc>
                <a:spcPct val="107000"/>
              </a:lnSpc>
              <a:spcBef>
                <a:spcPts val="0"/>
              </a:spcBef>
              <a:spcAft>
                <a:spcPts val="0"/>
              </a:spcAft>
              <a:buSzPts val="1800"/>
              <a:buNone/>
            </a:pPr>
            <a:r>
              <a:rPr lang="en-US" sz="1800">
                <a:solidFill>
                  <a:srgbClr val="080808"/>
                </a:solidFill>
                <a:latin typeface="JetBrains Mono"/>
                <a:ea typeface="JetBrains Mono"/>
                <a:cs typeface="JetBrains Mono"/>
                <a:sym typeface="JetBrains Mono"/>
              </a:rPr>
              <a:t>(</a:t>
            </a:r>
            <a:r>
              <a:rPr lang="en-US" sz="1800">
                <a:solidFill>
                  <a:srgbClr val="067D17"/>
                </a:solidFill>
                <a:latin typeface="JetBrains Mono"/>
                <a:ea typeface="JetBrains Mono"/>
                <a:cs typeface="JetBrains Mono"/>
                <a:sym typeface="JetBrains Mono"/>
              </a:rPr>
              <a:t>"//img[@src='/images/Toolsqa.jpg']"</a:t>
            </a:r>
            <a:r>
              <a:rPr lang="en-US" sz="1800">
                <a:solidFill>
                  <a:srgbClr val="080808"/>
                </a:solidFill>
                <a:latin typeface="JetBrains Mono"/>
                <a:ea typeface="JetBrains Mono"/>
                <a:cs typeface="JetBrains Mono"/>
                <a:sym typeface="JetBrains Mono"/>
              </a:rPr>
              <a:t>))).isDisplayed();</a:t>
            </a:r>
            <a:br>
              <a:rPr lang="en-US" sz="1800">
                <a:solidFill>
                  <a:srgbClr val="080808"/>
                </a:solidFill>
                <a:latin typeface="JetBrains Mono"/>
                <a:ea typeface="JetBrains Mono"/>
                <a:cs typeface="JetBrains Mono"/>
                <a:sym typeface="JetBrains Mono"/>
              </a:rPr>
            </a:br>
            <a:r>
              <a:rPr lang="en-US" sz="1800">
                <a:solidFill>
                  <a:srgbClr val="080808"/>
                </a:solidFill>
                <a:latin typeface="JetBrains Mono"/>
                <a:ea typeface="JetBrains Mono"/>
                <a:cs typeface="JetBrains Mono"/>
                <a:sym typeface="JetBrains Mono"/>
              </a:rPr>
              <a:t>    </a:t>
            </a:r>
            <a:r>
              <a:rPr lang="en-US" sz="1800">
                <a:solidFill>
                  <a:srgbClr val="000000"/>
                </a:solidFill>
                <a:latin typeface="JetBrains Mono"/>
                <a:ea typeface="JetBrains Mono"/>
                <a:cs typeface="JetBrains Mono"/>
                <a:sym typeface="JetBrains Mono"/>
              </a:rPr>
              <a:t>Assert</a:t>
            </a:r>
            <a:r>
              <a:rPr lang="en-US" sz="1800">
                <a:solidFill>
                  <a:srgbClr val="080808"/>
                </a:solidFill>
                <a:latin typeface="JetBrains Mono"/>
                <a:ea typeface="JetBrains Mono"/>
                <a:cs typeface="JetBrains Mono"/>
                <a:sym typeface="JetBrains Mono"/>
              </a:rPr>
              <a:t>.</a:t>
            </a:r>
            <a:r>
              <a:rPr i="1" lang="en-US" sz="1800">
                <a:solidFill>
                  <a:srgbClr val="080808"/>
                </a:solidFill>
                <a:latin typeface="JetBrains Mono"/>
                <a:ea typeface="JetBrains Mono"/>
                <a:cs typeface="JetBrains Mono"/>
                <a:sym typeface="JetBrains Mono"/>
              </a:rPr>
              <a:t>assertEquals</a:t>
            </a:r>
            <a:r>
              <a:rPr lang="en-US" sz="1800">
                <a:solidFill>
                  <a:srgbClr val="080808"/>
                </a:solidFill>
                <a:latin typeface="JetBrains Mono"/>
                <a:ea typeface="JetBrains Mono"/>
                <a:cs typeface="JetBrains Mono"/>
                <a:sym typeface="JetBrains Mono"/>
              </a:rPr>
              <a:t>(</a:t>
            </a:r>
            <a:r>
              <a:rPr lang="en-US" sz="1800">
                <a:solidFill>
                  <a:srgbClr val="000000"/>
                </a:solidFill>
                <a:latin typeface="JetBrains Mono"/>
                <a:ea typeface="JetBrains Mono"/>
                <a:cs typeface="JetBrains Mono"/>
                <a:sym typeface="JetBrains Mono"/>
              </a:rPr>
              <a:t>status</a:t>
            </a:r>
            <a:r>
              <a:rPr lang="en-US" sz="1800">
                <a:solidFill>
                  <a:srgbClr val="080808"/>
                </a:solidFill>
                <a:latin typeface="JetBrains Mono"/>
                <a:ea typeface="JetBrains Mono"/>
                <a:cs typeface="JetBrains Mono"/>
                <a:sym typeface="JetBrains Mono"/>
              </a:rPr>
              <a:t>,</a:t>
            </a:r>
            <a:r>
              <a:rPr lang="en-US" sz="1800">
                <a:solidFill>
                  <a:srgbClr val="0033B3"/>
                </a:solidFill>
                <a:latin typeface="JetBrains Mono"/>
                <a:ea typeface="JetBrains Mono"/>
                <a:cs typeface="JetBrains Mono"/>
                <a:sym typeface="JetBrains Mono"/>
              </a:rPr>
              <a:t>true</a:t>
            </a:r>
            <a:r>
              <a:rPr lang="en-US" sz="1800">
                <a:solidFill>
                  <a:srgbClr val="080808"/>
                </a:solidFill>
                <a:latin typeface="JetBrains Mono"/>
                <a:ea typeface="JetBrains Mono"/>
                <a:cs typeface="JetBrains Mono"/>
                <a:sym typeface="JetBrains Mono"/>
              </a:rPr>
              <a:t>);</a:t>
            </a:r>
            <a:br>
              <a:rPr lang="en-US" sz="1800">
                <a:solidFill>
                  <a:srgbClr val="080808"/>
                </a:solidFill>
                <a:latin typeface="JetBrains Mono"/>
                <a:ea typeface="JetBrains Mono"/>
                <a:cs typeface="JetBrains Mono"/>
                <a:sym typeface="JetBrains Mono"/>
              </a:rPr>
            </a:br>
            <a:br>
              <a:rPr lang="en-US" sz="1800">
                <a:solidFill>
                  <a:srgbClr val="080808"/>
                </a:solidFill>
                <a:latin typeface="JetBrains Mono"/>
                <a:ea typeface="JetBrains Mono"/>
                <a:cs typeface="JetBrains Mono"/>
                <a:sym typeface="JetBrains Mono"/>
              </a:rPr>
            </a:br>
            <a:r>
              <a:rPr lang="en-US" sz="1800">
                <a:solidFill>
                  <a:srgbClr val="080808"/>
                </a:solidFill>
                <a:latin typeface="JetBrains Mono"/>
                <a:ea typeface="JetBrains Mono"/>
                <a:cs typeface="JetBrains Mono"/>
                <a:sym typeface="JetBrains Mono"/>
              </a:rPr>
              <a:t>}</a:t>
            </a:r>
            <a:endParaRPr sz="1800">
              <a:latin typeface="Constantia"/>
              <a:ea typeface="Constantia"/>
              <a:cs typeface="Constantia"/>
              <a:sym typeface="Constantia"/>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Gill Sans"/>
              <a:buNone/>
            </a:pPr>
            <a:r>
              <a:t/>
            </a:r>
            <a:endParaRPr b="1" sz="1800">
              <a:solidFill>
                <a:srgbClr val="007789"/>
              </a:solidFill>
              <a:latin typeface="Constantia"/>
              <a:ea typeface="Constantia"/>
              <a:cs typeface="Constantia"/>
              <a:sym typeface="Constantia"/>
            </a:endParaRPr>
          </a:p>
        </p:txBody>
      </p:sp>
      <p:sp>
        <p:nvSpPr>
          <p:cNvPr id="144" name="Google Shape;144;p8"/>
          <p:cNvSpPr txBox="1"/>
          <p:nvPr>
            <p:ph idx="1" type="body"/>
          </p:nvPr>
        </p:nvSpPr>
        <p:spPr>
          <a:xfrm>
            <a:off x="854863" y="547670"/>
            <a:ext cx="10482274" cy="557518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20000"/>
              </a:lnSpc>
              <a:spcBef>
                <a:spcPts val="0"/>
              </a:spcBef>
              <a:spcAft>
                <a:spcPts val="0"/>
              </a:spcAft>
              <a:buSzPts val="1800"/>
              <a:buChar char="•"/>
            </a:pPr>
            <a:r>
              <a:rPr b="1" lang="en-US" sz="1800">
                <a:solidFill>
                  <a:srgbClr val="AF0F5A"/>
                </a:solidFill>
                <a:latin typeface="Constantia"/>
                <a:ea typeface="Constantia"/>
                <a:cs typeface="Constantia"/>
                <a:sym typeface="Constantia"/>
              </a:rPr>
              <a:t>Explicit wait:</a:t>
            </a:r>
            <a:endParaRPr/>
          </a:p>
          <a:p>
            <a:pPr indent="0" lvl="0" marL="0" marR="0" rtl="0" algn="l">
              <a:lnSpc>
                <a:spcPct val="107000"/>
              </a:lnSpc>
              <a:spcBef>
                <a:spcPts val="0"/>
              </a:spcBef>
              <a:spcAft>
                <a:spcPts val="0"/>
              </a:spcAft>
              <a:buSzPts val="1800"/>
              <a:buChar char="•"/>
            </a:pPr>
            <a:r>
              <a:rPr lang="en-US" sz="1800">
                <a:latin typeface="Arial"/>
                <a:ea typeface="Arial"/>
                <a:cs typeface="Arial"/>
                <a:sym typeface="Arial"/>
              </a:rPr>
              <a:t>By using the Explicit Wait command, the WebDriver is directed to wait until a certain condition occurs before proceeding with executing the code.</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Char char="•"/>
            </a:pPr>
            <a:r>
              <a:rPr lang="en-US" sz="1800">
                <a:latin typeface="Arial"/>
                <a:ea typeface="Arial"/>
                <a:cs typeface="Arial"/>
                <a:sym typeface="Arial"/>
              </a:rPr>
              <a:t>Setting Explicit Wait is important in cases where there are certain elements that naturally take more time to load. If one sets an implicit wait command, then the browser will wait for the same time frame before loading every web element. This causes an unnecessary delay in executing the test script.</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Char char="•"/>
            </a:pPr>
            <a:r>
              <a:rPr lang="en-US" sz="1800">
                <a:latin typeface="Arial"/>
                <a:ea typeface="Arial"/>
                <a:cs typeface="Arial"/>
                <a:sym typeface="Arial"/>
              </a:rPr>
              <a:t>Explicit wait is more intelligent, but can only be applied for specified elements. However, it is an improvement on implicit wait since it allows the program to pause for dynamically loaded Ajax elements.</a:t>
            </a:r>
            <a:br>
              <a:rPr lang="en-US" sz="1800">
                <a:latin typeface="Arial"/>
                <a:ea typeface="Arial"/>
                <a:cs typeface="Arial"/>
                <a:sym typeface="Arial"/>
              </a:rPr>
            </a:br>
            <a:br>
              <a:rPr lang="en-US" sz="1800">
                <a:latin typeface="Arial"/>
                <a:ea typeface="Arial"/>
                <a:cs typeface="Arial"/>
                <a:sym typeface="Arial"/>
              </a:rPr>
            </a:br>
            <a:r>
              <a:rPr lang="en-US" sz="1800">
                <a:latin typeface="Arial"/>
                <a:ea typeface="Arial"/>
                <a:cs typeface="Arial"/>
                <a:sym typeface="Arial"/>
              </a:rPr>
              <a:t> </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Char char="•"/>
            </a:pPr>
            <a:r>
              <a:rPr b="1" lang="en-US" sz="1800">
                <a:latin typeface="Arial"/>
                <a:ea typeface="Arial"/>
                <a:cs typeface="Arial"/>
                <a:sym typeface="Arial"/>
              </a:rPr>
              <a:t>Syntax:</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Char char="•"/>
            </a:pPr>
            <a:r>
              <a:rPr lang="en-US" sz="1800">
                <a:latin typeface="Arial"/>
                <a:ea typeface="Arial"/>
                <a:cs typeface="Arial"/>
                <a:sym typeface="Arial"/>
              </a:rPr>
              <a:t>WebDriverWait wait = new WebDriverWait(driver, timeout);</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Char char="•"/>
            </a:pPr>
            <a:r>
              <a:rPr lang="en-US" sz="1800">
                <a:latin typeface="Arial"/>
                <a:ea typeface="Arial"/>
                <a:cs typeface="Arial"/>
                <a:sym typeface="Arial"/>
              </a:rPr>
              <a:t>wait.until(ExpectedConditions.visibilityOfElementLocated(By.xpath(“//xpath")));</a:t>
            </a:r>
            <a:endParaRPr sz="1800">
              <a:latin typeface="Constantia"/>
              <a:ea typeface="Constantia"/>
              <a:cs typeface="Constantia"/>
              <a:sym typeface="Constantia"/>
            </a:endParaRPr>
          </a:p>
          <a:p>
            <a:pPr indent="114300" lvl="0" marL="0" marR="0" rtl="0" algn="l">
              <a:lnSpc>
                <a:spcPct val="107000"/>
              </a:lnSpc>
              <a:spcBef>
                <a:spcPts val="800"/>
              </a:spcBef>
              <a:spcAft>
                <a:spcPts val="0"/>
              </a:spcAft>
              <a:buSzPts val="1800"/>
              <a:buNone/>
            </a:pPr>
            <a:r>
              <a:t/>
            </a:r>
            <a:endParaRPr sz="1800">
              <a:latin typeface="Constantia"/>
              <a:ea typeface="Constantia"/>
              <a:cs typeface="Constantia"/>
              <a:sym typeface="Constantia"/>
            </a:endParaRPr>
          </a:p>
          <a:p>
            <a:pPr indent="0" lvl="0" marL="0" marR="0" rtl="0" algn="l">
              <a:lnSpc>
                <a:spcPct val="107000"/>
              </a:lnSpc>
              <a:spcBef>
                <a:spcPts val="800"/>
              </a:spcBef>
              <a:spcAft>
                <a:spcPts val="0"/>
              </a:spcAft>
              <a:buSzPts val="1800"/>
              <a:buNone/>
            </a:pPr>
            <a:r>
              <a:t/>
            </a:r>
            <a:endParaRPr sz="1800">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7789"/>
              </a:buClr>
              <a:buSzPts val="1800"/>
              <a:buFont typeface="Constantia"/>
              <a:buNone/>
            </a:pPr>
            <a:r>
              <a:rPr b="1" lang="en-US" sz="1800">
                <a:solidFill>
                  <a:srgbClr val="007789"/>
                </a:solidFill>
                <a:latin typeface="Constantia"/>
                <a:ea typeface="Constantia"/>
                <a:cs typeface="Constantia"/>
                <a:sym typeface="Constantia"/>
              </a:rPr>
              <a:t>LOCATORS</a:t>
            </a:r>
            <a:endParaRPr/>
          </a:p>
        </p:txBody>
      </p:sp>
      <p:sp>
        <p:nvSpPr>
          <p:cNvPr id="150" name="Google Shape;150;p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107000"/>
              </a:lnSpc>
              <a:spcBef>
                <a:spcPts val="0"/>
              </a:spcBef>
              <a:spcAft>
                <a:spcPts val="0"/>
              </a:spcAft>
              <a:buSzPct val="100000"/>
              <a:buNone/>
            </a:pPr>
            <a:r>
              <a:rPr lang="en-US" sz="1800">
                <a:latin typeface="Arial"/>
                <a:ea typeface="Arial"/>
                <a:cs typeface="Arial"/>
                <a:sym typeface="Arial"/>
              </a:rPr>
              <a:t>Locator is a command that tells Selenium IDE which GUI elements ( Text Box, Buttons, Check Boxes etc) its needs to operate on. </a:t>
            </a:r>
            <a:endParaRPr sz="1800">
              <a:latin typeface="Constantia"/>
              <a:ea typeface="Constantia"/>
              <a:cs typeface="Constantia"/>
              <a:sym typeface="Constantia"/>
            </a:endParaRPr>
          </a:p>
          <a:p>
            <a:pPr indent="0" lvl="0" marL="0" marR="0" rtl="0" algn="l">
              <a:lnSpc>
                <a:spcPct val="107000"/>
              </a:lnSpc>
              <a:spcBef>
                <a:spcPts val="800"/>
              </a:spcBef>
              <a:spcAft>
                <a:spcPts val="0"/>
              </a:spcAft>
              <a:buSzPct val="100000"/>
              <a:buNone/>
            </a:pPr>
            <a:r>
              <a:rPr lang="en-US" sz="1800">
                <a:latin typeface="Arial"/>
                <a:ea typeface="Arial"/>
                <a:cs typeface="Arial"/>
                <a:sym typeface="Arial"/>
              </a:rPr>
              <a:t>The different types of CSS Locator in Selenium IDE:</a:t>
            </a:r>
            <a:endParaRPr sz="1800">
              <a:latin typeface="Constantia"/>
              <a:ea typeface="Constantia"/>
              <a:cs typeface="Constantia"/>
              <a:sym typeface="Constantia"/>
            </a:endParaRPr>
          </a:p>
          <a:p>
            <a:pPr indent="0" lvl="0" marL="0" marR="0" rtl="0" algn="l">
              <a:lnSpc>
                <a:spcPct val="107000"/>
              </a:lnSpc>
              <a:spcBef>
                <a:spcPts val="800"/>
              </a:spcBef>
              <a:spcAft>
                <a:spcPts val="0"/>
              </a:spcAft>
              <a:buSzPct val="100000"/>
              <a:buNone/>
            </a:pPr>
            <a:r>
              <a:rPr lang="en-US" sz="1800">
                <a:latin typeface="Arial"/>
                <a:ea typeface="Arial"/>
                <a:cs typeface="Arial"/>
                <a:sym typeface="Arial"/>
              </a:rPr>
              <a:t>1. ID (Faster)</a:t>
            </a:r>
            <a:endParaRPr sz="1800">
              <a:latin typeface="Constantia"/>
              <a:ea typeface="Constantia"/>
              <a:cs typeface="Constantia"/>
              <a:sym typeface="Constantia"/>
            </a:endParaRPr>
          </a:p>
          <a:p>
            <a:pPr indent="0" lvl="0" marL="0" marR="0" rtl="0" algn="l">
              <a:lnSpc>
                <a:spcPct val="107000"/>
              </a:lnSpc>
              <a:spcBef>
                <a:spcPts val="800"/>
              </a:spcBef>
              <a:spcAft>
                <a:spcPts val="0"/>
              </a:spcAft>
              <a:buSzPct val="100000"/>
              <a:buNone/>
            </a:pPr>
            <a:r>
              <a:rPr lang="en-US" sz="1800">
                <a:latin typeface="Arial"/>
                <a:ea typeface="Arial"/>
                <a:cs typeface="Arial"/>
                <a:sym typeface="Arial"/>
              </a:rPr>
              <a:t>2. Name</a:t>
            </a:r>
            <a:endParaRPr sz="1800">
              <a:latin typeface="Constantia"/>
              <a:ea typeface="Constantia"/>
              <a:cs typeface="Constantia"/>
              <a:sym typeface="Constantia"/>
            </a:endParaRPr>
          </a:p>
          <a:p>
            <a:pPr indent="0" lvl="0" marL="0" marR="0" rtl="0" algn="l">
              <a:lnSpc>
                <a:spcPct val="107000"/>
              </a:lnSpc>
              <a:spcBef>
                <a:spcPts val="800"/>
              </a:spcBef>
              <a:spcAft>
                <a:spcPts val="0"/>
              </a:spcAft>
              <a:buSzPct val="100000"/>
              <a:buNone/>
            </a:pPr>
            <a:r>
              <a:rPr lang="en-US" sz="1800">
                <a:latin typeface="Arial"/>
                <a:ea typeface="Arial"/>
                <a:cs typeface="Arial"/>
                <a:sym typeface="Arial"/>
              </a:rPr>
              <a:t>3. ClassName</a:t>
            </a:r>
            <a:endParaRPr sz="1800">
              <a:latin typeface="Constantia"/>
              <a:ea typeface="Constantia"/>
              <a:cs typeface="Constantia"/>
              <a:sym typeface="Constantia"/>
            </a:endParaRPr>
          </a:p>
          <a:p>
            <a:pPr indent="0" lvl="0" marL="0" marR="0" rtl="0" algn="l">
              <a:lnSpc>
                <a:spcPct val="107000"/>
              </a:lnSpc>
              <a:spcBef>
                <a:spcPts val="800"/>
              </a:spcBef>
              <a:spcAft>
                <a:spcPts val="0"/>
              </a:spcAft>
              <a:buSzPct val="100000"/>
              <a:buNone/>
            </a:pPr>
            <a:r>
              <a:rPr lang="en-US" sz="1800">
                <a:latin typeface="Arial"/>
                <a:ea typeface="Arial"/>
                <a:cs typeface="Arial"/>
                <a:sym typeface="Arial"/>
              </a:rPr>
              <a:t>4. Tag Name</a:t>
            </a:r>
            <a:endParaRPr sz="1800">
              <a:latin typeface="Constantia"/>
              <a:ea typeface="Constantia"/>
              <a:cs typeface="Constantia"/>
              <a:sym typeface="Constantia"/>
            </a:endParaRPr>
          </a:p>
          <a:p>
            <a:pPr indent="0" lvl="0" marL="0" marR="0" rtl="0" algn="l">
              <a:lnSpc>
                <a:spcPct val="107000"/>
              </a:lnSpc>
              <a:spcBef>
                <a:spcPts val="800"/>
              </a:spcBef>
              <a:spcAft>
                <a:spcPts val="0"/>
              </a:spcAft>
              <a:buSzPct val="100000"/>
              <a:buNone/>
            </a:pPr>
            <a:r>
              <a:rPr lang="en-US" sz="1800">
                <a:latin typeface="Arial"/>
                <a:ea typeface="Arial"/>
                <a:cs typeface="Arial"/>
                <a:sym typeface="Arial"/>
              </a:rPr>
              <a:t>5. Link Text</a:t>
            </a:r>
            <a:endParaRPr sz="1800">
              <a:latin typeface="Constantia"/>
              <a:ea typeface="Constantia"/>
              <a:cs typeface="Constantia"/>
              <a:sym typeface="Constantia"/>
            </a:endParaRPr>
          </a:p>
          <a:p>
            <a:pPr indent="0" lvl="0" marL="0" marR="0" rtl="0" algn="l">
              <a:lnSpc>
                <a:spcPct val="107000"/>
              </a:lnSpc>
              <a:spcBef>
                <a:spcPts val="800"/>
              </a:spcBef>
              <a:spcAft>
                <a:spcPts val="0"/>
              </a:spcAft>
              <a:buSzPct val="100000"/>
              <a:buNone/>
            </a:pPr>
            <a:r>
              <a:rPr lang="en-US" sz="1800">
                <a:latin typeface="Arial"/>
                <a:ea typeface="Arial"/>
                <a:cs typeface="Arial"/>
                <a:sym typeface="Arial"/>
              </a:rPr>
              <a:t>6. Attributes</a:t>
            </a:r>
            <a:endParaRPr sz="1800">
              <a:latin typeface="Constantia"/>
              <a:ea typeface="Constantia"/>
              <a:cs typeface="Constantia"/>
              <a:sym typeface="Constantia"/>
            </a:endParaRPr>
          </a:p>
          <a:p>
            <a:pPr indent="0" lvl="0" marL="0" marR="0" rtl="0" algn="l">
              <a:lnSpc>
                <a:spcPct val="107000"/>
              </a:lnSpc>
              <a:spcBef>
                <a:spcPts val="800"/>
              </a:spcBef>
              <a:spcAft>
                <a:spcPts val="0"/>
              </a:spcAft>
              <a:buSzPct val="100000"/>
              <a:buNone/>
            </a:pPr>
            <a:r>
              <a:rPr lang="en-US" sz="1800">
                <a:latin typeface="Arial"/>
                <a:ea typeface="Arial"/>
                <a:cs typeface="Arial"/>
                <a:sym typeface="Arial"/>
              </a:rPr>
              <a:t>7. Relative Xpath</a:t>
            </a:r>
            <a:endParaRPr sz="1800">
              <a:latin typeface="Constantia"/>
              <a:ea typeface="Constantia"/>
              <a:cs typeface="Constantia"/>
              <a:sym typeface="Constantia"/>
            </a:endParaRPr>
          </a:p>
          <a:p>
            <a:pPr indent="0" lvl="0" marL="0" marR="0" rtl="0" algn="l">
              <a:lnSpc>
                <a:spcPct val="107000"/>
              </a:lnSpc>
              <a:spcBef>
                <a:spcPts val="800"/>
              </a:spcBef>
              <a:spcAft>
                <a:spcPts val="0"/>
              </a:spcAft>
              <a:buSzPct val="100000"/>
              <a:buNone/>
            </a:pPr>
            <a:r>
              <a:rPr lang="en-US" sz="1800">
                <a:latin typeface="Arial"/>
                <a:ea typeface="Arial"/>
                <a:cs typeface="Arial"/>
                <a:sym typeface="Arial"/>
              </a:rPr>
              <a:t>8.  Absolute Xpath (Faster)</a:t>
            </a:r>
            <a:endParaRPr sz="1800">
              <a:latin typeface="Constantia"/>
              <a:ea typeface="Constantia"/>
              <a:cs typeface="Constantia"/>
              <a:sym typeface="Constantia"/>
            </a:endParaRPr>
          </a:p>
          <a:p>
            <a:pPr indent="0" lvl="0" marL="0" marR="0" rtl="0" algn="l">
              <a:lnSpc>
                <a:spcPct val="107000"/>
              </a:lnSpc>
              <a:spcBef>
                <a:spcPts val="800"/>
              </a:spcBef>
              <a:spcAft>
                <a:spcPts val="0"/>
              </a:spcAft>
              <a:buSzPct val="100000"/>
              <a:buNone/>
            </a:pPr>
            <a:r>
              <a:t/>
            </a:r>
            <a:endParaRPr sz="1800">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2021-07-19T08:11:38Z</dcterms:created>
  <dc:creator>Salman Srabon</dc:creator>
</cp:coreProperties>
</file>