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9" r:id="rId7"/>
    <p:sldId id="257" r:id="rId8"/>
  </p:sldIdLst>
  <p:sldSz cx="51206400" cy="32918400"/>
  <p:notesSz cx="6858000" cy="9144000"/>
  <p:defaultText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61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DBA"/>
    <a:srgbClr val="007C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24" d="100"/>
          <a:sy n="24" d="100"/>
        </p:scale>
        <p:origin x="1458" y="72"/>
      </p:cViewPr>
      <p:guideLst>
        <p:guide orient="horz" pos="10368"/>
        <p:guide pos="16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10226042"/>
            <a:ext cx="43525440" cy="7056120"/>
          </a:xfrm>
        </p:spPr>
        <p:txBody>
          <a:bodyPr/>
          <a:lstStyle/>
          <a:p>
            <a:r>
              <a:rPr lang="en-US"/>
              <a:t>Click to edit Master title style</a:t>
            </a:r>
          </a:p>
        </p:txBody>
      </p:sp>
      <p:sp>
        <p:nvSpPr>
          <p:cNvPr id="3" name="Subtitle 2"/>
          <p:cNvSpPr>
            <a:spLocks noGrp="1"/>
          </p:cNvSpPr>
          <p:nvPr>
            <p:ph type="subTitle" idx="1"/>
          </p:nvPr>
        </p:nvSpPr>
        <p:spPr>
          <a:xfrm>
            <a:off x="7680960" y="18653760"/>
            <a:ext cx="35844480" cy="8412480"/>
          </a:xfrm>
        </p:spPr>
        <p:txBody>
          <a:bodyPr/>
          <a:lstStyle>
            <a:lvl1pPr marL="0" indent="0" algn="ctr">
              <a:buNone/>
              <a:defRPr>
                <a:solidFill>
                  <a:schemeClr val="tx1">
                    <a:tint val="75000"/>
                  </a:schemeClr>
                </a:solidFill>
              </a:defRPr>
            </a:lvl1pPr>
            <a:lvl2pPr marL="2403546" indent="0" algn="ctr">
              <a:buNone/>
              <a:defRPr>
                <a:solidFill>
                  <a:schemeClr val="tx1">
                    <a:tint val="75000"/>
                  </a:schemeClr>
                </a:solidFill>
              </a:defRPr>
            </a:lvl2pPr>
            <a:lvl3pPr marL="4807092" indent="0" algn="ctr">
              <a:buNone/>
              <a:defRPr>
                <a:solidFill>
                  <a:schemeClr val="tx1">
                    <a:tint val="75000"/>
                  </a:schemeClr>
                </a:solidFill>
              </a:defRPr>
            </a:lvl3pPr>
            <a:lvl4pPr marL="7210638" indent="0" algn="ctr">
              <a:buNone/>
              <a:defRPr>
                <a:solidFill>
                  <a:schemeClr val="tx1">
                    <a:tint val="75000"/>
                  </a:schemeClr>
                </a:solidFill>
              </a:defRPr>
            </a:lvl4pPr>
            <a:lvl5pPr marL="9614184" indent="0" algn="ctr">
              <a:buNone/>
              <a:defRPr>
                <a:solidFill>
                  <a:schemeClr val="tx1">
                    <a:tint val="75000"/>
                  </a:schemeClr>
                </a:solidFill>
              </a:defRPr>
            </a:lvl5pPr>
            <a:lvl6pPr marL="12017731" indent="0" algn="ctr">
              <a:buNone/>
              <a:defRPr>
                <a:solidFill>
                  <a:schemeClr val="tx1">
                    <a:tint val="75000"/>
                  </a:schemeClr>
                </a:solidFill>
              </a:defRPr>
            </a:lvl6pPr>
            <a:lvl7pPr marL="14421277" indent="0" algn="ctr">
              <a:buNone/>
              <a:defRPr>
                <a:solidFill>
                  <a:schemeClr val="tx1">
                    <a:tint val="75000"/>
                  </a:schemeClr>
                </a:solidFill>
              </a:defRPr>
            </a:lvl7pPr>
            <a:lvl8pPr marL="16824823" indent="0" algn="ctr">
              <a:buNone/>
              <a:defRPr>
                <a:solidFill>
                  <a:schemeClr val="tx1">
                    <a:tint val="75000"/>
                  </a:schemeClr>
                </a:solidFill>
              </a:defRPr>
            </a:lvl8pPr>
            <a:lvl9pPr marL="1922836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3D712C-6CDE-4D4B-AA41-614DF4D65E36}"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995874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D712C-6CDE-4D4B-AA41-614DF4D65E36}"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69065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7901540" y="6324600"/>
            <a:ext cx="64514733"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39576" y="6324600"/>
            <a:ext cx="192708527"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D712C-6CDE-4D4B-AA41-614DF4D65E36}"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85494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3D712C-6CDE-4D4B-AA41-614DF4D65E36}"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86102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3" y="21153122"/>
            <a:ext cx="43525440" cy="6537960"/>
          </a:xfrm>
        </p:spPr>
        <p:txBody>
          <a:bodyPr anchor="t"/>
          <a:lstStyle>
            <a:lvl1pPr algn="l">
              <a:defRPr sz="21000" b="1" cap="all"/>
            </a:lvl1pPr>
          </a:lstStyle>
          <a:p>
            <a:r>
              <a:rPr lang="en-US"/>
              <a:t>Click to edit Master title style</a:t>
            </a:r>
          </a:p>
        </p:txBody>
      </p:sp>
      <p:sp>
        <p:nvSpPr>
          <p:cNvPr id="3" name="Text Placeholder 2"/>
          <p:cNvSpPr>
            <a:spLocks noGrp="1"/>
          </p:cNvSpPr>
          <p:nvPr>
            <p:ph type="body" idx="1"/>
          </p:nvPr>
        </p:nvSpPr>
        <p:spPr>
          <a:xfrm>
            <a:off x="4044953" y="13952225"/>
            <a:ext cx="43525440" cy="7200898"/>
          </a:xfrm>
        </p:spPr>
        <p:txBody>
          <a:bodyPr anchor="b"/>
          <a:lstStyle>
            <a:lvl1pPr marL="0" indent="0">
              <a:buNone/>
              <a:defRPr sz="10500">
                <a:solidFill>
                  <a:schemeClr val="tx1">
                    <a:tint val="75000"/>
                  </a:schemeClr>
                </a:solidFill>
              </a:defRPr>
            </a:lvl1pPr>
            <a:lvl2pPr marL="2403546" indent="0">
              <a:buNone/>
              <a:defRPr sz="9500">
                <a:solidFill>
                  <a:schemeClr val="tx1">
                    <a:tint val="75000"/>
                  </a:schemeClr>
                </a:solidFill>
              </a:defRPr>
            </a:lvl2pPr>
            <a:lvl3pPr marL="4807092" indent="0">
              <a:buNone/>
              <a:defRPr sz="8400">
                <a:solidFill>
                  <a:schemeClr val="tx1">
                    <a:tint val="75000"/>
                  </a:schemeClr>
                </a:solidFill>
              </a:defRPr>
            </a:lvl3pPr>
            <a:lvl4pPr marL="7210638" indent="0">
              <a:buNone/>
              <a:defRPr sz="7400">
                <a:solidFill>
                  <a:schemeClr val="tx1">
                    <a:tint val="75000"/>
                  </a:schemeClr>
                </a:solidFill>
              </a:defRPr>
            </a:lvl4pPr>
            <a:lvl5pPr marL="9614184" indent="0">
              <a:buNone/>
              <a:defRPr sz="7400">
                <a:solidFill>
                  <a:schemeClr val="tx1">
                    <a:tint val="75000"/>
                  </a:schemeClr>
                </a:solidFill>
              </a:defRPr>
            </a:lvl5pPr>
            <a:lvl6pPr marL="12017731" indent="0">
              <a:buNone/>
              <a:defRPr sz="7400">
                <a:solidFill>
                  <a:schemeClr val="tx1">
                    <a:tint val="75000"/>
                  </a:schemeClr>
                </a:solidFill>
              </a:defRPr>
            </a:lvl6pPr>
            <a:lvl7pPr marL="14421277" indent="0">
              <a:buNone/>
              <a:defRPr sz="7400">
                <a:solidFill>
                  <a:schemeClr val="tx1">
                    <a:tint val="75000"/>
                  </a:schemeClr>
                </a:solidFill>
              </a:defRPr>
            </a:lvl7pPr>
            <a:lvl8pPr marL="16824823" indent="0">
              <a:buNone/>
              <a:defRPr sz="7400">
                <a:solidFill>
                  <a:schemeClr val="tx1">
                    <a:tint val="75000"/>
                  </a:schemeClr>
                </a:solidFill>
              </a:defRPr>
            </a:lvl8pPr>
            <a:lvl9pPr marL="19228369" indent="0">
              <a:buNone/>
              <a:defRPr sz="7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3D712C-6CDE-4D4B-AA41-614DF4D65E36}"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748775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39573" y="36865560"/>
            <a:ext cx="128611627"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43804643" y="36865560"/>
            <a:ext cx="128611633" cy="104279702"/>
          </a:xfrm>
        </p:spPr>
        <p:txBody>
          <a:bodyPr/>
          <a:lstStyle>
            <a:lvl1pPr>
              <a:defRPr sz="14700"/>
            </a:lvl1pPr>
            <a:lvl2pPr>
              <a:defRPr sz="12600"/>
            </a:lvl2pPr>
            <a:lvl3pPr>
              <a:defRPr sz="10500"/>
            </a:lvl3pPr>
            <a:lvl4pPr>
              <a:defRPr sz="9500"/>
            </a:lvl4pPr>
            <a:lvl5pPr>
              <a:defRPr sz="9500"/>
            </a:lvl5pPr>
            <a:lvl6pPr>
              <a:defRPr sz="9500"/>
            </a:lvl6pPr>
            <a:lvl7pPr>
              <a:defRPr sz="9500"/>
            </a:lvl7pPr>
            <a:lvl8pPr>
              <a:defRPr sz="9500"/>
            </a:lvl8pPr>
            <a:lvl9pPr>
              <a:defRPr sz="9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3D712C-6CDE-4D4B-AA41-614DF4D65E36}"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3486951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320" y="1318262"/>
            <a:ext cx="4608576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320" y="7368542"/>
            <a:ext cx="22625053"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4" name="Content Placeholder 3"/>
          <p:cNvSpPr>
            <a:spLocks noGrp="1"/>
          </p:cNvSpPr>
          <p:nvPr>
            <p:ph sz="half" idx="2"/>
          </p:nvPr>
        </p:nvSpPr>
        <p:spPr>
          <a:xfrm>
            <a:off x="2560320" y="10439400"/>
            <a:ext cx="22625053"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143" y="7368542"/>
            <a:ext cx="22633940" cy="3070858"/>
          </a:xfrm>
        </p:spPr>
        <p:txBody>
          <a:bodyPr anchor="b"/>
          <a:lstStyle>
            <a:lvl1pPr marL="0" indent="0">
              <a:buNone/>
              <a:defRPr sz="12600" b="1"/>
            </a:lvl1pPr>
            <a:lvl2pPr marL="2403546" indent="0">
              <a:buNone/>
              <a:defRPr sz="10500" b="1"/>
            </a:lvl2pPr>
            <a:lvl3pPr marL="4807092" indent="0">
              <a:buNone/>
              <a:defRPr sz="9500" b="1"/>
            </a:lvl3pPr>
            <a:lvl4pPr marL="7210638" indent="0">
              <a:buNone/>
              <a:defRPr sz="8400" b="1"/>
            </a:lvl4pPr>
            <a:lvl5pPr marL="9614184" indent="0">
              <a:buNone/>
              <a:defRPr sz="8400" b="1"/>
            </a:lvl5pPr>
            <a:lvl6pPr marL="12017731" indent="0">
              <a:buNone/>
              <a:defRPr sz="8400" b="1"/>
            </a:lvl6pPr>
            <a:lvl7pPr marL="14421277" indent="0">
              <a:buNone/>
              <a:defRPr sz="8400" b="1"/>
            </a:lvl7pPr>
            <a:lvl8pPr marL="16824823" indent="0">
              <a:buNone/>
              <a:defRPr sz="8400" b="1"/>
            </a:lvl8pPr>
            <a:lvl9pPr marL="19228369" indent="0">
              <a:buNone/>
              <a:defRPr sz="8400" b="1"/>
            </a:lvl9pPr>
          </a:lstStyle>
          <a:p>
            <a:pPr lvl="0"/>
            <a:r>
              <a:rPr lang="en-US"/>
              <a:t>Click to edit Master text styles</a:t>
            </a:r>
          </a:p>
        </p:txBody>
      </p:sp>
      <p:sp>
        <p:nvSpPr>
          <p:cNvPr id="6" name="Content Placeholder 5"/>
          <p:cNvSpPr>
            <a:spLocks noGrp="1"/>
          </p:cNvSpPr>
          <p:nvPr>
            <p:ph sz="quarter" idx="4"/>
          </p:nvPr>
        </p:nvSpPr>
        <p:spPr>
          <a:xfrm>
            <a:off x="26012143" y="10439400"/>
            <a:ext cx="22633940" cy="18966182"/>
          </a:xfrm>
        </p:spPr>
        <p:txBody>
          <a:bodyPr/>
          <a:lstStyle>
            <a:lvl1pPr>
              <a:defRPr sz="12600"/>
            </a:lvl1pPr>
            <a:lvl2pPr>
              <a:defRPr sz="10500"/>
            </a:lvl2pPr>
            <a:lvl3pPr>
              <a:defRPr sz="95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3D712C-6CDE-4D4B-AA41-614DF4D65E36}"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190926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3D712C-6CDE-4D4B-AA41-614DF4D65E36}"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66270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3D712C-6CDE-4D4B-AA41-614DF4D65E36}"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84070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3" y="1310640"/>
            <a:ext cx="16846553" cy="5577840"/>
          </a:xfrm>
        </p:spPr>
        <p:txBody>
          <a:bodyPr anchor="b"/>
          <a:lstStyle>
            <a:lvl1pPr algn="l">
              <a:defRPr sz="10500" b="1"/>
            </a:lvl1pPr>
          </a:lstStyle>
          <a:p>
            <a:r>
              <a:rPr lang="en-US"/>
              <a:t>Click to edit Master title style</a:t>
            </a:r>
          </a:p>
        </p:txBody>
      </p:sp>
      <p:sp>
        <p:nvSpPr>
          <p:cNvPr id="3" name="Content Placeholder 2"/>
          <p:cNvSpPr>
            <a:spLocks noGrp="1"/>
          </p:cNvSpPr>
          <p:nvPr>
            <p:ph idx="1"/>
          </p:nvPr>
        </p:nvSpPr>
        <p:spPr>
          <a:xfrm>
            <a:off x="20020280" y="1310643"/>
            <a:ext cx="28625800" cy="28094942"/>
          </a:xfrm>
        </p:spPr>
        <p:txBody>
          <a:bodyPr/>
          <a:lstStyle>
            <a:lvl1pPr>
              <a:defRPr sz="16800"/>
            </a:lvl1pPr>
            <a:lvl2pPr>
              <a:defRPr sz="14700"/>
            </a:lvl2pPr>
            <a:lvl3pPr>
              <a:defRPr sz="12600"/>
            </a:lvl3pPr>
            <a:lvl4pPr>
              <a:defRPr sz="10500"/>
            </a:lvl4pPr>
            <a:lvl5pPr>
              <a:defRPr sz="10500"/>
            </a:lvl5pPr>
            <a:lvl6pPr>
              <a:defRPr sz="10500"/>
            </a:lvl6pPr>
            <a:lvl7pPr>
              <a:defRPr sz="10500"/>
            </a:lvl7pPr>
            <a:lvl8pPr>
              <a:defRPr sz="10500"/>
            </a:lvl8pPr>
            <a:lvl9pPr>
              <a:defRPr sz="10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3" y="6888483"/>
            <a:ext cx="16846553" cy="22517102"/>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D03D712C-6CDE-4D4B-AA41-614DF4D65E36}"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51029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813" y="23042880"/>
            <a:ext cx="30723840" cy="2720342"/>
          </a:xfrm>
        </p:spPr>
        <p:txBody>
          <a:bodyPr anchor="b"/>
          <a:lstStyle>
            <a:lvl1pPr algn="l">
              <a:defRPr sz="10500" b="1"/>
            </a:lvl1pPr>
          </a:lstStyle>
          <a:p>
            <a:r>
              <a:rPr lang="en-US"/>
              <a:t>Click to edit Master title style</a:t>
            </a:r>
          </a:p>
        </p:txBody>
      </p:sp>
      <p:sp>
        <p:nvSpPr>
          <p:cNvPr id="3" name="Picture Placeholder 2"/>
          <p:cNvSpPr>
            <a:spLocks noGrp="1"/>
          </p:cNvSpPr>
          <p:nvPr>
            <p:ph type="pic" idx="1"/>
          </p:nvPr>
        </p:nvSpPr>
        <p:spPr>
          <a:xfrm>
            <a:off x="10036813" y="2941320"/>
            <a:ext cx="30723840" cy="19751040"/>
          </a:xfrm>
        </p:spPr>
        <p:txBody>
          <a:bodyPr/>
          <a:lstStyle>
            <a:lvl1pPr marL="0" indent="0">
              <a:buNone/>
              <a:defRPr sz="16800"/>
            </a:lvl1pPr>
            <a:lvl2pPr marL="2403546" indent="0">
              <a:buNone/>
              <a:defRPr sz="14700"/>
            </a:lvl2pPr>
            <a:lvl3pPr marL="4807092" indent="0">
              <a:buNone/>
              <a:defRPr sz="12600"/>
            </a:lvl3pPr>
            <a:lvl4pPr marL="7210638" indent="0">
              <a:buNone/>
              <a:defRPr sz="10500"/>
            </a:lvl4pPr>
            <a:lvl5pPr marL="9614184" indent="0">
              <a:buNone/>
              <a:defRPr sz="10500"/>
            </a:lvl5pPr>
            <a:lvl6pPr marL="12017731" indent="0">
              <a:buNone/>
              <a:defRPr sz="10500"/>
            </a:lvl6pPr>
            <a:lvl7pPr marL="14421277" indent="0">
              <a:buNone/>
              <a:defRPr sz="10500"/>
            </a:lvl7pPr>
            <a:lvl8pPr marL="16824823" indent="0">
              <a:buNone/>
              <a:defRPr sz="10500"/>
            </a:lvl8pPr>
            <a:lvl9pPr marL="19228369" indent="0">
              <a:buNone/>
              <a:defRPr sz="10500"/>
            </a:lvl9pPr>
          </a:lstStyle>
          <a:p>
            <a:endParaRPr lang="en-US"/>
          </a:p>
        </p:txBody>
      </p:sp>
      <p:sp>
        <p:nvSpPr>
          <p:cNvPr id="4" name="Text Placeholder 3"/>
          <p:cNvSpPr>
            <a:spLocks noGrp="1"/>
          </p:cNvSpPr>
          <p:nvPr>
            <p:ph type="body" sz="half" idx="2"/>
          </p:nvPr>
        </p:nvSpPr>
        <p:spPr>
          <a:xfrm>
            <a:off x="10036813" y="25763222"/>
            <a:ext cx="30723840" cy="3863338"/>
          </a:xfrm>
        </p:spPr>
        <p:txBody>
          <a:bodyPr/>
          <a:lstStyle>
            <a:lvl1pPr marL="0" indent="0">
              <a:buNone/>
              <a:defRPr sz="7400"/>
            </a:lvl1pPr>
            <a:lvl2pPr marL="2403546" indent="0">
              <a:buNone/>
              <a:defRPr sz="6300"/>
            </a:lvl2pPr>
            <a:lvl3pPr marL="4807092" indent="0">
              <a:buNone/>
              <a:defRPr sz="5300"/>
            </a:lvl3pPr>
            <a:lvl4pPr marL="7210638" indent="0">
              <a:buNone/>
              <a:defRPr sz="4700"/>
            </a:lvl4pPr>
            <a:lvl5pPr marL="9614184" indent="0">
              <a:buNone/>
              <a:defRPr sz="4700"/>
            </a:lvl5pPr>
            <a:lvl6pPr marL="12017731" indent="0">
              <a:buNone/>
              <a:defRPr sz="4700"/>
            </a:lvl6pPr>
            <a:lvl7pPr marL="14421277" indent="0">
              <a:buNone/>
              <a:defRPr sz="4700"/>
            </a:lvl7pPr>
            <a:lvl8pPr marL="16824823" indent="0">
              <a:buNone/>
              <a:defRPr sz="4700"/>
            </a:lvl8pPr>
            <a:lvl9pPr marL="19228369" indent="0">
              <a:buNone/>
              <a:defRPr sz="4700"/>
            </a:lvl9pPr>
          </a:lstStyle>
          <a:p>
            <a:pPr lvl="0"/>
            <a:r>
              <a:rPr lang="en-US"/>
              <a:t>Click to edit Master text styles</a:t>
            </a:r>
          </a:p>
        </p:txBody>
      </p:sp>
      <p:sp>
        <p:nvSpPr>
          <p:cNvPr id="5" name="Date Placeholder 4"/>
          <p:cNvSpPr>
            <a:spLocks noGrp="1"/>
          </p:cNvSpPr>
          <p:nvPr>
            <p:ph type="dt" sz="half" idx="10"/>
          </p:nvPr>
        </p:nvSpPr>
        <p:spPr/>
        <p:txBody>
          <a:bodyPr/>
          <a:lstStyle/>
          <a:p>
            <a:fld id="{D03D712C-6CDE-4D4B-AA41-614DF4D65E36}"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406E24-259F-40B5-85F0-7E918407AEA7}" type="slidenum">
              <a:rPr lang="en-US" smtClean="0"/>
              <a:t>‹#›</a:t>
            </a:fld>
            <a:endParaRPr lang="en-US"/>
          </a:p>
        </p:txBody>
      </p:sp>
    </p:spTree>
    <p:extLst>
      <p:ext uri="{BB962C8B-B14F-4D97-AF65-F5344CB8AC3E}">
        <p14:creationId xmlns:p14="http://schemas.microsoft.com/office/powerpoint/2010/main" val="2119796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60320" y="1318262"/>
            <a:ext cx="46085760" cy="5486400"/>
          </a:xfrm>
          <a:prstGeom prst="rect">
            <a:avLst/>
          </a:prstGeom>
        </p:spPr>
        <p:txBody>
          <a:bodyPr vert="horz" lIns="480709" tIns="240355" rIns="480709" bIns="240355" rtlCol="0" anchor="ctr">
            <a:normAutofit/>
          </a:bodyPr>
          <a:lstStyle/>
          <a:p>
            <a:r>
              <a:rPr lang="en-US"/>
              <a:t>Click to edit Master title style</a:t>
            </a:r>
          </a:p>
        </p:txBody>
      </p:sp>
      <p:sp>
        <p:nvSpPr>
          <p:cNvPr id="3" name="Text Placeholder 2"/>
          <p:cNvSpPr>
            <a:spLocks noGrp="1"/>
          </p:cNvSpPr>
          <p:nvPr>
            <p:ph type="body" idx="1"/>
          </p:nvPr>
        </p:nvSpPr>
        <p:spPr>
          <a:xfrm>
            <a:off x="2560320" y="7680963"/>
            <a:ext cx="46085760" cy="21724622"/>
          </a:xfrm>
          <a:prstGeom prst="rect">
            <a:avLst/>
          </a:prstGeom>
        </p:spPr>
        <p:txBody>
          <a:bodyPr vert="horz" lIns="480709" tIns="240355" rIns="480709" bIns="24035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560320" y="30510482"/>
            <a:ext cx="11948160" cy="1752600"/>
          </a:xfrm>
          <a:prstGeom prst="rect">
            <a:avLst/>
          </a:prstGeom>
        </p:spPr>
        <p:txBody>
          <a:bodyPr vert="horz" lIns="480709" tIns="240355" rIns="480709" bIns="240355" rtlCol="0" anchor="ctr"/>
          <a:lstStyle>
            <a:lvl1pPr algn="l">
              <a:defRPr sz="6300">
                <a:solidFill>
                  <a:schemeClr val="tx1">
                    <a:tint val="75000"/>
                  </a:schemeClr>
                </a:solidFill>
              </a:defRPr>
            </a:lvl1pPr>
          </a:lstStyle>
          <a:p>
            <a:fld id="{D03D712C-6CDE-4D4B-AA41-614DF4D65E36}" type="datetimeFigureOut">
              <a:rPr lang="en-US" smtClean="0"/>
              <a:t>10/25/2023</a:t>
            </a:fld>
            <a:endParaRPr lang="en-US"/>
          </a:p>
        </p:txBody>
      </p:sp>
      <p:sp>
        <p:nvSpPr>
          <p:cNvPr id="5" name="Footer Placeholder 4"/>
          <p:cNvSpPr>
            <a:spLocks noGrp="1"/>
          </p:cNvSpPr>
          <p:nvPr>
            <p:ph type="ftr" sz="quarter" idx="3"/>
          </p:nvPr>
        </p:nvSpPr>
        <p:spPr>
          <a:xfrm>
            <a:off x="17495520" y="30510482"/>
            <a:ext cx="16215360" cy="1752600"/>
          </a:xfrm>
          <a:prstGeom prst="rect">
            <a:avLst/>
          </a:prstGeom>
        </p:spPr>
        <p:txBody>
          <a:bodyPr vert="horz" lIns="480709" tIns="240355" rIns="480709" bIns="240355" rtlCol="0" anchor="ctr"/>
          <a:lstStyle>
            <a:lvl1pPr algn="ctr">
              <a:defRPr sz="63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697920" y="30510482"/>
            <a:ext cx="11948160" cy="1752600"/>
          </a:xfrm>
          <a:prstGeom prst="rect">
            <a:avLst/>
          </a:prstGeom>
        </p:spPr>
        <p:txBody>
          <a:bodyPr vert="horz" lIns="480709" tIns="240355" rIns="480709" bIns="240355" rtlCol="0" anchor="ctr"/>
          <a:lstStyle>
            <a:lvl1pPr algn="r">
              <a:defRPr sz="6300">
                <a:solidFill>
                  <a:schemeClr val="tx1">
                    <a:tint val="75000"/>
                  </a:schemeClr>
                </a:solidFill>
              </a:defRPr>
            </a:lvl1pPr>
          </a:lstStyle>
          <a:p>
            <a:fld id="{1C406E24-259F-40B5-85F0-7E918407AEA7}" type="slidenum">
              <a:rPr lang="en-US" smtClean="0"/>
              <a:t>‹#›</a:t>
            </a:fld>
            <a:endParaRPr lang="en-US"/>
          </a:p>
        </p:txBody>
      </p:sp>
    </p:spTree>
    <p:extLst>
      <p:ext uri="{BB962C8B-B14F-4D97-AF65-F5344CB8AC3E}">
        <p14:creationId xmlns:p14="http://schemas.microsoft.com/office/powerpoint/2010/main" val="2834864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7092" rtl="0" eaLnBrk="1" latinLnBrk="0" hangingPunct="1">
        <a:spcBef>
          <a:spcPct val="0"/>
        </a:spcBef>
        <a:buNone/>
        <a:defRPr sz="23100" kern="1200">
          <a:solidFill>
            <a:schemeClr val="tx1"/>
          </a:solidFill>
          <a:latin typeface="+mj-lt"/>
          <a:ea typeface="+mj-ea"/>
          <a:cs typeface="+mj-cs"/>
        </a:defRPr>
      </a:lvl1pPr>
    </p:titleStyle>
    <p:bodyStyle>
      <a:lvl1pPr marL="1802660" indent="-1802660" algn="l" defTabSz="4807092" rtl="0" eaLnBrk="1" latinLnBrk="0" hangingPunct="1">
        <a:spcBef>
          <a:spcPct val="20000"/>
        </a:spcBef>
        <a:buFont typeface="Arial" panose="020B0604020202020204" pitchFamily="34" charset="0"/>
        <a:buChar char="•"/>
        <a:defRPr sz="16800" kern="1200">
          <a:solidFill>
            <a:schemeClr val="tx1"/>
          </a:solidFill>
          <a:latin typeface="+mn-lt"/>
          <a:ea typeface="+mn-ea"/>
          <a:cs typeface="+mn-cs"/>
        </a:defRPr>
      </a:lvl1pPr>
      <a:lvl2pPr marL="3905762" indent="-1502216" algn="l" defTabSz="4807092" rtl="0" eaLnBrk="1" latinLnBrk="0" hangingPunct="1">
        <a:spcBef>
          <a:spcPct val="20000"/>
        </a:spcBef>
        <a:buFont typeface="Arial" panose="020B0604020202020204" pitchFamily="34" charset="0"/>
        <a:buChar char="–"/>
        <a:defRPr sz="14700" kern="1200">
          <a:solidFill>
            <a:schemeClr val="tx1"/>
          </a:solidFill>
          <a:latin typeface="+mn-lt"/>
          <a:ea typeface="+mn-ea"/>
          <a:cs typeface="+mn-cs"/>
        </a:defRPr>
      </a:lvl2pPr>
      <a:lvl3pPr marL="6008865" indent="-1201773" algn="l" defTabSz="4807092" rtl="0" eaLnBrk="1" latinLnBrk="0" hangingPunct="1">
        <a:spcBef>
          <a:spcPct val="20000"/>
        </a:spcBef>
        <a:buFont typeface="Arial" panose="020B0604020202020204" pitchFamily="34" charset="0"/>
        <a:buChar char="•"/>
        <a:defRPr sz="12600" kern="1200">
          <a:solidFill>
            <a:schemeClr val="tx1"/>
          </a:solidFill>
          <a:latin typeface="+mn-lt"/>
          <a:ea typeface="+mn-ea"/>
          <a:cs typeface="+mn-cs"/>
        </a:defRPr>
      </a:lvl3pPr>
      <a:lvl4pPr marL="8412411"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4pPr>
      <a:lvl5pPr marL="10815958"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5pPr>
      <a:lvl6pPr marL="13219504"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6pPr>
      <a:lvl7pPr marL="15623050"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7pPr>
      <a:lvl8pPr marL="18026596"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8pPr>
      <a:lvl9pPr marL="20430142" indent="-1201773" algn="l" defTabSz="4807092" rtl="0" eaLnBrk="1" latinLnBrk="0" hangingPunct="1">
        <a:spcBef>
          <a:spcPct val="20000"/>
        </a:spcBef>
        <a:buFont typeface="Arial" panose="020B0604020202020204" pitchFamily="34" charset="0"/>
        <a:buChar char="•"/>
        <a:defRPr sz="10500" kern="1200">
          <a:solidFill>
            <a:schemeClr val="tx1"/>
          </a:solidFill>
          <a:latin typeface="+mn-lt"/>
          <a:ea typeface="+mn-ea"/>
          <a:cs typeface="+mn-cs"/>
        </a:defRPr>
      </a:lvl9pPr>
    </p:bodyStyle>
    <p:otherStyle>
      <a:defPPr>
        <a:defRPr lang="en-US"/>
      </a:defPPr>
      <a:lvl1pPr marL="0" algn="l" defTabSz="4807092" rtl="0" eaLnBrk="1" latinLnBrk="0" hangingPunct="1">
        <a:defRPr sz="9500" kern="1200">
          <a:solidFill>
            <a:schemeClr val="tx1"/>
          </a:solidFill>
          <a:latin typeface="+mn-lt"/>
          <a:ea typeface="+mn-ea"/>
          <a:cs typeface="+mn-cs"/>
        </a:defRPr>
      </a:lvl1pPr>
      <a:lvl2pPr marL="2403546" algn="l" defTabSz="4807092" rtl="0" eaLnBrk="1" latinLnBrk="0" hangingPunct="1">
        <a:defRPr sz="9500" kern="1200">
          <a:solidFill>
            <a:schemeClr val="tx1"/>
          </a:solidFill>
          <a:latin typeface="+mn-lt"/>
          <a:ea typeface="+mn-ea"/>
          <a:cs typeface="+mn-cs"/>
        </a:defRPr>
      </a:lvl2pPr>
      <a:lvl3pPr marL="4807092" algn="l" defTabSz="4807092" rtl="0" eaLnBrk="1" latinLnBrk="0" hangingPunct="1">
        <a:defRPr sz="9500" kern="1200">
          <a:solidFill>
            <a:schemeClr val="tx1"/>
          </a:solidFill>
          <a:latin typeface="+mn-lt"/>
          <a:ea typeface="+mn-ea"/>
          <a:cs typeface="+mn-cs"/>
        </a:defRPr>
      </a:lvl3pPr>
      <a:lvl4pPr marL="7210638" algn="l" defTabSz="4807092" rtl="0" eaLnBrk="1" latinLnBrk="0" hangingPunct="1">
        <a:defRPr sz="9500" kern="1200">
          <a:solidFill>
            <a:schemeClr val="tx1"/>
          </a:solidFill>
          <a:latin typeface="+mn-lt"/>
          <a:ea typeface="+mn-ea"/>
          <a:cs typeface="+mn-cs"/>
        </a:defRPr>
      </a:lvl4pPr>
      <a:lvl5pPr marL="9614184" algn="l" defTabSz="4807092" rtl="0" eaLnBrk="1" latinLnBrk="0" hangingPunct="1">
        <a:defRPr sz="9500" kern="1200">
          <a:solidFill>
            <a:schemeClr val="tx1"/>
          </a:solidFill>
          <a:latin typeface="+mn-lt"/>
          <a:ea typeface="+mn-ea"/>
          <a:cs typeface="+mn-cs"/>
        </a:defRPr>
      </a:lvl5pPr>
      <a:lvl6pPr marL="12017731" algn="l" defTabSz="4807092" rtl="0" eaLnBrk="1" latinLnBrk="0" hangingPunct="1">
        <a:defRPr sz="9500" kern="1200">
          <a:solidFill>
            <a:schemeClr val="tx1"/>
          </a:solidFill>
          <a:latin typeface="+mn-lt"/>
          <a:ea typeface="+mn-ea"/>
          <a:cs typeface="+mn-cs"/>
        </a:defRPr>
      </a:lvl6pPr>
      <a:lvl7pPr marL="14421277" algn="l" defTabSz="4807092" rtl="0" eaLnBrk="1" latinLnBrk="0" hangingPunct="1">
        <a:defRPr sz="9500" kern="1200">
          <a:solidFill>
            <a:schemeClr val="tx1"/>
          </a:solidFill>
          <a:latin typeface="+mn-lt"/>
          <a:ea typeface="+mn-ea"/>
          <a:cs typeface="+mn-cs"/>
        </a:defRPr>
      </a:lvl7pPr>
      <a:lvl8pPr marL="16824823" algn="l" defTabSz="4807092" rtl="0" eaLnBrk="1" latinLnBrk="0" hangingPunct="1">
        <a:defRPr sz="9500" kern="1200">
          <a:solidFill>
            <a:schemeClr val="tx1"/>
          </a:solidFill>
          <a:latin typeface="+mn-lt"/>
          <a:ea typeface="+mn-ea"/>
          <a:cs typeface="+mn-cs"/>
        </a:defRPr>
      </a:lvl8pPr>
      <a:lvl9pPr marL="19228369" algn="l" defTabSz="4807092" rtl="0" eaLnBrk="1" latinLnBrk="0" hangingPunct="1">
        <a:defRPr sz="9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a:extLst>
              <a:ext uri="{C183D7F6-B498-43B3-948B-1728B52AA6E4}">
                <adec:decorative xmlns:adec="http://schemas.microsoft.com/office/drawing/2017/decorative" val="1"/>
              </a:ext>
            </a:extLst>
          </p:cNvPr>
          <p:cNvSpPr/>
          <p:nvPr/>
        </p:nvSpPr>
        <p:spPr>
          <a:xfrm>
            <a:off x="0" y="0"/>
            <a:ext cx="51206400" cy="61722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osterTitle"/>
          <p:cNvSpPr txBox="1"/>
          <p:nvPr/>
        </p:nvSpPr>
        <p:spPr>
          <a:xfrm>
            <a:off x="914398" y="156303"/>
            <a:ext cx="39319200" cy="2954655"/>
          </a:xfrm>
          <a:prstGeom prst="rect">
            <a:avLst/>
          </a:prstGeom>
          <a:noFill/>
        </p:spPr>
        <p:txBody>
          <a:bodyPr wrap="square" lIns="0" tIns="0" rIns="0" bIns="0" rtlCol="0">
            <a:normAutofit/>
          </a:bodyPr>
          <a:lstStyle/>
          <a:p>
            <a:r>
              <a:rPr lang="en-US" sz="9600" b="1" dirty="0">
                <a:solidFill>
                  <a:schemeClr val="bg1"/>
                </a:solidFill>
                <a:latin typeface="Arial" panose="020B0604020202020204" pitchFamily="34" charset="0"/>
                <a:cs typeface="Arial" panose="020B0604020202020204" pitchFamily="34" charset="0"/>
              </a:rPr>
              <a:t>In Silico Toxicity Assessment by QSAR MODELING: Bridging the Knowledge Gap Using Standardized Electronic Submission Data </a:t>
            </a:r>
          </a:p>
        </p:txBody>
      </p:sp>
      <p:sp>
        <p:nvSpPr>
          <p:cNvPr id="9" name="Authors-Locations"/>
          <p:cNvSpPr txBox="1"/>
          <p:nvPr/>
        </p:nvSpPr>
        <p:spPr>
          <a:xfrm>
            <a:off x="1024641" y="4248308"/>
            <a:ext cx="39319200" cy="1477328"/>
          </a:xfrm>
          <a:prstGeom prst="rect">
            <a:avLst/>
          </a:prstGeom>
          <a:noFill/>
        </p:spPr>
        <p:txBody>
          <a:bodyPr wrap="square" lIns="0" tIns="0" rIns="0" bIns="0" rtlCol="0">
            <a:normAutofit fontScale="85000" lnSpcReduction="20000"/>
          </a:bodyPr>
          <a:lstStyle/>
          <a:p>
            <a:r>
              <a:rPr lang="en-US" sz="4800" b="1" dirty="0">
                <a:solidFill>
                  <a:schemeClr val="bg1"/>
                </a:solidFill>
                <a:latin typeface="Arial" panose="020B0604020202020204" pitchFamily="34" charset="0"/>
                <a:cs typeface="Arial" panose="020B0604020202020204" pitchFamily="34" charset="0"/>
              </a:rPr>
              <a:t>                                                                                         Md Aminul Islam Prodhan</a:t>
            </a:r>
            <a:r>
              <a:rPr lang="en-US" sz="4800" b="1" baseline="30000" dirty="0">
                <a:solidFill>
                  <a:schemeClr val="bg1"/>
                </a:solidFill>
                <a:latin typeface="Arial" panose="020B0604020202020204" pitchFamily="34" charset="0"/>
                <a:cs typeface="Arial" panose="020B0604020202020204" pitchFamily="34" charset="0"/>
              </a:rPr>
              <a:t>1,2</a:t>
            </a:r>
            <a:r>
              <a:rPr lang="en-US" sz="4800" b="1" dirty="0">
                <a:solidFill>
                  <a:schemeClr val="bg1"/>
                </a:solidFill>
                <a:latin typeface="Arial" panose="020B0604020202020204" pitchFamily="34" charset="0"/>
                <a:cs typeface="Arial" panose="020B0604020202020204" pitchFamily="34" charset="0"/>
              </a:rPr>
              <a:t>, C M Sabbir Ahmed</a:t>
            </a:r>
            <a:r>
              <a:rPr lang="en-US" sz="4800" b="1" baseline="30000" dirty="0">
                <a:solidFill>
                  <a:schemeClr val="bg1"/>
                </a:solidFill>
                <a:latin typeface="Arial" panose="020B0604020202020204" pitchFamily="34" charset="0"/>
                <a:cs typeface="Arial" panose="020B0604020202020204" pitchFamily="34" charset="0"/>
              </a:rPr>
              <a:t>1</a:t>
            </a:r>
            <a:r>
              <a:rPr lang="en-US" sz="4800" b="1" dirty="0">
                <a:solidFill>
                  <a:schemeClr val="bg1"/>
                </a:solidFill>
                <a:latin typeface="Arial" panose="020B0604020202020204" pitchFamily="34" charset="0"/>
                <a:cs typeface="Arial" panose="020B0604020202020204" pitchFamily="34" charset="0"/>
              </a:rPr>
              <a:t>, Snyder Kevin</a:t>
            </a:r>
            <a:r>
              <a:rPr lang="en-US" sz="4800" b="1" baseline="30000" dirty="0">
                <a:solidFill>
                  <a:schemeClr val="bg1"/>
                </a:solidFill>
                <a:latin typeface="Arial" panose="020B0604020202020204" pitchFamily="34" charset="0"/>
                <a:cs typeface="Arial" panose="020B0604020202020204" pitchFamily="34" charset="0"/>
              </a:rPr>
              <a:t>1</a:t>
            </a:r>
          </a:p>
          <a:p>
            <a:endParaRPr lang="en-US" sz="4800" b="1" baseline="30000" dirty="0">
              <a:solidFill>
                <a:schemeClr val="bg1"/>
              </a:solidFill>
              <a:latin typeface="Arial" panose="020B0604020202020204" pitchFamily="34" charset="0"/>
              <a:cs typeface="Arial" panose="020B0604020202020204" pitchFamily="34" charset="0"/>
            </a:endParaRPr>
          </a:p>
          <a:p>
            <a:r>
              <a:rPr lang="en-US" sz="4800" dirty="0">
                <a:solidFill>
                  <a:schemeClr val="bg1"/>
                </a:solidFill>
                <a:latin typeface="Arial" panose="020B0604020202020204" pitchFamily="34" charset="0"/>
                <a:cs typeface="Arial" panose="020B0604020202020204" pitchFamily="34" charset="0"/>
              </a:rPr>
              <a:t> </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U.S. Food and Drug Administration (FDA), Silver Spring, MD; </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Oak Ridge Institute for Science and Education, Oak Ridge, TN. </a:t>
            </a:r>
          </a:p>
        </p:txBody>
      </p:sp>
      <p:pic>
        <p:nvPicPr>
          <p:cNvPr id="7" name="HHS-FDA-Logos" descr="HHS and FDA Logos">
            <a:extLst>
              <a:ext uri="{FF2B5EF4-FFF2-40B4-BE49-F238E27FC236}">
                <a16:creationId xmlns:a16="http://schemas.microsoft.com/office/drawing/2014/main" id="{95DBE38E-1960-884B-80F9-11A89A99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8482" y="914400"/>
            <a:ext cx="8923519" cy="4393117"/>
          </a:xfrm>
          <a:prstGeom prst="rect">
            <a:avLst/>
          </a:prstGeom>
        </p:spPr>
      </p:pic>
      <p:sp>
        <p:nvSpPr>
          <p:cNvPr id="11" name="Abstract" descr="Abstract header"/>
          <p:cNvSpPr/>
          <p:nvPr/>
        </p:nvSpPr>
        <p:spPr>
          <a:xfrm>
            <a:off x="914400" y="6705600"/>
            <a:ext cx="15276442" cy="91317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800" b="1" dirty="0">
                <a:solidFill>
                  <a:schemeClr val="bg1"/>
                </a:solidFill>
                <a:latin typeface="Arial" panose="020B0604020202020204" pitchFamily="34" charset="0"/>
                <a:cs typeface="Arial" panose="020B0604020202020204" pitchFamily="34" charset="0"/>
              </a:rPr>
              <a:t>BACKGROUND</a:t>
            </a:r>
          </a:p>
        </p:txBody>
      </p:sp>
      <p:sp>
        <p:nvSpPr>
          <p:cNvPr id="10" name="Abstract-Text"/>
          <p:cNvSpPr txBox="1">
            <a:spLocks/>
          </p:cNvSpPr>
          <p:nvPr/>
        </p:nvSpPr>
        <p:spPr>
          <a:xfrm>
            <a:off x="682694" y="7756570"/>
            <a:ext cx="15736748" cy="9034226"/>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Quantitative structure-activity relationship (QSAR) based approaches have proven to be very valuable in predicting  toxicity. QSAR approaches can be a helpful tools within regulatory decision-making process for toxicity screening of chemicals in a nonclinical toxicology studies. In this work we used  QSAR model for exploring the relationship between the toxicity study endpoint i.e., body weight contained in the SEND dataset and the corresponding chemical features ( structural information) of the drug under investigation. We employed the cheminformatics and  machine learning approaches to predict the toxicity. </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 1-2 lines about the body weight and its significance</a:t>
            </a:r>
          </a:p>
          <a:p>
            <a:pPr algn="just"/>
            <a:endParaRPr lang="en-US" sz="3600" dirty="0">
              <a:latin typeface="Arial" panose="020B0604020202020204" pitchFamily="34" charset="0"/>
              <a:cs typeface="Arial" panose="020B0604020202020204" pitchFamily="34" charset="0"/>
            </a:endParaRPr>
          </a:p>
        </p:txBody>
      </p:sp>
      <p:sp>
        <p:nvSpPr>
          <p:cNvPr id="8" name="Introduction" descr="Introduction header">
            <a:extLst>
              <a:ext uri="{FF2B5EF4-FFF2-40B4-BE49-F238E27FC236}">
                <a16:creationId xmlns:a16="http://schemas.microsoft.com/office/drawing/2014/main" id="{AA85CF46-047C-1E4A-B841-B698CC5B4F85}"/>
              </a:ext>
            </a:extLst>
          </p:cNvPr>
          <p:cNvSpPr/>
          <p:nvPr/>
        </p:nvSpPr>
        <p:spPr>
          <a:xfrm>
            <a:off x="846699" y="17941138"/>
            <a:ext cx="15344140" cy="120749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800" b="1" dirty="0">
                <a:solidFill>
                  <a:schemeClr val="bg1"/>
                </a:solidFill>
                <a:latin typeface="Arial" panose="020B0604020202020204" pitchFamily="34" charset="0"/>
                <a:cs typeface="Arial" panose="020B0604020202020204" pitchFamily="34" charset="0"/>
              </a:rPr>
              <a:t>DATA PREPARATION</a:t>
            </a:r>
          </a:p>
        </p:txBody>
      </p:sp>
      <p:sp>
        <p:nvSpPr>
          <p:cNvPr id="5" name="Introduction-Text">
            <a:extLst>
              <a:ext uri="{FF2B5EF4-FFF2-40B4-BE49-F238E27FC236}">
                <a16:creationId xmlns:a16="http://schemas.microsoft.com/office/drawing/2014/main" id="{5E018CC5-766A-0CE5-6381-6E48B8F943A8}"/>
              </a:ext>
            </a:extLst>
          </p:cNvPr>
          <p:cNvSpPr txBox="1">
            <a:spLocks/>
          </p:cNvSpPr>
          <p:nvPr/>
        </p:nvSpPr>
        <p:spPr>
          <a:xfrm>
            <a:off x="816884" y="20497800"/>
            <a:ext cx="15602558" cy="3436398"/>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Negative Control animal body wight (NC) data &amp; animal Body wight (AB) from the SEND database were extracted by  SQL Query. In each study, data representing the maximum dose were extracted from the AB data. Finally, NC and high dose AB data were used for Body Weight Z-Score calculation. </a:t>
            </a:r>
          </a:p>
        </p:txBody>
      </p:sp>
      <p:sp>
        <p:nvSpPr>
          <p:cNvPr id="36" name="Materials-and-Methods" descr="Materials and Methods header">
            <a:extLst>
              <a:ext uri="{FF2B5EF4-FFF2-40B4-BE49-F238E27FC236}">
                <a16:creationId xmlns:a16="http://schemas.microsoft.com/office/drawing/2014/main" id="{82187CE7-F733-2F82-F00B-947745419C49}"/>
              </a:ext>
            </a:extLst>
          </p:cNvPr>
          <p:cNvSpPr/>
          <p:nvPr/>
        </p:nvSpPr>
        <p:spPr>
          <a:xfrm>
            <a:off x="874615" y="19312599"/>
            <a:ext cx="15316224" cy="113848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400" b="1" dirty="0">
                <a:solidFill>
                  <a:schemeClr val="accent2">
                    <a:lumMod val="75000"/>
                  </a:schemeClr>
                </a:solidFill>
                <a:latin typeface="Arial" panose="020B0604020202020204" pitchFamily="34" charset="0"/>
                <a:cs typeface="Arial" panose="020B0604020202020204" pitchFamily="34" charset="0"/>
              </a:rPr>
              <a:t>BODY WEIGHT Z-SCORE CALCULATION</a:t>
            </a:r>
          </a:p>
        </p:txBody>
      </p:sp>
      <p:sp>
        <p:nvSpPr>
          <p:cNvPr id="28" name="Figure1-Text"/>
          <p:cNvSpPr txBox="1">
            <a:spLocks/>
          </p:cNvSpPr>
          <p:nvPr/>
        </p:nvSpPr>
        <p:spPr>
          <a:xfrm>
            <a:off x="18344940" y="17221200"/>
            <a:ext cx="10763460" cy="553998"/>
          </a:xfrm>
          <a:prstGeom prst="rect">
            <a:avLst/>
          </a:prstGeom>
          <a:noFill/>
        </p:spPr>
        <p:txBody>
          <a:bodyPr wrap="square" lIns="182880" tIns="0" rIns="182880" bIns="0" rtlCol="0">
            <a:spAutoFit/>
          </a:bodyPr>
          <a:lstStyle/>
          <a:p>
            <a:r>
              <a:rPr lang="en-US" sz="3600" b="1" dirty="0">
                <a:latin typeface="Arial" panose="020B0604020202020204" pitchFamily="34" charset="0"/>
                <a:cs typeface="Arial" panose="020B0604020202020204" pitchFamily="34" charset="0"/>
              </a:rPr>
              <a:t>Figure 1.</a:t>
            </a:r>
            <a:r>
              <a:rPr lang="en-US" sz="3600" dirty="0">
                <a:latin typeface="Arial" panose="020B0604020202020204" pitchFamily="34" charset="0"/>
                <a:cs typeface="Arial" panose="020B0604020202020204" pitchFamily="34" charset="0"/>
              </a:rPr>
              <a:t> Schematic of QSAR model building</a:t>
            </a:r>
          </a:p>
        </p:txBody>
      </p:sp>
      <p:sp>
        <p:nvSpPr>
          <p:cNvPr id="38" name="Results-and-Discussion-Text">
            <a:extLst>
              <a:ext uri="{FF2B5EF4-FFF2-40B4-BE49-F238E27FC236}">
                <a16:creationId xmlns:a16="http://schemas.microsoft.com/office/drawing/2014/main" id="{3A1E3B22-E453-F1D5-EFB2-176291D2FF98}"/>
              </a:ext>
            </a:extLst>
          </p:cNvPr>
          <p:cNvSpPr txBox="1">
            <a:spLocks/>
          </p:cNvSpPr>
          <p:nvPr/>
        </p:nvSpPr>
        <p:spPr>
          <a:xfrm>
            <a:off x="16727836" y="19126200"/>
            <a:ext cx="12803164" cy="13635897"/>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Animal body weight z-score data and the corresponding calculated molecular descriptor were used to train machine learning models (Classification)  to predict the probability of toxicity. Body weight z-score data were classified into toxic, mild-toxic, and non-toxic based on a defined threshold. In another scheme, z-score ≤ -2 , -2 ≤ z-score ≤ -1 ,  and z-score ≥ -1  were classed as toxic, mild-toxic and non-toxic, respectively. In another scheme, AB z-score ≤ ‘- 2’ and z-score ≥ -2 were classed as toxic and non-toxic, respectively</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AB data are spitted in training data and test data (ratio3:1).  We also did  10-fold-cross validation for the model validation. In addition, We also applied the feature selection technique to select the important feature which has the strong relationship with the toxicity and the predictor.  We employed 12 classification machine learning technique including Random forest classifier, Gradient Boosting Classifier, AdaBoost Classifier, CatBoost Classifier etc. </a:t>
            </a:r>
          </a:p>
          <a:p>
            <a:pPr algn="just"/>
            <a:endParaRPr lang="en-US" sz="3600" dirty="0">
              <a:latin typeface="Arial" panose="020B0604020202020204" pitchFamily="34" charset="0"/>
              <a:cs typeface="Arial" panose="020B0604020202020204" pitchFamily="34" charset="0"/>
            </a:endParaRPr>
          </a:p>
          <a:p>
            <a:pPr algn="just"/>
            <a:r>
              <a:rPr lang="en-US" sz="3600" dirty="0" err="1">
                <a:latin typeface="Arial" panose="020B0604020202020204" pitchFamily="34" charset="0"/>
                <a:cs typeface="Arial" panose="020B0604020202020204" pitchFamily="34" charset="0"/>
              </a:rPr>
              <a:t>Additon</a:t>
            </a:r>
            <a:r>
              <a:rPr lang="en-US" sz="3600" dirty="0">
                <a:latin typeface="Arial" panose="020B0604020202020204" pitchFamily="34" charset="0"/>
                <a:cs typeface="Arial" panose="020B0604020202020204" pitchFamily="34" charset="0"/>
              </a:rPr>
              <a:t>, of Species and SEX as a predictor ……….. Without species and sex. </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Select the dog, rat and other species as well.. All species .   </a:t>
            </a:r>
          </a:p>
        </p:txBody>
      </p:sp>
      <p:pic>
        <p:nvPicPr>
          <p:cNvPr id="3" name="Picture 2">
            <a:extLst>
              <a:ext uri="{FF2B5EF4-FFF2-40B4-BE49-F238E27FC236}">
                <a16:creationId xmlns:a16="http://schemas.microsoft.com/office/drawing/2014/main" id="{4C4D1ED4-1FA7-8691-6F19-A0D9F69F77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29042" y="6477000"/>
            <a:ext cx="12384158" cy="10313796"/>
          </a:xfrm>
          <a:prstGeom prst="rect">
            <a:avLst/>
          </a:prstGeom>
          <a:noFill/>
        </p:spPr>
      </p:pic>
      <p:sp>
        <p:nvSpPr>
          <p:cNvPr id="13" name="Introduction" descr="Introduction header">
            <a:extLst>
              <a:ext uri="{FF2B5EF4-FFF2-40B4-BE49-F238E27FC236}">
                <a16:creationId xmlns:a16="http://schemas.microsoft.com/office/drawing/2014/main" id="{D57057A3-5F4E-B936-5F97-72B726E5713E}"/>
              </a:ext>
            </a:extLst>
          </p:cNvPr>
          <p:cNvSpPr/>
          <p:nvPr/>
        </p:nvSpPr>
        <p:spPr>
          <a:xfrm>
            <a:off x="553687" y="25374907"/>
            <a:ext cx="15373955" cy="113848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400" b="1" dirty="0">
                <a:solidFill>
                  <a:schemeClr val="accent2">
                    <a:lumMod val="75000"/>
                  </a:schemeClr>
                </a:solidFill>
                <a:latin typeface="Arial" panose="020B0604020202020204" pitchFamily="34" charset="0"/>
                <a:cs typeface="Arial" panose="020B0604020202020204" pitchFamily="34" charset="0"/>
              </a:rPr>
              <a:t>MOLECULAR DESCRIPTOR CALCULATION</a:t>
            </a:r>
          </a:p>
        </p:txBody>
      </p:sp>
      <p:sp>
        <p:nvSpPr>
          <p:cNvPr id="15" name="Introduction-Text">
            <a:extLst>
              <a:ext uri="{FF2B5EF4-FFF2-40B4-BE49-F238E27FC236}">
                <a16:creationId xmlns:a16="http://schemas.microsoft.com/office/drawing/2014/main" id="{224851D7-BD7C-7C3E-697C-C877A0A5D9CD}"/>
              </a:ext>
            </a:extLst>
          </p:cNvPr>
          <p:cNvSpPr txBox="1">
            <a:spLocks/>
          </p:cNvSpPr>
          <p:nvPr/>
        </p:nvSpPr>
        <p:spPr>
          <a:xfrm>
            <a:off x="372291" y="26644788"/>
            <a:ext cx="15736748" cy="6117309"/>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Python version 3.9.12, scikit-learn, SQLite3  and R version 4.3.1 was used for implementing data analysis and various machine learning algorithms. Mordred a python-based descriptor calculator package were used for molecular descriptor calculation.  We used SMILES molecular notation for descriptor calculation. SEND databased dons not have SMILES information. SMILES information were retrieved from the GSRS dataset in combination with the SESND dataset based on IND number. Mordred is a python-based software which can calculate more than 1800 two- and three-dimensional descriptors.</a:t>
            </a:r>
          </a:p>
          <a:p>
            <a:pPr algn="just"/>
            <a:endParaRPr lang="en-US" sz="3600" dirty="0">
              <a:latin typeface="Arial" panose="020B0604020202020204" pitchFamily="34" charset="0"/>
              <a:cs typeface="Arial" panose="020B0604020202020204" pitchFamily="34" charset="0"/>
            </a:endParaRPr>
          </a:p>
        </p:txBody>
      </p:sp>
      <p:sp>
        <p:nvSpPr>
          <p:cNvPr id="17" name="Materials-and-Methods-Text">
            <a:extLst>
              <a:ext uri="{FF2B5EF4-FFF2-40B4-BE49-F238E27FC236}">
                <a16:creationId xmlns:a16="http://schemas.microsoft.com/office/drawing/2014/main" id="{5087ABED-13CD-7208-9E58-CD06E6024FFE}"/>
              </a:ext>
            </a:extLst>
          </p:cNvPr>
          <p:cNvSpPr txBox="1">
            <a:spLocks/>
          </p:cNvSpPr>
          <p:nvPr/>
        </p:nvSpPr>
        <p:spPr>
          <a:xfrm>
            <a:off x="30099000" y="25907999"/>
            <a:ext cx="21107400" cy="2960745"/>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Body weight base model is performing poorly for toxicity prediction. Some other end points i.e., clinical chemistry results plus body weight data can be used to build the model. In addition, incorporation of structural alert data can also improve the model. We are also working to create a generalized model, where compounds which are toxic as found in public database will be used to build and the model and predict the toxicity of the compounds from the SEND dataset. </a:t>
            </a:r>
          </a:p>
        </p:txBody>
      </p:sp>
      <p:sp>
        <p:nvSpPr>
          <p:cNvPr id="19" name="Materials-and-Methods-Text">
            <a:extLst>
              <a:ext uri="{FF2B5EF4-FFF2-40B4-BE49-F238E27FC236}">
                <a16:creationId xmlns:a16="http://schemas.microsoft.com/office/drawing/2014/main" id="{42325CA8-DB43-A389-FB6B-BCBEFAF16D53}"/>
              </a:ext>
            </a:extLst>
          </p:cNvPr>
          <p:cNvSpPr txBox="1">
            <a:spLocks/>
          </p:cNvSpPr>
          <p:nvPr/>
        </p:nvSpPr>
        <p:spPr>
          <a:xfrm>
            <a:off x="30100079" y="30337173"/>
            <a:ext cx="21106321" cy="2424924"/>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his project was supported in part by an appointment to the Research Fellowship Program at the Immediate Office/OND/CDER, U.S. Food and Drug Administration, administered by the Oak Ridge Institute for Science and Education through an interagency agreement between the U.S. Department of Energy and FDA..</a:t>
            </a:r>
          </a:p>
        </p:txBody>
      </p:sp>
      <p:sp>
        <p:nvSpPr>
          <p:cNvPr id="24" name="TextBox 23">
            <a:extLst>
              <a:ext uri="{FF2B5EF4-FFF2-40B4-BE49-F238E27FC236}">
                <a16:creationId xmlns:a16="http://schemas.microsoft.com/office/drawing/2014/main" id="{1D61E263-78CE-3A6E-A40B-1B286CA71D4D}"/>
              </a:ext>
            </a:extLst>
          </p:cNvPr>
          <p:cNvSpPr txBox="1"/>
          <p:nvPr/>
        </p:nvSpPr>
        <p:spPr>
          <a:xfrm>
            <a:off x="30100079" y="10988443"/>
            <a:ext cx="21031199" cy="1754326"/>
          </a:xfrm>
          <a:prstGeom prst="rect">
            <a:avLst/>
          </a:prstGeom>
          <a:noFill/>
        </p:spPr>
        <p:txBody>
          <a:bodyPr wrap="square" rtlCol="0">
            <a:spAutoFit/>
          </a:bodyPr>
          <a:lstStyle/>
          <a:p>
            <a:pPr algn="just"/>
            <a:r>
              <a:rPr lang="en-US" sz="3600" b="0" i="0" u="none" strike="noStrike" baseline="0" dirty="0">
                <a:latin typeface="Arial" panose="020B0604020202020204" pitchFamily="34" charset="0"/>
                <a:cs typeface="Arial" panose="020B0604020202020204" pitchFamily="34" charset="0"/>
              </a:rPr>
              <a:t>Four metrics (precision, recall, f1-score, and accuracy) were used to assess model performance as mentioned by the above equations where  TP, FP, TN, and FN represent the respective counts for the true positive, false positive, true negative, and false negative cases. </a:t>
            </a:r>
            <a:endParaRPr lang="en-US" sz="19900" dirty="0">
              <a:latin typeface="Arial" panose="020B0604020202020204" pitchFamily="34" charset="0"/>
              <a:cs typeface="Arial" panose="020B0604020202020204" pitchFamily="34" charset="0"/>
            </a:endParaRPr>
          </a:p>
        </p:txBody>
      </p:sp>
      <p:sp>
        <p:nvSpPr>
          <p:cNvPr id="40" name="Introduction" descr="Introduction header">
            <a:extLst>
              <a:ext uri="{FF2B5EF4-FFF2-40B4-BE49-F238E27FC236}">
                <a16:creationId xmlns:a16="http://schemas.microsoft.com/office/drawing/2014/main" id="{7C713FBB-743D-0646-E291-4BFC19131B05}"/>
              </a:ext>
            </a:extLst>
          </p:cNvPr>
          <p:cNvSpPr/>
          <p:nvPr/>
        </p:nvSpPr>
        <p:spPr>
          <a:xfrm>
            <a:off x="30175200" y="29075390"/>
            <a:ext cx="21031200" cy="120749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800" b="1" dirty="0">
                <a:solidFill>
                  <a:schemeClr val="bg1"/>
                </a:solidFill>
                <a:latin typeface="Arial" panose="020B0604020202020204" pitchFamily="34" charset="0"/>
                <a:cs typeface="Arial" panose="020B0604020202020204" pitchFamily="34" charset="0"/>
              </a:rPr>
              <a:t>ACKNOWLEDGEMENT</a:t>
            </a:r>
          </a:p>
        </p:txBody>
      </p:sp>
      <p:sp>
        <p:nvSpPr>
          <p:cNvPr id="43" name="Introduction" descr="Introduction header">
            <a:extLst>
              <a:ext uri="{FF2B5EF4-FFF2-40B4-BE49-F238E27FC236}">
                <a16:creationId xmlns:a16="http://schemas.microsoft.com/office/drawing/2014/main" id="{88724CBF-D18F-A013-1939-6B2E4FE7610C}"/>
              </a:ext>
            </a:extLst>
          </p:cNvPr>
          <p:cNvSpPr/>
          <p:nvPr/>
        </p:nvSpPr>
        <p:spPr>
          <a:xfrm>
            <a:off x="30175200" y="24765000"/>
            <a:ext cx="21031200" cy="120749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800" b="1" dirty="0">
                <a:solidFill>
                  <a:schemeClr val="bg1"/>
                </a:solidFill>
                <a:latin typeface="Arial" panose="020B0604020202020204" pitchFamily="34" charset="0"/>
                <a:cs typeface="Arial" panose="020B0604020202020204" pitchFamily="34" charset="0"/>
              </a:rPr>
              <a:t>FUTURE DIRECTION</a:t>
            </a:r>
          </a:p>
        </p:txBody>
      </p:sp>
      <p:sp>
        <p:nvSpPr>
          <p:cNvPr id="44" name="Introduction" descr="Introduction header">
            <a:extLst>
              <a:ext uri="{FF2B5EF4-FFF2-40B4-BE49-F238E27FC236}">
                <a16:creationId xmlns:a16="http://schemas.microsoft.com/office/drawing/2014/main" id="{FC51417C-4B33-314C-DA3D-C93A5192EF38}"/>
              </a:ext>
            </a:extLst>
          </p:cNvPr>
          <p:cNvSpPr/>
          <p:nvPr/>
        </p:nvSpPr>
        <p:spPr>
          <a:xfrm>
            <a:off x="30251400" y="6629401"/>
            <a:ext cx="20955000" cy="109356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400" b="1" dirty="0">
                <a:solidFill>
                  <a:schemeClr val="accent2">
                    <a:lumMod val="75000"/>
                  </a:schemeClr>
                </a:solidFill>
                <a:latin typeface="Arial" panose="020B0604020202020204" pitchFamily="34" charset="0"/>
                <a:cs typeface="Arial" panose="020B0604020202020204" pitchFamily="34" charset="0"/>
              </a:rPr>
              <a:t>MODEL PERFORMANCE EVALUATION</a:t>
            </a:r>
          </a:p>
        </p:txBody>
      </p:sp>
      <p:sp>
        <p:nvSpPr>
          <p:cNvPr id="14" name="Introduction" descr="Introduction header">
            <a:extLst>
              <a:ext uri="{FF2B5EF4-FFF2-40B4-BE49-F238E27FC236}">
                <a16:creationId xmlns:a16="http://schemas.microsoft.com/office/drawing/2014/main" id="{59E7F02E-87D6-1661-FBE5-829391ABE0D0}"/>
              </a:ext>
            </a:extLst>
          </p:cNvPr>
          <p:cNvSpPr/>
          <p:nvPr/>
        </p:nvSpPr>
        <p:spPr>
          <a:xfrm>
            <a:off x="16981311" y="18048723"/>
            <a:ext cx="12384157" cy="108811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400" b="1" dirty="0">
                <a:solidFill>
                  <a:schemeClr val="accent2">
                    <a:lumMod val="75000"/>
                  </a:schemeClr>
                </a:solidFill>
                <a:latin typeface="Arial" panose="020B0604020202020204" pitchFamily="34" charset="0"/>
                <a:cs typeface="Arial" panose="020B0604020202020204" pitchFamily="34" charset="0"/>
              </a:rPr>
              <a:t>QSAR MODEL BUILDING (CONTINUING)</a:t>
            </a:r>
          </a:p>
        </p:txBody>
      </p:sp>
      <p:sp>
        <p:nvSpPr>
          <p:cNvPr id="18" name="TextBox 17">
            <a:extLst>
              <a:ext uri="{FF2B5EF4-FFF2-40B4-BE49-F238E27FC236}">
                <a16:creationId xmlns:a16="http://schemas.microsoft.com/office/drawing/2014/main" id="{D8193724-4DCB-757B-6D57-1D06EAD5429E}"/>
              </a:ext>
            </a:extLst>
          </p:cNvPr>
          <p:cNvSpPr txBox="1"/>
          <p:nvPr/>
        </p:nvSpPr>
        <p:spPr>
          <a:xfrm>
            <a:off x="30175200" y="21777890"/>
            <a:ext cx="20983787" cy="2862322"/>
          </a:xfrm>
          <a:prstGeom prst="rect">
            <a:avLst/>
          </a:prstGeom>
          <a:noFill/>
        </p:spPr>
        <p:txBody>
          <a:bodyPr wrap="square" rtlCol="0">
            <a:spAutoFit/>
          </a:bodyPr>
          <a:lstStyle/>
          <a:p>
            <a:pPr algn="just"/>
            <a:r>
              <a:rPr lang="en-US" sz="3600" dirty="0"/>
              <a:t>In this work, machine learning methods to leverage the wealth of toxicity study data contained with SEND data </a:t>
            </a:r>
          </a:p>
          <a:p>
            <a:pPr algn="just"/>
            <a:r>
              <a:rPr lang="en-US" sz="3600" dirty="0"/>
              <a:t>submitted to the U.S. FDA.  In this initial attempt of large-scale cross-study analysis applying these techniques, we characterize rat hepatotoxicity </a:t>
            </a:r>
          </a:p>
          <a:p>
            <a:pPr algn="just"/>
            <a:endParaRPr lang="en-US" sz="3600" dirty="0"/>
          </a:p>
          <a:p>
            <a:pPr algn="just"/>
            <a:endParaRPr lang="en-US" sz="3600" dirty="0"/>
          </a:p>
        </p:txBody>
      </p:sp>
      <p:sp>
        <p:nvSpPr>
          <p:cNvPr id="20" name="Introduction" descr="Introduction header">
            <a:extLst>
              <a:ext uri="{FF2B5EF4-FFF2-40B4-BE49-F238E27FC236}">
                <a16:creationId xmlns:a16="http://schemas.microsoft.com/office/drawing/2014/main" id="{545C2C74-07E8-56DA-0E33-FAB774A276E8}"/>
              </a:ext>
            </a:extLst>
          </p:cNvPr>
          <p:cNvSpPr/>
          <p:nvPr/>
        </p:nvSpPr>
        <p:spPr>
          <a:xfrm>
            <a:off x="30175200" y="20547350"/>
            <a:ext cx="21031200" cy="120749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800" b="1" dirty="0">
                <a:solidFill>
                  <a:schemeClr val="bg1"/>
                </a:solidFill>
                <a:latin typeface="Arial" panose="020B0604020202020204" pitchFamily="34" charset="0"/>
                <a:cs typeface="Arial" panose="020B0604020202020204" pitchFamily="34" charset="0"/>
              </a:rPr>
              <a:t>CONCLUSIONS</a:t>
            </a:r>
          </a:p>
        </p:txBody>
      </p:sp>
      <p:sp>
        <p:nvSpPr>
          <p:cNvPr id="41" name="Introduction" descr="Introduction header">
            <a:extLst>
              <a:ext uri="{FF2B5EF4-FFF2-40B4-BE49-F238E27FC236}">
                <a16:creationId xmlns:a16="http://schemas.microsoft.com/office/drawing/2014/main" id="{70A1DFD5-FDC8-E22B-5852-E1D8FF8B8DA1}"/>
              </a:ext>
            </a:extLst>
          </p:cNvPr>
          <p:cNvSpPr/>
          <p:nvPr/>
        </p:nvSpPr>
        <p:spPr>
          <a:xfrm>
            <a:off x="30251400" y="13106400"/>
            <a:ext cx="20955000" cy="112204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400" b="1" dirty="0">
                <a:solidFill>
                  <a:schemeClr val="accent2">
                    <a:lumMod val="75000"/>
                  </a:schemeClr>
                </a:solidFill>
                <a:latin typeface="Arial" panose="020B0604020202020204" pitchFamily="34" charset="0"/>
                <a:cs typeface="Arial" panose="020B0604020202020204" pitchFamily="34" charset="0"/>
              </a:rPr>
              <a:t>RESULTS</a:t>
            </a:r>
          </a:p>
        </p:txBody>
      </p:sp>
      <p:sp>
        <p:nvSpPr>
          <p:cNvPr id="42" name="Results-and-Discussion-Text">
            <a:extLst>
              <a:ext uri="{FF2B5EF4-FFF2-40B4-BE49-F238E27FC236}">
                <a16:creationId xmlns:a16="http://schemas.microsoft.com/office/drawing/2014/main" id="{B982AB6E-8805-66FD-E3CC-C94E09CFB329}"/>
              </a:ext>
            </a:extLst>
          </p:cNvPr>
          <p:cNvSpPr txBox="1">
            <a:spLocks/>
          </p:cNvSpPr>
          <p:nvPr/>
        </p:nvSpPr>
        <p:spPr>
          <a:xfrm>
            <a:off x="30022800" y="14510100"/>
            <a:ext cx="20955000" cy="5776314"/>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From the SEND After following the data analysis , 576 unique compounds were found. The resulting classifiers showed acceptable overall accuracy (balanced accuracy, 57-66%) through a ten-fold cross validation process for each liver disease phenotype.  In the future, this workflow could be amended and improved with the submission and incorporation of new SEND data, as well as be extend to other complex toxicity endpoints (e.g., nephrotoxicity, cardiotoxicity) to inform on potential novel biological processes and perturbations.</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models showed balanced accuracy from 58 to 66% with a universally lower recall (37-41%) than precision (63 – 82%)</a:t>
            </a:r>
          </a:p>
          <a:p>
            <a:pPr algn="just"/>
            <a:endParaRPr lang="en-US" sz="3600" dirty="0">
              <a:latin typeface="Arial" panose="020B0604020202020204" pitchFamily="34" charset="0"/>
              <a:cs typeface="Arial" panose="020B0604020202020204" pitchFamily="34" charset="0"/>
            </a:endParaRPr>
          </a:p>
        </p:txBody>
      </p:sp>
      <p:grpSp>
        <p:nvGrpSpPr>
          <p:cNvPr id="54" name="Group 53">
            <a:extLst>
              <a:ext uri="{FF2B5EF4-FFF2-40B4-BE49-F238E27FC236}">
                <a16:creationId xmlns:a16="http://schemas.microsoft.com/office/drawing/2014/main" id="{41ED46FB-3819-8D6E-DF70-927A48D83173}"/>
              </a:ext>
            </a:extLst>
          </p:cNvPr>
          <p:cNvGrpSpPr/>
          <p:nvPr/>
        </p:nvGrpSpPr>
        <p:grpSpPr>
          <a:xfrm>
            <a:off x="31546800" y="8157115"/>
            <a:ext cx="16764000" cy="2538036"/>
            <a:chOff x="31546800" y="8157115"/>
            <a:chExt cx="16764000" cy="2538036"/>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CE8BC5B-F28B-9818-0222-823B590A3553}"/>
                    </a:ext>
                  </a:extLst>
                </p:cNvPr>
                <p:cNvSpPr txBox="1"/>
                <p:nvPr/>
              </p:nvSpPr>
              <p:spPr>
                <a:xfrm>
                  <a:off x="31546800" y="8157115"/>
                  <a:ext cx="7391400" cy="1255087"/>
                </a:xfrm>
                <a:prstGeom prst="rect">
                  <a:avLst/>
                </a:prstGeom>
                <a:noFill/>
                <a:ln>
                  <a:solidFill>
                    <a:schemeClr val="accent5">
                      <a:lumMod val="75000"/>
                    </a:schemeClr>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𝑃𝑟𝑒𝑐𝑖𝑠𝑖𝑜𝑛</m:t>
                        </m:r>
                        <m:r>
                          <a:rPr lang="en-US" sz="4000" i="0">
                            <a:latin typeface="Cambria Math" panose="02040503050406030204" pitchFamily="18" charset="0"/>
                          </a:rPr>
                          <m:t> = </m:t>
                        </m:r>
                        <m:f>
                          <m:fPr>
                            <m:ctrlPr>
                              <a:rPr lang="en-US" sz="4000" i="1">
                                <a:solidFill>
                                  <a:srgbClr val="836967"/>
                                </a:solidFill>
                                <a:latin typeface="Cambria Math" panose="02040503050406030204" pitchFamily="18" charset="0"/>
                              </a:rPr>
                            </m:ctrlPr>
                          </m:fPr>
                          <m:num>
                            <m:r>
                              <a:rPr lang="en-US" sz="4000" i="1" smtClean="0">
                                <a:latin typeface="Cambria Math" panose="02040503050406030204" pitchFamily="18" charset="0"/>
                              </a:rPr>
                              <m:t>𝑇𝑃</m:t>
                            </m:r>
                          </m:num>
                          <m:den>
                            <m:r>
                              <a:rPr lang="en-US" sz="4000" i="1" smtClean="0">
                                <a:latin typeface="Cambria Math" panose="02040503050406030204" pitchFamily="18" charset="0"/>
                              </a:rPr>
                              <m:t>𝑇</m:t>
                            </m:r>
                            <m:r>
                              <a:rPr lang="en-US" sz="4000" i="1">
                                <a:latin typeface="Cambria Math" panose="02040503050406030204" pitchFamily="18" charset="0"/>
                              </a:rPr>
                              <m:t>𝑃</m:t>
                            </m:r>
                            <m:r>
                              <a:rPr lang="en-US" sz="4000" i="0">
                                <a:latin typeface="Cambria Math" panose="02040503050406030204" pitchFamily="18" charset="0"/>
                              </a:rPr>
                              <m:t>+</m:t>
                            </m:r>
                            <m:r>
                              <a:rPr lang="en-US" sz="4000" i="1">
                                <a:latin typeface="Cambria Math" panose="02040503050406030204" pitchFamily="18" charset="0"/>
                              </a:rPr>
                              <m:t>𝐹𝑃</m:t>
                            </m:r>
                          </m:den>
                        </m:f>
                      </m:oMath>
                    </m:oMathPara>
                  </a14:m>
                  <a:endParaRPr lang="en-US" sz="3600" dirty="0"/>
                </a:p>
              </p:txBody>
            </p:sp>
          </mc:Choice>
          <mc:Fallback xmlns="">
            <p:sp>
              <p:nvSpPr>
                <p:cNvPr id="12" name="TextBox 11">
                  <a:extLst>
                    <a:ext uri="{FF2B5EF4-FFF2-40B4-BE49-F238E27FC236}">
                      <a16:creationId xmlns:a16="http://schemas.microsoft.com/office/drawing/2014/main" id="{1CE8BC5B-F28B-9818-0222-823B590A3553}"/>
                    </a:ext>
                  </a:extLst>
                </p:cNvPr>
                <p:cNvSpPr txBox="1">
                  <a:spLocks noRot="1" noChangeAspect="1" noMove="1" noResize="1" noEditPoints="1" noAdjustHandles="1" noChangeArrowheads="1" noChangeShapeType="1" noTextEdit="1"/>
                </p:cNvSpPr>
                <p:nvPr/>
              </p:nvSpPr>
              <p:spPr>
                <a:xfrm>
                  <a:off x="31546800" y="8157115"/>
                  <a:ext cx="7391400" cy="1255087"/>
                </a:xfrm>
                <a:prstGeom prst="rect">
                  <a:avLst/>
                </a:prstGeom>
                <a:blipFill>
                  <a:blip r:embed="rId4"/>
                  <a:stretch>
                    <a:fillRect/>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D89FA2D-9583-8B11-E490-82454A15E61A}"/>
                    </a:ext>
                  </a:extLst>
                </p:cNvPr>
                <p:cNvSpPr txBox="1"/>
                <p:nvPr/>
              </p:nvSpPr>
              <p:spPr>
                <a:xfrm>
                  <a:off x="38938200" y="8161107"/>
                  <a:ext cx="9372600" cy="1255087"/>
                </a:xfrm>
                <a:prstGeom prst="rect">
                  <a:avLst/>
                </a:prstGeom>
                <a:noFill/>
                <a:ln>
                  <a:solidFill>
                    <a:schemeClr val="accent5">
                      <a:lumMod val="75000"/>
                    </a:schemeClr>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𝑅𝑒𝑐𝑎𝑙𝑙</m:t>
                        </m:r>
                        <m:r>
                          <a:rPr lang="en-US" sz="4000" i="0">
                            <a:latin typeface="Cambria Math" panose="02040503050406030204" pitchFamily="18" charset="0"/>
                          </a:rPr>
                          <m:t> = </m:t>
                        </m:r>
                        <m:f>
                          <m:fPr>
                            <m:ctrlPr>
                              <a:rPr lang="en-US" sz="4000" i="1">
                                <a:solidFill>
                                  <a:srgbClr val="836967"/>
                                </a:solidFill>
                                <a:latin typeface="Cambria Math" panose="02040503050406030204" pitchFamily="18" charset="0"/>
                              </a:rPr>
                            </m:ctrlPr>
                          </m:fPr>
                          <m:num>
                            <m:r>
                              <a:rPr lang="en-US" sz="4000" i="1">
                                <a:latin typeface="Cambria Math" panose="02040503050406030204" pitchFamily="18" charset="0"/>
                              </a:rPr>
                              <m:t>𝑇𝑃</m:t>
                            </m:r>
                          </m:num>
                          <m:den>
                            <m:r>
                              <a:rPr lang="en-US" sz="4000" i="1">
                                <a:latin typeface="Cambria Math" panose="02040503050406030204" pitchFamily="18" charset="0"/>
                              </a:rPr>
                              <m:t>𝑇𝑃</m:t>
                            </m:r>
                            <m:r>
                              <a:rPr lang="en-US" sz="4000" i="0">
                                <a:latin typeface="Cambria Math" panose="02040503050406030204" pitchFamily="18" charset="0"/>
                              </a:rPr>
                              <m:t>+</m:t>
                            </m:r>
                            <m:r>
                              <a:rPr lang="en-US" sz="4000" i="1">
                                <a:latin typeface="Cambria Math" panose="02040503050406030204" pitchFamily="18" charset="0"/>
                              </a:rPr>
                              <m:t>𝐹𝑁</m:t>
                            </m:r>
                          </m:den>
                        </m:f>
                      </m:oMath>
                    </m:oMathPara>
                  </a14:m>
                  <a:endParaRPr lang="en-US" sz="4800" dirty="0"/>
                </a:p>
              </p:txBody>
            </p:sp>
          </mc:Choice>
          <mc:Fallback xmlns="">
            <p:sp>
              <p:nvSpPr>
                <p:cNvPr id="25" name="TextBox 24">
                  <a:extLst>
                    <a:ext uri="{FF2B5EF4-FFF2-40B4-BE49-F238E27FC236}">
                      <a16:creationId xmlns:a16="http://schemas.microsoft.com/office/drawing/2014/main" id="{6D89FA2D-9583-8B11-E490-82454A15E61A}"/>
                    </a:ext>
                  </a:extLst>
                </p:cNvPr>
                <p:cNvSpPr txBox="1">
                  <a:spLocks noRot="1" noChangeAspect="1" noMove="1" noResize="1" noEditPoints="1" noAdjustHandles="1" noChangeArrowheads="1" noChangeShapeType="1" noTextEdit="1"/>
                </p:cNvSpPr>
                <p:nvPr/>
              </p:nvSpPr>
              <p:spPr>
                <a:xfrm>
                  <a:off x="38938200" y="8161107"/>
                  <a:ext cx="9372600" cy="1255087"/>
                </a:xfrm>
                <a:prstGeom prst="rect">
                  <a:avLst/>
                </a:prstGeom>
                <a:blipFill>
                  <a:blip r:embed="rId5"/>
                  <a:stretch>
                    <a:fillRect/>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B9E93DA-5D42-56E1-BFC1-644C1B62F49D}"/>
                    </a:ext>
                  </a:extLst>
                </p:cNvPr>
                <p:cNvSpPr txBox="1"/>
                <p:nvPr/>
              </p:nvSpPr>
              <p:spPr>
                <a:xfrm>
                  <a:off x="38938200" y="9409648"/>
                  <a:ext cx="9372600" cy="1255087"/>
                </a:xfrm>
                <a:prstGeom prst="rect">
                  <a:avLst/>
                </a:prstGeom>
                <a:noFill/>
                <a:ln>
                  <a:solidFill>
                    <a:schemeClr val="accent5">
                      <a:lumMod val="75000"/>
                    </a:schemeClr>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𝐴𝑐𝑐𝑢𝑟𝑎𝑐𝑦</m:t>
                        </m:r>
                        <m:r>
                          <a:rPr lang="en-US" sz="4000" i="0">
                            <a:latin typeface="Cambria Math" panose="02040503050406030204" pitchFamily="18" charset="0"/>
                          </a:rPr>
                          <m:t> = </m:t>
                        </m:r>
                        <m:f>
                          <m:fPr>
                            <m:ctrlPr>
                              <a:rPr lang="en-US" sz="4000" i="1">
                                <a:solidFill>
                                  <a:srgbClr val="836967"/>
                                </a:solidFill>
                                <a:latin typeface="Cambria Math" panose="02040503050406030204" pitchFamily="18" charset="0"/>
                              </a:rPr>
                            </m:ctrlPr>
                          </m:fPr>
                          <m:num>
                            <m:r>
                              <a:rPr lang="en-US" sz="4000" i="1">
                                <a:latin typeface="Cambria Math" panose="02040503050406030204" pitchFamily="18" charset="0"/>
                              </a:rPr>
                              <m:t>𝑇𝑃</m:t>
                            </m:r>
                            <m:r>
                              <a:rPr lang="en-US" sz="4000" i="0">
                                <a:latin typeface="Cambria Math" panose="02040503050406030204" pitchFamily="18" charset="0"/>
                              </a:rPr>
                              <m:t>+</m:t>
                            </m:r>
                            <m:r>
                              <a:rPr lang="en-US" sz="4000" i="1">
                                <a:latin typeface="Cambria Math" panose="02040503050406030204" pitchFamily="18" charset="0"/>
                              </a:rPr>
                              <m:t>𝑇𝑁</m:t>
                            </m:r>
                          </m:num>
                          <m:den>
                            <m:r>
                              <a:rPr lang="en-US" sz="4000" i="1">
                                <a:latin typeface="Cambria Math" panose="02040503050406030204" pitchFamily="18" charset="0"/>
                              </a:rPr>
                              <m:t>𝑇𝑃</m:t>
                            </m:r>
                            <m:r>
                              <a:rPr lang="en-US" sz="4000" i="0">
                                <a:latin typeface="Cambria Math" panose="02040503050406030204" pitchFamily="18" charset="0"/>
                              </a:rPr>
                              <m:t>+ </m:t>
                            </m:r>
                            <m:r>
                              <a:rPr lang="en-US" sz="4000" i="1">
                                <a:latin typeface="Cambria Math" panose="02040503050406030204" pitchFamily="18" charset="0"/>
                              </a:rPr>
                              <m:t>𝑇𝑁</m:t>
                            </m:r>
                            <m:r>
                              <a:rPr lang="en-US" sz="4000" i="0">
                                <a:latin typeface="Cambria Math" panose="02040503050406030204" pitchFamily="18" charset="0"/>
                              </a:rPr>
                              <m:t>+</m:t>
                            </m:r>
                            <m:r>
                              <a:rPr lang="en-US" sz="4000" i="1">
                                <a:latin typeface="Cambria Math" panose="02040503050406030204" pitchFamily="18" charset="0"/>
                              </a:rPr>
                              <m:t>𝐹𝑃</m:t>
                            </m:r>
                            <m:r>
                              <a:rPr lang="en-US" sz="4000" i="0">
                                <a:latin typeface="Cambria Math" panose="02040503050406030204" pitchFamily="18" charset="0"/>
                              </a:rPr>
                              <m:t>+</m:t>
                            </m:r>
                            <m:r>
                              <a:rPr lang="en-US" sz="4000" i="1">
                                <a:latin typeface="Cambria Math" panose="02040503050406030204" pitchFamily="18" charset="0"/>
                              </a:rPr>
                              <m:t>𝐹𝑁</m:t>
                            </m:r>
                          </m:den>
                        </m:f>
                      </m:oMath>
                    </m:oMathPara>
                  </a14:m>
                  <a:endParaRPr lang="en-US" sz="4000" dirty="0"/>
                </a:p>
              </p:txBody>
            </p:sp>
          </mc:Choice>
          <mc:Fallback xmlns="">
            <p:sp>
              <p:nvSpPr>
                <p:cNvPr id="30" name="TextBox 29">
                  <a:extLst>
                    <a:ext uri="{FF2B5EF4-FFF2-40B4-BE49-F238E27FC236}">
                      <a16:creationId xmlns:a16="http://schemas.microsoft.com/office/drawing/2014/main" id="{6B9E93DA-5D42-56E1-BFC1-644C1B62F49D}"/>
                    </a:ext>
                  </a:extLst>
                </p:cNvPr>
                <p:cNvSpPr txBox="1">
                  <a:spLocks noRot="1" noChangeAspect="1" noMove="1" noResize="1" noEditPoints="1" noAdjustHandles="1" noChangeArrowheads="1" noChangeShapeType="1" noTextEdit="1"/>
                </p:cNvSpPr>
                <p:nvPr/>
              </p:nvSpPr>
              <p:spPr>
                <a:xfrm>
                  <a:off x="38938200" y="9409648"/>
                  <a:ext cx="9372600" cy="1255087"/>
                </a:xfrm>
                <a:prstGeom prst="rect">
                  <a:avLst/>
                </a:prstGeom>
                <a:blipFill>
                  <a:blip r:embed="rId6"/>
                  <a:stretch>
                    <a:fillRect/>
                  </a:stretch>
                </a:blipFill>
                <a:ln>
                  <a:solidFill>
                    <a:schemeClr val="accent5">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A8BCC19E-947E-1FE8-7C43-2F9496BE11F4}"/>
                    </a:ext>
                  </a:extLst>
                </p:cNvPr>
                <p:cNvSpPr txBox="1"/>
                <p:nvPr/>
              </p:nvSpPr>
              <p:spPr>
                <a:xfrm>
                  <a:off x="31546800" y="9440064"/>
                  <a:ext cx="7391400" cy="1255087"/>
                </a:xfrm>
                <a:prstGeom prst="rect">
                  <a:avLst/>
                </a:prstGeom>
                <a:noFill/>
                <a:ln>
                  <a:solidFill>
                    <a:schemeClr val="accent5">
                      <a:lumMod val="75000"/>
                    </a:schemeClr>
                  </a:solidFill>
                </a:ln>
              </p:spPr>
              <p:txBody>
                <a:bodyPr wrap="square">
                  <a:spAutoFit/>
                </a:bodyPr>
                <a:lstStyle/>
                <a:p>
                  <a:pPr algn="just"/>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𝑓</m:t>
                        </m:r>
                        <m:r>
                          <a:rPr lang="en-US" sz="4000" b="0" i="1" smtClean="0">
                            <a:latin typeface="Cambria Math" panose="02040503050406030204" pitchFamily="18" charset="0"/>
                          </a:rPr>
                          <m:t>1</m:t>
                        </m:r>
                        <m:r>
                          <a:rPr lang="en-US" sz="4000" b="0" i="0" smtClean="0">
                            <a:latin typeface="Cambria Math" panose="02040503050406030204" pitchFamily="18" charset="0"/>
                          </a:rPr>
                          <m:t>−</m:t>
                        </m:r>
                        <m:r>
                          <m:rPr>
                            <m:sty m:val="p"/>
                          </m:rPr>
                          <a:rPr lang="en-US" sz="4000" b="0" i="0" smtClean="0">
                            <a:latin typeface="Cambria Math" panose="02040503050406030204" pitchFamily="18" charset="0"/>
                          </a:rPr>
                          <m:t>score</m:t>
                        </m:r>
                        <m:r>
                          <a:rPr lang="en-US" sz="4000" i="0">
                            <a:latin typeface="Cambria Math" panose="02040503050406030204" pitchFamily="18" charset="0"/>
                          </a:rPr>
                          <m:t>=</m:t>
                        </m:r>
                        <m:r>
                          <a:rPr lang="en-US" sz="4000" i="0" smtClean="0">
                            <a:latin typeface="Cambria Math" panose="02040503050406030204" pitchFamily="18" charset="0"/>
                          </a:rPr>
                          <m:t> </m:t>
                        </m:r>
                        <m:f>
                          <m:fPr>
                            <m:ctrlPr>
                              <a:rPr lang="en-US" sz="4000" i="1">
                                <a:solidFill>
                                  <a:srgbClr val="836967"/>
                                </a:solidFill>
                                <a:latin typeface="Cambria Math" panose="02040503050406030204" pitchFamily="18" charset="0"/>
                              </a:rPr>
                            </m:ctrlPr>
                          </m:fPr>
                          <m:num>
                            <m:r>
                              <a:rPr lang="en-US" sz="4000" b="0" i="1" smtClean="0">
                                <a:solidFill>
                                  <a:schemeClr val="tx1"/>
                                </a:solidFill>
                                <a:latin typeface="Cambria Math" panose="02040503050406030204" pitchFamily="18" charset="0"/>
                              </a:rPr>
                              <m:t>2</m:t>
                            </m:r>
                            <m:r>
                              <a:rPr lang="en-US" sz="4000" i="1" smtClean="0">
                                <a:latin typeface="Cambria Math" panose="02040503050406030204" pitchFamily="18" charset="0"/>
                              </a:rPr>
                              <m:t>𝑇</m:t>
                            </m:r>
                            <m:r>
                              <a:rPr lang="en-US" sz="4000" b="0" i="1" smtClean="0">
                                <a:latin typeface="Cambria Math" panose="02040503050406030204" pitchFamily="18" charset="0"/>
                              </a:rPr>
                              <m:t>𝑃</m:t>
                            </m:r>
                          </m:num>
                          <m:den>
                            <m:r>
                              <a:rPr lang="en-US" sz="4000" b="0" i="1" smtClean="0">
                                <a:latin typeface="Cambria Math" panose="02040503050406030204" pitchFamily="18" charset="0"/>
                              </a:rPr>
                              <m:t>2</m:t>
                            </m:r>
                            <m:r>
                              <a:rPr lang="en-US" sz="4000" i="1">
                                <a:latin typeface="Cambria Math" panose="02040503050406030204" pitchFamily="18" charset="0"/>
                              </a:rPr>
                              <m:t>𝑇</m:t>
                            </m:r>
                            <m:r>
                              <m:rPr>
                                <m:sty m:val="p"/>
                              </m:rPr>
                              <a:rPr lang="en-US" sz="4000" b="0" i="0" smtClean="0">
                                <a:latin typeface="Cambria Math" panose="02040503050406030204" pitchFamily="18" charset="0"/>
                              </a:rPr>
                              <m:t>P</m:t>
                            </m:r>
                            <m:r>
                              <a:rPr lang="en-US" sz="4000" i="0">
                                <a:latin typeface="Cambria Math" panose="02040503050406030204" pitchFamily="18" charset="0"/>
                              </a:rPr>
                              <m:t>+</m:t>
                            </m:r>
                            <m:r>
                              <a:rPr lang="en-US" sz="4000" i="1">
                                <a:latin typeface="Cambria Math" panose="02040503050406030204" pitchFamily="18" charset="0"/>
                              </a:rPr>
                              <m:t>𝐹𝑃</m:t>
                            </m:r>
                            <m:r>
                              <a:rPr lang="en-US" sz="4000" b="0" i="1" smtClean="0">
                                <a:latin typeface="Cambria Math" panose="02040503050406030204" pitchFamily="18" charset="0"/>
                              </a:rPr>
                              <m:t>+</m:t>
                            </m:r>
                            <m:r>
                              <a:rPr lang="en-US" sz="4000" b="0" i="1" smtClean="0">
                                <a:latin typeface="Cambria Math" panose="02040503050406030204" pitchFamily="18" charset="0"/>
                              </a:rPr>
                              <m:t>𝐹𝑁</m:t>
                            </m:r>
                          </m:den>
                        </m:f>
                      </m:oMath>
                    </m:oMathPara>
                  </a14:m>
                  <a:endParaRPr lang="en-US" dirty="0"/>
                </a:p>
              </p:txBody>
            </p:sp>
          </mc:Choice>
          <mc:Fallback xmlns="">
            <p:sp>
              <p:nvSpPr>
                <p:cNvPr id="53" name="TextBox 52">
                  <a:extLst>
                    <a:ext uri="{FF2B5EF4-FFF2-40B4-BE49-F238E27FC236}">
                      <a16:creationId xmlns:a16="http://schemas.microsoft.com/office/drawing/2014/main" id="{A8BCC19E-947E-1FE8-7C43-2F9496BE11F4}"/>
                    </a:ext>
                  </a:extLst>
                </p:cNvPr>
                <p:cNvSpPr txBox="1">
                  <a:spLocks noRot="1" noChangeAspect="1" noMove="1" noResize="1" noEditPoints="1" noAdjustHandles="1" noChangeArrowheads="1" noChangeShapeType="1" noTextEdit="1"/>
                </p:cNvSpPr>
                <p:nvPr/>
              </p:nvSpPr>
              <p:spPr>
                <a:xfrm>
                  <a:off x="31546800" y="9440064"/>
                  <a:ext cx="7391400" cy="1255087"/>
                </a:xfrm>
                <a:prstGeom prst="rect">
                  <a:avLst/>
                </a:prstGeom>
                <a:blipFill>
                  <a:blip r:embed="rId7"/>
                  <a:stretch>
                    <a:fillRect/>
                  </a:stretch>
                </a:blipFill>
                <a:ln>
                  <a:solidFill>
                    <a:schemeClr val="accent5">
                      <a:lumMod val="75000"/>
                    </a:schemeClr>
                  </a:solidFill>
                </a:ln>
              </p:spPr>
              <p:txBody>
                <a:bodyPr/>
                <a:lstStyle/>
                <a:p>
                  <a:r>
                    <a:rPr lang="en-US">
                      <a:noFill/>
                    </a:rPr>
                    <a:t> </a:t>
                  </a:r>
                </a:p>
              </p:txBody>
            </p:sp>
          </mc:Fallback>
        </mc:AlternateContent>
      </p:grpSp>
    </p:spTree>
    <p:extLst>
      <p:ext uri="{BB962C8B-B14F-4D97-AF65-F5344CB8AC3E}">
        <p14:creationId xmlns:p14="http://schemas.microsoft.com/office/powerpoint/2010/main" val="156477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a:extLst>
              <a:ext uri="{C183D7F6-B498-43B3-948B-1728B52AA6E4}">
                <adec:decorative xmlns:adec="http://schemas.microsoft.com/office/drawing/2017/decorative" val="1"/>
              </a:ext>
            </a:extLst>
          </p:cNvPr>
          <p:cNvSpPr/>
          <p:nvPr/>
        </p:nvSpPr>
        <p:spPr>
          <a:xfrm>
            <a:off x="0" y="0"/>
            <a:ext cx="51206400" cy="6172200"/>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osterTitle"/>
          <p:cNvSpPr txBox="1"/>
          <p:nvPr/>
        </p:nvSpPr>
        <p:spPr>
          <a:xfrm>
            <a:off x="372290" y="375086"/>
            <a:ext cx="41309109" cy="2954655"/>
          </a:xfrm>
          <a:prstGeom prst="rect">
            <a:avLst/>
          </a:prstGeom>
          <a:noFill/>
        </p:spPr>
        <p:txBody>
          <a:bodyPr wrap="square" lIns="0" tIns="0" rIns="0" bIns="0" rtlCol="0">
            <a:normAutofit/>
          </a:bodyPr>
          <a:lstStyle/>
          <a:p>
            <a:r>
              <a:rPr lang="en-US" sz="9600" b="1" dirty="0">
                <a:solidFill>
                  <a:schemeClr val="bg1"/>
                </a:solidFill>
                <a:latin typeface="Arial" panose="020B0604020202020204" pitchFamily="34" charset="0"/>
                <a:cs typeface="Arial" panose="020B0604020202020204" pitchFamily="34" charset="0"/>
              </a:rPr>
              <a:t>In Silico Toxicity Assessment by QSAR Model: Bridging the Knowledge Gap Using Standardized Electronic Submission Data </a:t>
            </a:r>
          </a:p>
        </p:txBody>
      </p:sp>
      <p:sp>
        <p:nvSpPr>
          <p:cNvPr id="9" name="Authors-Locations"/>
          <p:cNvSpPr txBox="1"/>
          <p:nvPr/>
        </p:nvSpPr>
        <p:spPr>
          <a:xfrm>
            <a:off x="5486400" y="4287331"/>
            <a:ext cx="34560759" cy="1477328"/>
          </a:xfrm>
          <a:prstGeom prst="rect">
            <a:avLst/>
          </a:prstGeom>
          <a:noFill/>
        </p:spPr>
        <p:txBody>
          <a:bodyPr wrap="square" lIns="0" tIns="0" rIns="0" bIns="0" rtlCol="0">
            <a:normAutofit fontScale="85000" lnSpcReduction="20000"/>
          </a:bodyPr>
          <a:lstStyle/>
          <a:p>
            <a:r>
              <a:rPr lang="en-US" sz="4800" b="1" dirty="0">
                <a:solidFill>
                  <a:schemeClr val="bg1"/>
                </a:solidFill>
                <a:latin typeface="Arial" panose="020B0604020202020204" pitchFamily="34" charset="0"/>
                <a:cs typeface="Arial" panose="020B0604020202020204" pitchFamily="34" charset="0"/>
              </a:rPr>
              <a:t>                                                                                         Md Aminul Islam Prodhan</a:t>
            </a:r>
            <a:r>
              <a:rPr lang="en-US" sz="4800" b="1" baseline="30000" dirty="0">
                <a:solidFill>
                  <a:schemeClr val="bg1"/>
                </a:solidFill>
                <a:latin typeface="Arial" panose="020B0604020202020204" pitchFamily="34" charset="0"/>
                <a:cs typeface="Arial" panose="020B0604020202020204" pitchFamily="34" charset="0"/>
              </a:rPr>
              <a:t>1,2</a:t>
            </a:r>
            <a:r>
              <a:rPr lang="en-US" sz="4800" b="1" dirty="0">
                <a:solidFill>
                  <a:schemeClr val="bg1"/>
                </a:solidFill>
                <a:latin typeface="Arial" panose="020B0604020202020204" pitchFamily="34" charset="0"/>
                <a:cs typeface="Arial" panose="020B0604020202020204" pitchFamily="34" charset="0"/>
              </a:rPr>
              <a:t>, C M Sabbir Ahmed</a:t>
            </a:r>
            <a:r>
              <a:rPr lang="en-US" sz="4800" b="1" baseline="30000" dirty="0">
                <a:solidFill>
                  <a:schemeClr val="bg1"/>
                </a:solidFill>
                <a:latin typeface="Arial" panose="020B0604020202020204" pitchFamily="34" charset="0"/>
                <a:cs typeface="Arial" panose="020B0604020202020204" pitchFamily="34" charset="0"/>
              </a:rPr>
              <a:t>1</a:t>
            </a:r>
            <a:r>
              <a:rPr lang="en-US" sz="4800" b="1" dirty="0">
                <a:solidFill>
                  <a:schemeClr val="bg1"/>
                </a:solidFill>
                <a:latin typeface="Arial" panose="020B0604020202020204" pitchFamily="34" charset="0"/>
                <a:cs typeface="Arial" panose="020B0604020202020204" pitchFamily="34" charset="0"/>
              </a:rPr>
              <a:t>, Kevin Snyder</a:t>
            </a:r>
            <a:r>
              <a:rPr lang="en-US" sz="4800" b="1" baseline="30000" dirty="0">
                <a:solidFill>
                  <a:schemeClr val="bg1"/>
                </a:solidFill>
                <a:latin typeface="Arial" panose="020B0604020202020204" pitchFamily="34" charset="0"/>
                <a:cs typeface="Arial" panose="020B0604020202020204" pitchFamily="34" charset="0"/>
              </a:rPr>
              <a:t>1</a:t>
            </a:r>
          </a:p>
          <a:p>
            <a:endParaRPr lang="en-US" sz="4800" b="1" baseline="30000" dirty="0">
              <a:solidFill>
                <a:schemeClr val="bg1"/>
              </a:solidFill>
              <a:latin typeface="Arial" panose="020B0604020202020204" pitchFamily="34" charset="0"/>
              <a:cs typeface="Arial" panose="020B0604020202020204" pitchFamily="34" charset="0"/>
            </a:endParaRPr>
          </a:p>
          <a:p>
            <a:r>
              <a:rPr lang="en-US" sz="4800" dirty="0">
                <a:solidFill>
                  <a:schemeClr val="bg1"/>
                </a:solidFill>
                <a:latin typeface="Arial" panose="020B0604020202020204" pitchFamily="34" charset="0"/>
                <a:cs typeface="Arial" panose="020B0604020202020204" pitchFamily="34" charset="0"/>
              </a:rPr>
              <a:t> </a:t>
            </a:r>
            <a:r>
              <a:rPr lang="en-US" sz="4800" baseline="30000" dirty="0">
                <a:solidFill>
                  <a:schemeClr val="bg1"/>
                </a:solidFill>
                <a:latin typeface="Arial" panose="020B0604020202020204" pitchFamily="34" charset="0"/>
                <a:cs typeface="Arial" panose="020B0604020202020204" pitchFamily="34" charset="0"/>
              </a:rPr>
              <a:t>1</a:t>
            </a:r>
            <a:r>
              <a:rPr lang="en-US" sz="4800" dirty="0">
                <a:solidFill>
                  <a:schemeClr val="bg1"/>
                </a:solidFill>
                <a:latin typeface="Arial" panose="020B0604020202020204" pitchFamily="34" charset="0"/>
                <a:cs typeface="Arial" panose="020B0604020202020204" pitchFamily="34" charset="0"/>
              </a:rPr>
              <a:t>U.S. Food and Drug Administration (FDA), Silver Spring, MD; </a:t>
            </a:r>
            <a:r>
              <a:rPr lang="en-US" sz="4800" baseline="30000" dirty="0">
                <a:solidFill>
                  <a:schemeClr val="bg1"/>
                </a:solidFill>
                <a:latin typeface="Arial" panose="020B0604020202020204" pitchFamily="34" charset="0"/>
                <a:cs typeface="Arial" panose="020B0604020202020204" pitchFamily="34" charset="0"/>
              </a:rPr>
              <a:t>2</a:t>
            </a:r>
            <a:r>
              <a:rPr lang="en-US" sz="4800" dirty="0">
                <a:solidFill>
                  <a:schemeClr val="bg1"/>
                </a:solidFill>
                <a:latin typeface="Arial" panose="020B0604020202020204" pitchFamily="34" charset="0"/>
                <a:cs typeface="Arial" panose="020B0604020202020204" pitchFamily="34" charset="0"/>
              </a:rPr>
              <a:t>Oak Ridge Institute for Science and Education, Oak Ridge, TN. </a:t>
            </a:r>
          </a:p>
        </p:txBody>
      </p:sp>
      <p:pic>
        <p:nvPicPr>
          <p:cNvPr id="7" name="HHS-FDA-Logos" descr="HHS and FDA Logos">
            <a:extLst>
              <a:ext uri="{FF2B5EF4-FFF2-40B4-BE49-F238E27FC236}">
                <a16:creationId xmlns:a16="http://schemas.microsoft.com/office/drawing/2014/main" id="{95DBE38E-1960-884B-80F9-11A89A994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68482" y="914400"/>
            <a:ext cx="8923519" cy="4393117"/>
          </a:xfrm>
          <a:prstGeom prst="rect">
            <a:avLst/>
          </a:prstGeom>
        </p:spPr>
      </p:pic>
      <p:sp>
        <p:nvSpPr>
          <p:cNvPr id="11" name="Abstract" descr="Abstract header"/>
          <p:cNvSpPr/>
          <p:nvPr/>
        </p:nvSpPr>
        <p:spPr>
          <a:xfrm>
            <a:off x="914400" y="6705600"/>
            <a:ext cx="15276442" cy="91317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800" b="1" dirty="0">
                <a:solidFill>
                  <a:schemeClr val="bg1"/>
                </a:solidFill>
                <a:latin typeface="Arial" panose="020B0604020202020204" pitchFamily="34" charset="0"/>
                <a:cs typeface="Arial" panose="020B0604020202020204" pitchFamily="34" charset="0"/>
              </a:rPr>
              <a:t>BACKGROUND</a:t>
            </a:r>
          </a:p>
        </p:txBody>
      </p:sp>
      <p:sp>
        <p:nvSpPr>
          <p:cNvPr id="10" name="Abstract-Text"/>
          <p:cNvSpPr txBox="1">
            <a:spLocks/>
          </p:cNvSpPr>
          <p:nvPr/>
        </p:nvSpPr>
        <p:spPr>
          <a:xfrm>
            <a:off x="682694" y="7756570"/>
            <a:ext cx="15736748" cy="9034226"/>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Quantitative structure-activity relationship (QSAR) based approaches have proven to be very valuable in predicting  toxicity. QSAR approaches can be a helpful tools within regulatory decision-making process for toxicity screening of chemicals in a nonclinical toxicology studies. In this work we used  QSAR model for exploring the relationship between the toxicity study endpoint i.e., body weight contained in the SEND dataset and the corresponding chemical features ( structural information) of the drug under investigation. We employed the cheminformatics and  machine learning approaches to predict the toxicity. </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 1-2 lines about the body weight and its significance</a:t>
            </a:r>
          </a:p>
          <a:p>
            <a:pPr algn="just"/>
            <a:r>
              <a:rPr lang="en-US" sz="3600" dirty="0">
                <a:latin typeface="Arial" panose="020B0604020202020204" pitchFamily="34" charset="0"/>
                <a:cs typeface="Arial" panose="020B0604020202020204" pitchFamily="34" charset="0"/>
              </a:rPr>
              <a:t># should we add little description about send database like species, sex etc. </a:t>
            </a:r>
          </a:p>
        </p:txBody>
      </p:sp>
      <p:sp>
        <p:nvSpPr>
          <p:cNvPr id="8" name="Introduction" descr="Introduction header">
            <a:extLst>
              <a:ext uri="{FF2B5EF4-FFF2-40B4-BE49-F238E27FC236}">
                <a16:creationId xmlns:a16="http://schemas.microsoft.com/office/drawing/2014/main" id="{AA85CF46-047C-1E4A-B841-B698CC5B4F85}"/>
              </a:ext>
            </a:extLst>
          </p:cNvPr>
          <p:cNvSpPr/>
          <p:nvPr/>
        </p:nvSpPr>
        <p:spPr>
          <a:xfrm>
            <a:off x="846699" y="17941138"/>
            <a:ext cx="15344140" cy="120749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800" b="1" dirty="0">
                <a:solidFill>
                  <a:schemeClr val="bg1"/>
                </a:solidFill>
                <a:latin typeface="Arial" panose="020B0604020202020204" pitchFamily="34" charset="0"/>
                <a:cs typeface="Arial" panose="020B0604020202020204" pitchFamily="34" charset="0"/>
              </a:rPr>
              <a:t>DATA PREPARATION</a:t>
            </a:r>
          </a:p>
        </p:txBody>
      </p:sp>
      <p:sp>
        <p:nvSpPr>
          <p:cNvPr id="5" name="Introduction-Text">
            <a:extLst>
              <a:ext uri="{FF2B5EF4-FFF2-40B4-BE49-F238E27FC236}">
                <a16:creationId xmlns:a16="http://schemas.microsoft.com/office/drawing/2014/main" id="{5E018CC5-766A-0CE5-6381-6E48B8F943A8}"/>
              </a:ext>
            </a:extLst>
          </p:cNvPr>
          <p:cNvSpPr txBox="1">
            <a:spLocks/>
          </p:cNvSpPr>
          <p:nvPr/>
        </p:nvSpPr>
        <p:spPr>
          <a:xfrm>
            <a:off x="816884" y="20497800"/>
            <a:ext cx="15373955" cy="4469566"/>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Negative Control animal body wight (NC) data &amp; animal Body wight (AB) from the SEND database were extracted by  SQL Query from Body wight (BM) domain. In each study, data representing the maximum dose were extracted from the AB data. Finally, NC and high dose AB data were used for Body Weight z-score calculation where z-score was calculated each (animal body weight – means body weight of control group)/ standard deviation of control animal in each study</a:t>
            </a:r>
          </a:p>
        </p:txBody>
      </p:sp>
      <p:sp>
        <p:nvSpPr>
          <p:cNvPr id="36" name="Materials-and-Methods" descr="Materials and Methods header">
            <a:extLst>
              <a:ext uri="{FF2B5EF4-FFF2-40B4-BE49-F238E27FC236}">
                <a16:creationId xmlns:a16="http://schemas.microsoft.com/office/drawing/2014/main" id="{82187CE7-F733-2F82-F00B-947745419C49}"/>
              </a:ext>
            </a:extLst>
          </p:cNvPr>
          <p:cNvSpPr/>
          <p:nvPr/>
        </p:nvSpPr>
        <p:spPr>
          <a:xfrm>
            <a:off x="874615" y="19312599"/>
            <a:ext cx="15316224" cy="113848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400" b="1" dirty="0">
                <a:solidFill>
                  <a:schemeClr val="accent2">
                    <a:lumMod val="75000"/>
                  </a:schemeClr>
                </a:solidFill>
                <a:latin typeface="Arial" panose="020B0604020202020204" pitchFamily="34" charset="0"/>
                <a:cs typeface="Arial" panose="020B0604020202020204" pitchFamily="34" charset="0"/>
              </a:rPr>
              <a:t>BODY WEIGHT Z-SCORE CALCULATION</a:t>
            </a:r>
          </a:p>
        </p:txBody>
      </p:sp>
      <p:sp>
        <p:nvSpPr>
          <p:cNvPr id="28" name="Figure1-Text"/>
          <p:cNvSpPr txBox="1">
            <a:spLocks/>
          </p:cNvSpPr>
          <p:nvPr/>
        </p:nvSpPr>
        <p:spPr>
          <a:xfrm>
            <a:off x="18344940" y="17221200"/>
            <a:ext cx="10763460" cy="553998"/>
          </a:xfrm>
          <a:prstGeom prst="rect">
            <a:avLst/>
          </a:prstGeom>
          <a:noFill/>
        </p:spPr>
        <p:txBody>
          <a:bodyPr wrap="square" lIns="182880" tIns="0" rIns="182880" bIns="0" rtlCol="0">
            <a:spAutoFit/>
          </a:bodyPr>
          <a:lstStyle/>
          <a:p>
            <a:r>
              <a:rPr lang="en-US" sz="3600" b="1" dirty="0">
                <a:latin typeface="Arial" panose="020B0604020202020204" pitchFamily="34" charset="0"/>
                <a:cs typeface="Arial" panose="020B0604020202020204" pitchFamily="34" charset="0"/>
              </a:rPr>
              <a:t>Figure 1.</a:t>
            </a:r>
            <a:r>
              <a:rPr lang="en-US" sz="3600" dirty="0">
                <a:latin typeface="Arial" panose="020B0604020202020204" pitchFamily="34" charset="0"/>
                <a:cs typeface="Arial" panose="020B0604020202020204" pitchFamily="34" charset="0"/>
              </a:rPr>
              <a:t> Schematic of QSAR modeling</a:t>
            </a:r>
          </a:p>
        </p:txBody>
      </p:sp>
      <p:sp>
        <p:nvSpPr>
          <p:cNvPr id="38" name="Results-and-Discussion-Text">
            <a:extLst>
              <a:ext uri="{FF2B5EF4-FFF2-40B4-BE49-F238E27FC236}">
                <a16:creationId xmlns:a16="http://schemas.microsoft.com/office/drawing/2014/main" id="{3A1E3B22-E453-F1D5-EFB2-176291D2FF98}"/>
              </a:ext>
            </a:extLst>
          </p:cNvPr>
          <p:cNvSpPr txBox="1">
            <a:spLocks/>
          </p:cNvSpPr>
          <p:nvPr/>
        </p:nvSpPr>
        <p:spPr>
          <a:xfrm>
            <a:off x="16727836" y="19126200"/>
            <a:ext cx="12803164" cy="13635897"/>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Animal body weight z-score data and the corresponding calculated molecular descriptor were used to build the machine learning classifier and to predict the probability of toxicity. Body weight z-score (numerical data) data were classified into toxic, mild-toxic, and non-toxic based on a defined threshold value.  z-score ≤ -2 , -2 ≤ z-score ≤ -1 ,  and z-score ≥ -1  were classed as toxic, mild-toxic and non-toxic, respectively. In another scheme, z-score ≤ - 2 and z-score ≥ -2 were classed as toxic and non-toxic, respectively</a:t>
            </a:r>
          </a:p>
          <a:p>
            <a:pPr algn="just"/>
            <a:endParaRPr lang="en-US" sz="3600" dirty="0">
              <a:latin typeface="Arial" panose="020B0604020202020204" pitchFamily="34" charset="0"/>
              <a:cs typeface="Arial" panose="020B0604020202020204" pitchFamily="34" charset="0"/>
            </a:endParaRPr>
          </a:p>
          <a:p>
            <a:pPr algn="just"/>
            <a:r>
              <a:rPr lang="en-US" sz="3600" dirty="0">
                <a:latin typeface="Arial" panose="020B0604020202020204" pitchFamily="34" charset="0"/>
                <a:cs typeface="Arial" panose="020B0604020202020204" pitchFamily="34" charset="0"/>
              </a:rPr>
              <a:t>The AB data are spitted in training data (80%) and test data (20%) . We also did  10-fold-cross validation for the model validation. In addition, We also applied the feature selection technique to select the important feature which has the strong relationship with the toxicity and the predictor.  We employed 12 classification machine learning technique including Random forest classifier, Gradient Boosting Classifier, AdaBoost Classifier, CatBoost Classifier etc.  In addition to chemical descriptor, species and SEX of the animal were also used as a features by converting them in numerical values by encoding technique.  We also built the model by selecting the unique species and sex values. </a:t>
            </a:r>
          </a:p>
        </p:txBody>
      </p:sp>
      <p:pic>
        <p:nvPicPr>
          <p:cNvPr id="3" name="Picture 2">
            <a:extLst>
              <a:ext uri="{FF2B5EF4-FFF2-40B4-BE49-F238E27FC236}">
                <a16:creationId xmlns:a16="http://schemas.microsoft.com/office/drawing/2014/main" id="{4C4D1ED4-1FA7-8691-6F19-A0D9F69F776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29042" y="6477000"/>
            <a:ext cx="12384158" cy="10313796"/>
          </a:xfrm>
          <a:prstGeom prst="rect">
            <a:avLst/>
          </a:prstGeom>
          <a:noFill/>
        </p:spPr>
      </p:pic>
      <p:sp>
        <p:nvSpPr>
          <p:cNvPr id="13" name="Introduction" descr="Introduction header">
            <a:extLst>
              <a:ext uri="{FF2B5EF4-FFF2-40B4-BE49-F238E27FC236}">
                <a16:creationId xmlns:a16="http://schemas.microsoft.com/office/drawing/2014/main" id="{D57057A3-5F4E-B936-5F97-72B726E5713E}"/>
              </a:ext>
            </a:extLst>
          </p:cNvPr>
          <p:cNvSpPr/>
          <p:nvPr/>
        </p:nvSpPr>
        <p:spPr>
          <a:xfrm>
            <a:off x="553687" y="25374907"/>
            <a:ext cx="15373955" cy="113848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400" b="1" dirty="0">
                <a:solidFill>
                  <a:schemeClr val="accent2">
                    <a:lumMod val="75000"/>
                  </a:schemeClr>
                </a:solidFill>
                <a:latin typeface="Arial" panose="020B0604020202020204" pitchFamily="34" charset="0"/>
                <a:cs typeface="Arial" panose="020B0604020202020204" pitchFamily="34" charset="0"/>
              </a:rPr>
              <a:t>MOLECULAR DESCRIPTOR CALCULATION</a:t>
            </a:r>
          </a:p>
        </p:txBody>
      </p:sp>
      <p:sp>
        <p:nvSpPr>
          <p:cNvPr id="15" name="Introduction-Text">
            <a:extLst>
              <a:ext uri="{FF2B5EF4-FFF2-40B4-BE49-F238E27FC236}">
                <a16:creationId xmlns:a16="http://schemas.microsoft.com/office/drawing/2014/main" id="{224851D7-BD7C-7C3E-697C-C877A0A5D9CD}"/>
              </a:ext>
            </a:extLst>
          </p:cNvPr>
          <p:cNvSpPr txBox="1">
            <a:spLocks/>
          </p:cNvSpPr>
          <p:nvPr/>
        </p:nvSpPr>
        <p:spPr>
          <a:xfrm>
            <a:off x="372291" y="26644788"/>
            <a:ext cx="15736748" cy="6117309"/>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Python version 3.9.12, scikit-learn, SQLite3  and R version 4.3.1 was used for data analysis and implementing various machine learning algorithms. Mordred a python-based descriptor calculator package were used for molecular descriptor calculation. Mordred is a python-based software which can calculate more than 1800 two- and three-dimensional descriptors. We used SMILES molecular notation for descriptor calculation. SEND databased dons not have SMILES information. SMILES information were retrieved from the GSRS dataset in combination with the SESND dataset based on IND number. Among the calculated descriptor, finally 194 descriptor were used for the machine leaning classifier model building.</a:t>
            </a:r>
          </a:p>
          <a:p>
            <a:pPr algn="just"/>
            <a:endParaRPr lang="en-US" sz="3600" dirty="0">
              <a:latin typeface="Arial" panose="020B0604020202020204" pitchFamily="34" charset="0"/>
              <a:cs typeface="Arial" panose="020B0604020202020204" pitchFamily="34" charset="0"/>
            </a:endParaRPr>
          </a:p>
        </p:txBody>
      </p:sp>
      <p:sp>
        <p:nvSpPr>
          <p:cNvPr id="17" name="Materials-and-Methods-Text">
            <a:extLst>
              <a:ext uri="{FF2B5EF4-FFF2-40B4-BE49-F238E27FC236}">
                <a16:creationId xmlns:a16="http://schemas.microsoft.com/office/drawing/2014/main" id="{5087ABED-13CD-7208-9E58-CD06E6024FFE}"/>
              </a:ext>
            </a:extLst>
          </p:cNvPr>
          <p:cNvSpPr txBox="1">
            <a:spLocks/>
          </p:cNvSpPr>
          <p:nvPr/>
        </p:nvSpPr>
        <p:spPr>
          <a:xfrm>
            <a:off x="30099000" y="25907999"/>
            <a:ext cx="21107400" cy="2960745"/>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Body weight base model is performing poorly for toxicity prediction. Some other end points i.e., clinical chemistry results plus body weight data can be used to build the model. In addition, incorporation of structural alert data can also improve the model. We are also working to create a generalized model, where compounds which are toxic as found in public database will be used to build and the model and predict the toxicity of the compounds from the SEND dataset. </a:t>
            </a:r>
          </a:p>
        </p:txBody>
      </p:sp>
      <p:sp>
        <p:nvSpPr>
          <p:cNvPr id="19" name="Materials-and-Methods-Text">
            <a:extLst>
              <a:ext uri="{FF2B5EF4-FFF2-40B4-BE49-F238E27FC236}">
                <a16:creationId xmlns:a16="http://schemas.microsoft.com/office/drawing/2014/main" id="{42325CA8-DB43-A389-FB6B-BCBEFAF16D53}"/>
              </a:ext>
            </a:extLst>
          </p:cNvPr>
          <p:cNvSpPr txBox="1">
            <a:spLocks/>
          </p:cNvSpPr>
          <p:nvPr/>
        </p:nvSpPr>
        <p:spPr>
          <a:xfrm>
            <a:off x="30100079" y="30337173"/>
            <a:ext cx="21106321" cy="2424924"/>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his project was supported in part by an appointment to the Research Fellowship Program at the Immediate Office/OND/CDER, U.S. Food and Drug Administration, administered by the Oak Ridge Institute for Science and Education through an interagency agreement between the U.S. Department of Energy and FDA..</a:t>
            </a:r>
          </a:p>
        </p:txBody>
      </p:sp>
      <p:sp>
        <p:nvSpPr>
          <p:cNvPr id="24" name="TextBox 23">
            <a:extLst>
              <a:ext uri="{FF2B5EF4-FFF2-40B4-BE49-F238E27FC236}">
                <a16:creationId xmlns:a16="http://schemas.microsoft.com/office/drawing/2014/main" id="{1D61E263-78CE-3A6E-A40B-1B286CA71D4D}"/>
              </a:ext>
            </a:extLst>
          </p:cNvPr>
          <p:cNvSpPr txBox="1"/>
          <p:nvPr/>
        </p:nvSpPr>
        <p:spPr>
          <a:xfrm>
            <a:off x="30175201" y="7929609"/>
            <a:ext cx="21031199" cy="1754326"/>
          </a:xfrm>
          <a:prstGeom prst="rect">
            <a:avLst/>
          </a:prstGeom>
          <a:noFill/>
        </p:spPr>
        <p:txBody>
          <a:bodyPr wrap="square" rtlCol="0">
            <a:spAutoFit/>
          </a:bodyPr>
          <a:lstStyle/>
          <a:p>
            <a:pPr algn="just"/>
            <a:r>
              <a:rPr lang="en-US" sz="3600" b="0" i="0" u="none" strike="noStrike" baseline="0" dirty="0">
                <a:latin typeface="Arial" panose="020B0604020202020204" pitchFamily="34" charset="0"/>
                <a:cs typeface="Arial" panose="020B0604020202020204" pitchFamily="34" charset="0"/>
              </a:rPr>
              <a:t>Four metrics (precision, recall, f1-score, and accuracy) were used to assess model performance as described by the traditional equations containing the true positive, false positive, true negative, and false negative cases. The developed model were then validated by k-fold cross validation.  </a:t>
            </a:r>
            <a:endParaRPr lang="en-US" sz="19900" dirty="0">
              <a:latin typeface="Arial" panose="020B0604020202020204" pitchFamily="34" charset="0"/>
              <a:cs typeface="Arial" panose="020B0604020202020204" pitchFamily="34" charset="0"/>
            </a:endParaRPr>
          </a:p>
        </p:txBody>
      </p:sp>
      <p:sp>
        <p:nvSpPr>
          <p:cNvPr id="40" name="Introduction" descr="Introduction header">
            <a:extLst>
              <a:ext uri="{FF2B5EF4-FFF2-40B4-BE49-F238E27FC236}">
                <a16:creationId xmlns:a16="http://schemas.microsoft.com/office/drawing/2014/main" id="{7C713FBB-743D-0646-E291-4BFC19131B05}"/>
              </a:ext>
            </a:extLst>
          </p:cNvPr>
          <p:cNvSpPr/>
          <p:nvPr/>
        </p:nvSpPr>
        <p:spPr>
          <a:xfrm>
            <a:off x="30175200" y="29075390"/>
            <a:ext cx="21031200" cy="120749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800" b="1" dirty="0">
                <a:solidFill>
                  <a:schemeClr val="bg1"/>
                </a:solidFill>
                <a:latin typeface="Arial" panose="020B0604020202020204" pitchFamily="34" charset="0"/>
                <a:cs typeface="Arial" panose="020B0604020202020204" pitchFamily="34" charset="0"/>
              </a:rPr>
              <a:t>ACKNOWLEDGEMENT</a:t>
            </a:r>
          </a:p>
        </p:txBody>
      </p:sp>
      <p:sp>
        <p:nvSpPr>
          <p:cNvPr id="43" name="Introduction" descr="Introduction header">
            <a:extLst>
              <a:ext uri="{FF2B5EF4-FFF2-40B4-BE49-F238E27FC236}">
                <a16:creationId xmlns:a16="http://schemas.microsoft.com/office/drawing/2014/main" id="{88724CBF-D18F-A013-1939-6B2E4FE7610C}"/>
              </a:ext>
            </a:extLst>
          </p:cNvPr>
          <p:cNvSpPr/>
          <p:nvPr/>
        </p:nvSpPr>
        <p:spPr>
          <a:xfrm>
            <a:off x="30175200" y="24765000"/>
            <a:ext cx="21031200" cy="120749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800" b="1" dirty="0">
                <a:solidFill>
                  <a:schemeClr val="bg1"/>
                </a:solidFill>
                <a:latin typeface="Arial" panose="020B0604020202020204" pitchFamily="34" charset="0"/>
                <a:cs typeface="Arial" panose="020B0604020202020204" pitchFamily="34" charset="0"/>
              </a:rPr>
              <a:t>FUTURE DIRECTION</a:t>
            </a:r>
          </a:p>
        </p:txBody>
      </p:sp>
      <p:sp>
        <p:nvSpPr>
          <p:cNvPr id="44" name="Introduction" descr="Introduction header">
            <a:extLst>
              <a:ext uri="{FF2B5EF4-FFF2-40B4-BE49-F238E27FC236}">
                <a16:creationId xmlns:a16="http://schemas.microsoft.com/office/drawing/2014/main" id="{FC51417C-4B33-314C-DA3D-C93A5192EF38}"/>
              </a:ext>
            </a:extLst>
          </p:cNvPr>
          <p:cNvSpPr/>
          <p:nvPr/>
        </p:nvSpPr>
        <p:spPr>
          <a:xfrm>
            <a:off x="30251400" y="6629401"/>
            <a:ext cx="20955000" cy="109356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400" b="1" dirty="0">
                <a:solidFill>
                  <a:schemeClr val="accent2">
                    <a:lumMod val="75000"/>
                  </a:schemeClr>
                </a:solidFill>
                <a:latin typeface="Arial" panose="020B0604020202020204" pitchFamily="34" charset="0"/>
                <a:cs typeface="Arial" panose="020B0604020202020204" pitchFamily="34" charset="0"/>
              </a:rPr>
              <a:t>MODEL PERFORMANCE EVALUATION</a:t>
            </a:r>
          </a:p>
        </p:txBody>
      </p:sp>
      <p:sp>
        <p:nvSpPr>
          <p:cNvPr id="14" name="Introduction" descr="Introduction header">
            <a:extLst>
              <a:ext uri="{FF2B5EF4-FFF2-40B4-BE49-F238E27FC236}">
                <a16:creationId xmlns:a16="http://schemas.microsoft.com/office/drawing/2014/main" id="{59E7F02E-87D6-1661-FBE5-829391ABE0D0}"/>
              </a:ext>
            </a:extLst>
          </p:cNvPr>
          <p:cNvSpPr/>
          <p:nvPr/>
        </p:nvSpPr>
        <p:spPr>
          <a:xfrm>
            <a:off x="16981311" y="18048723"/>
            <a:ext cx="12384157" cy="1088113"/>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400" b="1" dirty="0">
                <a:solidFill>
                  <a:schemeClr val="accent2">
                    <a:lumMod val="75000"/>
                  </a:schemeClr>
                </a:solidFill>
                <a:latin typeface="Arial" panose="020B0604020202020204" pitchFamily="34" charset="0"/>
                <a:cs typeface="Arial" panose="020B0604020202020204" pitchFamily="34" charset="0"/>
              </a:rPr>
              <a:t>QSAR MODEL BUILDING (CONTINUING)</a:t>
            </a:r>
          </a:p>
        </p:txBody>
      </p:sp>
      <p:sp>
        <p:nvSpPr>
          <p:cNvPr id="18" name="TextBox 17">
            <a:extLst>
              <a:ext uri="{FF2B5EF4-FFF2-40B4-BE49-F238E27FC236}">
                <a16:creationId xmlns:a16="http://schemas.microsoft.com/office/drawing/2014/main" id="{D8193724-4DCB-757B-6D57-1D06EAD5429E}"/>
              </a:ext>
            </a:extLst>
          </p:cNvPr>
          <p:cNvSpPr txBox="1"/>
          <p:nvPr/>
        </p:nvSpPr>
        <p:spPr>
          <a:xfrm>
            <a:off x="30099000" y="21418299"/>
            <a:ext cx="20983787" cy="2862322"/>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In this work, machine learning methods were used to  QSAR study employing toxicity study data contained with SEND data  submitted to the U.S. FDA.  In the future, this workflow could be amended and improved with the submission and incorporation of new SEND data, as well as be extend to other toxicity endpoints</a:t>
            </a:r>
            <a:endParaRPr lang="en-US" sz="3600" dirty="0"/>
          </a:p>
          <a:p>
            <a:pPr algn="just"/>
            <a:endParaRPr lang="en-US" sz="3600" dirty="0"/>
          </a:p>
        </p:txBody>
      </p:sp>
      <p:sp>
        <p:nvSpPr>
          <p:cNvPr id="20" name="Introduction" descr="Introduction header">
            <a:extLst>
              <a:ext uri="{FF2B5EF4-FFF2-40B4-BE49-F238E27FC236}">
                <a16:creationId xmlns:a16="http://schemas.microsoft.com/office/drawing/2014/main" id="{545C2C74-07E8-56DA-0E33-FAB774A276E8}"/>
              </a:ext>
            </a:extLst>
          </p:cNvPr>
          <p:cNvSpPr/>
          <p:nvPr/>
        </p:nvSpPr>
        <p:spPr>
          <a:xfrm>
            <a:off x="30099000" y="19904258"/>
            <a:ext cx="21107400" cy="1207492"/>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just"/>
            <a:r>
              <a:rPr lang="en-US" sz="4800" b="1" dirty="0">
                <a:solidFill>
                  <a:schemeClr val="bg1"/>
                </a:solidFill>
                <a:latin typeface="Arial" panose="020B0604020202020204" pitchFamily="34" charset="0"/>
                <a:cs typeface="Arial" panose="020B0604020202020204" pitchFamily="34" charset="0"/>
              </a:rPr>
              <a:t>DISCUSSIONS</a:t>
            </a:r>
          </a:p>
        </p:txBody>
      </p:sp>
      <p:sp>
        <p:nvSpPr>
          <p:cNvPr id="41" name="Introduction" descr="Introduction header">
            <a:extLst>
              <a:ext uri="{FF2B5EF4-FFF2-40B4-BE49-F238E27FC236}">
                <a16:creationId xmlns:a16="http://schemas.microsoft.com/office/drawing/2014/main" id="{70A1DFD5-FDC8-E22B-5852-E1D8FF8B8DA1}"/>
              </a:ext>
            </a:extLst>
          </p:cNvPr>
          <p:cNvSpPr/>
          <p:nvPr/>
        </p:nvSpPr>
        <p:spPr>
          <a:xfrm>
            <a:off x="30152009" y="9971375"/>
            <a:ext cx="20955000" cy="1122045"/>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r>
              <a:rPr lang="en-US" sz="4400" b="1" dirty="0">
                <a:solidFill>
                  <a:schemeClr val="accent2">
                    <a:lumMod val="75000"/>
                  </a:schemeClr>
                </a:solidFill>
                <a:latin typeface="Arial" panose="020B0604020202020204" pitchFamily="34" charset="0"/>
                <a:cs typeface="Arial" panose="020B0604020202020204" pitchFamily="34" charset="0"/>
              </a:rPr>
              <a:t>RESULTS</a:t>
            </a:r>
          </a:p>
        </p:txBody>
      </p:sp>
      <p:sp>
        <p:nvSpPr>
          <p:cNvPr id="42" name="Results-and-Discussion-Text">
            <a:extLst>
              <a:ext uri="{FF2B5EF4-FFF2-40B4-BE49-F238E27FC236}">
                <a16:creationId xmlns:a16="http://schemas.microsoft.com/office/drawing/2014/main" id="{B982AB6E-8805-66FD-E3CC-C94E09CFB329}"/>
              </a:ext>
            </a:extLst>
          </p:cNvPr>
          <p:cNvSpPr txBox="1">
            <a:spLocks/>
          </p:cNvSpPr>
          <p:nvPr/>
        </p:nvSpPr>
        <p:spPr>
          <a:xfrm>
            <a:off x="40100169" y="10887968"/>
            <a:ext cx="10539307" cy="5858309"/>
          </a:xfrm>
          <a:prstGeom prst="rect">
            <a:avLst/>
          </a:prstGeom>
          <a:noFill/>
        </p:spPr>
        <p:txBody>
          <a:bodyPr wrap="square" lIns="182880" tIns="182880" rIns="182880" bIns="0" rtlCol="0">
            <a:noAutofit/>
          </a:bodyPr>
          <a:lstStyle/>
          <a:p>
            <a:pPr algn="just"/>
            <a:r>
              <a:rPr lang="en-US" sz="3600" dirty="0">
                <a:latin typeface="Arial" panose="020B0604020202020204" pitchFamily="34" charset="0"/>
                <a:cs typeface="Arial" panose="020B0604020202020204" pitchFamily="34" charset="0"/>
              </a:rPr>
              <a:t>The data analysis provided 2030 unique rows of 576  unique compounds. The unique rows were based on the compounds, species and sex value. The resulting classifiers showed acceptable overall accuracy (balanced accuracy, average 80%) with other metrics as described in Table 1..</a:t>
            </a:r>
          </a:p>
          <a:p>
            <a:pPr algn="just"/>
            <a:r>
              <a:rPr lang="en-US" sz="3600" dirty="0">
                <a:latin typeface="Arial" panose="020B0604020202020204" pitchFamily="34" charset="0"/>
                <a:cs typeface="Arial" panose="020B0604020202020204" pitchFamily="34" charset="0"/>
              </a:rPr>
              <a:t>The testing data set also showed a good accuracy of around 50%. While the model metrics looks excellent, but the model showed poor performance in prediction.   </a:t>
            </a:r>
          </a:p>
          <a:p>
            <a:pPr algn="just"/>
            <a:endParaRPr lang="en-US" sz="36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4F3298A-B6F1-FDC7-29E9-94D78C4CD3BA}"/>
              </a:ext>
            </a:extLst>
          </p:cNvPr>
          <p:cNvSpPr txBox="1"/>
          <p:nvPr/>
        </p:nvSpPr>
        <p:spPr>
          <a:xfrm>
            <a:off x="30083670" y="16870458"/>
            <a:ext cx="21061859" cy="2308324"/>
          </a:xfrm>
          <a:prstGeom prst="rect">
            <a:avLst/>
          </a:prstGeom>
          <a:noFill/>
        </p:spPr>
        <p:txBody>
          <a:bodyPr wrap="square" rtlCol="0">
            <a:spAutoFit/>
          </a:bodyPr>
          <a:lstStyle/>
          <a:p>
            <a:pPr algn="just"/>
            <a:r>
              <a:rPr lang="en-US" sz="3600" dirty="0">
                <a:latin typeface="Arial" panose="020B0604020202020204" pitchFamily="34" charset="0"/>
                <a:cs typeface="Arial" panose="020B0604020202020204" pitchFamily="34" charset="0"/>
              </a:rPr>
              <a:t>The models showed balanced accuracy from 58 to 66% with a universally lower recall (37-41%) than</a:t>
            </a:r>
          </a:p>
          <a:p>
            <a:pPr algn="just"/>
            <a:r>
              <a:rPr lang="en-US" sz="3600" dirty="0">
                <a:latin typeface="Arial" panose="020B0604020202020204" pitchFamily="34" charset="0"/>
                <a:cs typeface="Arial" panose="020B0604020202020204" pitchFamily="34" charset="0"/>
              </a:rPr>
              <a:t> precision (63 – 82%) ;  Write about the prediction results as well. </a:t>
            </a:r>
          </a:p>
          <a:p>
            <a:pPr algn="just"/>
            <a:endParaRPr lang="en-US" sz="3600" dirty="0">
              <a:latin typeface="Arial" panose="020B0604020202020204" pitchFamily="34" charset="0"/>
              <a:cs typeface="Arial" panose="020B0604020202020204" pitchFamily="34" charset="0"/>
            </a:endParaRPr>
          </a:p>
          <a:p>
            <a:pPr algn="just"/>
            <a:endParaRPr lang="en-US" sz="3600" dirty="0">
              <a:latin typeface="Arial" panose="020B0604020202020204" pitchFamily="34" charset="0"/>
              <a:cs typeface="Arial" panose="020B0604020202020204" pitchFamily="34" charset="0"/>
            </a:endParaRPr>
          </a:p>
        </p:txBody>
      </p:sp>
      <p:sp>
        <p:nvSpPr>
          <p:cNvPr id="26" name="Figure1-Text">
            <a:extLst>
              <a:ext uri="{FF2B5EF4-FFF2-40B4-BE49-F238E27FC236}">
                <a16:creationId xmlns:a16="http://schemas.microsoft.com/office/drawing/2014/main" id="{D5F4E9E0-C7AF-5F70-073A-750B92416034}"/>
              </a:ext>
            </a:extLst>
          </p:cNvPr>
          <p:cNvSpPr txBox="1">
            <a:spLocks/>
          </p:cNvSpPr>
          <p:nvPr/>
        </p:nvSpPr>
        <p:spPr>
          <a:xfrm>
            <a:off x="29965440" y="16057602"/>
            <a:ext cx="10081720" cy="553998"/>
          </a:xfrm>
          <a:prstGeom prst="rect">
            <a:avLst/>
          </a:prstGeom>
          <a:noFill/>
        </p:spPr>
        <p:txBody>
          <a:bodyPr wrap="square" lIns="182880" tIns="0" rIns="182880" bIns="0" rtlCol="0">
            <a:spAutoFit/>
          </a:bodyPr>
          <a:lstStyle/>
          <a:p>
            <a:r>
              <a:rPr lang="en-US" sz="3600" b="1" dirty="0">
                <a:latin typeface="Arial" panose="020B0604020202020204" pitchFamily="34" charset="0"/>
                <a:cs typeface="Arial" panose="020B0604020202020204" pitchFamily="34" charset="0"/>
              </a:rPr>
              <a:t>Table 1.</a:t>
            </a:r>
            <a:r>
              <a:rPr lang="en-US" sz="3600" dirty="0">
                <a:latin typeface="Arial" panose="020B0604020202020204" pitchFamily="34" charset="0"/>
                <a:cs typeface="Arial" panose="020B0604020202020204" pitchFamily="34" charset="0"/>
              </a:rPr>
              <a:t> Machine learning performance metrics</a:t>
            </a:r>
          </a:p>
        </p:txBody>
      </p:sp>
      <p:pic>
        <p:nvPicPr>
          <p:cNvPr id="29" name="Picture 28">
            <a:extLst>
              <a:ext uri="{FF2B5EF4-FFF2-40B4-BE49-F238E27FC236}">
                <a16:creationId xmlns:a16="http://schemas.microsoft.com/office/drawing/2014/main" id="{995665A8-7A59-B7D4-4B62-559059AAE2BB}"/>
              </a:ext>
            </a:extLst>
          </p:cNvPr>
          <p:cNvPicPr>
            <a:picLocks noChangeAspect="1"/>
          </p:cNvPicPr>
          <p:nvPr/>
        </p:nvPicPr>
        <p:blipFill>
          <a:blip r:embed="rId4"/>
          <a:stretch>
            <a:fillRect/>
          </a:stretch>
        </p:blipFill>
        <p:spPr>
          <a:xfrm>
            <a:off x="30099000" y="11217601"/>
            <a:ext cx="9829283" cy="4784399"/>
          </a:xfrm>
          <a:prstGeom prst="rect">
            <a:avLst/>
          </a:prstGeom>
        </p:spPr>
      </p:pic>
    </p:spTree>
    <p:extLst>
      <p:ext uri="{BB962C8B-B14F-4D97-AF65-F5344CB8AC3E}">
        <p14:creationId xmlns:p14="http://schemas.microsoft.com/office/powerpoint/2010/main" val="95773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4A2FBF-1D6E-EDB7-2264-FA0E198B1186}"/>
              </a:ext>
            </a:extLst>
          </p:cNvPr>
          <p:cNvPicPr>
            <a:picLocks noChangeAspect="1"/>
          </p:cNvPicPr>
          <p:nvPr/>
        </p:nvPicPr>
        <p:blipFill>
          <a:blip r:embed="rId2"/>
          <a:stretch>
            <a:fillRect/>
          </a:stretch>
        </p:blipFill>
        <p:spPr>
          <a:xfrm>
            <a:off x="16210085" y="11887199"/>
            <a:ext cx="14089675" cy="6858001"/>
          </a:xfrm>
          <a:prstGeom prst="rect">
            <a:avLst/>
          </a:prstGeom>
        </p:spPr>
      </p:pic>
    </p:spTree>
    <p:extLst>
      <p:ext uri="{BB962C8B-B14F-4D97-AF65-F5344CB8AC3E}">
        <p14:creationId xmlns:p14="http://schemas.microsoft.com/office/powerpoint/2010/main" val="1754171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a:extLst>
              <a:ext uri="{FF2B5EF4-FFF2-40B4-BE49-F238E27FC236}">
                <a16:creationId xmlns:a16="http://schemas.microsoft.com/office/drawing/2014/main" id="{EAA566A2-A2E6-3112-F7AD-6A04EC8A4409}"/>
              </a:ext>
            </a:extLst>
          </p:cNvPr>
          <p:cNvGraphicFramePr>
            <a:graphicFrameLocks noGrp="1"/>
          </p:cNvGraphicFramePr>
          <p:nvPr>
            <p:ph sz="half" idx="1"/>
          </p:nvPr>
        </p:nvGraphicFramePr>
        <p:xfrm>
          <a:off x="77426344" y="86961345"/>
          <a:ext cx="2438400" cy="408686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148430414"/>
                    </a:ext>
                  </a:extLst>
                </a:gridCol>
                <a:gridCol w="609600">
                  <a:extLst>
                    <a:ext uri="{9D8B030D-6E8A-4147-A177-3AD203B41FA5}">
                      <a16:colId xmlns:a16="http://schemas.microsoft.com/office/drawing/2014/main" val="3956841459"/>
                    </a:ext>
                  </a:extLst>
                </a:gridCol>
                <a:gridCol w="609600">
                  <a:extLst>
                    <a:ext uri="{9D8B030D-6E8A-4147-A177-3AD203B41FA5}">
                      <a16:colId xmlns:a16="http://schemas.microsoft.com/office/drawing/2014/main" val="1165484805"/>
                    </a:ext>
                  </a:extLst>
                </a:gridCol>
                <a:gridCol w="609600">
                  <a:extLst>
                    <a:ext uri="{9D8B030D-6E8A-4147-A177-3AD203B41FA5}">
                      <a16:colId xmlns:a16="http://schemas.microsoft.com/office/drawing/2014/main" val="336138305"/>
                    </a:ext>
                  </a:extLst>
                </a:gridCol>
              </a:tblGrid>
              <a:tr h="184150">
                <a:tc>
                  <a:txBody>
                    <a:bodyPr/>
                    <a:lstStyle/>
                    <a:p>
                      <a:pPr algn="l" fontAlgn="b"/>
                      <a:r>
                        <a:rPr lang="en-US" sz="1100" u="none" strike="noStrike">
                          <a:effectLst/>
                        </a:rPr>
                        <a:t>Precision</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Recall</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F1-score</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l" fontAlgn="b"/>
                      <a:r>
                        <a:rPr lang="en-US" sz="1100" u="none" strike="noStrike">
                          <a:effectLst/>
                        </a:rPr>
                        <a:t>Confusion Matrix</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07746223"/>
                  </a:ext>
                </a:extLst>
              </a:tr>
              <a:tr h="184150">
                <a:tc>
                  <a:txBody>
                    <a:bodyPr/>
                    <a:lstStyle/>
                    <a:p>
                      <a:pPr algn="l" fontAlgn="b"/>
                      <a:r>
                        <a:rPr lang="en-US" sz="1100" u="none" strike="noStrike">
                          <a:effectLst/>
                        </a:rPr>
                        <a:t>XGBClassifier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0.967154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0.913881</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0.937526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32316801"/>
                  </a:ext>
                </a:extLst>
              </a:tr>
              <a:tr h="184150">
                <a:tc>
                  <a:txBody>
                    <a:bodyPr/>
                    <a:lstStyle/>
                    <a:p>
                      <a:pPr algn="l" fontAlgn="b"/>
                      <a:r>
                        <a:rPr lang="en-US" sz="1100" u="none" strike="noStrike">
                          <a:effectLst/>
                        </a:rPr>
                        <a:t>ExtraTreesClassifier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0.965208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0.906474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0.932103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64908361"/>
                  </a:ext>
                </a:extLst>
              </a:tr>
              <a:tr h="184150">
                <a:tc>
                  <a:txBody>
                    <a:bodyPr/>
                    <a:lstStyle/>
                    <a:p>
                      <a:pPr algn="l" fontAlgn="b"/>
                      <a:r>
                        <a:rPr lang="en-US" sz="1100" u="none" strike="noStrike">
                          <a:effectLst/>
                        </a:rPr>
                        <a:t>RandomForestClassifier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0.965208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0.906474</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0.932103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316824367"/>
                  </a:ext>
                </a:extLst>
              </a:tr>
              <a:tr h="184150">
                <a:tc>
                  <a:txBody>
                    <a:bodyPr/>
                    <a:lstStyle/>
                    <a:p>
                      <a:pPr algn="l" fontAlgn="b"/>
                      <a:r>
                        <a:rPr lang="en-US" sz="1100" u="none" strike="noStrike">
                          <a:effectLst/>
                        </a:rPr>
                        <a:t>CatBoostClassifier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0.963657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0.904489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0.929826</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73727467"/>
                  </a:ext>
                </a:extLst>
              </a:tr>
              <a:tr h="184150">
                <a:tc>
                  <a:txBody>
                    <a:bodyPr/>
                    <a:lstStyle/>
                    <a:p>
                      <a:pPr algn="l" fontAlgn="b"/>
                      <a:r>
                        <a:rPr lang="en-US" sz="1100" u="none" strike="noStrike">
                          <a:effectLst/>
                        </a:rPr>
                        <a:t>GradientBoostingClassifier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0.957735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0.894429</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0.922098</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26306362"/>
                  </a:ext>
                </a:extLst>
              </a:tr>
              <a:tr h="184150">
                <a:tc>
                  <a:txBody>
                    <a:bodyPr/>
                    <a:lstStyle/>
                    <a:p>
                      <a:pPr algn="l" fontAlgn="b"/>
                      <a:r>
                        <a:rPr lang="en-US" sz="1100" u="none" strike="noStrike">
                          <a:effectLst/>
                        </a:rPr>
                        <a:t>LGBMClassifier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0.957697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0.932135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0.944143</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31422605"/>
                  </a:ext>
                </a:extLst>
              </a:tr>
              <a:tr h="184150">
                <a:tc>
                  <a:txBody>
                    <a:bodyPr/>
                    <a:lstStyle/>
                    <a:p>
                      <a:pPr algn="l" fontAlgn="b"/>
                      <a:r>
                        <a:rPr lang="en-US" sz="1100" u="none" strike="noStrike">
                          <a:effectLst/>
                        </a:rPr>
                        <a:t>DecisionTreeClassifier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0.933577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0.906503</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0.918944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04437211"/>
                  </a:ext>
                </a:extLst>
              </a:tr>
              <a:tr h="184150">
                <a:tc>
                  <a:txBody>
                    <a:bodyPr/>
                    <a:lstStyle/>
                    <a:p>
                      <a:pPr algn="l" fontAlgn="b"/>
                      <a:r>
                        <a:rPr lang="en-US" sz="1100" u="none" strike="noStrike">
                          <a:effectLst/>
                        </a:rPr>
                        <a:t>KNeighborsClassifier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0.65857</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0.655206</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0.654384</a:t>
                      </a:r>
                      <a:endParaRPr lang="en-US"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33281426"/>
                  </a:ext>
                </a:extLst>
              </a:tr>
              <a:tr h="184150">
                <a:tc>
                  <a:txBody>
                    <a:bodyPr/>
                    <a:lstStyle/>
                    <a:p>
                      <a:pPr algn="l" fontAlgn="b"/>
                      <a:r>
                        <a:rPr lang="en-US" sz="1100" u="none" strike="noStrike">
                          <a:effectLst/>
                        </a:rPr>
                        <a:t>AdaBoostClassifier</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0.63115</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a:effectLst/>
                        </a:rPr>
                        <a:t>0.486988</a:t>
                      </a:r>
                      <a:endParaRPr lang="en-US"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US" sz="1100" u="none" strike="noStrike" dirty="0">
                          <a:effectLst/>
                        </a:rPr>
                        <a:t>0.509873</a:t>
                      </a:r>
                      <a:endParaRPr lang="en-US"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74962629"/>
                  </a:ext>
                </a:extLst>
              </a:tr>
            </a:tbl>
          </a:graphicData>
        </a:graphic>
      </p:graphicFrame>
      <p:pic>
        <p:nvPicPr>
          <p:cNvPr id="7" name="Picture 6">
            <a:extLst>
              <a:ext uri="{FF2B5EF4-FFF2-40B4-BE49-F238E27FC236}">
                <a16:creationId xmlns:a16="http://schemas.microsoft.com/office/drawing/2014/main" id="{5D30B76B-77D3-C510-897C-A2D711FF5946}"/>
              </a:ext>
            </a:extLst>
          </p:cNvPr>
          <p:cNvPicPr>
            <a:picLocks noChangeAspect="1"/>
          </p:cNvPicPr>
          <p:nvPr/>
        </p:nvPicPr>
        <p:blipFill>
          <a:blip r:embed="rId2"/>
          <a:stretch>
            <a:fillRect/>
          </a:stretch>
        </p:blipFill>
        <p:spPr>
          <a:xfrm>
            <a:off x="4038600" y="1905000"/>
            <a:ext cx="10300973" cy="7814531"/>
          </a:xfrm>
          <a:prstGeom prst="rect">
            <a:avLst/>
          </a:prstGeom>
        </p:spPr>
      </p:pic>
      <p:sp>
        <p:nvSpPr>
          <p:cNvPr id="8" name="TextBox 7">
            <a:extLst>
              <a:ext uri="{FF2B5EF4-FFF2-40B4-BE49-F238E27FC236}">
                <a16:creationId xmlns:a16="http://schemas.microsoft.com/office/drawing/2014/main" id="{B368AF39-1C7D-BAD7-6108-E256A31BD031}"/>
              </a:ext>
            </a:extLst>
          </p:cNvPr>
          <p:cNvSpPr txBox="1"/>
          <p:nvPr/>
        </p:nvSpPr>
        <p:spPr>
          <a:xfrm>
            <a:off x="2209800" y="10515600"/>
            <a:ext cx="13287164" cy="646331"/>
          </a:xfrm>
          <a:prstGeom prst="rect">
            <a:avLst/>
          </a:prstGeom>
          <a:noFill/>
        </p:spPr>
        <p:txBody>
          <a:bodyPr wrap="none" rtlCol="0">
            <a:spAutoFit/>
          </a:bodyPr>
          <a:lstStyle/>
          <a:p>
            <a:r>
              <a:rPr lang="en-US" sz="3600" dirty="0" err="1"/>
              <a:t>circular_kevin_w_comn_smilie_added_in_mdf_All_Species_tnm_M_F</a:t>
            </a:r>
            <a:endParaRPr lang="en-US" sz="3600" dirty="0"/>
          </a:p>
        </p:txBody>
      </p:sp>
      <p:sp>
        <p:nvSpPr>
          <p:cNvPr id="19" name="TextBox 18">
            <a:extLst>
              <a:ext uri="{FF2B5EF4-FFF2-40B4-BE49-F238E27FC236}">
                <a16:creationId xmlns:a16="http://schemas.microsoft.com/office/drawing/2014/main" id="{2F96EF72-663D-0B8C-699A-D3B36EC43DC1}"/>
              </a:ext>
            </a:extLst>
          </p:cNvPr>
          <p:cNvSpPr txBox="1"/>
          <p:nvPr/>
        </p:nvSpPr>
        <p:spPr>
          <a:xfrm>
            <a:off x="19971327" y="38218667"/>
            <a:ext cx="39942654" cy="14711720"/>
          </a:xfrm>
          <a:prstGeom prst="rect">
            <a:avLst/>
          </a:prstGeom>
          <a:noFill/>
        </p:spPr>
        <p:txBody>
          <a:bodyPr wrap="square">
            <a:spAutoFit/>
          </a:bodyPr>
          <a:lstStyle/>
          <a:p>
            <a:r>
              <a:rPr lang="en-US" dirty="0"/>
              <a:t>Precision	Recall	F1-score	Confusion Matrix</a:t>
            </a:r>
          </a:p>
          <a:p>
            <a:r>
              <a:rPr lang="en-US" dirty="0" err="1"/>
              <a:t>XGBClassifier</a:t>
            </a:r>
            <a:r>
              <a:rPr lang="en-US" dirty="0"/>
              <a:t>	0.967154	0.913881	0.937526</a:t>
            </a:r>
          </a:p>
          <a:p>
            <a:r>
              <a:rPr lang="en-US" dirty="0" err="1"/>
              <a:t>ExtraTreesClassifier</a:t>
            </a:r>
            <a:r>
              <a:rPr lang="en-US" dirty="0"/>
              <a:t>	0.965208	0.906474	0.932103</a:t>
            </a:r>
          </a:p>
          <a:p>
            <a:r>
              <a:rPr lang="en-US" dirty="0" err="1"/>
              <a:t>RandomForestClassifier</a:t>
            </a:r>
            <a:r>
              <a:rPr lang="en-US" dirty="0"/>
              <a:t>	0.965208	0.906474	0.932103</a:t>
            </a:r>
          </a:p>
          <a:p>
            <a:r>
              <a:rPr lang="en-US" dirty="0"/>
              <a:t>CatBoostClassifier	0.963657	0.904489	0.929826</a:t>
            </a:r>
          </a:p>
          <a:p>
            <a:r>
              <a:rPr lang="en-US" dirty="0" err="1"/>
              <a:t>GradientBoostingClassifier</a:t>
            </a:r>
            <a:r>
              <a:rPr lang="en-US" dirty="0"/>
              <a:t>	0.957735	0.894429	0.922098</a:t>
            </a:r>
          </a:p>
          <a:p>
            <a:r>
              <a:rPr lang="en-US" dirty="0"/>
              <a:t>LGBMClassifier	0.957697	0.932135	0.944143</a:t>
            </a:r>
          </a:p>
          <a:p>
            <a:r>
              <a:rPr lang="en-US" dirty="0"/>
              <a:t>DecisionTreeClassifier	0.933577	0.906503	0.918944</a:t>
            </a:r>
          </a:p>
          <a:p>
            <a:r>
              <a:rPr lang="en-US" dirty="0" err="1"/>
              <a:t>KNeighborsClassifier</a:t>
            </a:r>
            <a:r>
              <a:rPr lang="en-US" dirty="0"/>
              <a:t>	0.65857	0.655206	0.654384</a:t>
            </a:r>
          </a:p>
          <a:p>
            <a:r>
              <a:rPr lang="en-US" dirty="0" err="1"/>
              <a:t>AdaBoostClassifier</a:t>
            </a:r>
            <a:r>
              <a:rPr lang="en-US" dirty="0"/>
              <a:t>	0.63115	0.486988	0.509873</a:t>
            </a:r>
          </a:p>
        </p:txBody>
      </p:sp>
    </p:spTree>
    <p:extLst>
      <p:ext uri="{BB962C8B-B14F-4D97-AF65-F5344CB8AC3E}">
        <p14:creationId xmlns:p14="http://schemas.microsoft.com/office/powerpoint/2010/main" val="1990109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70D6BBF2E1644A8865B69F43CAEC07" ma:contentTypeVersion="13" ma:contentTypeDescription="Create a new document." ma:contentTypeScope="" ma:versionID="ff2368b46308b2a06c943541ff1d4859">
  <xsd:schema xmlns:xsd="http://www.w3.org/2001/XMLSchema" xmlns:xs="http://www.w3.org/2001/XMLSchema" xmlns:p="http://schemas.microsoft.com/office/2006/metadata/properties" xmlns:ns2="f3b743dd-490c-4ce8-909f-8ca9390af63e" xmlns:ns3="97020f62-d699-43c4-bf49-e304984b84cf" xmlns:ns4="20867c8d-1cc9-4acd-a073-94634f6a764f" targetNamespace="http://schemas.microsoft.com/office/2006/metadata/properties" ma:root="true" ma:fieldsID="fd666dad08c893e906cbc495e2583fa8" ns2:_="" ns3:_="" ns4:_="">
    <xsd:import namespace="f3b743dd-490c-4ce8-909f-8ca9390af63e"/>
    <xsd:import namespace="97020f62-d699-43c4-bf49-e304984b84cf"/>
    <xsd:import namespace="20867c8d-1cc9-4acd-a073-94634f6a76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4:TaxCatchAll" minOccurs="0"/>
                <xsd:element ref="ns2:MediaServiceDateTaken" minOccurs="0"/>
                <xsd:element ref="ns2:MediaServiceOCR" minOccurs="0"/>
                <xsd:element ref="ns2:MediaServiceGenerationTime" minOccurs="0"/>
                <xsd:element ref="ns2:MediaServiceEventHashCode"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b743dd-490c-4ce8-909f-8ca9390af6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cf906e-e933-44a8-8421-1c91ada6f12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7020f62-d699-43c4-bf49-e304984b84c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0867c8d-1cc9-4acd-a073-94634f6a764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478b58f-e6f1-4350-932a-4990099ecabb}" ma:internalName="TaxCatchAll" ma:showField="CatchAllData" ma:web="97020f62-d699-43c4-bf49-e304984b84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0867c8d-1cc9-4acd-a073-94634f6a764f" xsi:nil="true"/>
    <lcf76f155ced4ddcb4097134ff3c332f xmlns="f3b743dd-490c-4ce8-909f-8ca9390af63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DA006A-AC8C-4AB4-A780-60A5CF2C67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b743dd-490c-4ce8-909f-8ca9390af63e"/>
    <ds:schemaRef ds:uri="97020f62-d699-43c4-bf49-e304984b84cf"/>
    <ds:schemaRef ds:uri="20867c8d-1cc9-4acd-a073-94634f6a76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C93D91-BB93-49AD-8982-523B22035A71}">
  <ds:schemaRefs>
    <ds:schemaRef ds:uri="http://schemas.microsoft.com/office/2006/metadata/properties"/>
    <ds:schemaRef ds:uri="http://schemas.microsoft.com/office/infopath/2007/PartnerControls"/>
    <ds:schemaRef ds:uri="c593544c-8bc9-488a-9957-4d59a7b3d015"/>
    <ds:schemaRef ds:uri="d8dde7ef-6034-494e-a675-80dc08b775bd"/>
    <ds:schemaRef ds:uri="20867c8d-1cc9-4acd-a073-94634f6a764f"/>
    <ds:schemaRef ds:uri="f3b743dd-490c-4ce8-909f-8ca9390af63e"/>
  </ds:schemaRefs>
</ds:datastoreItem>
</file>

<file path=customXml/itemProps3.xml><?xml version="1.0" encoding="utf-8"?>
<ds:datastoreItem xmlns:ds="http://schemas.openxmlformats.org/officeDocument/2006/customXml" ds:itemID="{E55AFF20-ED78-41FB-A3BF-CEB2391E68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2510</TotalTime>
  <Words>2062</Words>
  <Application>Microsoft Office PowerPoint</Application>
  <PresentationFormat>Custom</PresentationFormat>
  <Paragraphs>123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Cambria Math</vt:lpstr>
      <vt:lpstr>Office Theme</vt:lpstr>
      <vt:lpstr>PowerPoint Presentation</vt:lpstr>
      <vt:lpstr>PowerPoint Presentation</vt:lpstr>
      <vt:lpstr>PowerPoint Presentation</vt:lpstr>
      <vt:lpstr>PowerPoint Presentation</vt:lpstr>
    </vt:vector>
  </TitlesOfParts>
  <Company>US FDA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CMG</dc:creator>
  <cp:lastModifiedBy>Prodhan, Md Aminul Islam *</cp:lastModifiedBy>
  <cp:revision>181</cp:revision>
  <dcterms:created xsi:type="dcterms:W3CDTF">2016-09-01T18:36:45Z</dcterms:created>
  <dcterms:modified xsi:type="dcterms:W3CDTF">2023-10-26T03:27:50Z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0x010100AB70D6BBF2E1644A8865B69F43CAEC07</vt:lpwstr>
  </property>
  <property fmtid="{D5CDD505-2E9C-101B-9397-08002B2CF9AE}" pid="3" name="_dlc_DocIdItemGuid">
    <vt:lpwstr>6da27c88-5138-42c6-bca5-9b54a4087f5e</vt:lpwstr>
  </property>
  <property fmtid="{D5CDD505-2E9C-101B-9397-08002B2CF9AE}" pid="4" name="MediaServiceImageTags">
    <vt:lpwstr/>
  </property>
</Properties>
</file>