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9F49-AE16-40FB-8F2F-600D37882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CE7D2-49D0-4796-A254-055871831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AEF9-DB33-4ED9-9A2A-1AD0954D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3BDE-35C7-411F-B6CB-8D12CDF3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BA50-C6A8-4EF1-A9E9-A45BFB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8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A09D-B035-4067-B412-97E02AF2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B5D28-F425-4445-BDFF-FF7832DA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39B8-0684-4B36-9831-0074A3EA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E4DD-FD1D-48E7-A718-F25BAB8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92AA-CAEB-4E5D-9295-73E4A438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6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9828F-83CC-49F0-A0AC-4C8C5D881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CDD5F-AFA2-4D5D-8DEE-7B8094FB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9638-B5FD-48B3-BE0C-413D1796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D51C-9DF6-43B2-A45B-1E01EC15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3B32-E34F-4494-88EB-137E8C4B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2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0930-5AAE-4EFD-8763-038E0A2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BB9F-DE33-4F62-867B-FC5EACE4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F77D-5690-4439-A20F-DE6CB94D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74F71-FD36-4264-9D4F-00286C8C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008A-BA0C-4A41-BFFD-EA855074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D3DC-4633-4DA3-9640-B4FF558D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62D7-0966-4316-8356-A0E38BB0A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9283-A6BD-46FA-95E4-B3AF8B5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47F7-50CE-4DF6-832A-C7AAE92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A7B8-5315-4C69-97BE-CA9E54D8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138F-719F-4D45-B89F-4C1032A3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4821-7DC1-4AAC-AA07-895F83BDD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7D57-EC29-49DD-94E1-54E5AD46B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2241-5861-4D0C-B8C0-3D2307E5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5E1CB-537B-4409-BF24-EA2A3CB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FBF3C-96C7-4741-AD9F-F297B9A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E9EC-6773-4AE6-A08E-0B758F2B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1243F-049E-4AC2-9CFB-8F57647E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74985-32E2-406D-845E-13946B99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5F2F-3F73-4597-8875-67BF4DF76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C81A5-A801-4D99-815E-3D5337D3F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AA11C-67C0-4431-A106-F27ADD21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F3E4F-5E6F-46E6-AC6F-B02B5EE8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89C2F-144D-472F-9CE5-A6A26018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4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6E20-56AD-476A-B9EF-8A782FAA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32074-8381-4638-B2D0-74AFA8F4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5DE83-72B9-41F1-B539-37B47EB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1A0D-7DDC-4C55-8181-273656D2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2E2E9-E297-4BB3-9043-BA6EAD19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1461A-598B-46B8-A42D-5C2EEF80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55A71-9B1D-43B3-91D6-31E81CF1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CBD8-E3ED-4C3B-939D-47DAB444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D046-6DC6-43C7-A39B-77D975A6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3D717-FF1F-450D-BCFD-8A5A658FC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1163-C478-4CCF-B626-DE578A6C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FCF8-D93C-468C-9918-5F7AB1A1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813B-88C1-4F6A-8FAF-3F9F5A8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6A2C-97A3-46D9-8D6F-BFB6A2F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BBAF3-A262-42D0-AE72-5DBB9470E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62775-6801-4448-9D78-EA5E0600B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E0E4-7A3C-4D06-9584-0DBAECF0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F784-654D-469A-ADA5-8925E6B0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9EB5-E59B-467F-8699-435A76A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82312-2E51-4357-A368-784D8C5C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2D731-AA36-4F6D-90D1-E2440BF5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4F5C-7A20-41B1-B13C-16EB45654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ADCD-7D60-4DA1-9714-30C3441B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A6C2-D7F6-455F-8412-C550FEFB1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2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B8F30-B3E6-4733-B66A-81B2F3BA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884" r="18880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00392-4556-4CCE-A01F-0D42D6169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Capstone Project 1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Movie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E972F-E931-491D-A842-EEA9AF45D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Capstone Project 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Amin Yaesoubi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Springboard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Data Science Career Track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December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5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C8B2-4A27-4322-A701-91B7610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8FD9-E446-47AD-BA8C-DBBA99F9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Correlation between number of ratings and average of ratings</a:t>
            </a:r>
          </a:p>
          <a:p>
            <a:endParaRPr lang="en-CA" dirty="0"/>
          </a:p>
        </p:txBody>
      </p:sp>
      <p:pic>
        <p:nvPicPr>
          <p:cNvPr id="4" name="Picture 3" descr="C:\Users\Amin\AppData\Local\Microsoft\Windows\INetCache\Content.MSO\3E0E2EB4.tmp">
            <a:extLst>
              <a:ext uri="{FF2B5EF4-FFF2-40B4-BE49-F238E27FC236}">
                <a16:creationId xmlns:a16="http://schemas.microsoft.com/office/drawing/2014/main" id="{FB9DB4D1-E397-40B6-9D9C-AE0FD365DE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71" y="2671604"/>
            <a:ext cx="4428491" cy="350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86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9DFF-6A86-451B-8263-EF943E8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Machine Learning: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7F0B-3E23-44F1-A702-0CD64AE3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Random Forest (RF) was used to find out important features and reduce dimensionality</a:t>
            </a:r>
          </a:p>
          <a:p>
            <a:r>
              <a:rPr lang="en-US" sz="2000" dirty="0" err="1"/>
              <a:t>XGBoost</a:t>
            </a:r>
            <a:r>
              <a:rPr lang="en-US" sz="2000" dirty="0"/>
              <a:t> was used for prediction</a:t>
            </a:r>
          </a:p>
          <a:p>
            <a:endParaRPr lang="en-US" sz="2000" dirty="0"/>
          </a:p>
          <a:p>
            <a:r>
              <a:rPr lang="en-US" sz="2000" dirty="0"/>
              <a:t>Overall strategy: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Get 1% of data as a sample.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Use Random Forest to find out important components and reduce dimensionality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Use </a:t>
            </a:r>
            <a:r>
              <a:rPr lang="en-US" sz="1800" dirty="0" err="1"/>
              <a:t>XGBoost</a:t>
            </a:r>
            <a:r>
              <a:rPr lang="en-US" sz="1800" dirty="0"/>
              <a:t> on important components of all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Split the data into training and test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Train various learning models, with cross-validated hyperparameter tuning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Apply the models to the test dataset to get measures of performance</a:t>
            </a:r>
            <a:endParaRPr lang="en-US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47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628A-AD0B-4CCD-985B-D79E9B53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Machine Learning: Heatmap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F955-AF61-41A6-B3FB-D549F1EC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Correlations between features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6368D3E-3576-47FC-992D-65BA7776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1" y="2450306"/>
            <a:ext cx="5038733" cy="38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7819-5308-4E1E-B39E-712590E6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Machine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Learning:RF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4AD-CB39-4BFA-B84A-00144A9D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US" dirty="0"/>
              <a:t>Selected the most informative columns using Random Forest Model.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5D875F-ACB2-4A01-8B85-510F08DF9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1" y="2957518"/>
            <a:ext cx="8358194" cy="366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9AEB-3967-49F0-9B74-AF3A86E5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Machine Learning: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XGBoost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F3F8-4117-4E70-90B7-AA561725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48"/>
            <a:ext cx="10515600" cy="5382419"/>
          </a:xfrm>
        </p:spPr>
        <p:txBody>
          <a:bodyPr/>
          <a:lstStyle/>
          <a:p>
            <a:r>
              <a:rPr lang="en-US" dirty="0"/>
              <a:t>The best estimator was selected by Randomized Grid Search with Stratified Shuffle Split Cross Validation.</a:t>
            </a:r>
          </a:p>
          <a:p>
            <a:r>
              <a:rPr lang="en-US" dirty="0"/>
              <a:t>The best hyperparameters included a tree count of 250, max depth of 10, and allowing trees to consider all features</a:t>
            </a:r>
          </a:p>
          <a:p>
            <a:endParaRPr lang="en-CA" dirty="0"/>
          </a:p>
          <a:p>
            <a:r>
              <a:rPr lang="en-US" b="1" dirty="0"/>
              <a:t>The results of the algorithm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8DFCA-DD5D-460F-80B5-20E8481B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4226712"/>
            <a:ext cx="5791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5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D872-DA3E-4B32-BDC6-D19CFFA5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Recommender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26A70A-183A-44FF-AB4C-0876D0CB4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553369"/>
            <a:ext cx="802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D72B1-2BF6-4E97-9478-3C31713E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6" y="2219325"/>
            <a:ext cx="4171950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20CF3C-B538-4DFA-8CA1-DDB2663DC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3933825"/>
            <a:ext cx="88487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058D7-36DC-4009-89E1-5DFD48C71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06" y="4576762"/>
            <a:ext cx="60769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3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4929-AF20-438A-9734-2E795F19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082D-D015-4973-9023-60059E26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Nowadays, we need recommender systems almost everywhere in </a:t>
            </a:r>
            <a:r>
              <a:rPr lang="en-CA" sz="2500" dirty="0"/>
              <a:t>our lives.</a:t>
            </a:r>
          </a:p>
          <a:p>
            <a:r>
              <a:rPr lang="en-US" sz="2500" dirty="0"/>
              <a:t>Retailers are become more interested in recommender.</a:t>
            </a:r>
          </a:p>
          <a:p>
            <a:r>
              <a:rPr lang="en-US" sz="2500" dirty="0"/>
              <a:t>Systems to analyze patterns of user interest in products and </a:t>
            </a:r>
            <a:r>
              <a:rPr lang="en-CA" sz="2500" dirty="0"/>
              <a:t>provide personalized recommendations.</a:t>
            </a:r>
          </a:p>
          <a:p>
            <a:r>
              <a:rPr lang="en-US" sz="2500" dirty="0"/>
              <a:t>Since we want to work with movie dataset, the client of this project could be Amazon, Netflix, Hulu, HBO, etc.</a:t>
            </a:r>
          </a:p>
          <a:p>
            <a:r>
              <a:rPr lang="en-US" sz="2500" dirty="0"/>
              <a:t>Giving good recommendations will help users spend less time searching for their type of movie and having a recommender </a:t>
            </a:r>
            <a:r>
              <a:rPr lang="en-CA" sz="2500" dirty="0"/>
              <a:t>platform.</a:t>
            </a:r>
          </a:p>
          <a:p>
            <a:r>
              <a:rPr lang="en-US" sz="2500" dirty="0"/>
              <a:t>This will help the customer to continue with the service and </a:t>
            </a:r>
            <a:r>
              <a:rPr lang="en-CA" sz="2500" dirty="0"/>
              <a:t>having a good experience</a:t>
            </a:r>
            <a:r>
              <a:rPr lang="en-US" sz="2500" dirty="0"/>
              <a:t>.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1046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73EF-B015-4A39-9702-CB3CF0A7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0AF2-65DC-4684-8847-ECBF4566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We will be using the </a:t>
            </a:r>
            <a:r>
              <a:rPr lang="en-CA" dirty="0" err="1"/>
              <a:t>MovieLens</a:t>
            </a:r>
            <a:r>
              <a:rPr lang="en-CA" dirty="0"/>
              <a:t> dataset for this purpose. It has been collected by the </a:t>
            </a:r>
            <a:r>
              <a:rPr lang="en-CA" dirty="0" err="1"/>
              <a:t>GroupLens</a:t>
            </a:r>
            <a:r>
              <a:rPr lang="en-CA" dirty="0"/>
              <a:t> Research Project at the University of Minnesota. </a:t>
            </a:r>
            <a:r>
              <a:rPr lang="en-CA" dirty="0" err="1"/>
              <a:t>MovieLens</a:t>
            </a:r>
            <a:r>
              <a:rPr lang="en-CA" dirty="0"/>
              <a:t> 100K dataset consists of:</a:t>
            </a:r>
          </a:p>
          <a:p>
            <a:pPr marL="0" indent="0">
              <a:buNone/>
            </a:pPr>
            <a:endParaRPr lang="en-CA" dirty="0"/>
          </a:p>
          <a:p>
            <a:pPr lvl="0"/>
            <a:r>
              <a:rPr lang="en-CA" b="1" dirty="0"/>
              <a:t>100,000 ratings</a:t>
            </a:r>
            <a:r>
              <a:rPr lang="en-CA" dirty="0"/>
              <a:t> (1-5) from 943 users on 1682 movies.</a:t>
            </a:r>
          </a:p>
          <a:p>
            <a:pPr lvl="0"/>
            <a:r>
              <a:rPr lang="en-CA" dirty="0"/>
              <a:t>Each user has rated </a:t>
            </a:r>
            <a:r>
              <a:rPr lang="en-CA" b="1" dirty="0"/>
              <a:t>at least 20 movies.</a:t>
            </a:r>
            <a:endParaRPr lang="en-CA" dirty="0"/>
          </a:p>
          <a:p>
            <a:pPr lvl="0"/>
            <a:r>
              <a:rPr lang="en-CA" dirty="0"/>
              <a:t>Simple demographic info for the users (age, gender, occupation, zip)</a:t>
            </a:r>
          </a:p>
          <a:p>
            <a:pPr lvl="0"/>
            <a:r>
              <a:rPr lang="en-CA" dirty="0"/>
              <a:t>Genre information of movies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943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628D-9729-405A-B1E2-1BEBB3B4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695-0E32-4589-976C-489487B8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We conduct the following steps to clean up data and pick useful features.</a:t>
            </a:r>
          </a:p>
          <a:p>
            <a:pPr marL="0" indent="0">
              <a:buNone/>
            </a:pPr>
            <a:r>
              <a:rPr lang="en-CA" sz="1800" dirty="0"/>
              <a:t>1- Merge all 3 tables to one table and mapped each column which has code to real data and picked useful columns for further analysis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lvl="0" indent="0">
              <a:buNone/>
            </a:pPr>
            <a:r>
              <a:rPr lang="en-CA" sz="1800" dirty="0"/>
              <a:t>2- Search for missing values and filling them with appropriate value like mean</a:t>
            </a:r>
          </a:p>
          <a:p>
            <a:pPr marL="0" lvl="0" indent="0">
              <a:buNone/>
            </a:pPr>
            <a:r>
              <a:rPr lang="en-CA" sz="1800" dirty="0"/>
              <a:t>3- Finding outliers &amp; Fix then</a:t>
            </a:r>
          </a:p>
          <a:p>
            <a:pPr marL="457200" lvl="1" indent="0">
              <a:buNone/>
            </a:pPr>
            <a:r>
              <a:rPr lang="en-CA" sz="1600" dirty="0"/>
              <a:t>Trying to find outliers and check the values if they are in the scope or not? For example, “Ratings” data frame, has one column ‘Rating’ which must have a value   between 1 to 5, and apply command “.</a:t>
            </a:r>
            <a:r>
              <a:rPr lang="en-CA" sz="1600" dirty="0" err="1"/>
              <a:t>groupby</a:t>
            </a:r>
            <a:r>
              <a:rPr lang="en-CA" sz="1600" dirty="0"/>
              <a:t>(‘Rating’)”  to data frame and check this column has any other value other than 1 to 5 or not? If yes, replace with appropriate value.</a:t>
            </a:r>
          </a:p>
          <a:p>
            <a:pPr marL="0" indent="0">
              <a:buNone/>
            </a:pPr>
            <a:r>
              <a:rPr lang="en-CA" sz="1800" dirty="0"/>
              <a:t>4- Drop duplicates	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2D7E2-A8FA-475D-AF63-7EAB6D7A98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54" y="3006234"/>
            <a:ext cx="5943600" cy="122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94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01D8-F669-4137-B791-8944DA5C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7FAF-DFF4-4FFB-AB3E-89C1E094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Distribution of movies in each genre</a:t>
            </a:r>
          </a:p>
          <a:p>
            <a:endParaRPr lang="en-CA" dirty="0"/>
          </a:p>
        </p:txBody>
      </p:sp>
      <p:pic>
        <p:nvPicPr>
          <p:cNvPr id="4" name="Picture 3" descr="C:\Users\Amin\AppData\Local\Microsoft\Windows\INetCache\Content.MSO\FADCC81E.tmp">
            <a:extLst>
              <a:ext uri="{FF2B5EF4-FFF2-40B4-BE49-F238E27FC236}">
                <a16:creationId xmlns:a16="http://schemas.microsoft.com/office/drawing/2014/main" id="{13A58E54-C755-429F-A02F-61EA1F8F2B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4" y="2821464"/>
            <a:ext cx="7034213" cy="2872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96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76E4-A131-48D3-8F28-C2FA5685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97AC-6A8A-417B-9787-70A36EE0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Distribution of users in each age group and in each occupation</a:t>
            </a:r>
          </a:p>
          <a:p>
            <a:endParaRPr lang="en-CA" dirty="0"/>
          </a:p>
        </p:txBody>
      </p:sp>
      <p:pic>
        <p:nvPicPr>
          <p:cNvPr id="4" name="Picture 3" descr="C:\Users\Amin\AppData\Local\Microsoft\Windows\INetCache\Content.MSO\6C5449DC.tmp">
            <a:extLst>
              <a:ext uri="{FF2B5EF4-FFF2-40B4-BE49-F238E27FC236}">
                <a16:creationId xmlns:a16="http://schemas.microsoft.com/office/drawing/2014/main" id="{4AE8B25F-4859-4E11-B8A1-32F03F06DB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9" y="2690019"/>
            <a:ext cx="4782662" cy="336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min\AppData\Local\Microsoft\Windows\INetCache\Content.MSO\BA69384A.tmp">
            <a:extLst>
              <a:ext uri="{FF2B5EF4-FFF2-40B4-BE49-F238E27FC236}">
                <a16:creationId xmlns:a16="http://schemas.microsoft.com/office/drawing/2014/main" id="{18D20972-43C4-4878-A413-EFFBB804C3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05" y="2748439"/>
            <a:ext cx="6314758" cy="350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9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8851-983A-4A31-BF3F-2A278C89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BA06-789A-4CE2-8C70-180F1FB2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Distribution of ratings</a:t>
            </a:r>
          </a:p>
        </p:txBody>
      </p:sp>
      <p:pic>
        <p:nvPicPr>
          <p:cNvPr id="4" name="Picture 3" descr="C:\Users\Amin\AppData\Local\Microsoft\Windows\INetCache\Content.MSO\D5FA26E8.tmp">
            <a:extLst>
              <a:ext uri="{FF2B5EF4-FFF2-40B4-BE49-F238E27FC236}">
                <a16:creationId xmlns:a16="http://schemas.microsoft.com/office/drawing/2014/main" id="{C8ED8CC0-471E-4E04-8801-9F8035FE37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4" y="2851626"/>
            <a:ext cx="5047615" cy="314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min\AppData\Local\Microsoft\Windows\INetCache\Content.MSO\82F87536.tmp">
            <a:extLst>
              <a:ext uri="{FF2B5EF4-FFF2-40B4-BE49-F238E27FC236}">
                <a16:creationId xmlns:a16="http://schemas.microsoft.com/office/drawing/2014/main" id="{17CFB8FB-4780-4264-9E0A-0E375C524D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5" y="2865752"/>
            <a:ext cx="4893311" cy="3049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1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9FBE-A0A0-40E5-B3D6-CD2C3709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B63B-F409-4C81-8968-9A5338F3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="1" dirty="0"/>
              <a:t>Distribution of rating of most 5 popular genres in each age group</a:t>
            </a:r>
          </a:p>
          <a:p>
            <a:endParaRPr lang="en-CA" dirty="0"/>
          </a:p>
        </p:txBody>
      </p:sp>
      <p:pic>
        <p:nvPicPr>
          <p:cNvPr id="4" name="Picture 3" descr="C:\Users\Amin\AppData\Local\Microsoft\Windows\INetCache\Content.MSO\D6E2F07A.tmp">
            <a:extLst>
              <a:ext uri="{FF2B5EF4-FFF2-40B4-BE49-F238E27FC236}">
                <a16:creationId xmlns:a16="http://schemas.microsoft.com/office/drawing/2014/main" id="{8B9B5538-8E98-4879-A846-00FF2529B8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2402046"/>
            <a:ext cx="10070306" cy="440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3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E588-5A17-4A47-A162-7332324F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Data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1B9C-1888-4B32-93F7-9A9B666E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Distributation</a:t>
            </a:r>
            <a:r>
              <a:rPr lang="en-US" b="1" dirty="0"/>
              <a:t> of rating for top five movies in dataset</a:t>
            </a:r>
          </a:p>
          <a:p>
            <a:endParaRPr lang="en-CA" dirty="0"/>
          </a:p>
        </p:txBody>
      </p:sp>
      <p:pic>
        <p:nvPicPr>
          <p:cNvPr id="6" name="Picture 5" descr="C:\Users\Amin\AppData\Local\Microsoft\Windows\INetCache\Content.MSO\B932964.tmp">
            <a:extLst>
              <a:ext uri="{FF2B5EF4-FFF2-40B4-BE49-F238E27FC236}">
                <a16:creationId xmlns:a16="http://schemas.microsoft.com/office/drawing/2014/main" id="{429E09CF-0087-4AF0-B43A-85F8A000FE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89" y="2521744"/>
            <a:ext cx="3998595" cy="335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84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548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Capstone Project 1 Movie Recommendation Engine</vt:lpstr>
      <vt:lpstr>Overview</vt:lpstr>
      <vt:lpstr>Data</vt:lpstr>
      <vt:lpstr>Data Wrangling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Machine Learning: Overview</vt:lpstr>
      <vt:lpstr>Machine Learning: Heatmap</vt:lpstr>
      <vt:lpstr>Machine Learning:RF</vt:lpstr>
      <vt:lpstr>Machine Learning: XGBoost</vt:lpstr>
      <vt:lpstr>Recommender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Yaesoubi</dc:creator>
  <cp:lastModifiedBy>Amin Yaesoubi</cp:lastModifiedBy>
  <cp:revision>12</cp:revision>
  <dcterms:created xsi:type="dcterms:W3CDTF">2019-11-29T14:21:08Z</dcterms:created>
  <dcterms:modified xsi:type="dcterms:W3CDTF">2019-11-29T16:06:22Z</dcterms:modified>
</cp:coreProperties>
</file>