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CB83-6132-47E7-972C-AD3474577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CF18D84-AEE6-48C2-8624-2D80999A8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799C1B-B115-464D-BBD5-9E99F11C6A70}"/>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89C19203-EA94-4734-9453-1AEB48314F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896358-8113-49AC-A301-7FB5979A054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17688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F562-5A01-40A1-88A3-D4268554C5C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707D7B-CC63-426D-8728-6F3401ADE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01C9C7-BD92-46E0-A02E-8E0143BF7979}"/>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05D2B76E-FFDE-4EC8-9275-51AE883A3B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E35F0F-0F28-4CC4-8CC0-99182BCAEE45}"/>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42952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31E46-C215-4332-96D3-44E64B8674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5226D8-4ABD-46B6-97CE-BB8525E18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0A29B6-276F-4146-AF2F-263E4258A244}"/>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CB5581FE-AD22-4D74-B759-3C0131E56E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0A7DDE-7A5E-4134-BACC-6260DA55EE4F}"/>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83940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3258-46A0-4371-A76F-0B463C6BB5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9C17D1-1F1B-4171-A530-546C53340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A2B5-2A75-4501-ACC1-3ACACA6B6DE4}"/>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F7451113-5D8F-4470-A2D1-91DC7F2D62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D1E400-498D-4391-BB7C-D86B14C224E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76459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BF8-B2CA-4A7A-A5BF-F0833EF74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D25367-EF6D-4A4E-A673-5B4763CE9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65704-7A24-4696-A9E7-07CDF2F9ACD3}"/>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15CA5695-8CB7-459B-BB64-6A006C4C66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A96B8D-E743-4D51-B4D5-B1EEF78BCC18}"/>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404413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184-B851-4533-BC70-9C92E08238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D07F2C-3024-4C2B-AEED-FFA26274F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A7D096-2F80-444E-B63E-AB46455A8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F22B234-FE4B-4D80-935B-22A82F07B0E8}"/>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6" name="Footer Placeholder 5">
            <a:extLst>
              <a:ext uri="{FF2B5EF4-FFF2-40B4-BE49-F238E27FC236}">
                <a16:creationId xmlns:a16="http://schemas.microsoft.com/office/drawing/2014/main" id="{D599E635-F05E-4A43-BC54-2172DDCFAB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D1FFF88-A26A-49D2-90FD-6158A3ACA5DD}"/>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43813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DF2-DE82-4906-9022-6A6B6BAC51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32AE03-FCF4-448E-8ECD-3D0A0BB4D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F1FD7-17B8-49E8-8AFB-B833676AB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5101692-245F-4B99-8331-0B6086415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7C92F-12F6-4245-820B-8FD70F131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4F6F9A-5CE9-4AD8-BE67-484C2C5D93BA}"/>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8" name="Footer Placeholder 7">
            <a:extLst>
              <a:ext uri="{FF2B5EF4-FFF2-40B4-BE49-F238E27FC236}">
                <a16:creationId xmlns:a16="http://schemas.microsoft.com/office/drawing/2014/main" id="{CD94F78D-2BF0-40BC-ACE1-5FBCD5731E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FB11EE-753C-4B61-8925-8EC47B934F2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47014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E6F9-DD13-4337-B919-EFC1B29513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D12142E-39EC-44B4-A6CF-78223D7DB7B8}"/>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4" name="Footer Placeholder 3">
            <a:extLst>
              <a:ext uri="{FF2B5EF4-FFF2-40B4-BE49-F238E27FC236}">
                <a16:creationId xmlns:a16="http://schemas.microsoft.com/office/drawing/2014/main" id="{F36A8657-110A-4327-A27C-A0F8089AEB3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A23ACD1-8E1B-45BB-8F25-B5A11C20460F}"/>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7694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5E4CA-BF27-42E6-A4D6-3F96673C4736}"/>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3" name="Footer Placeholder 2">
            <a:extLst>
              <a:ext uri="{FF2B5EF4-FFF2-40B4-BE49-F238E27FC236}">
                <a16:creationId xmlns:a16="http://schemas.microsoft.com/office/drawing/2014/main" id="{D70F2560-622A-4EDA-B9AB-08AC7491AC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FBF6E63-473A-4930-9DBE-B20E9195839A}"/>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32432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336-C25A-4C22-A9FB-338A199E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6FBFDE-C20F-494F-960A-D3B47CB64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4D9934-80F8-473A-9CF9-790EBB645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F70EB-C165-4199-B30E-C2A982DCEB5D}"/>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6" name="Footer Placeholder 5">
            <a:extLst>
              <a:ext uri="{FF2B5EF4-FFF2-40B4-BE49-F238E27FC236}">
                <a16:creationId xmlns:a16="http://schemas.microsoft.com/office/drawing/2014/main" id="{143EC99D-088B-43A6-A105-68F9AAE7AE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255EC5-AF31-477B-943A-3A69E17F4CA4}"/>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368680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0312-3266-4414-8DE6-3AA0FCD88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A391B81-6E8A-46C5-BAE9-9BC03CDC0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399344-FB8B-43D3-87FB-D4BEE4E1F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8C966-C49D-413A-BCE1-3BEEE1639840}"/>
              </a:ext>
            </a:extLst>
          </p:cNvPr>
          <p:cNvSpPr>
            <a:spLocks noGrp="1"/>
          </p:cNvSpPr>
          <p:nvPr>
            <p:ph type="dt" sz="half" idx="10"/>
          </p:nvPr>
        </p:nvSpPr>
        <p:spPr/>
        <p:txBody>
          <a:bodyPr/>
          <a:lstStyle/>
          <a:p>
            <a:fld id="{F03BAD68-7912-49D1-BBFB-B8FDE2D01656}" type="datetimeFigureOut">
              <a:rPr lang="en-CA" smtClean="0"/>
              <a:t>2020-02-03</a:t>
            </a:fld>
            <a:endParaRPr lang="en-CA"/>
          </a:p>
        </p:txBody>
      </p:sp>
      <p:sp>
        <p:nvSpPr>
          <p:cNvPr id="6" name="Footer Placeholder 5">
            <a:extLst>
              <a:ext uri="{FF2B5EF4-FFF2-40B4-BE49-F238E27FC236}">
                <a16:creationId xmlns:a16="http://schemas.microsoft.com/office/drawing/2014/main" id="{9AE11463-5C01-4D77-AD96-C6D3C35C77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E2D258-7AF7-4E75-BB03-410643D41CC7}"/>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4587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93CF2-8E14-47D9-A99C-ED5F18EC1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34FB0A-8A9B-4F63-B90B-FF013BD2F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51C311-5828-4350-A1FC-25E997C9B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BAD68-7912-49D1-BBFB-B8FDE2D01656}" type="datetimeFigureOut">
              <a:rPr lang="en-CA" smtClean="0"/>
              <a:t>2020-02-03</a:t>
            </a:fld>
            <a:endParaRPr lang="en-CA"/>
          </a:p>
        </p:txBody>
      </p:sp>
      <p:sp>
        <p:nvSpPr>
          <p:cNvPr id="5" name="Footer Placeholder 4">
            <a:extLst>
              <a:ext uri="{FF2B5EF4-FFF2-40B4-BE49-F238E27FC236}">
                <a16:creationId xmlns:a16="http://schemas.microsoft.com/office/drawing/2014/main" id="{48852FDB-F17E-4D5C-803B-29649D858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AA15BF9-B0F1-4312-9CDC-CF6F8F4AF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E321E-BC2A-4301-B84B-53319D93DCD8}" type="slidenum">
              <a:rPr lang="en-CA" smtClean="0"/>
              <a:t>‹#›</a:t>
            </a:fld>
            <a:endParaRPr lang="en-CA"/>
          </a:p>
        </p:txBody>
      </p:sp>
    </p:spTree>
    <p:extLst>
      <p:ext uri="{BB962C8B-B14F-4D97-AF65-F5344CB8AC3E}">
        <p14:creationId xmlns:p14="http://schemas.microsoft.com/office/powerpoint/2010/main" val="134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F16CDA-D413-4C5F-B420-A3BFA17B3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3" b="2"/>
          <a:stretch/>
        </p:blipFill>
        <p:spPr bwMode="auto">
          <a:xfrm>
            <a:off x="4476307" y="595421"/>
            <a:ext cx="7715693" cy="565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71">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itle 1">
            <a:extLst>
              <a:ext uri="{FF2B5EF4-FFF2-40B4-BE49-F238E27FC236}">
                <a16:creationId xmlns:a16="http://schemas.microsoft.com/office/drawing/2014/main" id="{BEE3764F-DAE8-4B84-AC36-FDAB011FE83C}"/>
              </a:ext>
            </a:extLst>
          </p:cNvPr>
          <p:cNvSpPr>
            <a:spLocks noGrp="1"/>
          </p:cNvSpPr>
          <p:nvPr>
            <p:ph type="ctrTitle"/>
          </p:nvPr>
        </p:nvSpPr>
        <p:spPr>
          <a:xfrm>
            <a:off x="804484" y="2546823"/>
            <a:ext cx="3948269" cy="2383844"/>
          </a:xfrm>
        </p:spPr>
        <p:txBody>
          <a:bodyPr anchor="t">
            <a:normAutofit fontScale="90000"/>
          </a:bodyPr>
          <a:lstStyle/>
          <a:p>
            <a:pPr indent="-228600"/>
            <a:r>
              <a:rPr lang="en-US" sz="2400" dirty="0">
                <a:solidFill>
                  <a:srgbClr val="000000"/>
                </a:solidFill>
              </a:rPr>
              <a:t>Capstone Project 2</a:t>
            </a:r>
            <a:br>
              <a:rPr lang="en-US" sz="2400" dirty="0">
                <a:solidFill>
                  <a:srgbClr val="000000"/>
                </a:solidFill>
              </a:rPr>
            </a:br>
            <a:r>
              <a:rPr lang="en-US" sz="2400" dirty="0">
                <a:solidFill>
                  <a:srgbClr val="000000"/>
                </a:solidFill>
              </a:rPr>
              <a:t>Amin Yaesoubi</a:t>
            </a:r>
            <a:br>
              <a:rPr lang="en-US" sz="2400" dirty="0">
                <a:solidFill>
                  <a:srgbClr val="000000"/>
                </a:solidFill>
              </a:rPr>
            </a:br>
            <a:br>
              <a:rPr lang="en-US" sz="2400" dirty="0">
                <a:solidFill>
                  <a:srgbClr val="000000"/>
                </a:solidFill>
              </a:rPr>
            </a:br>
            <a:r>
              <a:rPr lang="en-US" sz="2400" dirty="0">
                <a:solidFill>
                  <a:srgbClr val="000000"/>
                </a:solidFill>
              </a:rPr>
              <a:t>Springboard</a:t>
            </a:r>
            <a:br>
              <a:rPr lang="en-US" sz="2400" dirty="0">
                <a:solidFill>
                  <a:srgbClr val="000000"/>
                </a:solidFill>
              </a:rPr>
            </a:br>
            <a:r>
              <a:rPr lang="en-US" sz="2400" dirty="0">
                <a:solidFill>
                  <a:srgbClr val="000000"/>
                </a:solidFill>
              </a:rPr>
              <a:t>Data Science Career Track</a:t>
            </a:r>
            <a:br>
              <a:rPr lang="en-US" sz="2400" dirty="0">
                <a:solidFill>
                  <a:srgbClr val="000000"/>
                </a:solidFill>
              </a:rPr>
            </a:br>
            <a:r>
              <a:rPr lang="en-US" sz="2400" dirty="0">
                <a:solidFill>
                  <a:srgbClr val="000000"/>
                </a:solidFill>
              </a:rPr>
              <a:t>February 2020</a:t>
            </a:r>
            <a:br>
              <a:rPr lang="en-US" sz="2400" dirty="0">
                <a:solidFill>
                  <a:srgbClr val="000000"/>
                </a:solidFill>
              </a:rPr>
            </a:br>
            <a:endParaRPr lang="en-CA" sz="2400" dirty="0">
              <a:solidFill>
                <a:srgbClr val="000000"/>
              </a:solidFill>
            </a:endParaRPr>
          </a:p>
        </p:txBody>
      </p:sp>
      <p:sp>
        <p:nvSpPr>
          <p:cNvPr id="3" name="Subtitle 2">
            <a:extLst>
              <a:ext uri="{FF2B5EF4-FFF2-40B4-BE49-F238E27FC236}">
                <a16:creationId xmlns:a16="http://schemas.microsoft.com/office/drawing/2014/main" id="{F5D9AF98-00A7-4564-80C1-A0C287320D5A}"/>
              </a:ext>
            </a:extLst>
          </p:cNvPr>
          <p:cNvSpPr>
            <a:spLocks noGrp="1"/>
          </p:cNvSpPr>
          <p:nvPr>
            <p:ph type="subTitle" idx="1"/>
          </p:nvPr>
        </p:nvSpPr>
        <p:spPr>
          <a:xfrm>
            <a:off x="804788" y="1485718"/>
            <a:ext cx="3745947" cy="1061105"/>
          </a:xfrm>
        </p:spPr>
        <p:txBody>
          <a:bodyPr anchor="b">
            <a:normAutofit/>
          </a:bodyPr>
          <a:lstStyle/>
          <a:p>
            <a:r>
              <a:rPr lang="en-US" sz="1800" dirty="0">
                <a:solidFill>
                  <a:srgbClr val="000000"/>
                </a:solidFill>
              </a:rPr>
              <a:t>Capstone Project 2</a:t>
            </a:r>
            <a:br>
              <a:rPr lang="en-US" sz="1800" dirty="0">
                <a:solidFill>
                  <a:srgbClr val="000000"/>
                </a:solidFill>
              </a:rPr>
            </a:br>
            <a:r>
              <a:rPr lang="en-US" sz="1800" dirty="0">
                <a:solidFill>
                  <a:srgbClr val="000000"/>
                </a:solidFill>
              </a:rPr>
              <a:t>Breast Cancer Classification</a:t>
            </a:r>
            <a:endParaRPr lang="en-CA" sz="1800" dirty="0">
              <a:solidFill>
                <a:srgbClr val="000000"/>
              </a:solidFill>
            </a:endParaRPr>
          </a:p>
        </p:txBody>
      </p:sp>
    </p:spTree>
    <p:extLst>
      <p:ext uri="{BB962C8B-B14F-4D97-AF65-F5344CB8AC3E}">
        <p14:creationId xmlns:p14="http://schemas.microsoft.com/office/powerpoint/2010/main" val="311974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6B0C-E7E2-45BF-8B76-87167B5CAEB4}"/>
              </a:ext>
            </a:extLst>
          </p:cNvPr>
          <p:cNvSpPr>
            <a:spLocks noGrp="1"/>
          </p:cNvSpPr>
          <p:nvPr>
            <p:ph type="title"/>
          </p:nvPr>
        </p:nvSpPr>
        <p:spPr/>
        <p:txBody>
          <a:bodyPr/>
          <a:lstStyle/>
          <a:p>
            <a:r>
              <a:rPr lang="en-US" dirty="0">
                <a:latin typeface="Arial" pitchFamily="34" charset="0"/>
                <a:cs typeface="Arial" pitchFamily="34" charset="0"/>
              </a:rPr>
              <a:t>Machine Learning: Overview</a:t>
            </a:r>
            <a:endParaRPr lang="en-CA" dirty="0"/>
          </a:p>
        </p:txBody>
      </p:sp>
      <p:sp>
        <p:nvSpPr>
          <p:cNvPr id="3" name="Content Placeholder 2">
            <a:extLst>
              <a:ext uri="{FF2B5EF4-FFF2-40B4-BE49-F238E27FC236}">
                <a16:creationId xmlns:a16="http://schemas.microsoft.com/office/drawing/2014/main" id="{213F8839-C683-4029-9637-56B89393747B}"/>
              </a:ext>
            </a:extLst>
          </p:cNvPr>
          <p:cNvSpPr>
            <a:spLocks noGrp="1"/>
          </p:cNvSpPr>
          <p:nvPr>
            <p:ph idx="1"/>
          </p:nvPr>
        </p:nvSpPr>
        <p:spPr/>
        <p:txBody>
          <a:bodyPr>
            <a:normAutofit lnSpcReduction="10000"/>
          </a:bodyPr>
          <a:lstStyle/>
          <a:p>
            <a:pPr lvl="0"/>
            <a:r>
              <a:rPr lang="en-US" dirty="0"/>
              <a:t>Random Forest (RF) was used to find out importance of features.</a:t>
            </a:r>
            <a:endParaRPr lang="en-CA" sz="3600" dirty="0"/>
          </a:p>
          <a:p>
            <a:pPr lvl="0"/>
            <a:r>
              <a:rPr lang="en-US" dirty="0"/>
              <a:t>Boruta and Variance Inflation Factor (VIF) used for features selection.</a:t>
            </a:r>
            <a:endParaRPr lang="en-CA" sz="3600" dirty="0"/>
          </a:p>
          <a:p>
            <a:pPr lvl="0"/>
            <a:r>
              <a:rPr lang="en-US" dirty="0" err="1"/>
              <a:t>XGBoost</a:t>
            </a:r>
            <a:r>
              <a:rPr lang="en-US" dirty="0"/>
              <a:t> was used for prediction.</a:t>
            </a:r>
            <a:endParaRPr lang="en-CA" sz="3600" dirty="0"/>
          </a:p>
          <a:p>
            <a:pPr lvl="0"/>
            <a:r>
              <a:rPr lang="en-US" dirty="0"/>
              <a:t>Overall strategy:</a:t>
            </a:r>
            <a:endParaRPr lang="en-CA" sz="3600" dirty="0"/>
          </a:p>
          <a:p>
            <a:pPr lvl="1"/>
            <a:r>
              <a:rPr lang="en-US" dirty="0"/>
              <a:t>Use Random Forest to find out importance of components </a:t>
            </a:r>
            <a:endParaRPr lang="en-CA" sz="3200" dirty="0"/>
          </a:p>
          <a:p>
            <a:pPr lvl="1"/>
            <a:r>
              <a:rPr lang="en-US" dirty="0"/>
              <a:t>Reduce features with VIF compare with Boruta has more accuracy in this case</a:t>
            </a:r>
            <a:endParaRPr lang="en-CA" sz="3200" dirty="0"/>
          </a:p>
          <a:p>
            <a:pPr lvl="1"/>
            <a:r>
              <a:rPr lang="en-US" dirty="0"/>
              <a:t>Use </a:t>
            </a:r>
            <a:r>
              <a:rPr lang="en-US" dirty="0" err="1"/>
              <a:t>XGBoost</a:t>
            </a:r>
            <a:r>
              <a:rPr lang="en-US" dirty="0"/>
              <a:t> on important components of all data.</a:t>
            </a:r>
            <a:endParaRPr lang="en-CA" sz="3200" dirty="0"/>
          </a:p>
          <a:p>
            <a:pPr lvl="1"/>
            <a:r>
              <a:rPr lang="en-US" dirty="0"/>
              <a:t>Split the data into training and test datasets</a:t>
            </a:r>
            <a:endParaRPr lang="en-CA" sz="3200" dirty="0"/>
          </a:p>
          <a:p>
            <a:pPr lvl="1"/>
            <a:r>
              <a:rPr lang="en-US" dirty="0"/>
              <a:t>Train various learning models, with cross-validated hyperparameter tuning</a:t>
            </a:r>
            <a:endParaRPr lang="en-CA" sz="3200" dirty="0"/>
          </a:p>
          <a:p>
            <a:pPr lvl="1"/>
            <a:r>
              <a:rPr lang="en-US" dirty="0"/>
              <a:t>Apply the models to the test dataset to get measures of performance</a:t>
            </a:r>
            <a:endParaRPr lang="en-CA" sz="3200" dirty="0"/>
          </a:p>
          <a:p>
            <a:endParaRPr lang="en-CA" dirty="0"/>
          </a:p>
        </p:txBody>
      </p:sp>
    </p:spTree>
    <p:extLst>
      <p:ext uri="{BB962C8B-B14F-4D97-AF65-F5344CB8AC3E}">
        <p14:creationId xmlns:p14="http://schemas.microsoft.com/office/powerpoint/2010/main" val="32236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72AE-CEE6-4779-92B4-68126DADD6CE}"/>
              </a:ext>
            </a:extLst>
          </p:cNvPr>
          <p:cNvSpPr>
            <a:spLocks noGrp="1"/>
          </p:cNvSpPr>
          <p:nvPr>
            <p:ph type="title"/>
          </p:nvPr>
        </p:nvSpPr>
        <p:spPr/>
        <p:txBody>
          <a:bodyPr/>
          <a:lstStyle/>
          <a:p>
            <a:r>
              <a:rPr lang="en-CA" b="1" dirty="0"/>
              <a:t>Random Forest</a:t>
            </a:r>
            <a:br>
              <a:rPr lang="en-CA" b="1" dirty="0"/>
            </a:br>
            <a:endParaRPr lang="en-CA" dirty="0"/>
          </a:p>
        </p:txBody>
      </p:sp>
      <p:pic>
        <p:nvPicPr>
          <p:cNvPr id="4" name="Content Placeholder 3" descr="C:\Users\Amin\AppData\Local\Microsoft\Windows\INetCache\Content.MSO\2BDF3830.tmp">
            <a:extLst>
              <a:ext uri="{FF2B5EF4-FFF2-40B4-BE49-F238E27FC236}">
                <a16:creationId xmlns:a16="http://schemas.microsoft.com/office/drawing/2014/main" id="{DCE4595A-AE06-4814-AE4F-0B37E2AF18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034" y="1886262"/>
            <a:ext cx="9793931" cy="4230064"/>
          </a:xfrm>
          <a:prstGeom prst="rect">
            <a:avLst/>
          </a:prstGeom>
          <a:noFill/>
          <a:ln>
            <a:noFill/>
          </a:ln>
        </p:spPr>
      </p:pic>
    </p:spTree>
    <p:extLst>
      <p:ext uri="{BB962C8B-B14F-4D97-AF65-F5344CB8AC3E}">
        <p14:creationId xmlns:p14="http://schemas.microsoft.com/office/powerpoint/2010/main" val="264130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0A6B-A6C4-4670-9E8B-265580B01E94}"/>
              </a:ext>
            </a:extLst>
          </p:cNvPr>
          <p:cNvSpPr>
            <a:spLocks noGrp="1"/>
          </p:cNvSpPr>
          <p:nvPr>
            <p:ph type="title"/>
          </p:nvPr>
        </p:nvSpPr>
        <p:spPr/>
        <p:txBody>
          <a:bodyPr/>
          <a:lstStyle/>
          <a:p>
            <a:r>
              <a:rPr lang="en-US" dirty="0">
                <a:latin typeface="Arial" pitchFamily="34" charset="0"/>
                <a:cs typeface="Arial" pitchFamily="34" charset="0"/>
              </a:rPr>
              <a:t>Machine Learning: </a:t>
            </a:r>
            <a:r>
              <a:rPr lang="en-US" dirty="0" err="1">
                <a:latin typeface="Arial" pitchFamily="34" charset="0"/>
                <a:cs typeface="Arial" pitchFamily="34" charset="0"/>
              </a:rPr>
              <a:t>XGBoost</a:t>
            </a:r>
            <a:endParaRPr lang="en-CA" dirty="0"/>
          </a:p>
        </p:txBody>
      </p:sp>
      <p:sp>
        <p:nvSpPr>
          <p:cNvPr id="3" name="Content Placeholder 2">
            <a:extLst>
              <a:ext uri="{FF2B5EF4-FFF2-40B4-BE49-F238E27FC236}">
                <a16:creationId xmlns:a16="http://schemas.microsoft.com/office/drawing/2014/main" id="{A706416A-5468-432D-AE9F-AFB9F2FB2546}"/>
              </a:ext>
            </a:extLst>
          </p:cNvPr>
          <p:cNvSpPr>
            <a:spLocks noGrp="1"/>
          </p:cNvSpPr>
          <p:nvPr>
            <p:ph idx="1"/>
          </p:nvPr>
        </p:nvSpPr>
        <p:spPr/>
        <p:txBody>
          <a:bodyPr/>
          <a:lstStyle/>
          <a:p>
            <a:r>
              <a:rPr lang="en-CA" b="1" dirty="0"/>
              <a:t>Feature Selection with Bruta and VIF</a:t>
            </a:r>
          </a:p>
          <a:p>
            <a:r>
              <a:rPr lang="en-CA" dirty="0"/>
              <a:t>With using Bruta, features has been reduced to 23 features and with using Variance Inflation Factor (VIF) features has been reduced to 13 features.</a:t>
            </a:r>
          </a:p>
          <a:p>
            <a:r>
              <a:rPr lang="en-CA" b="1" dirty="0"/>
              <a:t>Feature Selection with Bruta and VIF</a:t>
            </a:r>
          </a:p>
          <a:p>
            <a:r>
              <a:rPr lang="en-CA" dirty="0"/>
              <a:t>With using Bruta, features has been reduced to 23 features and with using Variance Inflation Factor (VIF) features has been reduced to 13 features.</a:t>
            </a:r>
          </a:p>
          <a:p>
            <a:endParaRPr lang="en-CA" dirty="0"/>
          </a:p>
        </p:txBody>
      </p:sp>
    </p:spTree>
    <p:extLst>
      <p:ext uri="{BB962C8B-B14F-4D97-AF65-F5344CB8AC3E}">
        <p14:creationId xmlns:p14="http://schemas.microsoft.com/office/powerpoint/2010/main" val="217567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504A8-43BC-43EE-81ED-30B89824B9E7}"/>
              </a:ext>
            </a:extLst>
          </p:cNvPr>
          <p:cNvSpPr>
            <a:spLocks noGrp="1"/>
          </p:cNvSpPr>
          <p:nvPr>
            <p:ph idx="1"/>
          </p:nvPr>
        </p:nvSpPr>
        <p:spPr>
          <a:xfrm>
            <a:off x="838200" y="656134"/>
            <a:ext cx="10515600" cy="5520829"/>
          </a:xfrm>
        </p:spPr>
        <p:txBody>
          <a:bodyPr/>
          <a:lstStyle/>
          <a:p>
            <a:r>
              <a:rPr lang="en-CA" dirty="0"/>
              <a:t>The results of the </a:t>
            </a:r>
            <a:r>
              <a:rPr lang="en-CA" dirty="0" err="1"/>
              <a:t>XGBoost</a:t>
            </a:r>
            <a:r>
              <a:rPr lang="en-CA" dirty="0"/>
              <a:t> algorithm with Boruta feature selection</a:t>
            </a:r>
          </a:p>
          <a:p>
            <a:endParaRPr lang="en-CA" dirty="0"/>
          </a:p>
          <a:p>
            <a:endParaRPr lang="en-CA" dirty="0"/>
          </a:p>
          <a:p>
            <a:endParaRPr lang="en-CA" dirty="0"/>
          </a:p>
          <a:p>
            <a:endParaRPr lang="en-CA" dirty="0"/>
          </a:p>
          <a:p>
            <a:endParaRPr lang="en-CA" dirty="0"/>
          </a:p>
          <a:p>
            <a:r>
              <a:rPr lang="en-CA" dirty="0"/>
              <a:t>The results of the </a:t>
            </a:r>
            <a:r>
              <a:rPr lang="en-CA" dirty="0" err="1"/>
              <a:t>XGBoost</a:t>
            </a:r>
            <a:r>
              <a:rPr lang="en-CA" dirty="0"/>
              <a:t> algorithm with Boruta feature selection</a:t>
            </a:r>
          </a:p>
        </p:txBody>
      </p:sp>
      <p:pic>
        <p:nvPicPr>
          <p:cNvPr id="15" name="Picture 14">
            <a:extLst>
              <a:ext uri="{FF2B5EF4-FFF2-40B4-BE49-F238E27FC236}">
                <a16:creationId xmlns:a16="http://schemas.microsoft.com/office/drawing/2014/main" id="{19ADD9CF-F0AC-43F6-8953-43DBC165C0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3513" y="1233040"/>
            <a:ext cx="5984007" cy="1796345"/>
          </a:xfrm>
          <a:prstGeom prst="rect">
            <a:avLst/>
          </a:prstGeom>
          <a:noFill/>
          <a:ln>
            <a:noFill/>
          </a:ln>
        </p:spPr>
      </p:pic>
      <p:pic>
        <p:nvPicPr>
          <p:cNvPr id="16" name="Picture 15">
            <a:extLst>
              <a:ext uri="{FF2B5EF4-FFF2-40B4-BE49-F238E27FC236}">
                <a16:creationId xmlns:a16="http://schemas.microsoft.com/office/drawing/2014/main" id="{D5CAE1DD-A860-4BC9-8348-46C6672799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03304" y="4291821"/>
            <a:ext cx="6358919" cy="1796345"/>
          </a:xfrm>
          <a:prstGeom prst="rect">
            <a:avLst/>
          </a:prstGeom>
          <a:noFill/>
          <a:ln>
            <a:noFill/>
          </a:ln>
        </p:spPr>
      </p:pic>
      <p:pic>
        <p:nvPicPr>
          <p:cNvPr id="17" name="Picture 16">
            <a:extLst>
              <a:ext uri="{FF2B5EF4-FFF2-40B4-BE49-F238E27FC236}">
                <a16:creationId xmlns:a16="http://schemas.microsoft.com/office/drawing/2014/main" id="{DE4020A0-997C-4398-955F-B6E9E56003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97152" y="3101038"/>
            <a:ext cx="2898848" cy="626364"/>
          </a:xfrm>
          <a:prstGeom prst="rect">
            <a:avLst/>
          </a:prstGeom>
          <a:noFill/>
          <a:ln>
            <a:noFill/>
          </a:ln>
        </p:spPr>
      </p:pic>
      <p:pic>
        <p:nvPicPr>
          <p:cNvPr id="18" name="Picture 17">
            <a:extLst>
              <a:ext uri="{FF2B5EF4-FFF2-40B4-BE49-F238E27FC236}">
                <a16:creationId xmlns:a16="http://schemas.microsoft.com/office/drawing/2014/main" id="{12BAC250-C323-48E7-AF0E-6AEDC10EC87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008209" y="6153601"/>
            <a:ext cx="3183186" cy="600268"/>
          </a:xfrm>
          <a:prstGeom prst="rect">
            <a:avLst/>
          </a:prstGeom>
          <a:noFill/>
          <a:ln>
            <a:noFill/>
          </a:ln>
        </p:spPr>
      </p:pic>
    </p:spTree>
    <p:extLst>
      <p:ext uri="{BB962C8B-B14F-4D97-AF65-F5344CB8AC3E}">
        <p14:creationId xmlns:p14="http://schemas.microsoft.com/office/powerpoint/2010/main" val="131500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4C0A-BD23-4FC1-A2DD-444275471396}"/>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5AD620FD-5A19-4C73-9F66-D0FC9AF673E2}"/>
              </a:ext>
            </a:extLst>
          </p:cNvPr>
          <p:cNvSpPr>
            <a:spLocks noGrp="1"/>
          </p:cNvSpPr>
          <p:nvPr>
            <p:ph idx="1"/>
          </p:nvPr>
        </p:nvSpPr>
        <p:spPr/>
        <p:txBody>
          <a:bodyPr>
            <a:normAutofit fontScale="92500" lnSpcReduction="10000"/>
          </a:bodyPr>
          <a:lstStyle/>
          <a:p>
            <a:r>
              <a:rPr lang="en-CA" dirty="0"/>
              <a:t>Breast cancer (BC) is one of the most common cancers among women worldwide.</a:t>
            </a:r>
          </a:p>
          <a:p>
            <a:r>
              <a:rPr lang="en-CA" dirty="0"/>
              <a:t>The early diagnosis of BC can improve the prognosis and chance of survival significantly, as it can promote timely clinical treatment to patients. </a:t>
            </a:r>
            <a:endParaRPr lang="en-US" dirty="0"/>
          </a:p>
          <a:p>
            <a:r>
              <a:rPr lang="en-CA" dirty="0"/>
              <a:t>Accurate classification of benign tumors can prevent patients undergoing unnecessary treatments.</a:t>
            </a:r>
          </a:p>
          <a:p>
            <a:r>
              <a:rPr lang="en-CA" dirty="0"/>
              <a:t>The correct diagnosis of BC and classification of patients into malignant or benign groups is the subject of much research</a:t>
            </a:r>
            <a:r>
              <a:rPr lang="en-US" dirty="0"/>
              <a:t>.</a:t>
            </a:r>
            <a:endParaRPr lang="en-CA" dirty="0"/>
          </a:p>
          <a:p>
            <a:r>
              <a:rPr lang="en-CA" dirty="0"/>
              <a:t>The goal is to classify whether the breast cancer is benign or malignant. </a:t>
            </a:r>
          </a:p>
          <a:p>
            <a:r>
              <a:rPr lang="en-CA" dirty="0"/>
              <a:t>This analysis aims to observe which features are most helpful in predicting malignant or benign cancer.</a:t>
            </a:r>
          </a:p>
        </p:txBody>
      </p:sp>
    </p:spTree>
    <p:extLst>
      <p:ext uri="{BB962C8B-B14F-4D97-AF65-F5344CB8AC3E}">
        <p14:creationId xmlns:p14="http://schemas.microsoft.com/office/powerpoint/2010/main" val="393378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1F3-D057-42AC-A7F7-85F439EA2658}"/>
              </a:ext>
            </a:extLst>
          </p:cNvPr>
          <p:cNvSpPr>
            <a:spLocks noGrp="1"/>
          </p:cNvSpPr>
          <p:nvPr>
            <p:ph type="title"/>
          </p:nvPr>
        </p:nvSpPr>
        <p:spPr/>
        <p:txBody>
          <a:bodyPr/>
          <a:lstStyle/>
          <a:p>
            <a:r>
              <a:rPr lang="en-US" dirty="0">
                <a:latin typeface="Arial" pitchFamily="34" charset="0"/>
                <a:cs typeface="Arial" pitchFamily="34" charset="0"/>
              </a:rPr>
              <a:t>Data </a:t>
            </a:r>
            <a:r>
              <a:rPr lang="en-CA" sz="3600" b="1" dirty="0"/>
              <a:t>: </a:t>
            </a:r>
            <a:r>
              <a:rPr lang="en-CA" sz="3600" dirty="0"/>
              <a:t>UCI Machine Learning Repository for BC </a:t>
            </a:r>
          </a:p>
        </p:txBody>
      </p:sp>
      <p:sp>
        <p:nvSpPr>
          <p:cNvPr id="3" name="Content Placeholder 2">
            <a:extLst>
              <a:ext uri="{FF2B5EF4-FFF2-40B4-BE49-F238E27FC236}">
                <a16:creationId xmlns:a16="http://schemas.microsoft.com/office/drawing/2014/main" id="{54B51482-9354-46A3-B8A1-BA7FD341CDD7}"/>
              </a:ext>
            </a:extLst>
          </p:cNvPr>
          <p:cNvSpPr>
            <a:spLocks noGrp="1"/>
          </p:cNvSpPr>
          <p:nvPr>
            <p:ph idx="1"/>
          </p:nvPr>
        </p:nvSpPr>
        <p:spPr/>
        <p:txBody>
          <a:bodyPr/>
          <a:lstStyle/>
          <a:p>
            <a:pPr marL="0" indent="0">
              <a:buNone/>
            </a:pPr>
            <a:r>
              <a:rPr lang="en-CA" dirty="0"/>
              <a:t>The dataset used in this story is publicly available and was created by Dr. William H. </a:t>
            </a:r>
            <a:r>
              <a:rPr lang="en-CA" dirty="0" err="1"/>
              <a:t>Wolberg</a:t>
            </a:r>
            <a:r>
              <a:rPr lang="en-CA" dirty="0"/>
              <a:t>, physician at the University of Wisconsin Hospital at Madison, Wisconsin, USA. </a:t>
            </a:r>
          </a:p>
          <a:p>
            <a:pPr marL="0" indent="0">
              <a:buNone/>
            </a:pPr>
            <a:r>
              <a:rPr lang="en-CA" dirty="0"/>
              <a:t>Dr. </a:t>
            </a:r>
            <a:r>
              <a:rPr lang="en-CA" dirty="0" err="1"/>
              <a:t>Wolberg</a:t>
            </a:r>
            <a:r>
              <a:rPr lang="en-CA" dirty="0"/>
              <a:t> used fluid samples, taken from patients with solid breast masses and an easy-to-use graphical computer program called </a:t>
            </a:r>
            <a:r>
              <a:rPr lang="en-CA" dirty="0" err="1"/>
              <a:t>Xcyt</a:t>
            </a:r>
            <a:r>
              <a:rPr lang="en-CA" dirty="0"/>
              <a:t>, which is capable of perform the analysis of cytological features based on a digital scan. The program uses a curve-fitting algorithm, to compute ten features from each one of the cells in the sample, then it calculates the mean value, extreme value and standard error of each feature for the image, returning a 30 real-valuated vector.</a:t>
            </a:r>
          </a:p>
        </p:txBody>
      </p:sp>
    </p:spTree>
    <p:extLst>
      <p:ext uri="{BB962C8B-B14F-4D97-AF65-F5344CB8AC3E}">
        <p14:creationId xmlns:p14="http://schemas.microsoft.com/office/powerpoint/2010/main" val="12820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B2CD-B11A-4ABD-911D-5E5E65ED3939}"/>
              </a:ext>
            </a:extLst>
          </p:cNvPr>
          <p:cNvSpPr>
            <a:spLocks noGrp="1"/>
          </p:cNvSpPr>
          <p:nvPr>
            <p:ph type="title"/>
          </p:nvPr>
        </p:nvSpPr>
        <p:spPr/>
        <p:txBody>
          <a:bodyPr/>
          <a:lstStyle/>
          <a:p>
            <a:r>
              <a:rPr lang="en-US" dirty="0">
                <a:latin typeface="Arial" pitchFamily="34" charset="0"/>
                <a:cs typeface="Arial" pitchFamily="34" charset="0"/>
              </a:rPr>
              <a:t>Data Wrangling</a:t>
            </a:r>
            <a:endParaRPr lang="en-CA" dirty="0"/>
          </a:p>
        </p:txBody>
      </p:sp>
      <p:sp>
        <p:nvSpPr>
          <p:cNvPr id="3" name="Content Placeholder 2">
            <a:extLst>
              <a:ext uri="{FF2B5EF4-FFF2-40B4-BE49-F238E27FC236}">
                <a16:creationId xmlns:a16="http://schemas.microsoft.com/office/drawing/2014/main" id="{A0D584A7-4CFB-43F5-9626-356ED174E3D4}"/>
              </a:ext>
            </a:extLst>
          </p:cNvPr>
          <p:cNvSpPr>
            <a:spLocks noGrp="1"/>
          </p:cNvSpPr>
          <p:nvPr>
            <p:ph idx="1"/>
          </p:nvPr>
        </p:nvSpPr>
        <p:spPr/>
        <p:txBody>
          <a:bodyPr>
            <a:normAutofit fontScale="92500" lnSpcReduction="20000"/>
          </a:bodyPr>
          <a:lstStyle/>
          <a:p>
            <a:pPr marL="0" indent="0" algn="just">
              <a:buNone/>
            </a:pPr>
            <a:r>
              <a:rPr lang="en-CA" sz="1800" dirty="0"/>
              <a:t>We conduct the following steps to clean up data and pick useful features.</a:t>
            </a:r>
          </a:p>
          <a:p>
            <a:pPr marL="0" lvl="0" indent="0" algn="just">
              <a:buNone/>
            </a:pPr>
            <a:r>
              <a:rPr lang="en-CA" sz="1800" dirty="0"/>
              <a:t>1- Search for missing values:</a:t>
            </a:r>
          </a:p>
          <a:p>
            <a:pPr marL="0" lvl="0" indent="0" algn="just">
              <a:buNone/>
            </a:pPr>
            <a:r>
              <a:rPr lang="en-CA" sz="1800" b="1" dirty="0"/>
              <a:t>     Unnamed: 32</a:t>
            </a:r>
            <a:r>
              <a:rPr lang="en-CA" sz="1800" dirty="0"/>
              <a:t> feature includes </a:t>
            </a:r>
            <a:r>
              <a:rPr lang="en-CA" sz="1800" dirty="0" err="1"/>
              <a:t>NaN</a:t>
            </a:r>
            <a:r>
              <a:rPr lang="en-CA" sz="1800" dirty="0"/>
              <a:t>, so we do not need it.</a:t>
            </a:r>
          </a:p>
          <a:p>
            <a:pPr marL="0" lvl="0" indent="0" algn="just">
              <a:buNone/>
            </a:pPr>
            <a:endParaRPr lang="en-CA" sz="1800" dirty="0"/>
          </a:p>
          <a:p>
            <a:pPr marL="0" lvl="0" indent="0" algn="just">
              <a:buNone/>
            </a:pPr>
            <a:r>
              <a:rPr lang="en-CA" sz="1800" dirty="0"/>
              <a:t>2- Drop duplicates:</a:t>
            </a:r>
          </a:p>
          <a:p>
            <a:pPr marL="0" lvl="0" indent="0" algn="just">
              <a:buNone/>
            </a:pPr>
            <a:r>
              <a:rPr lang="en-CA" sz="1800" dirty="0"/>
              <a:t>     Didn’t find any duplicates.</a:t>
            </a:r>
          </a:p>
          <a:p>
            <a:pPr marL="0" lvl="0" indent="0" algn="just">
              <a:buNone/>
            </a:pPr>
            <a:endParaRPr lang="en-CA" sz="1800" dirty="0"/>
          </a:p>
          <a:p>
            <a:pPr marL="0" lvl="0" indent="0" algn="just">
              <a:buNone/>
            </a:pPr>
            <a:r>
              <a:rPr lang="en-CA" sz="1800" dirty="0"/>
              <a:t>3- </a:t>
            </a:r>
            <a:r>
              <a:rPr lang="en-CA" sz="1800" b="1" dirty="0"/>
              <a:t>Diagnosis</a:t>
            </a:r>
            <a:r>
              <a:rPr lang="en-CA" sz="1800" dirty="0"/>
              <a:t> is our class label.</a:t>
            </a:r>
          </a:p>
          <a:p>
            <a:pPr marL="0" lvl="0" indent="0" algn="just">
              <a:buNone/>
            </a:pPr>
            <a:endParaRPr lang="en-CA" sz="1800" dirty="0"/>
          </a:p>
          <a:p>
            <a:pPr marL="0" lvl="0" indent="0" algn="just">
              <a:buNone/>
            </a:pPr>
            <a:r>
              <a:rPr lang="en-CA" sz="1800" dirty="0"/>
              <a:t>4- There is an </a:t>
            </a:r>
            <a:r>
              <a:rPr lang="en-CA" sz="1800" b="1" dirty="0"/>
              <a:t>id</a:t>
            </a:r>
            <a:r>
              <a:rPr lang="en-CA" sz="1800" dirty="0"/>
              <a:t> that can not be used for analysis and we drop it. </a:t>
            </a:r>
          </a:p>
          <a:p>
            <a:pPr marL="0" lvl="0" indent="0" algn="just">
              <a:buNone/>
            </a:pPr>
            <a:endParaRPr lang="en-CA" sz="1800" dirty="0"/>
          </a:p>
          <a:p>
            <a:pPr marL="0" lvl="0" indent="0" algn="just">
              <a:buNone/>
            </a:pPr>
            <a:r>
              <a:rPr lang="en-CA" sz="1800" dirty="0"/>
              <a:t>5- Because differences between values of features are very high to observe on plot (like the </a:t>
            </a:r>
            <a:r>
              <a:rPr lang="en-CA" sz="1800" b="1" dirty="0" err="1"/>
              <a:t>area_mean</a:t>
            </a:r>
            <a:r>
              <a:rPr lang="en-CA" sz="1800" dirty="0"/>
              <a:t> feature's max</a:t>
            </a:r>
          </a:p>
          <a:p>
            <a:pPr marL="0" lvl="0" indent="0" algn="just">
              <a:buNone/>
            </a:pPr>
            <a:r>
              <a:rPr lang="en-CA" sz="1800" dirty="0"/>
              <a:t>     value is 2500 and </a:t>
            </a:r>
            <a:r>
              <a:rPr lang="en-CA" sz="1800" b="1" dirty="0" err="1"/>
              <a:t>smoothness_mean</a:t>
            </a:r>
            <a:r>
              <a:rPr lang="en-CA" sz="1800" dirty="0"/>
              <a:t> features' max 0.16340.), so we need </a:t>
            </a:r>
            <a:r>
              <a:rPr lang="en-CA" sz="1800" b="1" dirty="0"/>
              <a:t>standardisation before visualization,</a:t>
            </a:r>
          </a:p>
          <a:p>
            <a:pPr marL="0" lvl="0" indent="0" algn="just">
              <a:buNone/>
            </a:pPr>
            <a:r>
              <a:rPr lang="en-CA" sz="1800" b="1" dirty="0"/>
              <a:t>     feature selection or classification.</a:t>
            </a:r>
            <a:endParaRPr lang="en-CA" sz="1800" dirty="0"/>
          </a:p>
        </p:txBody>
      </p:sp>
    </p:spTree>
    <p:extLst>
      <p:ext uri="{BB962C8B-B14F-4D97-AF65-F5344CB8AC3E}">
        <p14:creationId xmlns:p14="http://schemas.microsoft.com/office/powerpoint/2010/main" val="428983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4200-CC53-4A19-B484-3C8CAD46BD75}"/>
              </a:ext>
            </a:extLst>
          </p:cNvPr>
          <p:cNvSpPr>
            <a:spLocks noGrp="1"/>
          </p:cNvSpPr>
          <p:nvPr>
            <p:ph type="title"/>
          </p:nvPr>
        </p:nvSpPr>
        <p:spPr/>
        <p:txBody>
          <a:bodyPr/>
          <a:lstStyle/>
          <a:p>
            <a:r>
              <a:rPr lang="en-US" dirty="0">
                <a:latin typeface="Arial" pitchFamily="34" charset="0"/>
                <a:cs typeface="Arial" pitchFamily="34" charset="0"/>
              </a:rPr>
              <a:t>Data Exploration</a:t>
            </a:r>
            <a:endParaRPr lang="en-CA" dirty="0"/>
          </a:p>
        </p:txBody>
      </p:sp>
      <p:pic>
        <p:nvPicPr>
          <p:cNvPr id="14" name="Content Placeholder 13" descr="C:\Users\Amin\AppData\Local\Microsoft\Windows\INetCache\Content.MSO\368282E6.tmp">
            <a:extLst>
              <a:ext uri="{FF2B5EF4-FFF2-40B4-BE49-F238E27FC236}">
                <a16:creationId xmlns:a16="http://schemas.microsoft.com/office/drawing/2014/main" id="{CDFF03F4-171C-41AE-8E79-D362ABA6D87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908" y="2239493"/>
            <a:ext cx="4941426" cy="3328158"/>
          </a:xfrm>
          <a:prstGeom prst="rect">
            <a:avLst/>
          </a:prstGeom>
          <a:noFill/>
          <a:ln>
            <a:noFill/>
          </a:ln>
        </p:spPr>
      </p:pic>
      <p:pic>
        <p:nvPicPr>
          <p:cNvPr id="15" name="Picture 14">
            <a:extLst>
              <a:ext uri="{FF2B5EF4-FFF2-40B4-BE49-F238E27FC236}">
                <a16:creationId xmlns:a16="http://schemas.microsoft.com/office/drawing/2014/main" id="{A8ACA7F5-D2E2-46E2-B9B5-32C5446115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5668" y="3429000"/>
            <a:ext cx="2516505" cy="786765"/>
          </a:xfrm>
          <a:prstGeom prst="rect">
            <a:avLst/>
          </a:prstGeom>
          <a:noFill/>
          <a:ln>
            <a:noFill/>
          </a:ln>
        </p:spPr>
      </p:pic>
    </p:spTree>
    <p:extLst>
      <p:ext uri="{BB962C8B-B14F-4D97-AF65-F5344CB8AC3E}">
        <p14:creationId xmlns:p14="http://schemas.microsoft.com/office/powerpoint/2010/main" val="23930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0CBC07-53D4-440D-87B7-45EEE40F222C}"/>
              </a:ext>
            </a:extLst>
          </p:cNvPr>
          <p:cNvSpPr>
            <a:spLocks noGrp="1"/>
          </p:cNvSpPr>
          <p:nvPr>
            <p:ph type="ctrTitle"/>
          </p:nvPr>
        </p:nvSpPr>
        <p:spPr>
          <a:xfrm>
            <a:off x="342027" y="1122363"/>
            <a:ext cx="11538193" cy="1015551"/>
          </a:xfrm>
        </p:spPr>
        <p:txBody>
          <a:bodyPr>
            <a:noAutofit/>
          </a:bodyPr>
          <a:lstStyle/>
          <a:p>
            <a:r>
              <a:rPr lang="en-CA" sz="2800" b="1" dirty="0"/>
              <a:t>in </a:t>
            </a:r>
            <a:r>
              <a:rPr lang="en-CA" sz="2800" b="1" dirty="0" err="1"/>
              <a:t>texture_mean</a:t>
            </a:r>
            <a:r>
              <a:rPr lang="en-CA" sz="2800" b="1" dirty="0"/>
              <a:t> feature, median of the </a:t>
            </a:r>
            <a:r>
              <a:rPr lang="en-CA" sz="2800" b="1" i="1" dirty="0"/>
              <a:t>Malignant</a:t>
            </a:r>
            <a:r>
              <a:rPr lang="en-CA" sz="2800" b="1" dirty="0"/>
              <a:t> and </a:t>
            </a:r>
            <a:r>
              <a:rPr lang="en-CA" sz="2800" b="1" i="1" dirty="0"/>
              <a:t>Benign</a:t>
            </a:r>
            <a:r>
              <a:rPr lang="en-CA" sz="2800" b="1" dirty="0"/>
              <a:t> looks like separated so it can be good for classification. </a:t>
            </a:r>
          </a:p>
        </p:txBody>
      </p:sp>
      <p:sp>
        <p:nvSpPr>
          <p:cNvPr id="8" name="Subtitle 7">
            <a:extLst>
              <a:ext uri="{FF2B5EF4-FFF2-40B4-BE49-F238E27FC236}">
                <a16:creationId xmlns:a16="http://schemas.microsoft.com/office/drawing/2014/main" id="{ED964A9E-0B7F-44D5-A48A-89A265958079}"/>
              </a:ext>
            </a:extLst>
          </p:cNvPr>
          <p:cNvSpPr>
            <a:spLocks noGrp="1"/>
          </p:cNvSpPr>
          <p:nvPr>
            <p:ph type="subTitle" idx="1"/>
          </p:nvPr>
        </p:nvSpPr>
        <p:spPr/>
        <p:txBody>
          <a:bodyPr/>
          <a:lstStyle/>
          <a:p>
            <a:endParaRPr lang="en-CA"/>
          </a:p>
        </p:txBody>
      </p:sp>
      <p:pic>
        <p:nvPicPr>
          <p:cNvPr id="4" name="Content Placeholder 3" descr="C:\Users\Amin\AppData\Local\Microsoft\Windows\INetCache\Content.MSO\5F5A7B92.tmp">
            <a:extLst>
              <a:ext uri="{FF2B5EF4-FFF2-40B4-BE49-F238E27FC236}">
                <a16:creationId xmlns:a16="http://schemas.microsoft.com/office/drawing/2014/main" id="{0CB34656-949E-48C3-BF4D-6DD252B3CFCA}"/>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2251075"/>
            <a:ext cx="3773488" cy="4351338"/>
          </a:xfrm>
          <a:prstGeom prst="rect">
            <a:avLst/>
          </a:prstGeom>
          <a:noFill/>
          <a:ln>
            <a:noFill/>
          </a:ln>
        </p:spPr>
      </p:pic>
      <p:pic>
        <p:nvPicPr>
          <p:cNvPr id="5" name="Picture 4" descr="C:\Users\Amin\AppData\Local\Microsoft\Windows\INetCache\Content.MSO\F85D88FE.tmp">
            <a:extLst>
              <a:ext uri="{FF2B5EF4-FFF2-40B4-BE49-F238E27FC236}">
                <a16:creationId xmlns:a16="http://schemas.microsoft.com/office/drawing/2014/main" id="{D2CA9F6A-3332-4BEB-8EE2-C5A0DEED44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9532" y="2248787"/>
            <a:ext cx="4424082" cy="4242754"/>
          </a:xfrm>
          <a:prstGeom prst="rect">
            <a:avLst/>
          </a:prstGeom>
          <a:noFill/>
          <a:ln>
            <a:noFill/>
          </a:ln>
        </p:spPr>
      </p:pic>
      <p:pic>
        <p:nvPicPr>
          <p:cNvPr id="6" name="Picture 5" descr="C:\Users\Amin\AppData\Local\Microsoft\Windows\INetCache\Content.MSO\5CA41DBC.tmp">
            <a:extLst>
              <a:ext uri="{FF2B5EF4-FFF2-40B4-BE49-F238E27FC236}">
                <a16:creationId xmlns:a16="http://schemas.microsoft.com/office/drawing/2014/main" id="{AB847B07-BD97-4A84-A7FD-AC3138D753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59505" y="2248786"/>
            <a:ext cx="4480856" cy="4242753"/>
          </a:xfrm>
          <a:prstGeom prst="rect">
            <a:avLst/>
          </a:prstGeom>
          <a:noFill/>
          <a:ln>
            <a:noFill/>
          </a:ln>
        </p:spPr>
      </p:pic>
    </p:spTree>
    <p:extLst>
      <p:ext uri="{BB962C8B-B14F-4D97-AF65-F5344CB8AC3E}">
        <p14:creationId xmlns:p14="http://schemas.microsoft.com/office/powerpoint/2010/main" val="281845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8840972A.tmp">
            <a:extLst>
              <a:ext uri="{FF2B5EF4-FFF2-40B4-BE49-F238E27FC236}">
                <a16:creationId xmlns:a16="http://schemas.microsoft.com/office/drawing/2014/main" id="{F7D43118-6959-445C-99B4-032B623CF38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870" y="769639"/>
            <a:ext cx="4799728" cy="4872791"/>
          </a:xfrm>
          <a:prstGeom prst="rect">
            <a:avLst/>
          </a:prstGeom>
          <a:noFill/>
          <a:ln>
            <a:noFill/>
          </a:ln>
        </p:spPr>
      </p:pic>
      <p:pic>
        <p:nvPicPr>
          <p:cNvPr id="5" name="Picture 4" descr="C:\Users\Amin\AppData\Local\Microsoft\Windows\INetCache\Content.MSO\4048C8.tmp">
            <a:extLst>
              <a:ext uri="{FF2B5EF4-FFF2-40B4-BE49-F238E27FC236}">
                <a16:creationId xmlns:a16="http://schemas.microsoft.com/office/drawing/2014/main" id="{6FF1B264-6812-4740-B726-6E3266FCF1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4093" y="1291093"/>
            <a:ext cx="6082270" cy="4351338"/>
          </a:xfrm>
          <a:prstGeom prst="rect">
            <a:avLst/>
          </a:prstGeom>
          <a:noFill/>
          <a:ln>
            <a:noFill/>
          </a:ln>
        </p:spPr>
      </p:pic>
    </p:spTree>
    <p:extLst>
      <p:ext uri="{BB962C8B-B14F-4D97-AF65-F5344CB8AC3E}">
        <p14:creationId xmlns:p14="http://schemas.microsoft.com/office/powerpoint/2010/main" val="29172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28715216.tmp">
            <a:extLst>
              <a:ext uri="{FF2B5EF4-FFF2-40B4-BE49-F238E27FC236}">
                <a16:creationId xmlns:a16="http://schemas.microsoft.com/office/drawing/2014/main" id="{1682A8C1-6075-4AA7-B366-D59C4B4B2D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5879"/>
            <a:ext cx="4915497" cy="5667375"/>
          </a:xfrm>
          <a:prstGeom prst="rect">
            <a:avLst/>
          </a:prstGeom>
          <a:noFill/>
          <a:ln>
            <a:noFill/>
          </a:ln>
        </p:spPr>
      </p:pic>
      <p:pic>
        <p:nvPicPr>
          <p:cNvPr id="5" name="Picture 4" descr="C:\Users\Amin\AppData\Local\Microsoft\Windows\INetCache\Content.MSO\5B387E94.tmp">
            <a:extLst>
              <a:ext uri="{FF2B5EF4-FFF2-40B4-BE49-F238E27FC236}">
                <a16:creationId xmlns:a16="http://schemas.microsoft.com/office/drawing/2014/main" id="{D377F7CF-9700-4D55-A365-D77E493A72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25110" y="55879"/>
            <a:ext cx="6017895" cy="3529965"/>
          </a:xfrm>
          <a:prstGeom prst="rect">
            <a:avLst/>
          </a:prstGeom>
          <a:noFill/>
          <a:ln>
            <a:noFill/>
          </a:ln>
        </p:spPr>
      </p:pic>
      <p:pic>
        <p:nvPicPr>
          <p:cNvPr id="6" name="Picture 5" descr="C:\Users\Amin\AppData\Local\Microsoft\Windows\INetCache\Content.MSO\824225C2.tmp">
            <a:extLst>
              <a:ext uri="{FF2B5EF4-FFF2-40B4-BE49-F238E27FC236}">
                <a16:creationId xmlns:a16="http://schemas.microsoft.com/office/drawing/2014/main" id="{95A80C80-6618-40F5-B100-DF31E577388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15497" y="3295361"/>
            <a:ext cx="5995670" cy="3562640"/>
          </a:xfrm>
          <a:prstGeom prst="rect">
            <a:avLst/>
          </a:prstGeom>
          <a:noFill/>
          <a:ln>
            <a:noFill/>
          </a:ln>
        </p:spPr>
      </p:pic>
    </p:spTree>
    <p:extLst>
      <p:ext uri="{BB962C8B-B14F-4D97-AF65-F5344CB8AC3E}">
        <p14:creationId xmlns:p14="http://schemas.microsoft.com/office/powerpoint/2010/main" val="62886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73C60B20.tmp">
            <a:extLst>
              <a:ext uri="{FF2B5EF4-FFF2-40B4-BE49-F238E27FC236}">
                <a16:creationId xmlns:a16="http://schemas.microsoft.com/office/drawing/2014/main" id="{F873606B-685C-41C0-8278-3CA33AE2169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8010" y="509588"/>
            <a:ext cx="5455980" cy="5667375"/>
          </a:xfrm>
          <a:prstGeom prst="rect">
            <a:avLst/>
          </a:prstGeom>
          <a:noFill/>
          <a:ln>
            <a:noFill/>
          </a:ln>
        </p:spPr>
      </p:pic>
    </p:spTree>
    <p:extLst>
      <p:ext uri="{BB962C8B-B14F-4D97-AF65-F5344CB8AC3E}">
        <p14:creationId xmlns:p14="http://schemas.microsoft.com/office/powerpoint/2010/main" val="226809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597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Project 2 Amin Yaesoubi  Springboard Data Science Career Track February 2020 </vt:lpstr>
      <vt:lpstr>Overview</vt:lpstr>
      <vt:lpstr>Data : UCI Machine Learning Repository for BC </vt:lpstr>
      <vt:lpstr>Data Wrangling</vt:lpstr>
      <vt:lpstr>Data Exploration</vt:lpstr>
      <vt:lpstr>in texture_mean feature, median of the Malignant and Benign looks like separated so it can be good for classification. </vt:lpstr>
      <vt:lpstr>PowerPoint Presentation</vt:lpstr>
      <vt:lpstr>PowerPoint Presentation</vt:lpstr>
      <vt:lpstr>PowerPoint Presentation</vt:lpstr>
      <vt:lpstr>Machine Learning: Overview</vt:lpstr>
      <vt:lpstr>Random Forest </vt:lpstr>
      <vt:lpstr>Machine Learning: XGBoost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Amin Yaesoubi  Springboard Data Science Career Track February 2020 </dc:title>
  <dc:creator>Amin Yaesoubi</dc:creator>
  <cp:lastModifiedBy>Amin Yaesoubi</cp:lastModifiedBy>
  <cp:revision>6</cp:revision>
  <dcterms:created xsi:type="dcterms:W3CDTF">2020-02-03T06:41:43Z</dcterms:created>
  <dcterms:modified xsi:type="dcterms:W3CDTF">2020-02-03T07:19:17Z</dcterms:modified>
</cp:coreProperties>
</file>