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39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678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19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358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197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036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2876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715" algn="l" defTabSz="78367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540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9"/>
            <a:ext cx="6217920" cy="784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3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5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7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9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1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4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34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5"/>
            <a:ext cx="1645920" cy="31208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5"/>
            <a:ext cx="4815840" cy="31208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2350346"/>
            <a:ext cx="6217920" cy="726440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1550248"/>
            <a:ext cx="6217920" cy="80010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918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36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55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673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59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10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428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34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3"/>
            <a:ext cx="3230880" cy="24138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3"/>
            <a:ext cx="3230880" cy="24138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818729"/>
            <a:ext cx="3232151" cy="34120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39" indent="0">
              <a:buNone/>
              <a:defRPr sz="1800" b="1"/>
            </a:lvl2pPr>
            <a:lvl3pPr marL="783678" indent="0">
              <a:buNone/>
              <a:defRPr sz="1500" b="1"/>
            </a:lvl3pPr>
            <a:lvl4pPr marL="1175519" indent="0">
              <a:buNone/>
              <a:defRPr sz="1400" b="1"/>
            </a:lvl4pPr>
            <a:lvl5pPr marL="1567358" indent="0">
              <a:buNone/>
              <a:defRPr sz="1400" b="1"/>
            </a:lvl5pPr>
            <a:lvl6pPr marL="1959197" indent="0">
              <a:buNone/>
              <a:defRPr sz="1400" b="1"/>
            </a:lvl6pPr>
            <a:lvl7pPr marL="2351036" indent="0">
              <a:buNone/>
              <a:defRPr sz="1400" b="1"/>
            </a:lvl7pPr>
            <a:lvl8pPr marL="2742876" indent="0">
              <a:buNone/>
              <a:defRPr sz="1400" b="1"/>
            </a:lvl8pPr>
            <a:lvl9pPr marL="31347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1159935"/>
            <a:ext cx="3232151" cy="21073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3" y="818729"/>
            <a:ext cx="3233420" cy="341206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39" indent="0">
              <a:buNone/>
              <a:defRPr sz="1800" b="1"/>
            </a:lvl2pPr>
            <a:lvl3pPr marL="783678" indent="0">
              <a:buNone/>
              <a:defRPr sz="1500" b="1"/>
            </a:lvl3pPr>
            <a:lvl4pPr marL="1175519" indent="0">
              <a:buNone/>
              <a:defRPr sz="1400" b="1"/>
            </a:lvl4pPr>
            <a:lvl5pPr marL="1567358" indent="0">
              <a:buNone/>
              <a:defRPr sz="1400" b="1"/>
            </a:lvl5pPr>
            <a:lvl6pPr marL="1959197" indent="0">
              <a:buNone/>
              <a:defRPr sz="1400" b="1"/>
            </a:lvl6pPr>
            <a:lvl7pPr marL="2351036" indent="0">
              <a:buNone/>
              <a:defRPr sz="1400" b="1"/>
            </a:lvl7pPr>
            <a:lvl8pPr marL="2742876" indent="0">
              <a:buNone/>
              <a:defRPr sz="1400" b="1"/>
            </a:lvl8pPr>
            <a:lvl9pPr marL="313471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3" y="1159935"/>
            <a:ext cx="3233420" cy="210735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6"/>
            <a:ext cx="2406651" cy="6197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8"/>
            <a:ext cx="4089400" cy="31216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8"/>
            <a:ext cx="2406651" cy="2501900"/>
          </a:xfrm>
        </p:spPr>
        <p:txBody>
          <a:bodyPr/>
          <a:lstStyle>
            <a:lvl1pPr marL="0" indent="0">
              <a:buNone/>
              <a:defRPr sz="1200"/>
            </a:lvl1pPr>
            <a:lvl2pPr marL="391839" indent="0">
              <a:buNone/>
              <a:defRPr sz="1100"/>
            </a:lvl2pPr>
            <a:lvl3pPr marL="783678" indent="0">
              <a:buNone/>
              <a:defRPr sz="900"/>
            </a:lvl3pPr>
            <a:lvl4pPr marL="1175519" indent="0">
              <a:buNone/>
              <a:defRPr sz="800"/>
            </a:lvl4pPr>
            <a:lvl5pPr marL="1567358" indent="0">
              <a:buNone/>
              <a:defRPr sz="800"/>
            </a:lvl5pPr>
            <a:lvl6pPr marL="1959197" indent="0">
              <a:buNone/>
              <a:defRPr sz="800"/>
            </a:lvl6pPr>
            <a:lvl7pPr marL="2351036" indent="0">
              <a:buNone/>
              <a:defRPr sz="800"/>
            </a:lvl7pPr>
            <a:lvl8pPr marL="2742876" indent="0">
              <a:buNone/>
              <a:defRPr sz="800"/>
            </a:lvl8pPr>
            <a:lvl9pPr marL="31347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2560320"/>
            <a:ext cx="4389120" cy="3022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326814"/>
            <a:ext cx="4389120" cy="2194560"/>
          </a:xfrm>
        </p:spPr>
        <p:txBody>
          <a:bodyPr/>
          <a:lstStyle>
            <a:lvl1pPr marL="0" indent="0">
              <a:buNone/>
              <a:defRPr sz="2700"/>
            </a:lvl1pPr>
            <a:lvl2pPr marL="391839" indent="0">
              <a:buNone/>
              <a:defRPr sz="2400"/>
            </a:lvl2pPr>
            <a:lvl3pPr marL="783678" indent="0">
              <a:buNone/>
              <a:defRPr sz="2100"/>
            </a:lvl3pPr>
            <a:lvl4pPr marL="1175519" indent="0">
              <a:buNone/>
              <a:defRPr sz="1800"/>
            </a:lvl4pPr>
            <a:lvl5pPr marL="1567358" indent="0">
              <a:buNone/>
              <a:defRPr sz="1800"/>
            </a:lvl5pPr>
            <a:lvl6pPr marL="1959197" indent="0">
              <a:buNone/>
              <a:defRPr sz="1800"/>
            </a:lvl6pPr>
            <a:lvl7pPr marL="2351036" indent="0">
              <a:buNone/>
              <a:defRPr sz="1800"/>
            </a:lvl7pPr>
            <a:lvl8pPr marL="2742876" indent="0">
              <a:buNone/>
              <a:defRPr sz="1800"/>
            </a:lvl8pPr>
            <a:lvl9pPr marL="3134715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2862580"/>
            <a:ext cx="4389120" cy="429260"/>
          </a:xfrm>
        </p:spPr>
        <p:txBody>
          <a:bodyPr/>
          <a:lstStyle>
            <a:lvl1pPr marL="0" indent="0">
              <a:buNone/>
              <a:defRPr sz="1200"/>
            </a:lvl1pPr>
            <a:lvl2pPr marL="391839" indent="0">
              <a:buNone/>
              <a:defRPr sz="1100"/>
            </a:lvl2pPr>
            <a:lvl3pPr marL="783678" indent="0">
              <a:buNone/>
              <a:defRPr sz="900"/>
            </a:lvl3pPr>
            <a:lvl4pPr marL="1175519" indent="0">
              <a:buNone/>
              <a:defRPr sz="800"/>
            </a:lvl4pPr>
            <a:lvl5pPr marL="1567358" indent="0">
              <a:buNone/>
              <a:defRPr sz="800"/>
            </a:lvl5pPr>
            <a:lvl6pPr marL="1959197" indent="0">
              <a:buNone/>
              <a:defRPr sz="800"/>
            </a:lvl6pPr>
            <a:lvl7pPr marL="2351036" indent="0">
              <a:buNone/>
              <a:defRPr sz="800"/>
            </a:lvl7pPr>
            <a:lvl8pPr marL="2742876" indent="0">
              <a:buNone/>
              <a:defRPr sz="800"/>
            </a:lvl8pPr>
            <a:lvl9pPr marL="313471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4"/>
            <a:ext cx="6583680" cy="609600"/>
          </a:xfrm>
          <a:prstGeom prst="rect">
            <a:avLst/>
          </a:prstGeom>
        </p:spPr>
        <p:txBody>
          <a:bodyPr vert="horz" lIns="78368" tIns="39183" rIns="78368" bIns="391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3"/>
            <a:ext cx="6583680" cy="2413846"/>
          </a:xfrm>
          <a:prstGeom prst="rect">
            <a:avLst/>
          </a:prstGeom>
        </p:spPr>
        <p:txBody>
          <a:bodyPr vert="horz" lIns="78368" tIns="39183" rIns="78368" bIns="391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5"/>
            <a:ext cx="1706880" cy="194734"/>
          </a:xfrm>
          <a:prstGeom prst="rect">
            <a:avLst/>
          </a:prstGeom>
        </p:spPr>
        <p:txBody>
          <a:bodyPr vert="horz" lIns="78368" tIns="39183" rIns="78368" bIns="3918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45F4-DC52-4B7A-AAE6-E8C68A87D7FA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5"/>
            <a:ext cx="2316480" cy="194734"/>
          </a:xfrm>
          <a:prstGeom prst="rect">
            <a:avLst/>
          </a:prstGeom>
        </p:spPr>
        <p:txBody>
          <a:bodyPr vert="horz" lIns="78368" tIns="39183" rIns="78368" bIns="3918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5"/>
            <a:ext cx="1706880" cy="194734"/>
          </a:xfrm>
          <a:prstGeom prst="rect">
            <a:avLst/>
          </a:prstGeom>
        </p:spPr>
        <p:txBody>
          <a:bodyPr vert="horz" lIns="78368" tIns="39183" rIns="78368" bIns="3918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E7F00-9A8F-447A-BE3A-1C11AF8DF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78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880" indent="-293880" algn="l" defTabSz="78367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6740" indent="-244901" algn="l" defTabSz="78367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9599" indent="-195920" algn="l" defTabSz="78367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8" indent="-195920" algn="l" defTabSz="78367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277" indent="-195920" algn="l" defTabSz="78367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116" indent="-195920" algn="l" defTabSz="7836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957" indent="-195920" algn="l" defTabSz="7836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796" indent="-195920" algn="l" defTabSz="7836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635" indent="-195920" algn="l" defTabSz="78367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39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678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19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358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197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036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876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715" algn="l" defTabSz="78367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val 72"/>
          <p:cNvSpPr/>
          <p:nvPr/>
        </p:nvSpPr>
        <p:spPr>
          <a:xfrm>
            <a:off x="249261" y="318785"/>
            <a:ext cx="1731939" cy="156497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73"/>
          <p:cNvCxnSpPr/>
          <p:nvPr/>
        </p:nvCxnSpPr>
        <p:spPr>
          <a:xfrm>
            <a:off x="517993" y="947227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/>
          <p:nvPr/>
        </p:nvCxnSpPr>
        <p:spPr>
          <a:xfrm>
            <a:off x="813188" y="843463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5509" y="515748"/>
            <a:ext cx="325438" cy="649431"/>
            <a:chOff x="3911587" y="1621846"/>
            <a:chExt cx="325438" cy="649431"/>
          </a:xfrm>
        </p:grpSpPr>
        <p:sp>
          <p:nvSpPr>
            <p:cNvPr id="77" name="Line 536"/>
            <p:cNvSpPr>
              <a:spLocks noChangeAspect="1" noChangeShapeType="1"/>
            </p:cNvSpPr>
            <p:nvPr/>
          </p:nvSpPr>
          <p:spPr bwMode="auto">
            <a:xfrm>
              <a:off x="4037650" y="1947115"/>
              <a:ext cx="0" cy="283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Arc 537"/>
            <p:cNvSpPr>
              <a:spLocks noChangeAspect="1"/>
            </p:cNvSpPr>
            <p:nvPr/>
          </p:nvSpPr>
          <p:spPr bwMode="auto">
            <a:xfrm rot="16200000">
              <a:off x="3910565" y="1622868"/>
              <a:ext cx="327481" cy="325438"/>
            </a:xfrm>
            <a:custGeom>
              <a:avLst/>
              <a:gdLst>
                <a:gd name="T0" fmla="*/ 0 w 42955"/>
                <a:gd name="T1" fmla="*/ 0 h 43200"/>
                <a:gd name="T2" fmla="*/ 0 w 42955"/>
                <a:gd name="T3" fmla="*/ 0 h 43200"/>
                <a:gd name="T4" fmla="*/ 0 w 42955"/>
                <a:gd name="T5" fmla="*/ 0 h 43200"/>
                <a:gd name="T6" fmla="*/ 0 60000 65536"/>
                <a:gd name="T7" fmla="*/ 0 60000 65536"/>
                <a:gd name="T8" fmla="*/ 0 60000 65536"/>
                <a:gd name="T9" fmla="*/ 0 w 42955"/>
                <a:gd name="T10" fmla="*/ 0 h 43200"/>
                <a:gd name="T11" fmla="*/ 42955 w 4295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55" h="43200" fill="none" extrusionOk="0">
                  <a:moveTo>
                    <a:pt x="-1" y="18360"/>
                  </a:moveTo>
                  <a:cubicBezTo>
                    <a:pt x="1600" y="7803"/>
                    <a:pt x="10676" y="-1"/>
                    <a:pt x="21355" y="0"/>
                  </a:cubicBezTo>
                  <a:cubicBezTo>
                    <a:pt x="33284" y="0"/>
                    <a:pt x="42955" y="9670"/>
                    <a:pt x="42955" y="21600"/>
                  </a:cubicBezTo>
                  <a:cubicBezTo>
                    <a:pt x="42955" y="33529"/>
                    <a:pt x="33284" y="43200"/>
                    <a:pt x="21355" y="43200"/>
                  </a:cubicBezTo>
                  <a:cubicBezTo>
                    <a:pt x="10880" y="43200"/>
                    <a:pt x="1914" y="35684"/>
                    <a:pt x="86" y="25370"/>
                  </a:cubicBezTo>
                </a:path>
                <a:path w="42955" h="43200" stroke="0" extrusionOk="0">
                  <a:moveTo>
                    <a:pt x="-1" y="18360"/>
                  </a:moveTo>
                  <a:cubicBezTo>
                    <a:pt x="1600" y="7803"/>
                    <a:pt x="10676" y="-1"/>
                    <a:pt x="21355" y="0"/>
                  </a:cubicBezTo>
                  <a:cubicBezTo>
                    <a:pt x="33284" y="0"/>
                    <a:pt x="42955" y="9670"/>
                    <a:pt x="42955" y="21600"/>
                  </a:cubicBezTo>
                  <a:cubicBezTo>
                    <a:pt x="42955" y="33529"/>
                    <a:pt x="33284" y="43200"/>
                    <a:pt x="21355" y="43200"/>
                  </a:cubicBezTo>
                  <a:cubicBezTo>
                    <a:pt x="10880" y="43200"/>
                    <a:pt x="1914" y="35684"/>
                    <a:pt x="86" y="25370"/>
                  </a:cubicBezTo>
                  <a:lnTo>
                    <a:pt x="21355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10800000"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79" name="Line 538"/>
            <p:cNvSpPr>
              <a:spLocks noChangeAspect="1" noChangeShapeType="1"/>
            </p:cNvSpPr>
            <p:nvPr/>
          </p:nvSpPr>
          <p:spPr bwMode="auto">
            <a:xfrm>
              <a:off x="4038544" y="1949327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539"/>
            <p:cNvSpPr>
              <a:spLocks noChangeAspect="1" noChangeShapeType="1"/>
            </p:cNvSpPr>
            <p:nvPr/>
          </p:nvSpPr>
          <p:spPr bwMode="auto">
            <a:xfrm>
              <a:off x="4038544" y="1983624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540"/>
            <p:cNvSpPr>
              <a:spLocks noChangeAspect="1" noChangeShapeType="1"/>
            </p:cNvSpPr>
            <p:nvPr/>
          </p:nvSpPr>
          <p:spPr bwMode="auto">
            <a:xfrm>
              <a:off x="4038544" y="2019028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541"/>
            <p:cNvSpPr>
              <a:spLocks noChangeAspect="1" noChangeShapeType="1"/>
            </p:cNvSpPr>
            <p:nvPr/>
          </p:nvSpPr>
          <p:spPr bwMode="auto">
            <a:xfrm>
              <a:off x="4038544" y="205332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542"/>
            <p:cNvSpPr>
              <a:spLocks noChangeAspect="1" noChangeShapeType="1"/>
            </p:cNvSpPr>
            <p:nvPr/>
          </p:nvSpPr>
          <p:spPr bwMode="auto">
            <a:xfrm>
              <a:off x="4038544" y="2088728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543"/>
            <p:cNvSpPr>
              <a:spLocks noChangeAspect="1" noChangeShapeType="1"/>
            </p:cNvSpPr>
            <p:nvPr/>
          </p:nvSpPr>
          <p:spPr bwMode="auto">
            <a:xfrm>
              <a:off x="4038544" y="212302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544"/>
            <p:cNvSpPr>
              <a:spLocks noChangeAspect="1" noChangeShapeType="1"/>
            </p:cNvSpPr>
            <p:nvPr/>
          </p:nvSpPr>
          <p:spPr bwMode="auto">
            <a:xfrm>
              <a:off x="4038544" y="2159535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545"/>
            <p:cNvSpPr>
              <a:spLocks noChangeAspect="1" noChangeShapeType="1"/>
            </p:cNvSpPr>
            <p:nvPr/>
          </p:nvSpPr>
          <p:spPr bwMode="auto">
            <a:xfrm>
              <a:off x="4038544" y="2192726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546"/>
            <p:cNvSpPr>
              <a:spLocks noChangeAspect="1" noChangeShapeType="1"/>
            </p:cNvSpPr>
            <p:nvPr/>
          </p:nvSpPr>
          <p:spPr bwMode="auto">
            <a:xfrm>
              <a:off x="4038544" y="2228129"/>
              <a:ext cx="6705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547"/>
            <p:cNvSpPr>
              <a:spLocks noChangeAspect="1" noChangeShapeType="1"/>
            </p:cNvSpPr>
            <p:nvPr/>
          </p:nvSpPr>
          <p:spPr bwMode="auto">
            <a:xfrm>
              <a:off x="4105598" y="1947115"/>
              <a:ext cx="0" cy="283227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8"/>
            <p:cNvSpPr>
              <a:spLocks noChangeAspect="1"/>
            </p:cNvSpPr>
            <p:nvPr/>
          </p:nvSpPr>
          <p:spPr bwMode="auto">
            <a:xfrm>
              <a:off x="4105598" y="2228129"/>
              <a:ext cx="38445" cy="24340"/>
            </a:xfrm>
            <a:custGeom>
              <a:avLst/>
              <a:gdLst>
                <a:gd name="T0" fmla="*/ 0 w 288"/>
                <a:gd name="T1" fmla="*/ 0 h 160"/>
                <a:gd name="T2" fmla="*/ 0 w 288"/>
                <a:gd name="T3" fmla="*/ 0 h 160"/>
                <a:gd name="T4" fmla="*/ 0 w 288"/>
                <a:gd name="T5" fmla="*/ 0 h 160"/>
                <a:gd name="T6" fmla="*/ 0 60000 65536"/>
                <a:gd name="T7" fmla="*/ 0 60000 65536"/>
                <a:gd name="T8" fmla="*/ 0 60000 65536"/>
                <a:gd name="T9" fmla="*/ 0 w 288"/>
                <a:gd name="T10" fmla="*/ 0 h 160"/>
                <a:gd name="T11" fmla="*/ 288 w 288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60">
                  <a:moveTo>
                    <a:pt x="0" y="0"/>
                  </a:moveTo>
                  <a:cubicBezTo>
                    <a:pt x="48" y="64"/>
                    <a:pt x="96" y="128"/>
                    <a:pt x="144" y="144"/>
                  </a:cubicBezTo>
                  <a:cubicBezTo>
                    <a:pt x="192" y="160"/>
                    <a:pt x="240" y="128"/>
                    <a:pt x="288" y="96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  <p:sp>
          <p:nvSpPr>
            <p:cNvPr id="90" name="Freeform 549"/>
            <p:cNvSpPr>
              <a:spLocks noChangeAspect="1"/>
            </p:cNvSpPr>
            <p:nvPr/>
          </p:nvSpPr>
          <p:spPr bwMode="auto">
            <a:xfrm>
              <a:off x="3942879" y="2228129"/>
              <a:ext cx="95664" cy="43148"/>
            </a:xfrm>
            <a:custGeom>
              <a:avLst/>
              <a:gdLst>
                <a:gd name="T0" fmla="*/ 2 w 432"/>
                <a:gd name="T1" fmla="*/ 0 h 160"/>
                <a:gd name="T2" fmla="*/ 1 w 432"/>
                <a:gd name="T3" fmla="*/ 0 h 160"/>
                <a:gd name="T4" fmla="*/ 0 w 432"/>
                <a:gd name="T5" fmla="*/ 0 h 160"/>
                <a:gd name="T6" fmla="*/ 0 60000 65536"/>
                <a:gd name="T7" fmla="*/ 0 60000 65536"/>
                <a:gd name="T8" fmla="*/ 0 60000 65536"/>
                <a:gd name="T9" fmla="*/ 0 w 432"/>
                <a:gd name="T10" fmla="*/ 0 h 160"/>
                <a:gd name="T11" fmla="*/ 432 w 432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0">
                  <a:moveTo>
                    <a:pt x="432" y="0"/>
                  </a:moveTo>
                  <a:cubicBezTo>
                    <a:pt x="348" y="64"/>
                    <a:pt x="264" y="128"/>
                    <a:pt x="192" y="144"/>
                  </a:cubicBezTo>
                  <a:cubicBezTo>
                    <a:pt x="120" y="160"/>
                    <a:pt x="60" y="128"/>
                    <a:pt x="0" y="96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CA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496112" y="988383"/>
            <a:ext cx="616611" cy="271721"/>
            <a:chOff x="6503587" y="3449352"/>
            <a:chExt cx="616611" cy="271721"/>
          </a:xfrm>
        </p:grpSpPr>
        <p:sp>
          <p:nvSpPr>
            <p:cNvPr id="92" name="Oval 91"/>
            <p:cNvSpPr/>
            <p:nvPr/>
          </p:nvSpPr>
          <p:spPr>
            <a:xfrm>
              <a:off x="6503587" y="3459552"/>
              <a:ext cx="526805" cy="26152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43088" y="3449352"/>
              <a:ext cx="577110" cy="24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RBP</a:t>
              </a:r>
              <a:endParaRPr lang="en-US" sz="1400" dirty="0"/>
            </a:p>
          </p:txBody>
        </p:sp>
      </p:grpSp>
      <p:cxnSp>
        <p:nvCxnSpPr>
          <p:cNvPr id="94" name="Curved Connector 93"/>
          <p:cNvCxnSpPr/>
          <p:nvPr/>
        </p:nvCxnSpPr>
        <p:spPr>
          <a:xfrm>
            <a:off x="3276600" y="831536"/>
            <a:ext cx="641684" cy="605815"/>
          </a:xfrm>
          <a:prstGeom prst="curvedConnector3">
            <a:avLst>
              <a:gd name="adj1" fmla="val 320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2"/>
          <a:srcRect l="2487" t="68984" r="81217" b="6243"/>
          <a:stretch/>
        </p:blipFill>
        <p:spPr>
          <a:xfrm>
            <a:off x="5571970" y="642454"/>
            <a:ext cx="1438430" cy="1033946"/>
          </a:xfrm>
          <a:prstGeom prst="rect">
            <a:avLst/>
          </a:prstGeom>
        </p:spPr>
      </p:pic>
      <p:sp>
        <p:nvSpPr>
          <p:cNvPr id="96" name="Right Arrow 95"/>
          <p:cNvSpPr/>
          <p:nvPr/>
        </p:nvSpPr>
        <p:spPr>
          <a:xfrm>
            <a:off x="2286000" y="988383"/>
            <a:ext cx="609600" cy="2717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4572000" y="988383"/>
            <a:ext cx="609600" cy="27172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33400" y="2209800"/>
            <a:ext cx="116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RNA pool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2819400" y="2039779"/>
            <a:ext cx="170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Single </a:t>
            </a:r>
            <a:r>
              <a:rPr lang="en-US" sz="2000" dirty="0" smtClean="0"/>
              <a:t>binding reaction</a:t>
            </a:r>
            <a:endParaRPr lang="en-US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5301749" y="2039779"/>
            <a:ext cx="170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Identification </a:t>
            </a:r>
            <a:r>
              <a:rPr lang="en-US" sz="2000" dirty="0" smtClean="0"/>
              <a:t>of bound RNA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242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Saber</dc:creator>
  <cp:lastModifiedBy>Saber</cp:lastModifiedBy>
  <cp:revision>3</cp:revision>
  <dcterms:created xsi:type="dcterms:W3CDTF">2015-08-26T09:59:21Z</dcterms:created>
  <dcterms:modified xsi:type="dcterms:W3CDTF">2015-08-26T10:15:33Z</dcterms:modified>
</cp:coreProperties>
</file>