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9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7" r:id="rId6"/>
    <p:sldId id="265" r:id="rId7"/>
    <p:sldId id="268" r:id="rId8"/>
    <p:sldId id="260" r:id="rId9"/>
    <p:sldId id="270" r:id="rId10"/>
    <p:sldId id="261" r:id="rId11"/>
    <p:sldId id="269" r:id="rId12"/>
    <p:sldId id="27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9C5E8-DF5B-1640-BF43-5B383BA074CC}">
          <p14:sldIdLst>
            <p14:sldId id="256"/>
            <p14:sldId id="257"/>
            <p14:sldId id="272"/>
            <p14:sldId id="258"/>
            <p14:sldId id="267"/>
            <p14:sldId id="265"/>
            <p14:sldId id="268"/>
            <p14:sldId id="260"/>
            <p14:sldId id="270"/>
            <p14:sldId id="261"/>
            <p14:sldId id="269"/>
            <p14:sldId id="27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91" autoAdjust="0"/>
  </p:normalViewPr>
  <p:slideViewPr>
    <p:cSldViewPr snapToGrid="0" snapToObjects="1">
      <p:cViewPr varScale="1">
        <p:scale>
          <a:sx n="93" d="100"/>
          <a:sy n="93" d="100"/>
        </p:scale>
        <p:origin x="21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EA824-7C33-8F4B-9251-36349E2068C5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E2073-539A-D44A-97F2-E12DD56A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E2073-539A-D44A-97F2-E12DD56A68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1059C2-6BF0-5A44-A158-82A65D218C5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58" y="17755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Classification of Twitter </a:t>
            </a:r>
            <a:r>
              <a:rPr lang="en-US" dirty="0" smtClean="0"/>
              <a:t>Data: American </a:t>
            </a:r>
            <a:r>
              <a:rPr lang="en-US" dirty="0"/>
              <a:t>Airlines Customer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3471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Amir </a:t>
            </a:r>
            <a:r>
              <a:rPr lang="en-US" dirty="0" err="1" smtClean="0"/>
              <a:t>Ghaderi</a:t>
            </a:r>
            <a:endParaRPr lang="en-US" dirty="0" smtClean="0"/>
          </a:p>
          <a:p>
            <a:r>
              <a:rPr lang="en-US" dirty="0" err="1" smtClean="0"/>
              <a:t>Mezbah</a:t>
            </a:r>
            <a:r>
              <a:rPr lang="en-US" dirty="0" smtClean="0"/>
              <a:t> Uddin</a:t>
            </a:r>
          </a:p>
          <a:p>
            <a:r>
              <a:rPr lang="en-US" dirty="0" smtClean="0"/>
              <a:t>Md</a:t>
            </a:r>
            <a:r>
              <a:rPr lang="en-US" dirty="0"/>
              <a:t>. </a:t>
            </a:r>
            <a:r>
              <a:rPr lang="en-US" dirty="0" err="1"/>
              <a:t>Shariful</a:t>
            </a:r>
            <a:r>
              <a:rPr lang="en-US" dirty="0"/>
              <a:t> Islam</a:t>
            </a:r>
            <a:endParaRPr lang="en-US" dirty="0" smtClean="0"/>
          </a:p>
          <a:p>
            <a:r>
              <a:rPr lang="en-US" dirty="0" smtClean="0"/>
              <a:t>MSc Data Science and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 Delta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3422343"/>
              </p:ext>
            </p:extLst>
          </p:nvPr>
        </p:nvGraphicFramePr>
        <p:xfrm>
          <a:off x="847545" y="1863681"/>
          <a:ext cx="6847799" cy="193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844">
                  <a:extLst>
                    <a:ext uri="{9D8B030D-6E8A-4147-A177-3AD203B41FA5}">
                      <a16:colId xmlns:a16="http://schemas.microsoft.com/office/drawing/2014/main" val="565164827"/>
                    </a:ext>
                  </a:extLst>
                </a:gridCol>
                <a:gridCol w="1160098">
                  <a:extLst>
                    <a:ext uri="{9D8B030D-6E8A-4147-A177-3AD203B41FA5}">
                      <a16:colId xmlns:a16="http://schemas.microsoft.com/office/drawing/2014/main" val="3610484024"/>
                    </a:ext>
                  </a:extLst>
                </a:gridCol>
                <a:gridCol w="1160098">
                  <a:extLst>
                    <a:ext uri="{9D8B030D-6E8A-4147-A177-3AD203B41FA5}">
                      <a16:colId xmlns:a16="http://schemas.microsoft.com/office/drawing/2014/main" val="142408558"/>
                    </a:ext>
                  </a:extLst>
                </a:gridCol>
                <a:gridCol w="1160830">
                  <a:extLst>
                    <a:ext uri="{9D8B030D-6E8A-4147-A177-3AD203B41FA5}">
                      <a16:colId xmlns:a16="http://schemas.microsoft.com/office/drawing/2014/main" val="70162416"/>
                    </a:ext>
                  </a:extLst>
                </a:gridCol>
                <a:gridCol w="1160830">
                  <a:extLst>
                    <a:ext uri="{9D8B030D-6E8A-4147-A177-3AD203B41FA5}">
                      <a16:colId xmlns:a16="http://schemas.microsoft.com/office/drawing/2014/main" val="1044321067"/>
                    </a:ext>
                  </a:extLst>
                </a:gridCol>
                <a:gridCol w="1056099">
                  <a:extLst>
                    <a:ext uri="{9D8B030D-6E8A-4147-A177-3AD203B41FA5}">
                      <a16:colId xmlns:a16="http://schemas.microsoft.com/office/drawing/2014/main" val="2119602842"/>
                    </a:ext>
                  </a:extLst>
                </a:gridCol>
              </a:tblGrid>
              <a:tr h="272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Fold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Fold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Fold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Fold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092827"/>
                  </a:ext>
                </a:extLst>
              </a:tr>
              <a:tr h="272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Entropy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434365"/>
                  </a:ext>
                </a:extLst>
              </a:tr>
              <a:tr h="2889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Tree Method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516836"/>
                  </a:ext>
                </a:extLst>
              </a:tr>
              <a:tr h="272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85.1%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331419"/>
                  </a:ext>
                </a:extLst>
              </a:tr>
              <a:tr h="5578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384954"/>
                  </a:ext>
                </a:extLst>
              </a:tr>
              <a:tr h="272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Bagging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05861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7544" y="3918663"/>
            <a:ext cx="10546343" cy="78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89" y="4159411"/>
            <a:ext cx="5075272" cy="25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2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 WestJet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42347"/>
              </p:ext>
            </p:extLst>
          </p:nvPr>
        </p:nvGraphicFramePr>
        <p:xfrm>
          <a:off x="1022205" y="2387591"/>
          <a:ext cx="6847799" cy="2276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844">
                  <a:extLst>
                    <a:ext uri="{9D8B030D-6E8A-4147-A177-3AD203B41FA5}">
                      <a16:colId xmlns:a16="http://schemas.microsoft.com/office/drawing/2014/main" val="4209404091"/>
                    </a:ext>
                  </a:extLst>
                </a:gridCol>
                <a:gridCol w="1160098">
                  <a:extLst>
                    <a:ext uri="{9D8B030D-6E8A-4147-A177-3AD203B41FA5}">
                      <a16:colId xmlns:a16="http://schemas.microsoft.com/office/drawing/2014/main" val="3857730923"/>
                    </a:ext>
                  </a:extLst>
                </a:gridCol>
                <a:gridCol w="1160098">
                  <a:extLst>
                    <a:ext uri="{9D8B030D-6E8A-4147-A177-3AD203B41FA5}">
                      <a16:colId xmlns:a16="http://schemas.microsoft.com/office/drawing/2014/main" val="3483200414"/>
                    </a:ext>
                  </a:extLst>
                </a:gridCol>
                <a:gridCol w="1160830">
                  <a:extLst>
                    <a:ext uri="{9D8B030D-6E8A-4147-A177-3AD203B41FA5}">
                      <a16:colId xmlns:a16="http://schemas.microsoft.com/office/drawing/2014/main" val="384139059"/>
                    </a:ext>
                  </a:extLst>
                </a:gridCol>
                <a:gridCol w="1160830">
                  <a:extLst>
                    <a:ext uri="{9D8B030D-6E8A-4147-A177-3AD203B41FA5}">
                      <a16:colId xmlns:a16="http://schemas.microsoft.com/office/drawing/2014/main" val="27428183"/>
                    </a:ext>
                  </a:extLst>
                </a:gridCol>
                <a:gridCol w="1056099">
                  <a:extLst>
                    <a:ext uri="{9D8B030D-6E8A-4147-A177-3AD203B41FA5}">
                      <a16:colId xmlns:a16="http://schemas.microsoft.com/office/drawing/2014/main" val="1825019266"/>
                    </a:ext>
                  </a:extLst>
                </a:gridCol>
              </a:tblGrid>
              <a:tr h="31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Fold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Fold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Fold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Fold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205099"/>
                  </a:ext>
                </a:extLst>
              </a:tr>
              <a:tr h="31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Entropy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248422"/>
                  </a:ext>
                </a:extLst>
              </a:tr>
              <a:tr h="364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Tree 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390319"/>
                  </a:ext>
                </a:extLst>
              </a:tr>
              <a:tr h="31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85.1%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25670"/>
                  </a:ext>
                </a:extLst>
              </a:tr>
              <a:tr h="64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849059"/>
                  </a:ext>
                </a:extLst>
              </a:tr>
              <a:tr h="31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Bagging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63002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19" y="4921320"/>
            <a:ext cx="5753537" cy="14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6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4078674"/>
            <a:ext cx="3251325" cy="16801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9" y="1831083"/>
            <a:ext cx="3251325" cy="1698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906812"/>
            <a:ext cx="3639576" cy="1861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" y="4217344"/>
            <a:ext cx="4521387" cy="12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4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Social Media Viable </a:t>
            </a:r>
            <a:r>
              <a:rPr lang="en-US" dirty="0"/>
              <a:t>P</a:t>
            </a:r>
            <a:r>
              <a:rPr lang="en-US" dirty="0" smtClean="0"/>
              <a:t>latform For </a:t>
            </a:r>
            <a:r>
              <a:rPr lang="en-US" dirty="0"/>
              <a:t>C</a:t>
            </a:r>
            <a:r>
              <a:rPr lang="en-US" dirty="0" smtClean="0"/>
              <a:t>ustomer </a:t>
            </a:r>
            <a:r>
              <a:rPr lang="en-US" dirty="0" smtClean="0"/>
              <a:t>S</a:t>
            </a:r>
            <a:r>
              <a:rPr lang="en-US" dirty="0" smtClean="0"/>
              <a:t>ervice</a:t>
            </a:r>
          </a:p>
          <a:p>
            <a:r>
              <a:rPr lang="en-US" dirty="0" smtClean="0"/>
              <a:t> Developed a system to process tweets</a:t>
            </a:r>
          </a:p>
          <a:p>
            <a:pPr lvl="1"/>
            <a:r>
              <a:rPr lang="en-US" dirty="0" smtClean="0"/>
              <a:t>Sentiment analysis {positive, Negative, Neutral}</a:t>
            </a:r>
            <a:endParaRPr lang="en-US" dirty="0" smtClean="0"/>
          </a:p>
          <a:p>
            <a:pPr lvl="1"/>
            <a:r>
              <a:rPr lang="en-US" dirty="0" smtClean="0"/>
              <a:t>Text analytics {Relevant Word frequencies}</a:t>
            </a:r>
          </a:p>
          <a:p>
            <a:pPr lvl="1"/>
            <a:r>
              <a:rPr lang="en-US" dirty="0" smtClean="0"/>
              <a:t>Machine Learning Classifiers</a:t>
            </a:r>
          </a:p>
          <a:p>
            <a:pPr lvl="1"/>
            <a:r>
              <a:rPr lang="en-US" dirty="0" smtClean="0"/>
              <a:t>Network Analysis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  <p:extLst>
      <p:ext uri="{BB962C8B-B14F-4D97-AF65-F5344CB8AC3E}">
        <p14:creationId xmlns:p14="http://schemas.microsoft.com/office/powerpoint/2010/main" val="179783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and Goal</a:t>
            </a:r>
            <a:endParaRPr lang="en-US" dirty="0" smtClean="0"/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Text analysis</a:t>
            </a:r>
          </a:p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Network analysis</a:t>
            </a:r>
          </a:p>
          <a:p>
            <a:r>
              <a:rPr lang="en-US" dirty="0" smtClean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10938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423" y="1767155"/>
            <a:ext cx="8541626" cy="32260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Airlines using twitter for Customer Service reasons</a:t>
            </a:r>
          </a:p>
          <a:p>
            <a:pPr lvl="1"/>
            <a:r>
              <a:rPr lang="en-US" dirty="0" smtClean="0"/>
              <a:t>How to extract relevant information from large amounts of tweets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Develop a system for airline companies to process mass amounts of twitter data in an streamlined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9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55323"/>
            <a:ext cx="8153400" cy="38784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33445"/>
          </a:xfrm>
        </p:spPr>
        <p:txBody>
          <a:bodyPr/>
          <a:lstStyle/>
          <a:p>
            <a:r>
              <a:rPr lang="en-US" dirty="0" smtClean="0"/>
              <a:t>Twitter Search API</a:t>
            </a:r>
          </a:p>
          <a:p>
            <a:r>
              <a:rPr lang="en-US" dirty="0" smtClean="0"/>
              <a:t>Keywords{“@Delta”, “@WestJet”}</a:t>
            </a:r>
          </a:p>
          <a:p>
            <a:r>
              <a:rPr lang="en-US" dirty="0" smtClean="0"/>
              <a:t>Three Visualizations</a:t>
            </a:r>
          </a:p>
          <a:p>
            <a:pPr lvl="1"/>
            <a:r>
              <a:rPr lang="en-US" dirty="0" smtClean="0"/>
              <a:t>Distribution of tweet length </a:t>
            </a:r>
          </a:p>
          <a:p>
            <a:pPr lvl="1"/>
            <a:r>
              <a:rPr lang="en-US" dirty="0" smtClean="0"/>
              <a:t>Number of Unique Users</a:t>
            </a:r>
          </a:p>
          <a:p>
            <a:pPr lvl="1"/>
            <a:r>
              <a:rPr lang="en-US" dirty="0" smtClean="0"/>
              <a:t>Retweet Percentage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6" y="4633645"/>
            <a:ext cx="3051264" cy="2178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48" y="5095981"/>
            <a:ext cx="4233677" cy="1058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82" y="5065491"/>
            <a:ext cx="1240659" cy="13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130" y="236307"/>
            <a:ext cx="8153400" cy="990600"/>
          </a:xfrm>
        </p:spPr>
        <p:txBody>
          <a:bodyPr/>
          <a:lstStyle/>
          <a:p>
            <a:r>
              <a:rPr lang="en-US" dirty="0"/>
              <a:t>Sentiment Analysis: </a:t>
            </a:r>
            <a:r>
              <a:rPr lang="en-US" dirty="0" err="1"/>
              <a:t>SentiSrength</a:t>
            </a:r>
            <a:endParaRPr lang="en-US" dirty="0"/>
          </a:p>
        </p:txBody>
      </p:sp>
      <p:pic>
        <p:nvPicPr>
          <p:cNvPr id="2050" name="Picture 2" descr="SentiStrengt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73" y="126286"/>
            <a:ext cx="1092914" cy="10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88388" y="1749494"/>
            <a:ext cx="2208944" cy="12842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8388" y="3466402"/>
            <a:ext cx="2208944" cy="12842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2129" y="5183310"/>
            <a:ext cx="2208944" cy="12842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Neutral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4678" y="2348703"/>
            <a:ext cx="3770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Positive &gt;= 2 and Negative = -1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498" y="5522797"/>
            <a:ext cx="3770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 Positive and Not Negative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649" y="3869111"/>
            <a:ext cx="3770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Positive &gt;= 2 and Negative = -1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77456" y="2515492"/>
            <a:ext cx="198599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56233" y="4108537"/>
            <a:ext cx="217589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62391" y="5673252"/>
            <a:ext cx="1953460" cy="342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1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8180" y="2116153"/>
            <a:ext cx="8153400" cy="41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7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856"/>
            <a:ext cx="8153400" cy="367301"/>
          </a:xfrm>
        </p:spPr>
        <p:txBody>
          <a:bodyPr>
            <a:normAutofit fontScale="90000"/>
          </a:bodyPr>
          <a:lstStyle/>
          <a:p>
            <a:r>
              <a:rPr lang="en-US" dirty="0"/>
              <a:t>Text Analysis: </a:t>
            </a:r>
            <a:r>
              <a:rPr lang="en-US" dirty="0" smtClean="0"/>
              <a:t>Positive </a:t>
            </a:r>
            <a:r>
              <a:rPr lang="en-US" dirty="0"/>
              <a:t>words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4" y="1810266"/>
            <a:ext cx="8153400" cy="4424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9087" y="1440934"/>
            <a:ext cx="71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6558" y="1501772"/>
            <a:ext cx="117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24502"/>
            <a:ext cx="8153400" cy="418672"/>
          </a:xfrm>
        </p:spPr>
        <p:txBody>
          <a:bodyPr>
            <a:normAutofit fontScale="90000"/>
          </a:bodyPr>
          <a:lstStyle/>
          <a:p>
            <a:r>
              <a:rPr lang="en-US" dirty="0"/>
              <a:t>Text </a:t>
            </a:r>
            <a:r>
              <a:rPr lang="en-US" dirty="0"/>
              <a:t>A</a:t>
            </a:r>
            <a:r>
              <a:rPr lang="en-US" dirty="0" smtClean="0"/>
              <a:t>nalysis: </a:t>
            </a:r>
            <a:r>
              <a:rPr lang="en-US" dirty="0"/>
              <a:t>N</a:t>
            </a:r>
            <a:r>
              <a:rPr lang="en-US" dirty="0" smtClean="0"/>
              <a:t>egative </a:t>
            </a:r>
            <a:r>
              <a:rPr lang="en-US" dirty="0"/>
              <a:t>words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2" y="1871673"/>
            <a:ext cx="8153400" cy="4424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9087" y="1524904"/>
            <a:ext cx="71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6558" y="1501772"/>
            <a:ext cx="117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10874"/>
          </a:xfrm>
        </p:spPr>
        <p:txBody>
          <a:bodyPr/>
          <a:lstStyle/>
          <a:p>
            <a:r>
              <a:rPr lang="en-US" dirty="0" smtClean="0"/>
              <a:t>Classifiers{Max Entropy, Tree Method, SVM, Random Forest, Bagging}</a:t>
            </a:r>
          </a:p>
          <a:p>
            <a:r>
              <a:rPr lang="en-US" dirty="0" smtClean="0"/>
              <a:t>4 Fold </a:t>
            </a:r>
            <a:r>
              <a:rPr lang="en-US" dirty="0"/>
              <a:t>C</a:t>
            </a:r>
            <a:r>
              <a:rPr lang="en-US" dirty="0" smtClean="0"/>
              <a:t>ross Validation </a:t>
            </a:r>
          </a:p>
          <a:p>
            <a:r>
              <a:rPr lang="en-US" dirty="0" smtClean="0"/>
              <a:t>Delta</a:t>
            </a:r>
          </a:p>
          <a:p>
            <a:pPr lvl="1"/>
            <a:r>
              <a:rPr lang="en-US" dirty="0" smtClean="0"/>
              <a:t>Training size - 400 Tweets</a:t>
            </a:r>
          </a:p>
          <a:p>
            <a:pPr lvl="1"/>
            <a:r>
              <a:rPr lang="en-US" dirty="0" smtClean="0"/>
              <a:t>Testing size -127</a:t>
            </a:r>
            <a:endParaRPr lang="en-US" dirty="0"/>
          </a:p>
          <a:p>
            <a:r>
              <a:rPr lang="en-US" dirty="0" smtClean="0"/>
              <a:t>WestJet</a:t>
            </a:r>
            <a:endParaRPr lang="en-US" dirty="0"/>
          </a:p>
          <a:p>
            <a:pPr lvl="1"/>
            <a:r>
              <a:rPr lang="en-US" dirty="0"/>
              <a:t>Training size - </a:t>
            </a:r>
            <a:r>
              <a:rPr lang="en-US" dirty="0" smtClean="0"/>
              <a:t>363 </a:t>
            </a:r>
            <a:r>
              <a:rPr lang="en-US" dirty="0"/>
              <a:t>Tweets</a:t>
            </a:r>
          </a:p>
          <a:p>
            <a:pPr lvl="1"/>
            <a:r>
              <a:rPr lang="en-US" dirty="0"/>
              <a:t>Testing size -</a:t>
            </a:r>
            <a:r>
              <a:rPr lang="en-US" dirty="0" smtClean="0"/>
              <a:t>100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1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860</TotalTime>
  <Words>362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Tw Cen MT</vt:lpstr>
      <vt:lpstr>Wingdings</vt:lpstr>
      <vt:lpstr>Wingdings 2</vt:lpstr>
      <vt:lpstr>Median</vt:lpstr>
      <vt:lpstr>Sentiment Classification of Twitter Data: American Airlines Customer Service</vt:lpstr>
      <vt:lpstr>Overview</vt:lpstr>
      <vt:lpstr>Problem and Goal</vt:lpstr>
      <vt:lpstr>Data Preprocessing </vt:lpstr>
      <vt:lpstr>Sentiment Analysis: SentiSrength</vt:lpstr>
      <vt:lpstr>Sentiment Analysis</vt:lpstr>
      <vt:lpstr>Text Analysis: Positive words </vt:lpstr>
      <vt:lpstr>Text Analysis: Negative words </vt:lpstr>
      <vt:lpstr>Classification</vt:lpstr>
      <vt:lpstr>Classification: Delta </vt:lpstr>
      <vt:lpstr>Classification: WestJet</vt:lpstr>
      <vt:lpstr>Network analysis</vt:lpstr>
      <vt:lpstr>Conclusion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Botting</dc:title>
  <dc:creator>David Kamekazie</dc:creator>
  <cp:lastModifiedBy>Ryerson University</cp:lastModifiedBy>
  <cp:revision>93</cp:revision>
  <dcterms:created xsi:type="dcterms:W3CDTF">2017-01-31T22:22:18Z</dcterms:created>
  <dcterms:modified xsi:type="dcterms:W3CDTF">2017-04-02T01:50:26Z</dcterms:modified>
</cp:coreProperties>
</file>