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4e0987a1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4e0987a1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4e0987a1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4e0987a1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4e0987a1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4e0987a1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128d59c1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128d59c1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12acb0c0c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12acb0c0c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12acb0c0c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12acb0c0c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128d59c1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128d59c1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128d59c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128d59c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12acb0c0c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12acb0c0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amir-jafari/SOM/tree/main/examples/Tabular/Iris/notebook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mir-jafari.github.io/S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1409950"/>
            <a:ext cx="8520600" cy="837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360"/>
              <a:t>Introducing NNSOM: A New Python Package for Enhanced Self-Organizing Maps </a:t>
            </a:r>
            <a:endParaRPr sz="236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92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980"/>
          </a:p>
        </p:txBody>
      </p:sp>
      <p:sp>
        <p:nvSpPr>
          <p:cNvPr id="87" name="Google Shape;87;p13"/>
          <p:cNvSpPr txBox="1"/>
          <p:nvPr/>
        </p:nvSpPr>
        <p:spPr>
          <a:xfrm>
            <a:off x="1790400" y="2337975"/>
            <a:ext cx="58161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George Washington University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Columbian College of Arts and Science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Data Science Department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DATS 6501 Capstone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Project Presentation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Group 3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Ei Tanaka, Lakshmi Sravya Chalapati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311700" y="1387400"/>
            <a:ext cx="85206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311700" y="2380000"/>
            <a:ext cx="8520600" cy="23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>
                <a:solidFill>
                  <a:schemeClr val="dk1"/>
                </a:solidFill>
              </a:rPr>
              <a:t>Project Objective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>
                <a:solidFill>
                  <a:schemeClr val="dk1"/>
                </a:solidFill>
              </a:rPr>
              <a:t>Background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>
                <a:solidFill>
                  <a:schemeClr val="dk1"/>
                </a:solidFill>
              </a:rPr>
              <a:t>Package Overview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>
                <a:solidFill>
                  <a:schemeClr val="dk1"/>
                </a:solidFill>
              </a:rPr>
              <a:t>Usage and Examples( Iris 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311700" y="1303125"/>
            <a:ext cx="85206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</a:t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311700" y="2027500"/>
            <a:ext cx="8520600" cy="10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000"/>
              </a:spcAft>
              <a:buNone/>
            </a:pPr>
            <a:r>
              <a:rPr lang="en" sz="2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goal of this project is to build a python Self Organizing Map (SOM) package can be used for Neural Network community.</a:t>
            </a:r>
            <a:endParaRPr sz="2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311700" y="2334875"/>
            <a:ext cx="8520600" cy="26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740">
              <a:solidFill>
                <a:schemeClr val="dk1"/>
              </a:solidFill>
            </a:endParaRPr>
          </a:p>
          <a:p>
            <a:pPr indent="-35179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0"/>
              <a:buChar char="●"/>
            </a:pPr>
            <a:r>
              <a:rPr lang="en" sz="1940">
                <a:solidFill>
                  <a:schemeClr val="dk1"/>
                </a:solidFill>
              </a:rPr>
              <a:t>Developed by Teuvo Kohonen in the 1980s</a:t>
            </a:r>
            <a:endParaRPr sz="1940">
              <a:solidFill>
                <a:schemeClr val="dk1"/>
              </a:solidFill>
            </a:endParaRPr>
          </a:p>
          <a:p>
            <a:pPr indent="-35179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0"/>
              <a:buChar char="●"/>
            </a:pPr>
            <a:r>
              <a:rPr lang="en" sz="1940">
                <a:solidFill>
                  <a:schemeClr val="dk1"/>
                </a:solidFill>
              </a:rPr>
              <a:t>Unsupervised learning algorithm</a:t>
            </a:r>
            <a:endParaRPr sz="1940">
              <a:solidFill>
                <a:schemeClr val="dk1"/>
              </a:solidFill>
            </a:endParaRPr>
          </a:p>
          <a:p>
            <a:pPr indent="-35179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0"/>
              <a:buChar char="●"/>
            </a:pPr>
            <a:r>
              <a:rPr lang="en" sz="1940">
                <a:solidFill>
                  <a:schemeClr val="dk1"/>
                </a:solidFill>
              </a:rPr>
              <a:t>Produces a 2D representation of high-dimensional data</a:t>
            </a:r>
            <a:endParaRPr sz="1940">
              <a:solidFill>
                <a:schemeClr val="dk1"/>
              </a:solidFill>
            </a:endParaRPr>
          </a:p>
          <a:p>
            <a:pPr indent="-35179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0"/>
              <a:buChar char="●"/>
            </a:pPr>
            <a:r>
              <a:rPr lang="en" sz="1940">
                <a:solidFill>
                  <a:schemeClr val="dk1"/>
                </a:solidFill>
              </a:rPr>
              <a:t>Preserves the topological structure of the dataset</a:t>
            </a:r>
            <a:endParaRPr sz="1940">
              <a:solidFill>
                <a:schemeClr val="dk1"/>
              </a:solidFill>
            </a:endParaRPr>
          </a:p>
          <a:p>
            <a:pPr indent="-35179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0"/>
              <a:buChar char="●"/>
            </a:pPr>
            <a:r>
              <a:rPr lang="en" sz="1940">
                <a:solidFill>
                  <a:schemeClr val="dk1"/>
                </a:solidFill>
              </a:rPr>
              <a:t>Well-suited for visualizing low-dimensional views of high-dimensional data</a:t>
            </a:r>
            <a:endParaRPr sz="19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360"/>
          </a:p>
        </p:txBody>
      </p:sp>
      <p:sp>
        <p:nvSpPr>
          <p:cNvPr id="105" name="Google Shape;105;p16"/>
          <p:cNvSpPr txBox="1"/>
          <p:nvPr>
            <p:ph type="ctrTitle"/>
          </p:nvPr>
        </p:nvSpPr>
        <p:spPr>
          <a:xfrm>
            <a:off x="311700" y="1302175"/>
            <a:ext cx="8520600" cy="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6300"/>
              <a:t>SOMs Overview</a:t>
            </a:r>
            <a:endParaRPr sz="6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311700" y="2052900"/>
            <a:ext cx="8520600" cy="29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540">
              <a:solidFill>
                <a:schemeClr val="dk1"/>
              </a:solidFill>
            </a:endParaRPr>
          </a:p>
          <a:p>
            <a:pPr indent="-33909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NNSOM package uses batch algorithm for SOM implementation</a:t>
            </a:r>
            <a:endParaRPr sz="1740">
              <a:solidFill>
                <a:schemeClr val="dk1"/>
              </a:solidFill>
            </a:endParaRPr>
          </a:p>
          <a:p>
            <a:pPr indent="-33909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Initialization of weight vectors with small random values</a:t>
            </a:r>
            <a:endParaRPr sz="1740">
              <a:solidFill>
                <a:schemeClr val="dk1"/>
              </a:solidFill>
            </a:endParaRPr>
          </a:p>
          <a:p>
            <a:pPr indent="-33909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Random selection of dataset sample for each iteration</a:t>
            </a:r>
            <a:endParaRPr sz="1740">
              <a:solidFill>
                <a:schemeClr val="dk1"/>
              </a:solidFill>
            </a:endParaRPr>
          </a:p>
          <a:p>
            <a:pPr indent="-33909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Identification of Best Matching Unit (BMU) - neuron with closest weight vector to input vector</a:t>
            </a:r>
            <a:endParaRPr sz="1740">
              <a:solidFill>
                <a:schemeClr val="dk1"/>
              </a:solidFill>
            </a:endParaRPr>
          </a:p>
          <a:p>
            <a:pPr indent="-33909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Adjustment of BMU and neighboring neurons' weights based on learning rate and neighborhood function</a:t>
            </a:r>
            <a:endParaRPr sz="1740">
              <a:solidFill>
                <a:schemeClr val="dk1"/>
              </a:solidFill>
            </a:endParaRPr>
          </a:p>
          <a:p>
            <a:pPr indent="-33909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Neighborhood function determines affected radius around BMU for update, ensuring local smoothing over the map</a:t>
            </a:r>
            <a:endParaRPr sz="2460"/>
          </a:p>
        </p:txBody>
      </p:sp>
      <p:sp>
        <p:nvSpPr>
          <p:cNvPr id="111" name="Google Shape;111;p17"/>
          <p:cNvSpPr txBox="1"/>
          <p:nvPr>
            <p:ph type="ctrTitle"/>
          </p:nvPr>
        </p:nvSpPr>
        <p:spPr>
          <a:xfrm>
            <a:off x="311700" y="1206925"/>
            <a:ext cx="85206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" sz="6300"/>
              <a:t>Algorithm</a:t>
            </a:r>
            <a:endParaRPr sz="6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" type="subTitle"/>
          </p:nvPr>
        </p:nvSpPr>
        <p:spPr>
          <a:xfrm>
            <a:off x="311700" y="2064175"/>
            <a:ext cx="8520600" cy="29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640">
              <a:solidFill>
                <a:schemeClr val="dk1"/>
              </a:solidFill>
            </a:endParaRPr>
          </a:p>
          <a:p>
            <a:pPr indent="-33909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Two main phases: ordering and convergence</a:t>
            </a:r>
            <a:endParaRPr sz="1740">
              <a:solidFill>
                <a:schemeClr val="dk1"/>
              </a:solidFill>
            </a:endParaRPr>
          </a:p>
          <a:p>
            <a:pPr indent="-33909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Ordering phase: initial iterations, significant weight adjustments, formation of map's topological structure</a:t>
            </a:r>
            <a:endParaRPr sz="1740">
              <a:solidFill>
                <a:schemeClr val="dk1"/>
              </a:solidFill>
            </a:endParaRPr>
          </a:p>
          <a:p>
            <a:pPr indent="-33909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Convergence phase: learning rate and neighborhood radius reduction, focus on refining feature mappings and stabilizing network</a:t>
            </a:r>
            <a:endParaRPr sz="1740">
              <a:solidFill>
                <a:schemeClr val="dk1"/>
              </a:solidFill>
            </a:endParaRPr>
          </a:p>
          <a:p>
            <a:pPr indent="-33909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Continues until weight changes are minimal, indicating convergence and completion of training</a:t>
            </a:r>
            <a:endParaRPr sz="1740">
              <a:solidFill>
                <a:schemeClr val="dk1"/>
              </a:solidFill>
            </a:endParaRPr>
          </a:p>
          <a:p>
            <a:pPr indent="-33909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Balance between learning rate and neighborhood size crucial for effective learning without overfitting</a:t>
            </a:r>
            <a:endParaRPr sz="17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260"/>
          </a:p>
        </p:txBody>
      </p:sp>
      <p:sp>
        <p:nvSpPr>
          <p:cNvPr id="117" name="Google Shape;117;p18"/>
          <p:cNvSpPr txBox="1"/>
          <p:nvPr>
            <p:ph type="ctrTitle"/>
          </p:nvPr>
        </p:nvSpPr>
        <p:spPr>
          <a:xfrm>
            <a:off x="368075" y="1347300"/>
            <a:ext cx="8520600" cy="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" sz="6300"/>
              <a:t>Training Process</a:t>
            </a:r>
            <a:endParaRPr sz="6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" type="subTitle"/>
          </p:nvPr>
        </p:nvSpPr>
        <p:spPr>
          <a:xfrm>
            <a:off x="311700" y="1390800"/>
            <a:ext cx="8384700" cy="3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" sz="1420">
                <a:solidFill>
                  <a:schemeClr val="dk1"/>
                </a:solidFill>
              </a:rPr>
              <a:t>1) Core Engine</a:t>
            </a:r>
            <a:endParaRPr b="1" sz="14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20">
                <a:solidFill>
                  <a:schemeClr val="dk1"/>
                </a:solidFill>
              </a:rPr>
              <a:t>Initialization Module: Sets up initial parameters and weight matrices</a:t>
            </a:r>
            <a:endParaRPr sz="14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20">
                <a:solidFill>
                  <a:schemeClr val="dk1"/>
                </a:solidFill>
              </a:rPr>
              <a:t>Learning Algorithm: Adjusts network weights through iterative training sessions</a:t>
            </a:r>
            <a:endParaRPr sz="14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20">
                <a:solidFill>
                  <a:schemeClr val="dk1"/>
                </a:solidFill>
              </a:rPr>
              <a:t>Competitive learning: Neurons compete to be closest to input vector</a:t>
            </a:r>
            <a:endParaRPr sz="14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20">
                <a:solidFill>
                  <a:schemeClr val="dk1"/>
                </a:solidFill>
              </a:rPr>
              <a:t>Cooperative learning: Winning neuron and neighbors adjusted to represent data topology</a:t>
            </a:r>
            <a:endParaRPr sz="14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4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" sz="1420">
                <a:solidFill>
                  <a:schemeClr val="dk1"/>
                </a:solidFill>
              </a:rPr>
              <a:t>2) Utility Functions</a:t>
            </a:r>
            <a:endParaRPr b="1" sz="14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20">
                <a:solidFill>
                  <a:schemeClr val="dk1"/>
                </a:solidFill>
              </a:rPr>
              <a:t>Data handling utilities for preprocessing data before input into SOM visualization</a:t>
            </a:r>
            <a:endParaRPr sz="14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20">
                <a:solidFill>
                  <a:schemeClr val="dk1"/>
                </a:solidFill>
              </a:rPr>
              <a:t>Normalization, scaling, handling data types and structure</a:t>
            </a:r>
            <a:endParaRPr sz="14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4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" sz="1420">
                <a:solidFill>
                  <a:schemeClr val="dk1"/>
                </a:solidFill>
              </a:rPr>
              <a:t>3) Visualization Tools</a:t>
            </a:r>
            <a:endParaRPr b="1" sz="14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20">
                <a:solidFill>
                  <a:schemeClr val="dk1"/>
                </a:solidFill>
              </a:rPr>
              <a:t> Mapping visualization to view topological map produced by SOM</a:t>
            </a:r>
            <a:endParaRPr sz="14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20">
                <a:solidFill>
                  <a:schemeClr val="dk1"/>
                </a:solidFill>
              </a:rPr>
              <a:t>Tools for creating hit histograms, heat maps, distance maps, U-matrices</a:t>
            </a:r>
            <a:endParaRPr sz="14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20">
                <a:solidFill>
                  <a:schemeClr val="dk1"/>
                </a:solidFill>
              </a:rPr>
              <a:t>Basic plots (pie charts, scatter plots, stem plots) for analyzing clusters and anomalies</a:t>
            </a:r>
            <a:endParaRPr sz="14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20">
                <a:solidFill>
                  <a:schemeClr val="dk1"/>
                </a:solidFill>
              </a:rPr>
              <a:t>Component planes feature to visualize individual weight vectors as component planes, revealing </a:t>
            </a:r>
            <a:r>
              <a:rPr lang="en" sz="1420">
                <a:solidFill>
                  <a:schemeClr val="dk1"/>
                </a:solidFill>
              </a:rPr>
              <a:t>features</a:t>
            </a:r>
            <a:r>
              <a:rPr lang="en" sz="1420">
                <a:solidFill>
                  <a:schemeClr val="dk1"/>
                </a:solidFill>
              </a:rPr>
              <a:t> correlation</a:t>
            </a:r>
            <a:endParaRPr sz="2780"/>
          </a:p>
        </p:txBody>
      </p:sp>
      <p:sp>
        <p:nvSpPr>
          <p:cNvPr id="123" name="Google Shape;123;p19"/>
          <p:cNvSpPr txBox="1"/>
          <p:nvPr>
            <p:ph type="ctrTitle"/>
          </p:nvPr>
        </p:nvSpPr>
        <p:spPr>
          <a:xfrm>
            <a:off x="311700" y="381000"/>
            <a:ext cx="8520600" cy="10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Overview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ctrTitle"/>
          </p:nvPr>
        </p:nvSpPr>
        <p:spPr>
          <a:xfrm>
            <a:off x="311700" y="1285650"/>
            <a:ext cx="85206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and Examples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subTitle"/>
          </p:nvPr>
        </p:nvSpPr>
        <p:spPr>
          <a:xfrm>
            <a:off x="85725" y="2289750"/>
            <a:ext cx="9058200" cy="24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Training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Plots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Post Training Analysis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GPU Usage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https://github.com/amir-jafari/SOM/tree/main/examples/Tabular/Iris/notebook</a:t>
            </a:r>
            <a:r>
              <a:rPr lang="en"/>
              <a:t>          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ctrTitle"/>
          </p:nvPr>
        </p:nvSpPr>
        <p:spPr>
          <a:xfrm>
            <a:off x="311700" y="1477625"/>
            <a:ext cx="85206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135" name="Google Shape;135;p21"/>
          <p:cNvSpPr txBox="1"/>
          <p:nvPr>
            <p:ph idx="1" type="subTitle"/>
          </p:nvPr>
        </p:nvSpPr>
        <p:spPr>
          <a:xfrm>
            <a:off x="311700" y="1816025"/>
            <a:ext cx="8520600" cy="28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detailed documentation of NNSOM is generated using Sphinx pages.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pages were deployed to Git using GitActions.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out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https://amir-jafari.github.io/SOM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