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9" r:id="rId2"/>
  </p:sldMasterIdLst>
  <p:notesMasterIdLst>
    <p:notesMasterId r:id="rId20"/>
  </p:notesMasterIdLst>
  <p:sldIdLst>
    <p:sldId id="258" r:id="rId3"/>
    <p:sldId id="286" r:id="rId4"/>
    <p:sldId id="285" r:id="rId5"/>
    <p:sldId id="261" r:id="rId6"/>
    <p:sldId id="268" r:id="rId7"/>
    <p:sldId id="288" r:id="rId8"/>
    <p:sldId id="287" r:id="rId9"/>
    <p:sldId id="289" r:id="rId10"/>
    <p:sldId id="263" r:id="rId11"/>
    <p:sldId id="262" r:id="rId12"/>
    <p:sldId id="264" r:id="rId13"/>
    <p:sldId id="290" r:id="rId14"/>
    <p:sldId id="291" r:id="rId15"/>
    <p:sldId id="265" r:id="rId16"/>
    <p:sldId id="292" r:id="rId17"/>
    <p:sldId id="272" r:id="rId18"/>
    <p:sldId id="269" r:id="rId19"/>
  </p:sldIdLst>
  <p:sldSz cx="9144000" cy="5143500" type="screen16x9"/>
  <p:notesSz cx="6858000" cy="9144000"/>
  <p:embeddedFontLst>
    <p:embeddedFont>
      <p:font typeface="Abel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E3957A-C9B5-4A12-AD76-73E4750818B5}">
  <a:tblStyle styleId="{F4E3957A-C9B5-4A12-AD76-73E475081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409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58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61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26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0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5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4326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9346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3395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4514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9691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5533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30012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597001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40919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1631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69582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563296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34721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38029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0775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8147-ECCB-4851-84B0-98349524A197}" type="datetime5">
              <a:rPr lang="bs-Latn-BA" smtClean="0"/>
              <a:t>30-maj-20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EKONOMSKI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142-1F87-4D06-883B-D3A212B2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103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82913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82000">
              <a:schemeClr val="accent2"/>
            </a:gs>
            <a:gs pos="100000">
              <a:schemeClr val="accent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FDB4EE-0196-4A28-A626-4BB81F976C7F}" type="datetimeFigureOut">
              <a:rPr lang="bs-Latn-BA" smtClean="0"/>
              <a:t>30. maj 2020.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956EFE-0C48-4E13-A9D7-A0E8A46054E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5650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49"/>
            <a:ext cx="6593700" cy="1240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4000" dirty="0"/>
              <a:t>Fakultet informacijskih</a:t>
            </a:r>
            <a:br>
              <a:rPr lang="bs-Latn-BA" sz="4000" dirty="0"/>
            </a:br>
            <a:r>
              <a:rPr lang="bs-Latn-BA" sz="4000" dirty="0"/>
              <a:t>tehnologija</a:t>
            </a:r>
            <a:endParaRPr sz="4000" dirty="0"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609407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bs-Latn-BA" sz="2000" dirty="0"/>
              <a:t>Univerzitet "Džemal Bijedić" Mostar</a:t>
            </a:r>
          </a:p>
          <a:p>
            <a:pPr marL="76200" indent="0" algn="ctr">
              <a:buNone/>
            </a:pPr>
            <a:r>
              <a:rPr lang="bs-Latn-BA" sz="2000" dirty="0"/>
              <a:t>Sjeverni logor br. 12, 88000 Mostar, BiH</a:t>
            </a:r>
          </a:p>
          <a:p>
            <a:pPr marL="76200" indent="0" algn="ctr">
              <a:buNone/>
            </a:pPr>
            <a:r>
              <a:rPr lang="bs-Latn-BA" sz="2000" dirty="0"/>
              <a:t>TEL/FAX: +38736/281-160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Picture 2" descr="A picture containing table, sitting, computer, man&#10;&#10;Description automatically generated">
            <a:extLst>
              <a:ext uri="{FF2B5EF4-FFF2-40B4-BE49-F238E27FC236}">
                <a16:creationId xmlns:a16="http://schemas.microsoft.com/office/drawing/2014/main" id="{9CA71CCA-E992-4985-965C-BAD989072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103" y="58630"/>
            <a:ext cx="2069794" cy="2069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8B97C7-6A6C-42AA-8D6F-10DE7F6E2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22" y="1411690"/>
            <a:ext cx="6730567" cy="3206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B7786-9747-4A7E-B525-149525026191}"/>
              </a:ext>
            </a:extLst>
          </p:cNvPr>
          <p:cNvSpPr txBox="1"/>
          <p:nvPr/>
        </p:nvSpPr>
        <p:spPr>
          <a:xfrm>
            <a:off x="2205316" y="2809518"/>
            <a:ext cx="1004047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Visokoeduciran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nastavni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kadar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15101-1005-4C28-BE65-BAE60FF30CA4}"/>
              </a:ext>
            </a:extLst>
          </p:cNvPr>
          <p:cNvSpPr txBox="1"/>
          <p:nvPr/>
        </p:nvSpPr>
        <p:spPr>
          <a:xfrm>
            <a:off x="2010334" y="3333715"/>
            <a:ext cx="139401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Kvalitetna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oprema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održavanje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nastave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E7190-BED6-4FC0-920B-74B23A7975CC}"/>
              </a:ext>
            </a:extLst>
          </p:cNvPr>
          <p:cNvSpPr txBox="1"/>
          <p:nvPr/>
        </p:nvSpPr>
        <p:spPr>
          <a:xfrm>
            <a:off x="3903946" y="2571750"/>
            <a:ext cx="1220641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Visokokvalitetna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edukacija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 IT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sektoru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53640-59C7-4815-9F35-E77157086EB3}"/>
              </a:ext>
            </a:extLst>
          </p:cNvPr>
          <p:cNvSpPr txBox="1"/>
          <p:nvPr/>
        </p:nvSpPr>
        <p:spPr>
          <a:xfrm>
            <a:off x="3903947" y="3258808"/>
            <a:ext cx="1220640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Spremanje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studenata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</a:p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karijeru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A57FF-D808-410E-9394-EF7A5146BDD5}"/>
              </a:ext>
            </a:extLst>
          </p:cNvPr>
          <p:cNvSpPr txBox="1"/>
          <p:nvPr/>
        </p:nvSpPr>
        <p:spPr>
          <a:xfrm>
            <a:off x="5844989" y="923364"/>
            <a:ext cx="108472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Dani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otvorenih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vrata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6DEB5-0B70-4541-80EE-287E8D24158C}"/>
              </a:ext>
            </a:extLst>
          </p:cNvPr>
          <p:cNvSpPr txBox="1"/>
          <p:nvPr/>
        </p:nvSpPr>
        <p:spPr>
          <a:xfrm>
            <a:off x="6100482" y="1425388"/>
            <a:ext cx="573742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 CC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815B0-0DDC-4B4A-9D70-59D3A32B999B}"/>
              </a:ext>
            </a:extLst>
          </p:cNvPr>
          <p:cNvSpPr txBox="1"/>
          <p:nvPr/>
        </p:nvSpPr>
        <p:spPr>
          <a:xfrm>
            <a:off x="5844988" y="1773523"/>
            <a:ext cx="1084729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Alumni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96C1C-E223-4B34-B1B9-85EC070FE901}"/>
              </a:ext>
            </a:extLst>
          </p:cNvPr>
          <p:cNvSpPr txBox="1"/>
          <p:nvPr/>
        </p:nvSpPr>
        <p:spPr>
          <a:xfrm>
            <a:off x="7618742" y="1649695"/>
            <a:ext cx="1207882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žele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se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osposobe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za rad u IT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sektoru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poboljšaju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izgrade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svoje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znanje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informacionim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tehnologijama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E58A3-0EF4-4FF9-A250-B345E4097D6C}"/>
              </a:ext>
            </a:extLst>
          </p:cNvPr>
          <p:cNvSpPr txBox="1"/>
          <p:nvPr/>
        </p:nvSpPr>
        <p:spPr>
          <a:xfrm>
            <a:off x="6046694" y="2963407"/>
            <a:ext cx="649942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A5C054-B0A4-4A85-ABE7-0775E5779EF3}"/>
              </a:ext>
            </a:extLst>
          </p:cNvPr>
          <p:cNvSpPr txBox="1"/>
          <p:nvPr/>
        </p:nvSpPr>
        <p:spPr>
          <a:xfrm>
            <a:off x="317376" y="1526584"/>
            <a:ext cx="1207882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Nastavni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kadar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4B4D5-29F7-42AD-B0F2-D863BC9ED2C0}"/>
              </a:ext>
            </a:extLst>
          </p:cNvPr>
          <p:cNvSpPr txBox="1"/>
          <p:nvPr/>
        </p:nvSpPr>
        <p:spPr>
          <a:xfrm>
            <a:off x="317376" y="1892501"/>
            <a:ext cx="1207882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Firme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sponzorišu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važne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događaje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B939C-DD3C-4FA0-8F3C-D399467C74CD}"/>
              </a:ext>
            </a:extLst>
          </p:cNvPr>
          <p:cNvSpPr txBox="1"/>
          <p:nvPr/>
        </p:nvSpPr>
        <p:spPr>
          <a:xfrm>
            <a:off x="1910601" y="808410"/>
            <a:ext cx="1683123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Održavanje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nastave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osposobljavanje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studenata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C9246-DE3D-43DE-8E56-D0939EADE9C3}"/>
              </a:ext>
            </a:extLst>
          </p:cNvPr>
          <p:cNvSpPr txBox="1"/>
          <p:nvPr/>
        </p:nvSpPr>
        <p:spPr>
          <a:xfrm>
            <a:off x="2010334" y="1259232"/>
            <a:ext cx="155761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Vannastavne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aktivnosti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promociju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fakulteta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16E6E0-CAF0-4F95-8B86-3433F6A330DA}"/>
              </a:ext>
            </a:extLst>
          </p:cNvPr>
          <p:cNvSpPr txBox="1"/>
          <p:nvPr/>
        </p:nvSpPr>
        <p:spPr>
          <a:xfrm>
            <a:off x="2009353" y="1710054"/>
            <a:ext cx="1557618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Educiranje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nastavnog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kadra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83E7D-BCA2-4D1E-8EE8-2F1EBBFD78AC}"/>
              </a:ext>
            </a:extLst>
          </p:cNvPr>
          <p:cNvSpPr txBox="1"/>
          <p:nvPr/>
        </p:nvSpPr>
        <p:spPr>
          <a:xfrm>
            <a:off x="681318" y="4472852"/>
            <a:ext cx="843940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Cijena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održavanja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fakulteta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710EE1-BA11-4864-885B-BADED5E0E192}"/>
              </a:ext>
            </a:extLst>
          </p:cNvPr>
          <p:cNvSpPr txBox="1"/>
          <p:nvPr/>
        </p:nvSpPr>
        <p:spPr>
          <a:xfrm>
            <a:off x="1766046" y="4554071"/>
            <a:ext cx="74407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Plate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svim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uposlenim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E0E86-5CF2-42A1-9A37-94FC1E15D81F}"/>
              </a:ext>
            </a:extLst>
          </p:cNvPr>
          <p:cNvSpPr txBox="1"/>
          <p:nvPr/>
        </p:nvSpPr>
        <p:spPr>
          <a:xfrm>
            <a:off x="2752163" y="4165076"/>
            <a:ext cx="941294" cy="86177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Cijena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opreme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mora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zadovoljavati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standarde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7EF5B3-ED1A-4748-B09D-FCE99F544B4F}"/>
              </a:ext>
            </a:extLst>
          </p:cNvPr>
          <p:cNvSpPr txBox="1"/>
          <p:nvPr/>
        </p:nvSpPr>
        <p:spPr>
          <a:xfrm>
            <a:off x="5973078" y="4464839"/>
            <a:ext cx="883023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Odobreni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budžet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od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Univerziteta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BF722B-052D-46E8-97A8-2E3EFCD3FD65}"/>
              </a:ext>
            </a:extLst>
          </p:cNvPr>
          <p:cNvSpPr txBox="1"/>
          <p:nvPr/>
        </p:nvSpPr>
        <p:spPr>
          <a:xfrm>
            <a:off x="7055224" y="4698987"/>
            <a:ext cx="690282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Sponzori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C1292-9A49-482B-A51C-D888C2233D2F}"/>
              </a:ext>
            </a:extLst>
          </p:cNvPr>
          <p:cNvSpPr txBox="1"/>
          <p:nvPr/>
        </p:nvSpPr>
        <p:spPr>
          <a:xfrm>
            <a:off x="7936305" y="4749851"/>
            <a:ext cx="993183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Cijena</a:t>
            </a:r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studija</a:t>
            </a:r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365D3-8097-4EB2-974F-2CF688351FAE}"/>
              </a:ext>
            </a:extLst>
          </p:cNvPr>
          <p:cNvSpPr txBox="1"/>
          <p:nvPr/>
        </p:nvSpPr>
        <p:spPr>
          <a:xfrm>
            <a:off x="5961529" y="3283235"/>
            <a:ext cx="832425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In-class</a:t>
            </a:r>
          </a:p>
          <a:p>
            <a:pPr algn="ctr"/>
            <a:endParaRPr lang="en-US" sz="10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347" y="473962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3200" dirty="0"/>
              <a:t>MJERE ZA UNAPREĐENJE</a:t>
            </a:r>
            <a:endParaRPr sz="3200"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E9EC5-A63A-4589-974E-72AE9BC9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35" y="99151"/>
            <a:ext cx="436329" cy="522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12708-A321-4DF0-943F-0260C659D844}"/>
              </a:ext>
            </a:extLst>
          </p:cNvPr>
          <p:cNvSpPr txBox="1"/>
          <p:nvPr/>
        </p:nvSpPr>
        <p:spPr>
          <a:xfrm>
            <a:off x="99152" y="1367719"/>
            <a:ext cx="9006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Povećanje broja uposlenika, primarno profesora i asistenata zbog povećanog broja zainteresovanih studenata i kako bi realizacija nastavnog plana bila što kvalitetnija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Povećanje prostornih kapaciteta fakulteta kako bi mogao primiti što više klijenata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Unapređenje raspoložive opreme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Omogućavanje DL studentima da ispite polažu u gradovima bližim njima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Redovno kontrolisanje materijala da bi se spriječilo njihovo zastarijevanje u cilju pružanja najkvalitetnije usluge klijentima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347" y="473962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3200" dirty="0"/>
              <a:t>MJERE ZA UNAPREĐENJE</a:t>
            </a:r>
            <a:endParaRPr sz="3200"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E9EC5-A63A-4589-974E-72AE9BC9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35" y="99151"/>
            <a:ext cx="436329" cy="522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12708-A321-4DF0-943F-0260C659D844}"/>
              </a:ext>
            </a:extLst>
          </p:cNvPr>
          <p:cNvSpPr txBox="1"/>
          <p:nvPr/>
        </p:nvSpPr>
        <p:spPr>
          <a:xfrm>
            <a:off x="99152" y="1367719"/>
            <a:ext cx="9006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Povećanje razmjera promovisanja fakulteta na razne načine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Posjete srednjim školama širom BiH kako bi se više učenika upoznalo sa FIT-om, te se povećao broj potencijalnih studenata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Češće provođenje ankete o zadovoljstvu studenata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Istraživanje plana i programa konkurencije i njihove uspješnosti kako bi se to moglo iskoristiti u korist fakulteta i kako bi se ispravili mogući nedostaci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Organizacija većeg broja vannastavnih aktivnosti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2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347" y="473962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3200" dirty="0"/>
              <a:t>MJERE ZA UNAPREĐENJE</a:t>
            </a:r>
            <a:endParaRPr sz="3200"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E9EC5-A63A-4589-974E-72AE9BC9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35" y="99151"/>
            <a:ext cx="436329" cy="522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12708-A321-4DF0-943F-0260C659D844}"/>
              </a:ext>
            </a:extLst>
          </p:cNvPr>
          <p:cNvSpPr txBox="1"/>
          <p:nvPr/>
        </p:nvSpPr>
        <p:spPr>
          <a:xfrm>
            <a:off x="99152" y="1367719"/>
            <a:ext cx="9006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FIT bi mogao pokrenuti vlastiti blog gdje će copywriteri redovno pisati o mogućnostima koje FIT nudi, ali i o interesantim i aktuelnim temama iz IT svijeta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FIT bi mogao organizovati ljetnu radionicu za srednjoškolce kako bi ih zainteresovali za IT sektor i naš fakultet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s-Latn-BA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Širenje marketinške kampanje fakulteta i van granica BiH</a:t>
            </a:r>
          </a:p>
        </p:txBody>
      </p:sp>
    </p:spTree>
    <p:extLst>
      <p:ext uri="{BB962C8B-B14F-4D97-AF65-F5344CB8AC3E}">
        <p14:creationId xmlns:p14="http://schemas.microsoft.com/office/powerpoint/2010/main" val="417063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350" y="215156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800" dirty="0"/>
              <a:t>HIPOTEZE ISTRAŽIVANJA</a:t>
            </a:r>
            <a:endParaRPr sz="2800" dirty="0"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EC7C0-3339-4C78-8FE3-EAC31151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51" y="1098833"/>
            <a:ext cx="3624549" cy="4044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23663-1913-4360-80E5-34922CFE3494}"/>
              </a:ext>
            </a:extLst>
          </p:cNvPr>
          <p:cNvSpPr txBox="1"/>
          <p:nvPr/>
        </p:nvSpPr>
        <p:spPr>
          <a:xfrm>
            <a:off x="418641" y="1333041"/>
            <a:ext cx="4979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Veliki broj srednjoškolaca je čuo za FIT</a:t>
            </a:r>
          </a:p>
          <a:p>
            <a:endParaRPr lang="pl-PL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pl-PL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pl-PL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Srednjoškolci nisu upoznati sa DL sistemom učenja</a:t>
            </a:r>
          </a:p>
          <a:p>
            <a:endParaRPr lang="pl-PL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pl-PL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Većina ispitanika misli da je IT perspektivno zanimanje</a:t>
            </a:r>
          </a:p>
          <a:p>
            <a:endParaRPr lang="pl-PL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0" name="Google Shape;482;p36">
            <a:extLst>
              <a:ext uri="{FF2B5EF4-FFF2-40B4-BE49-F238E27FC236}">
                <a16:creationId xmlns:a16="http://schemas.microsoft.com/office/drawing/2014/main" id="{C9ABB3D5-F64F-4745-BF94-D01985CC7067}"/>
              </a:ext>
            </a:extLst>
          </p:cNvPr>
          <p:cNvGrpSpPr/>
          <p:nvPr/>
        </p:nvGrpSpPr>
        <p:grpSpPr>
          <a:xfrm>
            <a:off x="4388771" y="1149822"/>
            <a:ext cx="366458" cy="366437"/>
            <a:chOff x="1923675" y="1633650"/>
            <a:chExt cx="436000" cy="435975"/>
          </a:xfrm>
        </p:grpSpPr>
        <p:sp>
          <p:nvSpPr>
            <p:cNvPr id="11" name="Google Shape;483;p36">
              <a:extLst>
                <a:ext uri="{FF2B5EF4-FFF2-40B4-BE49-F238E27FC236}">
                  <a16:creationId xmlns:a16="http://schemas.microsoft.com/office/drawing/2014/main" id="{53ABEB76-A63C-48C3-A137-2C61B9EC0C2D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4;p36">
              <a:extLst>
                <a:ext uri="{FF2B5EF4-FFF2-40B4-BE49-F238E27FC236}">
                  <a16:creationId xmlns:a16="http://schemas.microsoft.com/office/drawing/2014/main" id="{DAD2D8FC-77E4-4933-B1AB-4E6C330C38C6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5;p36">
              <a:extLst>
                <a:ext uri="{FF2B5EF4-FFF2-40B4-BE49-F238E27FC236}">
                  <a16:creationId xmlns:a16="http://schemas.microsoft.com/office/drawing/2014/main" id="{7CE191EA-1C3B-43F3-9EC4-669486A85489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6;p36">
              <a:extLst>
                <a:ext uri="{FF2B5EF4-FFF2-40B4-BE49-F238E27FC236}">
                  <a16:creationId xmlns:a16="http://schemas.microsoft.com/office/drawing/2014/main" id="{7D8AD20D-E184-4CCB-AD4B-2A5299FEAD56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7;p36">
              <a:extLst>
                <a:ext uri="{FF2B5EF4-FFF2-40B4-BE49-F238E27FC236}">
                  <a16:creationId xmlns:a16="http://schemas.microsoft.com/office/drawing/2014/main" id="{00ADBA15-6ACB-4C8A-A76F-EEAE7A0587FD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8;p36">
              <a:extLst>
                <a:ext uri="{FF2B5EF4-FFF2-40B4-BE49-F238E27FC236}">
                  <a16:creationId xmlns:a16="http://schemas.microsoft.com/office/drawing/2014/main" id="{F30AC883-2FCB-4588-A2B1-54299201DBDC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350" y="18210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800" dirty="0"/>
              <a:t>HIPOTEZE ISTRAŽIVANJA</a:t>
            </a:r>
            <a:endParaRPr sz="2800" dirty="0"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23663-1913-4360-80E5-34922CFE3494}"/>
              </a:ext>
            </a:extLst>
          </p:cNvPr>
          <p:cNvSpPr txBox="1"/>
          <p:nvPr/>
        </p:nvSpPr>
        <p:spPr>
          <a:xfrm>
            <a:off x="418641" y="1333041"/>
            <a:ext cx="4979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70C0"/>
              </a:buClr>
            </a:pPr>
            <a:endParaRPr lang="bs-Latn-BA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buClr>
                <a:srgbClr val="0070C0"/>
              </a:buClr>
            </a:pPr>
            <a:r>
              <a:rPr lang="fr-FR" sz="2000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Većina</a:t>
            </a:r>
            <a:r>
              <a:rPr lang="fr-FR" sz="20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studenata</a:t>
            </a:r>
            <a:r>
              <a:rPr lang="fr-FR" sz="20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su </a:t>
            </a:r>
            <a:r>
              <a:rPr lang="fr-FR" sz="2000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zadovoljni</a:t>
            </a:r>
            <a:r>
              <a:rPr lang="fr-FR" sz="20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poslovanjem</a:t>
            </a:r>
            <a:r>
              <a:rPr lang="fr-FR" sz="20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FIT-a</a:t>
            </a:r>
            <a:endParaRPr lang="bs-Latn-BA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buClr>
                <a:srgbClr val="0070C0"/>
              </a:buClr>
            </a:pPr>
            <a:endParaRPr lang="bs-Latn-BA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buClr>
                <a:srgbClr val="0070C0"/>
              </a:buClr>
            </a:pPr>
            <a:endParaRPr lang="bs-Latn-BA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buClr>
                <a:srgbClr val="0070C0"/>
              </a:buClr>
            </a:pPr>
            <a:r>
              <a:rPr lang="bs-Latn-BA" sz="20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Studenti smatraju da treba povećati broj nastavnog osoblja</a:t>
            </a:r>
          </a:p>
          <a:p>
            <a:pPr lvl="0">
              <a:buClr>
                <a:srgbClr val="0070C0"/>
              </a:buClr>
            </a:pPr>
            <a:endParaRPr lang="bs-Latn-BA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buClr>
                <a:srgbClr val="0070C0"/>
              </a:buClr>
            </a:pPr>
            <a:endParaRPr lang="bs-Latn-BA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buClr>
                <a:srgbClr val="0070C0"/>
              </a:buClr>
            </a:pPr>
            <a:r>
              <a:rPr lang="bs-Latn-BA" sz="20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FIT je najbolji fakultet informacijskih tehnologija u BiH</a:t>
            </a:r>
          </a:p>
          <a:p>
            <a:pPr lvl="0">
              <a:buClr>
                <a:srgbClr val="0070C0"/>
              </a:buClr>
            </a:pPr>
            <a:endParaRPr lang="bs-Latn-BA" sz="20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560E8-E42F-4B8E-89FE-1E8D80DA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69" y="1104775"/>
            <a:ext cx="3690631" cy="4038725"/>
          </a:xfrm>
          <a:prstGeom prst="rect">
            <a:avLst/>
          </a:prstGeom>
        </p:spPr>
      </p:pic>
      <p:grpSp>
        <p:nvGrpSpPr>
          <p:cNvPr id="7" name="Google Shape;482;p36">
            <a:extLst>
              <a:ext uri="{FF2B5EF4-FFF2-40B4-BE49-F238E27FC236}">
                <a16:creationId xmlns:a16="http://schemas.microsoft.com/office/drawing/2014/main" id="{121178F5-8C69-41CE-9CBE-BFA830458289}"/>
              </a:ext>
            </a:extLst>
          </p:cNvPr>
          <p:cNvGrpSpPr/>
          <p:nvPr/>
        </p:nvGrpSpPr>
        <p:grpSpPr>
          <a:xfrm>
            <a:off x="4466078" y="1104775"/>
            <a:ext cx="366458" cy="366437"/>
            <a:chOff x="1923675" y="1633650"/>
            <a:chExt cx="436000" cy="435975"/>
          </a:xfrm>
        </p:grpSpPr>
        <p:sp>
          <p:nvSpPr>
            <p:cNvPr id="8" name="Google Shape;483;p36">
              <a:extLst>
                <a:ext uri="{FF2B5EF4-FFF2-40B4-BE49-F238E27FC236}">
                  <a16:creationId xmlns:a16="http://schemas.microsoft.com/office/drawing/2014/main" id="{52EB679A-1E0C-49D9-AA49-73DE42DD46C6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4;p36">
              <a:extLst>
                <a:ext uri="{FF2B5EF4-FFF2-40B4-BE49-F238E27FC236}">
                  <a16:creationId xmlns:a16="http://schemas.microsoft.com/office/drawing/2014/main" id="{D80C459F-3736-4FA9-A1B9-1DA170E583E7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5;p36">
              <a:extLst>
                <a:ext uri="{FF2B5EF4-FFF2-40B4-BE49-F238E27FC236}">
                  <a16:creationId xmlns:a16="http://schemas.microsoft.com/office/drawing/2014/main" id="{5F36B04A-416D-478C-8229-9BEB7A40BCD7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6;p36">
              <a:extLst>
                <a:ext uri="{FF2B5EF4-FFF2-40B4-BE49-F238E27FC236}">
                  <a16:creationId xmlns:a16="http://schemas.microsoft.com/office/drawing/2014/main" id="{91F407A8-F800-4A64-AD68-BF6689EF94D4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7;p36">
              <a:extLst>
                <a:ext uri="{FF2B5EF4-FFF2-40B4-BE49-F238E27FC236}">
                  <a16:creationId xmlns:a16="http://schemas.microsoft.com/office/drawing/2014/main" id="{B4C29BCD-E7C2-411F-92EE-C73A3F1C3B4D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8;p36">
              <a:extLst>
                <a:ext uri="{FF2B5EF4-FFF2-40B4-BE49-F238E27FC236}">
                  <a16:creationId xmlns:a16="http://schemas.microsoft.com/office/drawing/2014/main" id="{CB57C488-5897-42AB-97F8-2016C1A82629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180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30C68-8F12-4428-8212-B51A37689D6C}"/>
              </a:ext>
            </a:extLst>
          </p:cNvPr>
          <p:cNvSpPr txBox="1"/>
          <p:nvPr/>
        </p:nvSpPr>
        <p:spPr>
          <a:xfrm>
            <a:off x="1735620" y="2217807"/>
            <a:ext cx="5672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</a:pPr>
            <a:r>
              <a:rPr lang="bs-Latn-BA" sz="4000" b="1" i="1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Amiri" panose="00000500000000000000" pitchFamily="2" charset="-78"/>
                <a:cs typeface="Calibri Light" panose="020F0302020204030204" pitchFamily="34" charset="0"/>
              </a:rPr>
              <a:t>Best FIT for your IT career</a:t>
            </a:r>
          </a:p>
        </p:txBody>
      </p:sp>
    </p:spTree>
    <p:extLst>
      <p:ext uri="{BB962C8B-B14F-4D97-AF65-F5344CB8AC3E}">
        <p14:creationId xmlns:p14="http://schemas.microsoft.com/office/powerpoint/2010/main" val="263681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448100" y="2022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A picture containing table, sitting, computer, man&#10;&#10;Description automatically generated">
            <a:extLst>
              <a:ext uri="{FF2B5EF4-FFF2-40B4-BE49-F238E27FC236}">
                <a16:creationId xmlns:a16="http://schemas.microsoft.com/office/drawing/2014/main" id="{9743509A-4780-4D56-A933-07633873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952" y="1165547"/>
            <a:ext cx="2069794" cy="2069794"/>
          </a:xfrm>
          <a:prstGeom prst="rect">
            <a:avLst/>
          </a:prstGeom>
        </p:spPr>
      </p:pic>
      <p:grpSp>
        <p:nvGrpSpPr>
          <p:cNvPr id="16" name="Google Shape;389;p33">
            <a:extLst>
              <a:ext uri="{FF2B5EF4-FFF2-40B4-BE49-F238E27FC236}">
                <a16:creationId xmlns:a16="http://schemas.microsoft.com/office/drawing/2014/main" id="{B16BB183-1D9C-4F56-A754-D58E673545C6}"/>
              </a:ext>
            </a:extLst>
          </p:cNvPr>
          <p:cNvGrpSpPr/>
          <p:nvPr/>
        </p:nvGrpSpPr>
        <p:grpSpPr>
          <a:xfrm>
            <a:off x="2136062" y="73057"/>
            <a:ext cx="4257848" cy="3491659"/>
            <a:chOff x="5972700" y="2330200"/>
            <a:chExt cx="411625" cy="387275"/>
          </a:xfrm>
        </p:grpSpPr>
        <p:sp>
          <p:nvSpPr>
            <p:cNvPr id="17" name="Google Shape;390;p33">
              <a:extLst>
                <a:ext uri="{FF2B5EF4-FFF2-40B4-BE49-F238E27FC236}">
                  <a16:creationId xmlns:a16="http://schemas.microsoft.com/office/drawing/2014/main" id="{0B9130DF-E86A-4E7E-8F49-5FBAEFFE7EAC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1;p33">
              <a:extLst>
                <a:ext uri="{FF2B5EF4-FFF2-40B4-BE49-F238E27FC236}">
                  <a16:creationId xmlns:a16="http://schemas.microsoft.com/office/drawing/2014/main" id="{642DAB7D-9EEF-4C05-946D-170C0DEA365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9A1EF19-AEDC-4B84-93E6-734559A2EAF9}"/>
              </a:ext>
            </a:extLst>
          </p:cNvPr>
          <p:cNvSpPr txBox="1"/>
          <p:nvPr/>
        </p:nvSpPr>
        <p:spPr>
          <a:xfrm>
            <a:off x="2643176" y="3956413"/>
            <a:ext cx="3481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44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Hvala!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57205" y="1131592"/>
            <a:ext cx="5842987" cy="1408097"/>
          </a:xfrm>
          <a:prstGeom prst="rect">
            <a:avLst/>
          </a:prstGeom>
          <a:solidFill>
            <a:srgbClr val="00A1DA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1728" tIns="0" rIns="61728" bIns="61730" numCol="1" rtlCol="0" anchor="b" anchorCtr="0" compatLnSpc="1">
            <a:prstTxWarp prst="textNoShape">
              <a:avLst/>
            </a:prstTxWarp>
          </a:bodyPr>
          <a:lstStyle/>
          <a:p>
            <a:pPr defTabSz="617085">
              <a:buClrTx/>
              <a:defRPr/>
            </a:pPr>
            <a:endParaRPr lang="en-US" sz="1530" dirty="0">
              <a:solidFill>
                <a:srgbClr val="00AEEF">
                  <a:alpha val="99000"/>
                </a:srgbClr>
              </a:solidFill>
              <a:latin typeface="Segoe UI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0194" y="831027"/>
            <a:ext cx="11233248" cy="2009227"/>
            <a:chOff x="5290667" y="1504459"/>
            <a:chExt cx="9686133" cy="2252558"/>
          </a:xfrm>
        </p:grpSpPr>
        <p:grpSp>
          <p:nvGrpSpPr>
            <p:cNvPr id="6" name="Group 5"/>
            <p:cNvGrpSpPr/>
            <p:nvPr/>
          </p:nvGrpSpPr>
          <p:grpSpPr>
            <a:xfrm>
              <a:off x="5290667" y="1504459"/>
              <a:ext cx="9686133" cy="2252558"/>
              <a:chOff x="7466012" y="2379335"/>
              <a:chExt cx="16578859" cy="300341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037277" y="2379335"/>
                <a:ext cx="14007594" cy="3003410"/>
              </a:xfrm>
              <a:prstGeom prst="rect">
                <a:avLst/>
              </a:prstGeom>
              <a:solidFill>
                <a:srgbClr val="00A1DA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82292" tIns="0" rIns="82292" bIns="82296" numCol="1" rtlCol="0" anchor="b" anchorCtr="0" compatLnSpc="1">
                <a:prstTxWarp prst="textNoShape">
                  <a:avLst/>
                </a:prstTxWarp>
              </a:bodyPr>
              <a:lstStyle/>
              <a:p>
                <a:pPr defTabSz="617085">
                  <a:buClrTx/>
                  <a:defRPr/>
                </a:pPr>
                <a:endParaRPr lang="en-US" sz="153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7466012" y="2828620"/>
                <a:ext cx="2705025" cy="210483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82292" tIns="0" rIns="82292" bIns="82296" numCol="1" rtlCol="0" anchor="b" anchorCtr="0" compatLnSpc="1">
                <a:prstTxWarp prst="textNoShape">
                  <a:avLst/>
                </a:prstTxWarp>
              </a:bodyPr>
              <a:lstStyle/>
              <a:p>
                <a:pPr defTabSz="617085">
                  <a:buClrTx/>
                  <a:defRPr/>
                </a:pPr>
                <a:endParaRPr lang="en-US" sz="1530" dirty="0">
                  <a:solidFill>
                    <a:srgbClr val="00AEEF">
                      <a:alpha val="99000"/>
                    </a:srgbClr>
                  </a:solidFill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 bwMode="black">
            <a:xfrm>
              <a:off x="5666781" y="2328067"/>
              <a:ext cx="828172" cy="673579"/>
              <a:chOff x="5184775" y="225425"/>
              <a:chExt cx="1500188" cy="1220788"/>
            </a:xfrm>
            <a:solidFill>
              <a:srgbClr val="00A1DA"/>
            </a:solidFill>
          </p:grpSpPr>
          <p:sp>
            <p:nvSpPr>
              <p:cNvPr id="8" name="Freeform 86"/>
              <p:cNvSpPr>
                <a:spLocks noEditPoints="1"/>
              </p:cNvSpPr>
              <p:nvPr/>
            </p:nvSpPr>
            <p:spPr bwMode="black">
              <a:xfrm>
                <a:off x="5184775" y="344488"/>
                <a:ext cx="1095375" cy="1101725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095930">
                  <a:buClrTx/>
                  <a:defRPr/>
                </a:pPr>
                <a:endParaRPr lang="en-US" sz="1440" dirty="0">
                  <a:solidFill>
                    <a:srgbClr val="292929"/>
                  </a:solidFill>
                </a:endParaRPr>
              </a:p>
            </p:txBody>
          </p:sp>
          <p:sp>
            <p:nvSpPr>
              <p:cNvPr id="9" name="Oval 87"/>
              <p:cNvSpPr>
                <a:spLocks noChangeArrowheads="1"/>
              </p:cNvSpPr>
              <p:nvPr/>
            </p:nvSpPr>
            <p:spPr bwMode="black">
              <a:xfrm>
                <a:off x="5630863" y="812800"/>
                <a:ext cx="203200" cy="203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095930">
                  <a:buClrTx/>
                  <a:defRPr/>
                </a:pPr>
                <a:endParaRPr lang="en-US" sz="1440" dirty="0">
                  <a:solidFill>
                    <a:srgbClr val="292929"/>
                  </a:solidFill>
                </a:endParaRPr>
              </a:p>
            </p:txBody>
          </p:sp>
          <p:sp>
            <p:nvSpPr>
              <p:cNvPr id="10" name="Freeform 88"/>
              <p:cNvSpPr>
                <a:spLocks noEditPoints="1"/>
              </p:cNvSpPr>
              <p:nvPr/>
            </p:nvSpPr>
            <p:spPr bwMode="black">
              <a:xfrm>
                <a:off x="6129338" y="225425"/>
                <a:ext cx="555625" cy="598488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defTabSz="1095930">
                  <a:buClrTx/>
                  <a:defRPr/>
                </a:pPr>
                <a:endParaRPr lang="en-US" sz="1440" dirty="0">
                  <a:solidFill>
                    <a:srgbClr val="292929"/>
                  </a:solidFill>
                </a:endParaRPr>
              </a:p>
            </p:txBody>
          </p:sp>
        </p:grpSp>
      </p:grpSp>
      <p:sp>
        <p:nvSpPr>
          <p:cNvPr id="13" name="Title 1"/>
          <p:cNvSpPr txBox="1">
            <a:spLocks/>
          </p:cNvSpPr>
          <p:nvPr/>
        </p:nvSpPr>
        <p:spPr>
          <a:xfrm>
            <a:off x="617223" y="1399029"/>
            <a:ext cx="5583821" cy="9417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685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13" baseline="0">
                <a:ln w="3175">
                  <a:noFill/>
                </a:ln>
                <a:solidFill>
                  <a:srgbClr val="1C1C1C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hr-HR" sz="3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Roboto Slab" panose="020B0604020202020204" charset="0"/>
                <a:ea typeface="Roboto Slab" panose="020B0604020202020204" charset="0"/>
              </a:rPr>
              <a:t>POSLOVNO STRATEGIJSKO PROFILIRANJE</a:t>
            </a:r>
            <a:endParaRPr lang="hr-HR" sz="3400" spc="-102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4" name="Subtitle 6"/>
          <p:cNvSpPr txBox="1">
            <a:spLocks/>
          </p:cNvSpPr>
          <p:nvPr/>
        </p:nvSpPr>
        <p:spPr bwMode="auto">
          <a:xfrm>
            <a:off x="1117995" y="2715766"/>
            <a:ext cx="7015029" cy="220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87CA"/>
              </a:buClr>
              <a:buSzPct val="120000"/>
              <a:buFont typeface="Arial" pitchFamily="34" charset="0"/>
              <a:buChar char="•"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87CA"/>
              </a:buClr>
              <a:buSzPct val="100000"/>
              <a:buFont typeface="Arial" pitchFamily="34" charset="0"/>
              <a:buChar char="•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87CA"/>
              </a:buClr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87CA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87CA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 defTabSz="1095930">
              <a:buClrTx/>
              <a:buAutoNum type="arabicPeriod"/>
            </a:pPr>
            <a:r>
              <a:rPr lang="hr-HR" sz="3200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Segoe UI Light" panose="020B0502040204020203" pitchFamily="34" charset="0"/>
              </a:rPr>
              <a:t>Vizija</a:t>
            </a:r>
          </a:p>
          <a:p>
            <a:pPr marL="514350" indent="-514350" defTabSz="1095930">
              <a:buClrTx/>
              <a:buAutoNum type="arabicPeriod"/>
            </a:pPr>
            <a:r>
              <a:rPr lang="hr-HR" sz="3200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Segoe UI Light" panose="020B0502040204020203" pitchFamily="34" charset="0"/>
              </a:rPr>
              <a:t>Misija</a:t>
            </a:r>
          </a:p>
          <a:p>
            <a:pPr marL="514350" indent="-514350" defTabSz="1095930">
              <a:buClrTx/>
              <a:buAutoNum type="arabicPeriod"/>
            </a:pPr>
            <a:endParaRPr lang="hr-HR" sz="252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D142-1F87-4D06-883B-D3A212B2B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992CAA-58F7-4450-9415-CAB98AD0398B}"/>
              </a:ext>
            </a:extLst>
          </p:cNvPr>
          <p:cNvSpPr txBox="1"/>
          <p:nvPr/>
        </p:nvSpPr>
        <p:spPr>
          <a:xfrm>
            <a:off x="3398154" y="2753249"/>
            <a:ext cx="229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36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VIZIJA</a:t>
            </a:r>
          </a:p>
        </p:txBody>
      </p:sp>
      <p:grpSp>
        <p:nvGrpSpPr>
          <p:cNvPr id="7" name="Google Shape;183;p17">
            <a:extLst>
              <a:ext uri="{FF2B5EF4-FFF2-40B4-BE49-F238E27FC236}">
                <a16:creationId xmlns:a16="http://schemas.microsoft.com/office/drawing/2014/main" id="{350B169D-3D27-4315-B6DC-3AF5E0EB65DF}"/>
              </a:ext>
            </a:extLst>
          </p:cNvPr>
          <p:cNvGrpSpPr/>
          <p:nvPr/>
        </p:nvGrpSpPr>
        <p:grpSpPr>
          <a:xfrm rot="1936651">
            <a:off x="4347215" y="524972"/>
            <a:ext cx="1350555" cy="1350491"/>
            <a:chOff x="6643075" y="3664250"/>
            <a:chExt cx="407950" cy="407975"/>
          </a:xfrm>
        </p:grpSpPr>
        <p:sp>
          <p:nvSpPr>
            <p:cNvPr id="8" name="Google Shape;184;p17">
              <a:extLst>
                <a:ext uri="{FF2B5EF4-FFF2-40B4-BE49-F238E27FC236}">
                  <a16:creationId xmlns:a16="http://schemas.microsoft.com/office/drawing/2014/main" id="{CF3C0756-359D-43F6-A74B-11884376424E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;p17">
              <a:extLst>
                <a:ext uri="{FF2B5EF4-FFF2-40B4-BE49-F238E27FC236}">
                  <a16:creationId xmlns:a16="http://schemas.microsoft.com/office/drawing/2014/main" id="{352FD15C-3CD0-4C0F-960C-92D617B4C7FD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86;p17">
            <a:extLst>
              <a:ext uri="{FF2B5EF4-FFF2-40B4-BE49-F238E27FC236}">
                <a16:creationId xmlns:a16="http://schemas.microsoft.com/office/drawing/2014/main" id="{D70BD23A-5418-4AC3-8A80-543B945B43FB}"/>
              </a:ext>
            </a:extLst>
          </p:cNvPr>
          <p:cNvGrpSpPr/>
          <p:nvPr/>
        </p:nvGrpSpPr>
        <p:grpSpPr>
          <a:xfrm rot="1349392">
            <a:off x="3483237" y="1654220"/>
            <a:ext cx="555237" cy="555239"/>
            <a:chOff x="576250" y="4319400"/>
            <a:chExt cx="442075" cy="442050"/>
          </a:xfrm>
        </p:grpSpPr>
        <p:sp>
          <p:nvSpPr>
            <p:cNvPr id="11" name="Google Shape;187;p17">
              <a:extLst>
                <a:ext uri="{FF2B5EF4-FFF2-40B4-BE49-F238E27FC236}">
                  <a16:creationId xmlns:a16="http://schemas.microsoft.com/office/drawing/2014/main" id="{A05E2728-F345-4DA5-9EBE-5A07303AAC6C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8;p17">
              <a:extLst>
                <a:ext uri="{FF2B5EF4-FFF2-40B4-BE49-F238E27FC236}">
                  <a16:creationId xmlns:a16="http://schemas.microsoft.com/office/drawing/2014/main" id="{8D4F2367-057D-4996-8589-B22A540C656C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9;p17">
              <a:extLst>
                <a:ext uri="{FF2B5EF4-FFF2-40B4-BE49-F238E27FC236}">
                  <a16:creationId xmlns:a16="http://schemas.microsoft.com/office/drawing/2014/main" id="{555ED789-A7D8-4C4E-BEF0-9971E8A8AC9C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;p17">
              <a:extLst>
                <a:ext uri="{FF2B5EF4-FFF2-40B4-BE49-F238E27FC236}">
                  <a16:creationId xmlns:a16="http://schemas.microsoft.com/office/drawing/2014/main" id="{D4BFE63E-468F-4CA4-88BA-55CD3D4EF3CB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91;p17">
            <a:extLst>
              <a:ext uri="{FF2B5EF4-FFF2-40B4-BE49-F238E27FC236}">
                <a16:creationId xmlns:a16="http://schemas.microsoft.com/office/drawing/2014/main" id="{0C9F8556-8777-4565-95DF-B030391209B7}"/>
              </a:ext>
            </a:extLst>
          </p:cNvPr>
          <p:cNvSpPr/>
          <p:nvPr/>
        </p:nvSpPr>
        <p:spPr>
          <a:xfrm rot="1936892">
            <a:off x="4345776" y="334437"/>
            <a:ext cx="211077" cy="20154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92;p17">
            <a:extLst>
              <a:ext uri="{FF2B5EF4-FFF2-40B4-BE49-F238E27FC236}">
                <a16:creationId xmlns:a16="http://schemas.microsoft.com/office/drawing/2014/main" id="{886C40FE-441E-4A76-83AB-6D01D090E696}"/>
              </a:ext>
            </a:extLst>
          </p:cNvPr>
          <p:cNvSpPr/>
          <p:nvPr/>
        </p:nvSpPr>
        <p:spPr>
          <a:xfrm rot="4634091">
            <a:off x="4819951" y="2097147"/>
            <a:ext cx="320463" cy="30600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3;p17">
            <a:extLst>
              <a:ext uri="{FF2B5EF4-FFF2-40B4-BE49-F238E27FC236}">
                <a16:creationId xmlns:a16="http://schemas.microsoft.com/office/drawing/2014/main" id="{765C4209-7215-4056-97DF-7577DA7EA76F}"/>
              </a:ext>
            </a:extLst>
          </p:cNvPr>
          <p:cNvSpPr/>
          <p:nvPr/>
        </p:nvSpPr>
        <p:spPr>
          <a:xfrm rot="1936757">
            <a:off x="5289582" y="1989133"/>
            <a:ext cx="128366" cy="12263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5;p17">
            <a:extLst>
              <a:ext uri="{FF2B5EF4-FFF2-40B4-BE49-F238E27FC236}">
                <a16:creationId xmlns:a16="http://schemas.microsoft.com/office/drawing/2014/main" id="{125D3FD3-C6FA-4D0A-9A20-48B13A1C0D99}"/>
              </a:ext>
            </a:extLst>
          </p:cNvPr>
          <p:cNvSpPr/>
          <p:nvPr/>
        </p:nvSpPr>
        <p:spPr>
          <a:xfrm rot="3216213" flipH="1">
            <a:off x="3782629" y="828340"/>
            <a:ext cx="251520" cy="18116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0CBC1-12E3-4F58-B2AD-97CAED5A7417}"/>
              </a:ext>
            </a:extLst>
          </p:cNvPr>
          <p:cNvSpPr txBox="1"/>
          <p:nvPr/>
        </p:nvSpPr>
        <p:spPr>
          <a:xfrm>
            <a:off x="600418" y="3447760"/>
            <a:ext cx="7888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400" dirty="0">
                <a:solidFill>
                  <a:schemeClr val="bg1"/>
                </a:solidFill>
                <a:latin typeface="Abel" panose="020B0604020202020204" charset="0"/>
              </a:rPr>
              <a:t>FIT želi da ostane najbolji IT fakultet u državi stvarajući kompetentne i sposobne profesionalce u IT sektoru koji će biti u mogućnosti da odgovore na tehnološke zahtjeve današnje IT industrije.</a:t>
            </a:r>
          </a:p>
        </p:txBody>
      </p:sp>
    </p:spTree>
    <p:extLst>
      <p:ext uri="{BB962C8B-B14F-4D97-AF65-F5344CB8AC3E}">
        <p14:creationId xmlns:p14="http://schemas.microsoft.com/office/powerpoint/2010/main" val="3146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8809A-DC27-4E0F-9B8F-07F65B6EE5F6}"/>
              </a:ext>
            </a:extLst>
          </p:cNvPr>
          <p:cNvSpPr txBox="1"/>
          <p:nvPr/>
        </p:nvSpPr>
        <p:spPr>
          <a:xfrm>
            <a:off x="3084723" y="1965825"/>
            <a:ext cx="302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32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MISIJA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9B867-8D3B-4AA5-9C84-1A8AD432A6E0}"/>
              </a:ext>
            </a:extLst>
          </p:cNvPr>
          <p:cNvSpPr txBox="1"/>
          <p:nvPr/>
        </p:nvSpPr>
        <p:spPr>
          <a:xfrm>
            <a:off x="407624" y="2571750"/>
            <a:ext cx="83728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200" dirty="0">
                <a:solidFill>
                  <a:schemeClr val="bg1"/>
                </a:solidFill>
                <a:latin typeface="Abel" panose="020B0604020202020204" charset="0"/>
              </a:rPr>
              <a:t>- Misija fakulteta je da kontinuirano radi na unapređenju kvaliteta svih aktivnosti: nastave, sadržaja nastavnog plana i programa, sistema ocjenjivanja, udžbenika i literature, opremljenosti učioničkog i drugog prostora, DL platforme, naučno-istraživačke djelatnosti, izdavačke djelatnosti, selekcije nastavnog kadra i administrativnog osoblja, bibliotečke djelatnosti, cjeloživotnog obrazovanja i drugih standarda.</a:t>
            </a:r>
          </a:p>
          <a:p>
            <a:pPr algn="ctr"/>
            <a:r>
              <a:rPr lang="bs-Latn-BA" sz="2200" dirty="0">
                <a:solidFill>
                  <a:schemeClr val="bg1"/>
                </a:solidFill>
                <a:latin typeface="Abel" panose="020B0604020202020204" charset="0"/>
              </a:rPr>
              <a:t>- Abellov okvir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FF4198-DAE3-414F-8EBE-40B1874F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156" y="0"/>
            <a:ext cx="1877687" cy="187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114350" y="0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400" dirty="0"/>
              <a:t>EKSTERNA ANALIZA – </a:t>
            </a:r>
            <a:r>
              <a:rPr lang="bs-Latn-BA" dirty="0"/>
              <a:t>PORTEROV MODEL</a:t>
            </a:r>
            <a:endParaRPr sz="2400" dirty="0"/>
          </a:p>
        </p:txBody>
      </p:sp>
      <p:graphicFrame>
        <p:nvGraphicFramePr>
          <p:cNvPr id="261" name="Google Shape;261;p23"/>
          <p:cNvGraphicFramePr/>
          <p:nvPr>
            <p:extLst>
              <p:ext uri="{D42A27DB-BD31-4B8C-83A1-F6EECF244321}">
                <p14:modId xmlns:p14="http://schemas.microsoft.com/office/powerpoint/2010/main" val="3995162775"/>
              </p:ext>
            </p:extLst>
          </p:nvPr>
        </p:nvGraphicFramePr>
        <p:xfrm>
          <a:off x="418641" y="928502"/>
          <a:ext cx="8361802" cy="3910588"/>
        </p:xfrm>
        <a:graphic>
          <a:graphicData uri="http://schemas.openxmlformats.org/drawingml/2006/table">
            <a:tbl>
              <a:tblPr>
                <a:noFill/>
                <a:tableStyleId>{F4E3957A-C9B5-4A12-AD76-73E4750818B5}</a:tableStyleId>
              </a:tblPr>
              <a:tblGrid>
                <a:gridCol w="233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627">
                  <a:extLst>
                    <a:ext uri="{9D8B030D-6E8A-4147-A177-3AD203B41FA5}">
                      <a16:colId xmlns:a16="http://schemas.microsoft.com/office/drawing/2014/main" val="1750376508"/>
                    </a:ext>
                  </a:extLst>
                </a:gridCol>
                <a:gridCol w="534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160">
                  <a:extLst>
                    <a:ext uri="{9D8B030D-6E8A-4147-A177-3AD203B41FA5}">
                      <a16:colId xmlns:a16="http://schemas.microsoft.com/office/drawing/2014/main" val="1422272730"/>
                    </a:ext>
                  </a:extLst>
                </a:gridCol>
                <a:gridCol w="485025">
                  <a:extLst>
                    <a:ext uri="{9D8B030D-6E8A-4147-A177-3AD203B41FA5}">
                      <a16:colId xmlns:a16="http://schemas.microsoft.com/office/drawing/2014/main" val="1481155633"/>
                    </a:ext>
                  </a:extLst>
                </a:gridCol>
                <a:gridCol w="758627">
                  <a:extLst>
                    <a:ext uri="{9D8B030D-6E8A-4147-A177-3AD203B41FA5}">
                      <a16:colId xmlns:a16="http://schemas.microsoft.com/office/drawing/2014/main" val="414808159"/>
                    </a:ext>
                  </a:extLst>
                </a:gridCol>
                <a:gridCol w="1111313">
                  <a:extLst>
                    <a:ext uri="{9D8B030D-6E8A-4147-A177-3AD203B41FA5}">
                      <a16:colId xmlns:a16="http://schemas.microsoft.com/office/drawing/2014/main" val="3095350552"/>
                    </a:ext>
                  </a:extLst>
                </a:gridCol>
              </a:tblGrid>
              <a:tr h="7595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8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KONKURENCIJA</a:t>
                      </a:r>
                      <a:endParaRPr sz="18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600" dirty="0">
                          <a:solidFill>
                            <a:srgbClr val="FFFFFF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ETF Sarajevo</a:t>
                      </a:r>
                      <a:endParaRPr sz="1600" dirty="0">
                        <a:solidFill>
                          <a:srgbClr val="FFFFFF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</a:rPr>
                        <a:t>SSST</a:t>
                      </a:r>
                    </a:p>
                  </a:txBody>
                  <a:tcPr marL="107249" marR="107249" marT="80445" marB="804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</a:rPr>
                        <a:t>PMF Sarajevo</a:t>
                      </a:r>
                    </a:p>
                  </a:txBody>
                  <a:tcPr marL="107249" marR="107249" marT="80445" marB="804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PMF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Banja Luka</a:t>
                      </a:r>
                      <a:endParaRPr sz="1600" dirty="0">
                        <a:solidFill>
                          <a:schemeClr val="bg1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AUBiH</a:t>
                      </a:r>
                      <a:endParaRPr sz="1600" dirty="0">
                        <a:solidFill>
                          <a:schemeClr val="bg1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92905"/>
                  </a:ext>
                </a:extLst>
              </a:tr>
              <a:tr h="7595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8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POTENCIJALNA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8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KONKURENCIJA</a:t>
                      </a:r>
                      <a:endParaRPr sz="18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Mogućnost pojavljivanja novih fakulteta koji nude bolji kvalitet obrazovanja, niže cijene, kvalitetno osoblje i bolju komuikaciju sa IT kompanijama.</a:t>
                      </a:r>
                      <a:endParaRPr sz="1600" dirty="0">
                        <a:solidFill>
                          <a:schemeClr val="bg1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93914" marR="93914" marT="70442" marB="70442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5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8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KLIJENTI</a:t>
                      </a:r>
                      <a:endParaRPr sz="18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Individue koje žele unaprijediti svoje znanje u oblasti IT-a, osposobiti se za rad i izgradnju karijere u IT sektoru.</a:t>
                      </a:r>
                      <a:endParaRPr sz="1600" dirty="0">
                        <a:solidFill>
                          <a:schemeClr val="bg1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93914" marR="93914" marT="70442" marB="70442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5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8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PROFESORI</a:t>
                      </a:r>
                      <a:endParaRPr sz="18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Unapređenje kadra stiče se educiranjem na raznim konferencijama u regionu, saradnjom sa nevladinim sektorom, vanjskim saradnicima, studentima.</a:t>
                      </a:r>
                      <a:endParaRPr sz="1600" dirty="0">
                        <a:solidFill>
                          <a:schemeClr val="bg1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93914" marR="93914" marT="70442" marB="70442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5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8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SUPSTITUTI</a:t>
                      </a:r>
                      <a:endParaRPr sz="18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IT akademije</a:t>
                      </a:r>
                      <a:endParaRPr lang="en" sz="1600" dirty="0">
                        <a:solidFill>
                          <a:schemeClr val="bg1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Kursevi na internetu</a:t>
                      </a:r>
                      <a:endParaRPr sz="1600" dirty="0">
                        <a:solidFill>
                          <a:schemeClr val="bg1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s-Latn-BA" sz="28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s-Latn-BA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s-Latn-BA" sz="16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</a:rPr>
                        <a:t>Dvogodišnji nastavni plan i program</a:t>
                      </a:r>
                    </a:p>
                  </a:txBody>
                  <a:tcPr marL="93914" marR="93914" marT="70442" marB="70442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114350" y="0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400" dirty="0"/>
              <a:t>EKSTERNA ANALIZA – </a:t>
            </a:r>
            <a:r>
              <a:rPr lang="bs-Latn-BA" dirty="0"/>
              <a:t>STAKEHOLDER ANALIZA</a:t>
            </a:r>
            <a:endParaRPr sz="2400" dirty="0"/>
          </a:p>
        </p:txBody>
      </p:sp>
      <p:graphicFrame>
        <p:nvGraphicFramePr>
          <p:cNvPr id="261" name="Google Shape;261;p23"/>
          <p:cNvGraphicFramePr/>
          <p:nvPr>
            <p:extLst>
              <p:ext uri="{D42A27DB-BD31-4B8C-83A1-F6EECF244321}">
                <p14:modId xmlns:p14="http://schemas.microsoft.com/office/powerpoint/2010/main" val="937546720"/>
              </p:ext>
            </p:extLst>
          </p:nvPr>
        </p:nvGraphicFramePr>
        <p:xfrm>
          <a:off x="738953" y="1342288"/>
          <a:ext cx="7666093" cy="3515544"/>
        </p:xfrm>
        <a:graphic>
          <a:graphicData uri="http://schemas.openxmlformats.org/drawingml/2006/table">
            <a:tbl>
              <a:tblPr>
                <a:noFill/>
                <a:tableStyleId>{F4E3957A-C9B5-4A12-AD76-73E4750818B5}</a:tableStyleId>
              </a:tblPr>
              <a:tblGrid>
                <a:gridCol w="145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0577">
                  <a:extLst>
                    <a:ext uri="{9D8B030D-6E8A-4147-A177-3AD203B41FA5}">
                      <a16:colId xmlns:a16="http://schemas.microsoft.com/office/drawing/2014/main" val="4012680273"/>
                    </a:ext>
                  </a:extLst>
                </a:gridCol>
                <a:gridCol w="3131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236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7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mala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s-Latn-BA"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s-Latn-BA"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s-Latn-BA"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s-Latn-BA"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s-Latn-BA"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7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Snaga</a:t>
                      </a:r>
                      <a:br>
                        <a:rPr lang="bs-Latn-BA" sz="17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</a:br>
                      <a:endParaRPr lang="bs-Latn-BA"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s-Latn-BA"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s-Latn-BA"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bs-Latn-BA"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1700" dirty="0">
                          <a:solidFill>
                            <a:schemeClr val="bg1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velika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98326" marR="98326" marT="73752" marB="7375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rgbClr val="FFFFFF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98326" marR="98326" marT="73752" marB="7375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2000" dirty="0">
                          <a:solidFill>
                            <a:srgbClr val="FFFFFF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Zaposlenici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2000" dirty="0">
                          <a:solidFill>
                            <a:srgbClr val="FFFFFF"/>
                          </a:solidFill>
                          <a:latin typeface="Roboto Slab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IT kompanije</a:t>
                      </a:r>
                      <a:endParaRPr sz="2000" dirty="0">
                        <a:solidFill>
                          <a:srgbClr val="FFFFFF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98326" marR="98326" marT="73752" marB="73752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92905"/>
                  </a:ext>
                </a:extLst>
              </a:tr>
              <a:tr h="1789184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bg1"/>
                        </a:solidFill>
                        <a:latin typeface="Roboto Slab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107249" marR="107249" marT="80445" marB="8044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24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Klijenti</a:t>
                      </a:r>
                      <a:endParaRPr sz="2400" dirty="0">
                        <a:solidFill>
                          <a:schemeClr val="bg1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86100" marR="86100" marT="64581" marB="64581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24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Menadžment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 sz="2400" dirty="0">
                          <a:solidFill>
                            <a:schemeClr val="bg1"/>
                          </a:solidFill>
                          <a:latin typeface="Abel" panose="020B0604020202020204" charset="0"/>
                          <a:ea typeface="Roboto Slab" panose="020B0604020202020204" charset="0"/>
                          <a:cs typeface="Abel"/>
                          <a:sym typeface="Abel"/>
                        </a:rPr>
                        <a:t>Države</a:t>
                      </a:r>
                      <a:endParaRPr sz="2400" dirty="0">
                        <a:solidFill>
                          <a:schemeClr val="bg1"/>
                        </a:solidFill>
                        <a:latin typeface="Abel" panose="020B0604020202020204" charset="0"/>
                        <a:ea typeface="Roboto Slab" panose="020B0604020202020204" charset="0"/>
                        <a:cs typeface="Abel"/>
                        <a:sym typeface="Abel"/>
                      </a:endParaRPr>
                    </a:p>
                  </a:txBody>
                  <a:tcPr marL="86100" marR="86100" marT="64581" marB="64581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4D009-EB6C-4806-B8B0-A839494DA97A}"/>
              </a:ext>
            </a:extLst>
          </p:cNvPr>
          <p:cNvSpPr txBox="1"/>
          <p:nvPr/>
        </p:nvSpPr>
        <p:spPr>
          <a:xfrm>
            <a:off x="2148290" y="972956"/>
            <a:ext cx="625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800" dirty="0">
                <a:solidFill>
                  <a:schemeClr val="bg1"/>
                </a:solidFill>
                <a:latin typeface="Abel" panose="020B0604020202020204" charset="0"/>
              </a:rPr>
              <a:t>Nizak                                     Interesni nivo                                     Visok </a:t>
            </a:r>
          </a:p>
        </p:txBody>
      </p:sp>
    </p:spTree>
    <p:extLst>
      <p:ext uri="{BB962C8B-B14F-4D97-AF65-F5344CB8AC3E}">
        <p14:creationId xmlns:p14="http://schemas.microsoft.com/office/powerpoint/2010/main" val="95267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ADA22-4E22-4295-A5CE-818A76F6786A}"/>
              </a:ext>
            </a:extLst>
          </p:cNvPr>
          <p:cNvSpPr txBox="1"/>
          <p:nvPr/>
        </p:nvSpPr>
        <p:spPr>
          <a:xfrm>
            <a:off x="3734718" y="2677098"/>
            <a:ext cx="137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4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FIT</a:t>
            </a:r>
          </a:p>
        </p:txBody>
      </p:sp>
      <p:sp>
        <p:nvSpPr>
          <p:cNvPr id="15" name="Google Shape;235;p22">
            <a:extLst>
              <a:ext uri="{FF2B5EF4-FFF2-40B4-BE49-F238E27FC236}">
                <a16:creationId xmlns:a16="http://schemas.microsoft.com/office/drawing/2014/main" id="{1E0D4FAD-9B7B-4183-857E-056471C1C723}"/>
              </a:ext>
            </a:extLst>
          </p:cNvPr>
          <p:cNvSpPr/>
          <p:nvPr/>
        </p:nvSpPr>
        <p:spPr>
          <a:xfrm>
            <a:off x="416989" y="1492160"/>
            <a:ext cx="3366932" cy="1569600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" name="Google Shape;243;p22">
            <a:extLst>
              <a:ext uri="{FF2B5EF4-FFF2-40B4-BE49-F238E27FC236}">
                <a16:creationId xmlns:a16="http://schemas.microsoft.com/office/drawing/2014/main" id="{C9BF791D-B39F-46C3-8C03-D34A6EF73BED}"/>
              </a:ext>
            </a:extLst>
          </p:cNvPr>
          <p:cNvSpPr/>
          <p:nvPr/>
        </p:nvSpPr>
        <p:spPr>
          <a:xfrm flipH="1">
            <a:off x="5126674" y="1509112"/>
            <a:ext cx="3366932" cy="1552648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" name="Google Shape;235;p22">
            <a:extLst>
              <a:ext uri="{FF2B5EF4-FFF2-40B4-BE49-F238E27FC236}">
                <a16:creationId xmlns:a16="http://schemas.microsoft.com/office/drawing/2014/main" id="{F078D161-3C01-4E18-9C51-C7B6835095F8}"/>
              </a:ext>
            </a:extLst>
          </p:cNvPr>
          <p:cNvSpPr/>
          <p:nvPr/>
        </p:nvSpPr>
        <p:spPr>
          <a:xfrm rot="10800000">
            <a:off x="416989" y="3180251"/>
            <a:ext cx="3366932" cy="1569600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" name="Google Shape;243;p22">
            <a:extLst>
              <a:ext uri="{FF2B5EF4-FFF2-40B4-BE49-F238E27FC236}">
                <a16:creationId xmlns:a16="http://schemas.microsoft.com/office/drawing/2014/main" id="{ADD101B5-1D9D-4C7B-A0A3-833BD6817F1D}"/>
              </a:ext>
            </a:extLst>
          </p:cNvPr>
          <p:cNvSpPr/>
          <p:nvPr/>
        </p:nvSpPr>
        <p:spPr>
          <a:xfrm rot="10800000" flipH="1">
            <a:off x="5126674" y="3197203"/>
            <a:ext cx="3366932" cy="1552648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4B7B0-3A5E-42A8-8AB8-06D0F6400BCD}"/>
              </a:ext>
            </a:extLst>
          </p:cNvPr>
          <p:cNvSpPr txBox="1"/>
          <p:nvPr/>
        </p:nvSpPr>
        <p:spPr>
          <a:xfrm>
            <a:off x="416988" y="1674367"/>
            <a:ext cx="33817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POLITIČKO-LEGISLATIVNI FAKTORI: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Loša politička situacija u zemlji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Zakoni u obrazovanju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Zakon o zapošljavanju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Nedostatak podrške od strane države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151C86-C92A-4DA0-85D8-46F4FF1ABB34}"/>
              </a:ext>
            </a:extLst>
          </p:cNvPr>
          <p:cNvSpPr txBox="1"/>
          <p:nvPr/>
        </p:nvSpPr>
        <p:spPr>
          <a:xfrm>
            <a:off x="5225859" y="1535868"/>
            <a:ext cx="3381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EKONOMSKI FAKTORI: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Cijena studija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Cijena potrebne opreme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Niska prosječna plata u BiH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Neodostatak investicija u obrazovanje i zaliha novca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F2DF12-B9C2-4C3A-9158-DB889306DCCF}"/>
              </a:ext>
            </a:extLst>
          </p:cNvPr>
          <p:cNvSpPr txBox="1"/>
          <p:nvPr/>
        </p:nvSpPr>
        <p:spPr>
          <a:xfrm>
            <a:off x="416988" y="3243967"/>
            <a:ext cx="3381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SOCIO-KULTURALNI FAKTORI: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500" dirty="0">
                <a:solidFill>
                  <a:schemeClr val="bg1"/>
                </a:solidFill>
                <a:latin typeface="Abel" panose="020B0604020202020204" charset="0"/>
              </a:rPr>
              <a:t>Demografija populacije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500" dirty="0">
                <a:solidFill>
                  <a:schemeClr val="bg1"/>
                </a:solidFill>
                <a:latin typeface="Abel" panose="020B0604020202020204" charset="0"/>
              </a:rPr>
              <a:t>Nizak nivo mladih zainteresovanih za visoko obrazovanje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500" dirty="0">
                <a:solidFill>
                  <a:schemeClr val="bg1"/>
                </a:solidFill>
                <a:latin typeface="Abel" panose="020B0604020202020204" charset="0"/>
              </a:rPr>
              <a:t>Nedovoljna informiranost mladih o IT sektoru i neodlučnost mladih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AA71C9-08B2-43C0-803F-C0E0CAE170A1}"/>
              </a:ext>
            </a:extLst>
          </p:cNvPr>
          <p:cNvSpPr txBox="1"/>
          <p:nvPr/>
        </p:nvSpPr>
        <p:spPr>
          <a:xfrm>
            <a:off x="5175004" y="3259356"/>
            <a:ext cx="338178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TEHNOLOŠKI FAKTORI: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500" dirty="0">
                <a:solidFill>
                  <a:schemeClr val="bg1"/>
                </a:solidFill>
                <a:latin typeface="Abel" panose="020B0604020202020204" charset="0"/>
              </a:rPr>
              <a:t>Zastarijevanje opreme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500" dirty="0">
                <a:solidFill>
                  <a:schemeClr val="bg1"/>
                </a:solidFill>
                <a:latin typeface="Abel" panose="020B0604020202020204" charset="0"/>
              </a:rPr>
              <a:t>Nedovoljno razvijen IT sektor u BiH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500" dirty="0">
                <a:solidFill>
                  <a:schemeClr val="bg1"/>
                </a:solidFill>
                <a:latin typeface="Abel" panose="020B0604020202020204" charset="0"/>
              </a:rPr>
              <a:t>Povećanje razvoja tehnologije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500" dirty="0">
                <a:solidFill>
                  <a:schemeClr val="bg1"/>
                </a:solidFill>
                <a:latin typeface="Abel" panose="020B0604020202020204" charset="0"/>
              </a:rPr>
              <a:t>Nova otkrića-razvoji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s-Latn-BA" sz="1500" dirty="0">
                <a:solidFill>
                  <a:schemeClr val="bg1"/>
                </a:solidFill>
                <a:latin typeface="Abel" panose="020B0604020202020204" charset="0"/>
              </a:rPr>
              <a:t>Pristup različitim IT alatima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81981-B1B6-46A0-B6D4-31196BB1867F}"/>
              </a:ext>
            </a:extLst>
          </p:cNvPr>
          <p:cNvSpPr/>
          <p:nvPr/>
        </p:nvSpPr>
        <p:spPr>
          <a:xfrm>
            <a:off x="901033" y="511283"/>
            <a:ext cx="7500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2800" dirty="0">
                <a:solidFill>
                  <a:srgbClr val="FFFFFF"/>
                </a:solidFill>
                <a:latin typeface="Roboto Slab"/>
                <a:ea typeface="Roboto Slab"/>
                <a:sym typeface="Roboto Slab"/>
              </a:rPr>
              <a:t>EKSTERNA ANALIZA – </a:t>
            </a:r>
            <a:r>
              <a:rPr lang="en-US" sz="2000" dirty="0">
                <a:solidFill>
                  <a:srgbClr val="FFFFFF"/>
                </a:solidFill>
                <a:latin typeface="Roboto Slab"/>
                <a:ea typeface="Roboto Slab"/>
                <a:sym typeface="Roboto Slab"/>
              </a:rPr>
              <a:t>PEST KONCEPT</a:t>
            </a:r>
            <a:endParaRPr lang="bs-Latn-BA" sz="1600" dirty="0"/>
          </a:p>
        </p:txBody>
      </p:sp>
    </p:spTree>
    <p:extLst>
      <p:ext uri="{BB962C8B-B14F-4D97-AF65-F5344CB8AC3E}">
        <p14:creationId xmlns:p14="http://schemas.microsoft.com/office/powerpoint/2010/main" val="87369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235;p22">
            <a:extLst>
              <a:ext uri="{FF2B5EF4-FFF2-40B4-BE49-F238E27FC236}">
                <a16:creationId xmlns:a16="http://schemas.microsoft.com/office/drawing/2014/main" id="{1E0D4FAD-9B7B-4183-857E-056471C1C723}"/>
              </a:ext>
            </a:extLst>
          </p:cNvPr>
          <p:cNvSpPr/>
          <p:nvPr/>
        </p:nvSpPr>
        <p:spPr>
          <a:xfrm>
            <a:off x="769525" y="855922"/>
            <a:ext cx="3366932" cy="2015934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" name="Google Shape;235;p22">
            <a:extLst>
              <a:ext uri="{FF2B5EF4-FFF2-40B4-BE49-F238E27FC236}">
                <a16:creationId xmlns:a16="http://schemas.microsoft.com/office/drawing/2014/main" id="{F078D161-3C01-4E18-9C51-C7B6835095F8}"/>
              </a:ext>
            </a:extLst>
          </p:cNvPr>
          <p:cNvSpPr/>
          <p:nvPr/>
        </p:nvSpPr>
        <p:spPr>
          <a:xfrm rot="10800000">
            <a:off x="769525" y="3061759"/>
            <a:ext cx="3366932" cy="2015935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81981-B1B6-46A0-B6D4-31196BB1867F}"/>
              </a:ext>
            </a:extLst>
          </p:cNvPr>
          <p:cNvSpPr/>
          <p:nvPr/>
        </p:nvSpPr>
        <p:spPr>
          <a:xfrm>
            <a:off x="993162" y="267356"/>
            <a:ext cx="7500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sz="2800" dirty="0">
                <a:solidFill>
                  <a:srgbClr val="FFFFFF"/>
                </a:solidFill>
                <a:latin typeface="Roboto Slab"/>
                <a:ea typeface="Roboto Slab"/>
                <a:sym typeface="Roboto Slab"/>
              </a:rPr>
              <a:t>SWOT MATRICA</a:t>
            </a:r>
            <a:endParaRPr lang="bs-Latn-BA" sz="1600" dirty="0"/>
          </a:p>
        </p:txBody>
      </p:sp>
      <p:sp>
        <p:nvSpPr>
          <p:cNvPr id="16" name="Google Shape;235;p22">
            <a:extLst>
              <a:ext uri="{FF2B5EF4-FFF2-40B4-BE49-F238E27FC236}">
                <a16:creationId xmlns:a16="http://schemas.microsoft.com/office/drawing/2014/main" id="{8D5E5D7A-34F9-473D-AA2E-7776C2B58246}"/>
              </a:ext>
            </a:extLst>
          </p:cNvPr>
          <p:cNvSpPr/>
          <p:nvPr/>
        </p:nvSpPr>
        <p:spPr>
          <a:xfrm>
            <a:off x="4924536" y="855922"/>
            <a:ext cx="3366932" cy="2015934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" name="Google Shape;235;p22">
            <a:extLst>
              <a:ext uri="{FF2B5EF4-FFF2-40B4-BE49-F238E27FC236}">
                <a16:creationId xmlns:a16="http://schemas.microsoft.com/office/drawing/2014/main" id="{816C1776-778A-4608-9832-F351806CA711}"/>
              </a:ext>
            </a:extLst>
          </p:cNvPr>
          <p:cNvSpPr/>
          <p:nvPr/>
        </p:nvSpPr>
        <p:spPr>
          <a:xfrm rot="10800000">
            <a:off x="4924536" y="3061759"/>
            <a:ext cx="3366932" cy="2015935"/>
          </a:xfrm>
          <a:prstGeom prst="round1Rect">
            <a:avLst>
              <a:gd name="adj" fmla="val 1744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1A694-F6BC-4A2C-BB43-1664DB410ECD}"/>
              </a:ext>
            </a:extLst>
          </p:cNvPr>
          <p:cNvSpPr/>
          <p:nvPr/>
        </p:nvSpPr>
        <p:spPr>
          <a:xfrm>
            <a:off x="769524" y="881237"/>
            <a:ext cx="32516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UNUTRAŠNJE SNAGE: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Visokoobrazovan kadar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Stalno unapređenje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Kvalitetan nastavni plan i program, 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Mlad kadar i originalnost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Dodatne aktivnosti (kursevi,takmičenja)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Dobra opremljenost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Fleksibilnost u radu i dobar odnos sa studentima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C09BD-F518-48F5-8D0C-9885C7C85537}"/>
              </a:ext>
            </a:extLst>
          </p:cNvPr>
          <p:cNvSpPr/>
          <p:nvPr/>
        </p:nvSpPr>
        <p:spPr>
          <a:xfrm>
            <a:off x="5029200" y="98047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s-Latn-BA" sz="16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UNUTRAŠNJE SLABOSTI</a:t>
            </a:r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:</a:t>
            </a:r>
          </a:p>
          <a:p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Nedostatak kadra </a:t>
            </a:r>
          </a:p>
          <a:p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Zastarjelost materijala</a:t>
            </a:r>
          </a:p>
          <a:p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Prepunjeni kapaciteti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43211-5313-4A0D-921B-648A8A9A1AB5}"/>
              </a:ext>
            </a:extLst>
          </p:cNvPr>
          <p:cNvSpPr/>
          <p:nvPr/>
        </p:nvSpPr>
        <p:spPr>
          <a:xfrm>
            <a:off x="776685" y="3130769"/>
            <a:ext cx="3366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bs-Latn-BA" dirty="0">
              <a:solidFill>
                <a:schemeClr val="bg1"/>
              </a:solidFill>
              <a:latin typeface="Abel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04D8F-340F-406C-98ED-1411AEA9942B}"/>
              </a:ext>
            </a:extLst>
          </p:cNvPr>
          <p:cNvSpPr/>
          <p:nvPr/>
        </p:nvSpPr>
        <p:spPr>
          <a:xfrm>
            <a:off x="4924535" y="3161785"/>
            <a:ext cx="33669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bs-Latn-BA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VANJSKE OPASNOSTI:</a:t>
            </a:r>
          </a:p>
          <a:p>
            <a:pPr lvl="0"/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Jaka konkurencija </a:t>
            </a:r>
            <a:endParaRPr lang="en-US" dirty="0">
              <a:solidFill>
                <a:schemeClr val="bg1"/>
              </a:solidFill>
              <a:latin typeface="Abel" panose="020B0604020202020204" charset="0"/>
            </a:endParaRPr>
          </a:p>
          <a:p>
            <a:pPr lvl="0"/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Mogu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ć</a:t>
            </a:r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nost potencijalne konkurencije</a:t>
            </a:r>
            <a:endParaRPr lang="en-US" dirty="0">
              <a:solidFill>
                <a:schemeClr val="bg1"/>
              </a:solidFill>
              <a:latin typeface="Abel" panose="020B0604020202020204" charset="0"/>
            </a:endParaRPr>
          </a:p>
          <a:p>
            <a:pPr lvl="0"/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Promjene potreba klijenata</a:t>
            </a:r>
            <a:endParaRPr lang="en-US" dirty="0">
              <a:solidFill>
                <a:schemeClr val="bg1"/>
              </a:solidFill>
              <a:latin typeface="Abel" panose="020B0604020202020204" charset="0"/>
            </a:endParaRPr>
          </a:p>
          <a:p>
            <a:pPr lvl="0"/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Lo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š</a:t>
            </a:r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e drustveno i politi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č</a:t>
            </a:r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ko okru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ž</a:t>
            </a:r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enje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7A8AD-BFB0-44A8-9025-6BC71D27A6EE}"/>
              </a:ext>
            </a:extLst>
          </p:cNvPr>
          <p:cNvSpPr/>
          <p:nvPr/>
        </p:nvSpPr>
        <p:spPr>
          <a:xfrm>
            <a:off x="852532" y="3141437"/>
            <a:ext cx="32839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VANJSKE ŠANSE: 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Atraktivnost IT sektora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Velika potraznja IT stručnjaka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Uspostavljenja saradnja sa velikim brojem IT kompanija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IT stručnjaci se neophodni u danasnjem poslovanju</a:t>
            </a:r>
          </a:p>
          <a:p>
            <a:r>
              <a:rPr lang="bs-Latn-BA" dirty="0">
                <a:solidFill>
                  <a:schemeClr val="bg1"/>
                </a:solidFill>
                <a:latin typeface="Abel" panose="020B0604020202020204" charset="0"/>
              </a:rPr>
              <a:t>Dobra reputacija fakulteta</a:t>
            </a:r>
          </a:p>
        </p:txBody>
      </p:sp>
    </p:spTree>
    <p:extLst>
      <p:ext uri="{BB962C8B-B14F-4D97-AF65-F5344CB8AC3E}">
        <p14:creationId xmlns:p14="http://schemas.microsoft.com/office/powerpoint/2010/main" val="417144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597931" y="1282927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buFont typeface="+mj-lt"/>
              <a:buAutoNum type="arabicParenR"/>
            </a:pPr>
            <a:r>
              <a:rPr lang="bs-Latn-BA" dirty="0"/>
              <a:t>Upravljanje uslugom</a:t>
            </a:r>
          </a:p>
          <a:p>
            <a:pPr marL="0" lvl="0" indent="0">
              <a:buNone/>
            </a:pPr>
            <a:r>
              <a:rPr lang="bs-Latn-BA" dirty="0"/>
              <a:t>	BCG matrica</a:t>
            </a:r>
          </a:p>
          <a:p>
            <a:pPr marL="0" lvl="0" indent="0">
              <a:buNone/>
            </a:pPr>
            <a:r>
              <a:rPr lang="bs-Latn-BA" dirty="0"/>
              <a:t>2) Upravljanje cijenom</a:t>
            </a:r>
          </a:p>
          <a:p>
            <a:pPr marL="0" lvl="0" indent="0">
              <a:buNone/>
            </a:pPr>
            <a:r>
              <a:rPr lang="bs-Latn-BA" dirty="0"/>
              <a:t>3) Upravljanje promocijom</a:t>
            </a:r>
          </a:p>
          <a:p>
            <a:pPr marL="0" lvl="0" indent="0">
              <a:buNone/>
            </a:pPr>
            <a:r>
              <a:rPr lang="bs-Latn-BA" dirty="0"/>
              <a:t>4) Upravljanje distribucijom</a:t>
            </a:r>
          </a:p>
          <a:p>
            <a:pPr marL="0" lvl="0" indent="0">
              <a:buNone/>
            </a:pPr>
            <a:r>
              <a:rPr lang="bs-Latn-BA" dirty="0"/>
              <a:t>5) Upravljanje ljudskim resursima</a:t>
            </a:r>
          </a:p>
          <a:p>
            <a:pPr marL="0" lvl="0" indent="0">
              <a:buNone/>
            </a:pPr>
            <a:r>
              <a:rPr lang="bs-Latn-BA" dirty="0"/>
              <a:t>6) </a:t>
            </a:r>
            <a:r>
              <a:rPr lang="bs-Latn-BA"/>
              <a:t>Upravljanje procesom</a:t>
            </a:r>
            <a:endParaRPr lang="bs-Latn-BA" dirty="0"/>
          </a:p>
          <a:p>
            <a:pPr marL="0" lvl="0" indent="0">
              <a:buNone/>
            </a:pPr>
            <a:r>
              <a:rPr lang="bs-Latn-BA" dirty="0"/>
              <a:t>7) Upravljanje fizičkom sredinom</a:t>
            </a:r>
          </a:p>
          <a:p>
            <a:pPr marL="0" lvl="0" indent="0">
              <a:buNone/>
            </a:pPr>
            <a:endParaRPr lang="bs-Latn-BA" dirty="0"/>
          </a:p>
          <a:p>
            <a:pPr marL="0" lvl="0" indent="0">
              <a:buNone/>
            </a:pPr>
            <a:endParaRPr lang="bs-Latn-B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3200" dirty="0"/>
              <a:t>MARKETING MIX</a:t>
            </a:r>
            <a:endParaRPr sz="3200"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CE6477-5B94-4138-8A62-C0155280ED25}"/>
              </a:ext>
            </a:extLst>
          </p:cNvPr>
          <p:cNvCxnSpPr>
            <a:cxnSpLocks/>
          </p:cNvCxnSpPr>
          <p:nvPr/>
        </p:nvCxnSpPr>
        <p:spPr>
          <a:xfrm>
            <a:off x="5997220" y="1451702"/>
            <a:ext cx="0" cy="313380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8555B-5A75-455C-93BD-289A210F7381}"/>
              </a:ext>
            </a:extLst>
          </p:cNvPr>
          <p:cNvCxnSpPr>
            <a:cxnSpLocks/>
          </p:cNvCxnSpPr>
          <p:nvPr/>
        </p:nvCxnSpPr>
        <p:spPr>
          <a:xfrm flipH="1">
            <a:off x="4443841" y="3018602"/>
            <a:ext cx="3106757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0EDF60-EC30-4CFB-9C63-18A94591DFA5}"/>
              </a:ext>
            </a:extLst>
          </p:cNvPr>
          <p:cNvSpPr txBox="1"/>
          <p:nvPr/>
        </p:nvSpPr>
        <p:spPr>
          <a:xfrm>
            <a:off x="4325584" y="1798629"/>
            <a:ext cx="1619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16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ZVIJEZDA</a:t>
            </a:r>
          </a:p>
          <a:p>
            <a:pPr algn="ctr"/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Distance </a:t>
            </a:r>
          </a:p>
          <a:p>
            <a:pPr algn="ctr"/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learning </a:t>
            </a:r>
          </a:p>
          <a:p>
            <a:pPr algn="ctr"/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sistem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EF0BC-14E6-4A62-9457-18883470F54B}"/>
              </a:ext>
            </a:extLst>
          </p:cNvPr>
          <p:cNvSpPr txBox="1"/>
          <p:nvPr/>
        </p:nvSpPr>
        <p:spPr>
          <a:xfrm>
            <a:off x="5931131" y="1798629"/>
            <a:ext cx="1619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16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UPITNIK</a:t>
            </a:r>
          </a:p>
          <a:p>
            <a:pPr algn="ctr"/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Trogodišnji </a:t>
            </a:r>
          </a:p>
          <a:p>
            <a:pPr algn="ctr"/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smjer</a:t>
            </a:r>
          </a:p>
          <a:p>
            <a:pPr algn="ctr"/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(Razvoj softvera)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8D2A7B-02B3-4476-8BB9-E9E1995F2BA3}"/>
              </a:ext>
            </a:extLst>
          </p:cNvPr>
          <p:cNvSpPr txBox="1"/>
          <p:nvPr/>
        </p:nvSpPr>
        <p:spPr>
          <a:xfrm>
            <a:off x="5997219" y="3263443"/>
            <a:ext cx="161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16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PSI</a:t>
            </a:r>
          </a:p>
          <a:p>
            <a:pPr algn="ctr"/>
            <a:endParaRPr lang="bs-Latn-BA" sz="16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algn="ctr"/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FIT forum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595B5-FB3A-44F7-80E2-8C5955FAC112}"/>
              </a:ext>
            </a:extLst>
          </p:cNvPr>
          <p:cNvSpPr txBox="1"/>
          <p:nvPr/>
        </p:nvSpPr>
        <p:spPr>
          <a:xfrm>
            <a:off x="4113337" y="3263443"/>
            <a:ext cx="1967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16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KRAVA MUZARA</a:t>
            </a:r>
          </a:p>
          <a:p>
            <a:pPr algn="ctr"/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Youtube</a:t>
            </a:r>
          </a:p>
          <a:p>
            <a:pPr algn="ctr"/>
            <a:r>
              <a:rPr lang="bs-Latn-BA" sz="1600" dirty="0">
                <a:solidFill>
                  <a:schemeClr val="bg1"/>
                </a:solidFill>
                <a:latin typeface="Abel" panose="020B0604020202020204" charset="0"/>
              </a:rPr>
              <a:t>kanal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ork template">
  <a:themeElements>
    <a:clrScheme name="Custom 347">
      <a:dk1>
        <a:srgbClr val="01163F"/>
      </a:dk1>
      <a:lt1>
        <a:srgbClr val="FFFFFF"/>
      </a:lt1>
      <a:dk2>
        <a:srgbClr val="9CA8BD"/>
      </a:dk2>
      <a:lt2>
        <a:srgbClr val="DFE2EB"/>
      </a:lt2>
      <a:accent1>
        <a:srgbClr val="2AC7D7"/>
      </a:accent1>
      <a:accent2>
        <a:srgbClr val="0D7FD1"/>
      </a:accent2>
      <a:accent3>
        <a:srgbClr val="4069DD"/>
      </a:accent3>
      <a:accent4>
        <a:srgbClr val="003290"/>
      </a:accent4>
      <a:accent5>
        <a:srgbClr val="B3C8F0"/>
      </a:accent5>
      <a:accent6>
        <a:srgbClr val="FFAD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814</Words>
  <Application>Microsoft Office PowerPoint</Application>
  <PresentationFormat>On-screen Show (16:9)</PresentationFormat>
  <Paragraphs>205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 Light</vt:lpstr>
      <vt:lpstr>Wingdings</vt:lpstr>
      <vt:lpstr>Corbel</vt:lpstr>
      <vt:lpstr>Segoe UI</vt:lpstr>
      <vt:lpstr>Abel</vt:lpstr>
      <vt:lpstr>Calibri</vt:lpstr>
      <vt:lpstr>Roboto Slab</vt:lpstr>
      <vt:lpstr>York template</vt:lpstr>
      <vt:lpstr>Parallax</vt:lpstr>
      <vt:lpstr>Fakultet informacijskih tehnologija</vt:lpstr>
      <vt:lpstr>PowerPoint Presentation</vt:lpstr>
      <vt:lpstr>PowerPoint Presentation</vt:lpstr>
      <vt:lpstr>PowerPoint Presentation</vt:lpstr>
      <vt:lpstr>EKSTERNA ANALIZA – PORTEROV MODEL</vt:lpstr>
      <vt:lpstr>EKSTERNA ANALIZA – STAKEHOLDER ANALIZA</vt:lpstr>
      <vt:lpstr>PowerPoint Presentation</vt:lpstr>
      <vt:lpstr>PowerPoint Presentation</vt:lpstr>
      <vt:lpstr>MARKETING MIX</vt:lpstr>
      <vt:lpstr>PowerPoint Presentation</vt:lpstr>
      <vt:lpstr>MJERE ZA UNAPREĐENJE</vt:lpstr>
      <vt:lpstr>MJERE ZA UNAPREĐENJE</vt:lpstr>
      <vt:lpstr>MJERE ZA UNAPREĐENJE</vt:lpstr>
      <vt:lpstr>HIPOTEZE ISTRAŽIVANJA</vt:lpstr>
      <vt:lpstr>HIPOTEZE ISTRAŽIVANJA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Fakultet informacijskih tehnologija</dc:title>
  <dc:creator>Hana</dc:creator>
  <cp:lastModifiedBy>Amir Karaga</cp:lastModifiedBy>
  <cp:revision>29</cp:revision>
  <dcterms:modified xsi:type="dcterms:W3CDTF">2020-05-30T12:23:12Z</dcterms:modified>
</cp:coreProperties>
</file>