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6858000" cy="9067800"/>
  <p:embeddedFontLst>
    <p:embeddedFont>
      <p:font typeface="Roboto"/>
      <p:regular r:id="rId52"/>
      <p:bold r:id="rId53"/>
      <p:italic r:id="rId54"/>
      <p:boldItalic r:id="rId55"/>
    </p:embeddedFont>
    <p:embeddedFont>
      <p:font typeface="Abel"/>
      <p:regular r:id="rId56"/>
    </p:embeddedFont>
    <p:embeddedFont>
      <p:font typeface="Helvetica Neue"/>
      <p:regular r:id="rId57"/>
      <p:bold r:id="rId58"/>
      <p:italic r:id="rId59"/>
      <p:boldItalic r:id="rId60"/>
    </p:embeddedFont>
    <p:embeddedFont>
      <p:font typeface="Roboto Mono"/>
      <p:regular r:id="rId61"/>
      <p:bold r:id="rId62"/>
      <p:italic r:id="rId63"/>
      <p:boldItalic r:id="rId64"/>
    </p:embeddedFont>
    <p:embeddedFont>
      <p:font typeface="Open Sans"/>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56">
          <p15:clr>
            <a:srgbClr val="A4A3A4"/>
          </p15:clr>
        </p15:guide>
        <p15:guide id="2" pos="2160">
          <p15:clr>
            <a:srgbClr val="A4A3A4"/>
          </p15:clr>
        </p15:guide>
      </p15:notesGuideLst>
    </p:ext>
    <p:ext uri="GoogleSlidesCustomDataVersion2">
      <go:slidesCustomData xmlns:go="http://customooxmlschemas.google.com/" r:id="rId69" roundtripDataSignature="AMtx7mgK693BxriaMxPF1qUq+LDsqNwF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56"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bold.fntdata"/><Relationship Id="rId61" Type="http://schemas.openxmlformats.org/officeDocument/2006/relationships/font" Target="fonts/RobotoMono-regular.fntdata"/><Relationship Id="rId20" Type="http://schemas.openxmlformats.org/officeDocument/2006/relationships/slide" Target="slides/slide15.xml"/><Relationship Id="rId64" Type="http://schemas.openxmlformats.org/officeDocument/2006/relationships/font" Target="fonts/RobotoMono-boldItalic.fntdata"/><Relationship Id="rId63" Type="http://schemas.openxmlformats.org/officeDocument/2006/relationships/font" Target="fonts/RobotoMono-italic.fntdata"/><Relationship Id="rId22" Type="http://schemas.openxmlformats.org/officeDocument/2006/relationships/slide" Target="slides/slide17.xml"/><Relationship Id="rId66" Type="http://schemas.openxmlformats.org/officeDocument/2006/relationships/font" Target="fonts/OpenSans-bold.fntdata"/><Relationship Id="rId21" Type="http://schemas.openxmlformats.org/officeDocument/2006/relationships/slide" Target="slides/slide16.xml"/><Relationship Id="rId65" Type="http://schemas.openxmlformats.org/officeDocument/2006/relationships/font" Target="fonts/OpenSans-regular.fntdata"/><Relationship Id="rId24" Type="http://schemas.openxmlformats.org/officeDocument/2006/relationships/slide" Target="slides/slide19.xml"/><Relationship Id="rId68" Type="http://schemas.openxmlformats.org/officeDocument/2006/relationships/font" Target="fonts/OpenSans-boldItalic.fntdata"/><Relationship Id="rId23" Type="http://schemas.openxmlformats.org/officeDocument/2006/relationships/slide" Target="slides/slide18.xml"/><Relationship Id="rId67" Type="http://schemas.openxmlformats.org/officeDocument/2006/relationships/font" Target="fonts/OpenSans-italic.fntdata"/><Relationship Id="rId60" Type="http://schemas.openxmlformats.org/officeDocument/2006/relationships/font" Target="fonts/HelveticaNeue-boldItalic.fntdata"/><Relationship Id="rId26" Type="http://schemas.openxmlformats.org/officeDocument/2006/relationships/slide" Target="slides/slide21.xml"/><Relationship Id="rId25" Type="http://schemas.openxmlformats.org/officeDocument/2006/relationships/slide" Target="slides/slide20.xml"/><Relationship Id="rId69"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57" Type="http://schemas.openxmlformats.org/officeDocument/2006/relationships/font" Target="fonts/HelveticaNeue-regular.fntdata"/><Relationship Id="rId12" Type="http://schemas.openxmlformats.org/officeDocument/2006/relationships/slide" Target="slides/slide7.xml"/><Relationship Id="rId56" Type="http://schemas.openxmlformats.org/officeDocument/2006/relationships/font" Target="fonts/Abel-regular.fntdata"/><Relationship Id="rId15" Type="http://schemas.openxmlformats.org/officeDocument/2006/relationships/slide" Target="slides/slide10.xml"/><Relationship Id="rId59" Type="http://schemas.openxmlformats.org/officeDocument/2006/relationships/font" Target="fonts/HelveticaNeue-italic.fntdata"/><Relationship Id="rId14" Type="http://schemas.openxmlformats.org/officeDocument/2006/relationships/slide" Target="slides/slide9.xml"/><Relationship Id="rId58" Type="http://schemas.openxmlformats.org/officeDocument/2006/relationships/font" Target="fonts/HelveticaNeue-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40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6200" y="0"/>
            <a:ext cx="2971800" cy="4540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13775"/>
            <a:ext cx="2971800" cy="454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 name="Google Shape;89;p1: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p1: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1" name="Google Shape;161;p10: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2" name="Google Shape;162;p10: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8" name="Google Shape;168;p11: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This code is used to handle </a:t>
            </a:r>
            <a:r>
              <a:rPr b="1" lang="en-US" sz="1100">
                <a:latin typeface="Arial"/>
                <a:ea typeface="Arial"/>
                <a:cs typeface="Arial"/>
                <a:sym typeface="Arial"/>
              </a:rPr>
              <a:t>Timer0 Overflow Interrupt</a:t>
            </a:r>
            <a:r>
              <a:rPr lang="en-US" sz="1100">
                <a:latin typeface="Arial"/>
                <a:ea typeface="Arial"/>
                <a:cs typeface="Arial"/>
                <a:sym typeface="Arial"/>
              </a:rPr>
              <a:t> in an </a:t>
            </a:r>
            <a:r>
              <a:rPr b="1" lang="en-US" sz="1100">
                <a:latin typeface="Arial"/>
                <a:ea typeface="Arial"/>
                <a:cs typeface="Arial"/>
                <a:sym typeface="Arial"/>
              </a:rPr>
              <a:t>AVR microcontroller</a:t>
            </a:r>
            <a:r>
              <a:rPr lang="en-US" sz="1100">
                <a:latin typeface="Arial"/>
                <a:ea typeface="Arial"/>
                <a:cs typeface="Arial"/>
                <a:sym typeface="Arial"/>
              </a:rPr>
              <a:t> (such as ATmega328P used in Arduino UNO). Let’s break it down:</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1. </a:t>
            </a:r>
            <a:r>
              <a:rPr b="1" lang="en-US" sz="1100">
                <a:solidFill>
                  <a:srgbClr val="188038"/>
                </a:solidFill>
                <a:latin typeface="Roboto Mono"/>
                <a:ea typeface="Roboto Mono"/>
                <a:cs typeface="Roboto Mono"/>
                <a:sym typeface="Roboto Mono"/>
              </a:rPr>
              <a:t>volatile uint8_t tot_overflow;</a:t>
            </a:r>
            <a:endParaRPr b="1"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US" sz="1100">
                <a:solidFill>
                  <a:srgbClr val="188038"/>
                </a:solidFill>
                <a:latin typeface="Roboto Mono"/>
                <a:ea typeface="Roboto Mono"/>
                <a:cs typeface="Roboto Mono"/>
                <a:sym typeface="Roboto Mono"/>
              </a:rPr>
              <a:t>volatile</a:t>
            </a:r>
            <a:r>
              <a:rPr lang="en-US" sz="1100">
                <a:latin typeface="Arial"/>
                <a:ea typeface="Arial"/>
                <a:cs typeface="Arial"/>
                <a:sym typeface="Arial"/>
              </a:rPr>
              <a:t>: Prevents the compiler from optimizing this variable, as it is modified inside an </a:t>
            </a:r>
            <a:r>
              <a:rPr b="1" lang="en-US" sz="1100">
                <a:latin typeface="Arial"/>
                <a:ea typeface="Arial"/>
                <a:cs typeface="Arial"/>
                <a:sym typeface="Arial"/>
              </a:rPr>
              <a:t>interrupt service routine (ISR)</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solidFill>
                  <a:srgbClr val="188038"/>
                </a:solidFill>
                <a:latin typeface="Roboto Mono"/>
                <a:ea typeface="Roboto Mono"/>
                <a:cs typeface="Roboto Mono"/>
                <a:sym typeface="Roboto Mono"/>
              </a:rPr>
              <a:t>uint8_t</a:t>
            </a:r>
            <a:r>
              <a:rPr lang="en-US" sz="1100">
                <a:latin typeface="Arial"/>
                <a:ea typeface="Arial"/>
                <a:cs typeface="Arial"/>
                <a:sym typeface="Arial"/>
              </a:rPr>
              <a:t>: An </a:t>
            </a:r>
            <a:r>
              <a:rPr b="1" lang="en-US" sz="1100">
                <a:latin typeface="Arial"/>
                <a:ea typeface="Arial"/>
                <a:cs typeface="Arial"/>
                <a:sym typeface="Arial"/>
              </a:rPr>
              <a:t>8-bit</a:t>
            </a:r>
            <a:r>
              <a:rPr lang="en-US" sz="1100">
                <a:latin typeface="Arial"/>
                <a:ea typeface="Arial"/>
                <a:cs typeface="Arial"/>
                <a:sym typeface="Arial"/>
              </a:rPr>
              <a:t> unsigned integer (0 to 255).</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solidFill>
                  <a:srgbClr val="188038"/>
                </a:solidFill>
                <a:latin typeface="Roboto Mono"/>
                <a:ea typeface="Roboto Mono"/>
                <a:cs typeface="Roboto Mono"/>
                <a:sym typeface="Roboto Mono"/>
              </a:rPr>
              <a:t>tot_overflow</a:t>
            </a:r>
            <a:r>
              <a:rPr lang="en-US" sz="1100">
                <a:latin typeface="Arial"/>
                <a:ea typeface="Arial"/>
                <a:cs typeface="Arial"/>
                <a:sym typeface="Arial"/>
              </a:rPr>
              <a:t>: This variable </a:t>
            </a:r>
            <a:r>
              <a:rPr b="1" lang="en-US" sz="1100">
                <a:latin typeface="Arial"/>
                <a:ea typeface="Arial"/>
                <a:cs typeface="Arial"/>
                <a:sym typeface="Arial"/>
              </a:rPr>
              <a:t>counts the number of times Timer0 overflows</a:t>
            </a:r>
            <a:r>
              <a:rPr lang="en-US"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2. </a:t>
            </a:r>
            <a:r>
              <a:rPr b="1" lang="en-US" sz="1100">
                <a:solidFill>
                  <a:srgbClr val="188038"/>
                </a:solidFill>
                <a:latin typeface="Roboto Mono"/>
                <a:ea typeface="Roboto Mono"/>
                <a:cs typeface="Roboto Mono"/>
                <a:sym typeface="Roboto Mono"/>
              </a:rPr>
              <a:t>ISR(TIMER0_OVF_vect)</a:t>
            </a:r>
            <a:endParaRPr b="1"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lang="en-US" sz="1100">
                <a:latin typeface="Arial"/>
                <a:ea typeface="Arial"/>
                <a:cs typeface="Arial"/>
                <a:sym typeface="Arial"/>
              </a:rPr>
              <a:t>This is the </a:t>
            </a:r>
            <a:r>
              <a:rPr b="1" lang="en-US" sz="1100">
                <a:latin typeface="Arial"/>
                <a:ea typeface="Arial"/>
                <a:cs typeface="Arial"/>
                <a:sym typeface="Arial"/>
              </a:rPr>
              <a:t>Interrupt Service Routine (ISR)</a:t>
            </a:r>
            <a:r>
              <a:rPr lang="en-US" sz="1100">
                <a:latin typeface="Arial"/>
                <a:ea typeface="Arial"/>
                <a:cs typeface="Arial"/>
                <a:sym typeface="Arial"/>
              </a:rPr>
              <a:t> for </a:t>
            </a:r>
            <a:r>
              <a:rPr b="1" lang="en-US" sz="1100">
                <a:latin typeface="Arial"/>
                <a:ea typeface="Arial"/>
                <a:cs typeface="Arial"/>
                <a:sym typeface="Arial"/>
              </a:rPr>
              <a:t>Timer0 Overflow</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n-US" sz="1100">
                <a:latin typeface="Arial"/>
                <a:ea typeface="Arial"/>
                <a:cs typeface="Arial"/>
                <a:sym typeface="Arial"/>
              </a:rPr>
              <a:t>TIMER0_OVF_vect</a:t>
            </a:r>
            <a:r>
              <a:rPr lang="en-US" sz="1100">
                <a:latin typeface="Arial"/>
                <a:ea typeface="Arial"/>
                <a:cs typeface="Arial"/>
                <a:sym typeface="Arial"/>
              </a:rPr>
              <a:t> is a </a:t>
            </a:r>
            <a:r>
              <a:rPr b="1" lang="en-US" sz="1100">
                <a:latin typeface="Arial"/>
                <a:ea typeface="Arial"/>
                <a:cs typeface="Arial"/>
                <a:sym typeface="Arial"/>
              </a:rPr>
              <a:t>predefined vector</a:t>
            </a:r>
            <a:r>
              <a:rPr lang="en-US" sz="1100">
                <a:latin typeface="Arial"/>
                <a:ea typeface="Arial"/>
                <a:cs typeface="Arial"/>
                <a:sym typeface="Arial"/>
              </a:rPr>
              <a:t> in AVR </a:t>
            </a:r>
            <a:r>
              <a:rPr b="1" lang="en-US" sz="1100">
                <a:latin typeface="Arial"/>
                <a:ea typeface="Arial"/>
                <a:cs typeface="Arial"/>
                <a:sym typeface="Arial"/>
              </a:rPr>
              <a:t>interrupt vector table</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It gets </a:t>
            </a:r>
            <a:r>
              <a:rPr b="1" lang="en-US" sz="1100">
                <a:latin typeface="Arial"/>
                <a:ea typeface="Arial"/>
                <a:cs typeface="Arial"/>
                <a:sym typeface="Arial"/>
              </a:rPr>
              <a:t>automatically executed</a:t>
            </a:r>
            <a:r>
              <a:rPr lang="en-US" sz="1100">
                <a:latin typeface="Arial"/>
                <a:ea typeface="Arial"/>
                <a:cs typeface="Arial"/>
                <a:sym typeface="Arial"/>
              </a:rPr>
              <a:t> whenever </a:t>
            </a:r>
            <a:r>
              <a:rPr b="1" lang="en-US" sz="1100">
                <a:latin typeface="Arial"/>
                <a:ea typeface="Arial"/>
                <a:cs typeface="Arial"/>
                <a:sym typeface="Arial"/>
              </a:rPr>
              <a:t>Timer0 overflows</a:t>
            </a:r>
            <a:r>
              <a:rPr lang="en-US" sz="1100">
                <a:latin typeface="Arial"/>
                <a:ea typeface="Arial"/>
                <a:cs typeface="Arial"/>
                <a:sym typeface="Arial"/>
              </a:rPr>
              <a:t> (when </a:t>
            </a:r>
            <a:r>
              <a:rPr lang="en-US" sz="1100">
                <a:solidFill>
                  <a:srgbClr val="188038"/>
                </a:solidFill>
                <a:latin typeface="Roboto Mono"/>
                <a:ea typeface="Roboto Mono"/>
                <a:cs typeface="Roboto Mono"/>
                <a:sym typeface="Roboto Mono"/>
              </a:rPr>
              <a:t>TCNT0</a:t>
            </a:r>
            <a:r>
              <a:rPr lang="en-US" sz="1100">
                <a:latin typeface="Arial"/>
                <a:ea typeface="Arial"/>
                <a:cs typeface="Arial"/>
                <a:sym typeface="Arial"/>
              </a:rPr>
              <a:t> reaches 255 and resets to 0).</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Inside the ISR, </a:t>
            </a:r>
            <a:r>
              <a:rPr lang="en-US" sz="1100">
                <a:solidFill>
                  <a:srgbClr val="188038"/>
                </a:solidFill>
                <a:latin typeface="Roboto Mono"/>
                <a:ea typeface="Roboto Mono"/>
                <a:cs typeface="Roboto Mono"/>
                <a:sym typeface="Roboto Mono"/>
              </a:rPr>
              <a:t>tot_overflow++</a:t>
            </a:r>
            <a:r>
              <a:rPr lang="en-US" sz="1100">
                <a:latin typeface="Arial"/>
                <a:ea typeface="Arial"/>
                <a:cs typeface="Arial"/>
                <a:sym typeface="Arial"/>
              </a:rPr>
              <a:t> increments the counter to </a:t>
            </a:r>
            <a:r>
              <a:rPr b="1" lang="en-US" sz="1100">
                <a:latin typeface="Arial"/>
                <a:ea typeface="Arial"/>
                <a:cs typeface="Arial"/>
                <a:sym typeface="Arial"/>
              </a:rPr>
              <a:t>track how many overflows have occurred</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n-US" sz="1100">
                <a:latin typeface="Arial"/>
                <a:ea typeface="Arial"/>
                <a:cs typeface="Arial"/>
                <a:sym typeface="Arial"/>
              </a:rPr>
              <a:t>Each ISR </a:t>
            </a:r>
            <a:r>
              <a:rPr b="1" lang="en-US" sz="1100">
                <a:latin typeface="Arial"/>
                <a:ea typeface="Arial"/>
                <a:cs typeface="Arial"/>
                <a:sym typeface="Arial"/>
              </a:rPr>
              <a:t>resets the flag </a:t>
            </a:r>
            <a:r>
              <a:rPr lang="en-US" sz="1100">
                <a:latin typeface="Arial"/>
                <a:ea typeface="Arial"/>
                <a:cs typeface="Arial"/>
                <a:sym typeface="Arial"/>
              </a:rPr>
              <a:t>after its function is done.</a:t>
            </a:r>
            <a:endParaRPr sz="1100">
              <a:latin typeface="Arial"/>
              <a:ea typeface="Arial"/>
              <a:cs typeface="Arial"/>
              <a:sym typeface="Arial"/>
            </a:endParaRPr>
          </a:p>
          <a:p>
            <a:pPr indent="0" lvl="0" marL="0" rtl="0" algn="l">
              <a:lnSpc>
                <a:spcPct val="115000"/>
              </a:lnSpc>
              <a:spcBef>
                <a:spcPts val="1200"/>
              </a:spcBef>
              <a:spcAft>
                <a:spcPts val="0"/>
              </a:spcAft>
              <a:buNone/>
            </a:pPr>
            <a:r>
              <a:rPr lang="en-US" sz="1100">
                <a:latin typeface="Arial"/>
                <a:ea typeface="Arial"/>
                <a:cs typeface="Arial"/>
                <a:sym typeface="Arial"/>
              </a:rPr>
              <a:t>After the flag is reset then the timer continues its function. </a:t>
            </a:r>
            <a:endParaRPr sz="1100">
              <a:latin typeface="Arial"/>
              <a:ea typeface="Arial"/>
              <a:cs typeface="Arial"/>
              <a:sym typeface="Arial"/>
            </a:endParaRPr>
          </a:p>
          <a:p>
            <a:pPr indent="0" lvl="0" marL="0" rtl="0" algn="l">
              <a:spcBef>
                <a:spcPts val="1200"/>
              </a:spcBef>
              <a:spcAft>
                <a:spcPts val="0"/>
              </a:spcAft>
              <a:buNone/>
            </a:pPr>
            <a:r>
              <a:t/>
            </a:r>
            <a:endParaRPr/>
          </a:p>
        </p:txBody>
      </p:sp>
      <p:sp>
        <p:nvSpPr>
          <p:cNvPr id="169" name="Google Shape;169;p11: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6" name="Google Shape;176;p12: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7" name="Google Shape;177;p12: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3" name="Google Shape;183;p13: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4" name="Google Shape;184;p13: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2" name="Google Shape;192;p14: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3" name="Google Shape;193;p14: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0" name="Google Shape;200;p15: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1" name="Google Shape;201;p15: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7" name="Google Shape;207;p16: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8" name="Google Shape;208;p16: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5" name="Google Shape;215;p17: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6" name="Google Shape;216;p17: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4" name="Google Shape;224;p18: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5" name="Google Shape;225;p18: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2" name="Google Shape;232;p19: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3" name="Google Shape;233;p19: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5" name="Google Shape;95;p2: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6" name="Google Shape;96;p2: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0" name="Google Shape;240;p20: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1" name="Google Shape;241;p20: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9" name="Google Shape;249;p21: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0" name="Google Shape;250;p21: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2: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8" name="Google Shape;258;p22: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9" name="Google Shape;259;p22: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3: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5" name="Google Shape;265;p23: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6" name="Google Shape;266;p23: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4: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3" name="Google Shape;273;p24: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4" name="Google Shape;274;p24: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5: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2" name="Google Shape;282;p25: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3" name="Google Shape;283;p25: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6: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9" name="Google Shape;289;p26: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0" name="Google Shape;290;p26: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7: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8" name="Google Shape;298;p27: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9" name="Google Shape;299;p27: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8: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6" name="Google Shape;306;p28: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7" name="Google Shape;307;p28: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9: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4" name="Google Shape;314;p29: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5" name="Google Shape;315;p29: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2" name="Google Shape;102;p3: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3" name="Google Shape;103;p3: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0: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4" name="Google Shape;324;p30: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5" name="Google Shape;325;p30: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1: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5" name="Google Shape;335;p31: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6" name="Google Shape;336;p31: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2: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4" name="Google Shape;344;p32: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5" name="Google Shape;345;p32: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3: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2" name="Google Shape;352;p33: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3" name="Google Shape;353;p33: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4: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3" name="Google Shape;363;p34: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4" name="Google Shape;364;p34: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5: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4" name="Google Shape;374;p35: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5" name="Google Shape;375;p35: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6: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5" name="Google Shape;385;p36: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6" name="Google Shape;386;p36: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7: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5" name="Google Shape;395;p37: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6" name="Google Shape;396;p37: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8: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5" name="Google Shape;405;p38: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6" name="Google Shape;406;p38: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9: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4" name="Google Shape;414;p39: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15" name="Google Shape;415;p39: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0" name="Google Shape;110;p4: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1" name="Google Shape;111;p4: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0: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4" name="Google Shape;424;p40: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25" name="Google Shape;425;p40: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1: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1" name="Google Shape;431;p41: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32" name="Google Shape;432;p41: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2: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9" name="Google Shape;439;p42: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40" name="Google Shape;440;p42: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3: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7" name="Google Shape;447;p43: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48" name="Google Shape;448;p43: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4: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5" name="Google Shape;455;p44: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56" name="Google Shape;456;p44: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5: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3" name="Google Shape;463;p45: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64" name="Google Shape;464;p45: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6: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2" name="Google Shape;472;p46: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73" name="Google Shape;473;p46: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9" name="Google Shape;119;p5: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0" name="Google Shape;120;p5: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8" name="Google Shape;128;p6: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6" name="Google Shape;136;p7: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7" name="Google Shape;137;p7: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4" name="Google Shape;144;p8: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5" name="Google Shape;145;p8: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p:nvPr>
            <p:ph idx="2" type="sldImg"/>
          </p:nvPr>
        </p:nvSpPr>
        <p:spPr>
          <a:xfrm>
            <a:off x="1162050" y="679450"/>
            <a:ext cx="4533900" cy="3400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3" name="Google Shape;153;p9:notes"/>
          <p:cNvSpPr txBox="1"/>
          <p:nvPr>
            <p:ph idx="1" type="body"/>
          </p:nvPr>
        </p:nvSpPr>
        <p:spPr>
          <a:xfrm>
            <a:off x="914400" y="4306888"/>
            <a:ext cx="5029200" cy="40814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4" name="Google Shape;154;p9:notes"/>
          <p:cNvSpPr txBox="1"/>
          <p:nvPr>
            <p:ph idx="12" type="sldNum"/>
          </p:nvPr>
        </p:nvSpPr>
        <p:spPr>
          <a:xfrm>
            <a:off x="3886200" y="8613775"/>
            <a:ext cx="2971800" cy="4540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4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4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2000"/>
              </a:spcBef>
              <a:spcAft>
                <a:spcPts val="0"/>
              </a:spcAft>
              <a:buClr>
                <a:srgbClr val="003399"/>
              </a:buClr>
              <a:buSzPts val="2000"/>
              <a:buFont typeface="Arial"/>
              <a:buNone/>
              <a:defRPr/>
            </a:lvl1pPr>
            <a:lvl2pPr lvl="1" algn="ctr">
              <a:spcBef>
                <a:spcPts val="360"/>
              </a:spcBef>
              <a:spcAft>
                <a:spcPts val="0"/>
              </a:spcAft>
              <a:buClr>
                <a:srgbClr val="0066CC"/>
              </a:buClr>
              <a:buSzPts val="1800"/>
              <a:buFont typeface="Arial"/>
              <a:buNone/>
              <a:defRPr/>
            </a:lvl2pPr>
            <a:lvl3pPr lvl="2" algn="ctr">
              <a:spcBef>
                <a:spcPts val="0"/>
              </a:spcBef>
              <a:spcAft>
                <a:spcPts val="0"/>
              </a:spcAft>
              <a:buClr>
                <a:schemeClr val="dk1"/>
              </a:buClr>
              <a:buSzPts val="1400"/>
              <a:buFont typeface="Courier New"/>
              <a:buNone/>
              <a:defRPr/>
            </a:lvl3pPr>
            <a:lvl4pPr lvl="3" algn="ctr">
              <a:spcBef>
                <a:spcPts val="0"/>
              </a:spcBef>
              <a:spcAft>
                <a:spcPts val="0"/>
              </a:spcAft>
              <a:buClr>
                <a:schemeClr val="dk1"/>
              </a:buClr>
              <a:buSzPts val="1400"/>
              <a:buFont typeface="Courier New"/>
              <a:buNone/>
              <a:defRPr/>
            </a:lvl4pPr>
            <a:lvl5pPr lvl="4" algn="ctr">
              <a:spcBef>
                <a:spcPts val="0"/>
              </a:spcBef>
              <a:spcAft>
                <a:spcPts val="0"/>
              </a:spcAft>
              <a:buClr>
                <a:schemeClr val="dk1"/>
              </a:buClr>
              <a:buSzPts val="1400"/>
              <a:buFont typeface="Courier New"/>
              <a:buNone/>
              <a:defRPr/>
            </a:lvl5pPr>
            <a:lvl6pPr lvl="5" algn="ctr">
              <a:spcBef>
                <a:spcPts val="0"/>
              </a:spcBef>
              <a:spcAft>
                <a:spcPts val="0"/>
              </a:spcAft>
              <a:buClr>
                <a:schemeClr val="dk1"/>
              </a:buClr>
              <a:buSzPts val="1400"/>
              <a:buFont typeface="Courier New"/>
              <a:buNone/>
              <a:defRPr/>
            </a:lvl6pPr>
            <a:lvl7pPr lvl="6" algn="ctr">
              <a:spcBef>
                <a:spcPts val="0"/>
              </a:spcBef>
              <a:spcAft>
                <a:spcPts val="0"/>
              </a:spcAft>
              <a:buClr>
                <a:schemeClr val="dk1"/>
              </a:buClr>
              <a:buSzPts val="1400"/>
              <a:buFont typeface="Courier New"/>
              <a:buNone/>
              <a:defRPr/>
            </a:lvl7pPr>
            <a:lvl8pPr lvl="7" algn="ctr">
              <a:spcBef>
                <a:spcPts val="0"/>
              </a:spcBef>
              <a:spcAft>
                <a:spcPts val="0"/>
              </a:spcAft>
              <a:buClr>
                <a:schemeClr val="dk1"/>
              </a:buClr>
              <a:buSzPts val="1400"/>
              <a:buFont typeface="Courier New"/>
              <a:buNone/>
              <a:defRPr/>
            </a:lvl8pPr>
            <a:lvl9pPr lvl="8" algn="ctr">
              <a:spcBef>
                <a:spcPts val="0"/>
              </a:spcBef>
              <a:spcAft>
                <a:spcPts val="0"/>
              </a:spcAft>
              <a:buClr>
                <a:schemeClr val="dk1"/>
              </a:buClr>
              <a:buSzPts val="1400"/>
              <a:buFont typeface="Courier New"/>
              <a:buNone/>
              <a:defRPr/>
            </a:lvl9pPr>
          </a:lstStyle>
          <a:p/>
        </p:txBody>
      </p:sp>
      <p:sp>
        <p:nvSpPr>
          <p:cNvPr id="21" name="Google Shape;21;p48"/>
          <p:cNvSpPr txBox="1"/>
          <p:nvPr>
            <p:ph idx="10" type="dt"/>
          </p:nvPr>
        </p:nvSpPr>
        <p:spPr>
          <a:xfrm>
            <a:off x="76200" y="6553200"/>
            <a:ext cx="30480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8"/>
          <p:cNvSpPr txBox="1"/>
          <p:nvPr>
            <p:ph idx="11" type="ftr"/>
          </p:nvPr>
        </p:nvSpPr>
        <p:spPr>
          <a:xfrm>
            <a:off x="3733800" y="6553200"/>
            <a:ext cx="16002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8"/>
          <p:cNvSpPr txBox="1"/>
          <p:nvPr>
            <p:ph idx="12" type="sldNum"/>
          </p:nvPr>
        </p:nvSpPr>
        <p:spPr>
          <a:xfrm>
            <a:off x="7315200" y="6553200"/>
            <a:ext cx="1752600" cy="3048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1pPr>
            <a:lvl2pPr indent="0" lvl="1" mar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2pPr>
            <a:lvl3pPr indent="0" lvl="2" mar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3pPr>
            <a:lvl4pPr indent="0" lvl="3" mar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4pPr>
            <a:lvl5pPr indent="0" lvl="4" mar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5pPr>
            <a:lvl6pPr indent="0" lvl="5" mar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6pPr>
            <a:lvl7pPr indent="0" lvl="6" mar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7pPr>
            <a:lvl8pPr indent="0" lvl="7" mar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8pPr>
            <a:lvl9pPr indent="0" lvl="8" mar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r>
              <a:rPr lang="en-US"/>
              <a:t> Fall 2017               Slide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57"/>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57"/>
          <p:cNvSpPr txBox="1"/>
          <p:nvPr>
            <p:ph idx="1" type="body"/>
          </p:nvPr>
        </p:nvSpPr>
        <p:spPr>
          <a:xfrm rot="5400000">
            <a:off x="1905000" y="-609600"/>
            <a:ext cx="5334000" cy="8686800"/>
          </a:xfrm>
          <a:prstGeom prst="rect">
            <a:avLst/>
          </a:prstGeom>
          <a:noFill/>
          <a:ln>
            <a:noFill/>
          </a:ln>
        </p:spPr>
        <p:txBody>
          <a:bodyPr anchorCtr="0" anchor="t" bIns="45700" lIns="91425" spcFirstLastPara="1" rIns="91425" wrap="square" tIns="45700">
            <a:noAutofit/>
          </a:bodyPr>
          <a:lstStyle>
            <a:lvl1pPr indent="-342900" lvl="0" marL="457200" algn="l">
              <a:spcBef>
                <a:spcPts val="1800"/>
              </a:spcBef>
              <a:spcAft>
                <a:spcPts val="0"/>
              </a:spcAft>
              <a:buClr>
                <a:srgbClr val="003399"/>
              </a:buClr>
              <a:buSzPts val="1800"/>
              <a:buChar char="•"/>
              <a:defRPr/>
            </a:lvl1pPr>
            <a:lvl2pPr indent="-342900" lvl="1" marL="914400" algn="l">
              <a:spcBef>
                <a:spcPts val="360"/>
              </a:spcBef>
              <a:spcAft>
                <a:spcPts val="0"/>
              </a:spcAft>
              <a:buClr>
                <a:srgbClr val="0066CC"/>
              </a:buClr>
              <a:buSzPts val="1800"/>
              <a:buChar char="–"/>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57"/>
          <p:cNvSpPr txBox="1"/>
          <p:nvPr>
            <p:ph idx="10" type="dt"/>
          </p:nvPr>
        </p:nvSpPr>
        <p:spPr>
          <a:xfrm>
            <a:off x="76200" y="6553200"/>
            <a:ext cx="30480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7"/>
          <p:cNvSpPr txBox="1"/>
          <p:nvPr>
            <p:ph idx="11" type="ftr"/>
          </p:nvPr>
        </p:nvSpPr>
        <p:spPr>
          <a:xfrm>
            <a:off x="3733800" y="6553200"/>
            <a:ext cx="16002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7"/>
          <p:cNvSpPr txBox="1"/>
          <p:nvPr>
            <p:ph idx="12" type="sldNum"/>
          </p:nvPr>
        </p:nvSpPr>
        <p:spPr>
          <a:xfrm>
            <a:off x="7315200" y="6553200"/>
            <a:ext cx="1752600" cy="3048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ct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ct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ct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ct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ct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ct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ct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ct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r>
              <a:rPr lang="en-US"/>
              <a:t> Fall 2008               Slide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58"/>
          <p:cNvSpPr txBox="1"/>
          <p:nvPr>
            <p:ph type="title"/>
          </p:nvPr>
        </p:nvSpPr>
        <p:spPr>
          <a:xfrm rot="5400000">
            <a:off x="4629150" y="2114550"/>
            <a:ext cx="6400800" cy="21717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58"/>
          <p:cNvSpPr txBox="1"/>
          <p:nvPr>
            <p:ph idx="1" type="body"/>
          </p:nvPr>
        </p:nvSpPr>
        <p:spPr>
          <a:xfrm rot="5400000">
            <a:off x="209550" y="19050"/>
            <a:ext cx="6400800" cy="6362700"/>
          </a:xfrm>
          <a:prstGeom prst="rect">
            <a:avLst/>
          </a:prstGeom>
          <a:noFill/>
          <a:ln>
            <a:noFill/>
          </a:ln>
        </p:spPr>
        <p:txBody>
          <a:bodyPr anchorCtr="0" anchor="t" bIns="45700" lIns="91425" spcFirstLastPara="1" rIns="91425" wrap="square" tIns="45700">
            <a:noAutofit/>
          </a:bodyPr>
          <a:lstStyle>
            <a:lvl1pPr indent="-342900" lvl="0" marL="457200" algn="l">
              <a:spcBef>
                <a:spcPts val="1800"/>
              </a:spcBef>
              <a:spcAft>
                <a:spcPts val="0"/>
              </a:spcAft>
              <a:buClr>
                <a:srgbClr val="003399"/>
              </a:buClr>
              <a:buSzPts val="1800"/>
              <a:buChar char="•"/>
              <a:defRPr/>
            </a:lvl1pPr>
            <a:lvl2pPr indent="-342900" lvl="1" marL="914400" algn="l">
              <a:spcBef>
                <a:spcPts val="360"/>
              </a:spcBef>
              <a:spcAft>
                <a:spcPts val="0"/>
              </a:spcAft>
              <a:buClr>
                <a:srgbClr val="0066CC"/>
              </a:buClr>
              <a:buSzPts val="1800"/>
              <a:buChar char="–"/>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58"/>
          <p:cNvSpPr txBox="1"/>
          <p:nvPr>
            <p:ph idx="10" type="dt"/>
          </p:nvPr>
        </p:nvSpPr>
        <p:spPr>
          <a:xfrm>
            <a:off x="76200" y="6553200"/>
            <a:ext cx="30480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8"/>
          <p:cNvSpPr txBox="1"/>
          <p:nvPr>
            <p:ph idx="11" type="ftr"/>
          </p:nvPr>
        </p:nvSpPr>
        <p:spPr>
          <a:xfrm>
            <a:off x="3733800" y="6553200"/>
            <a:ext cx="16002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8"/>
          <p:cNvSpPr txBox="1"/>
          <p:nvPr>
            <p:ph idx="12" type="sldNum"/>
          </p:nvPr>
        </p:nvSpPr>
        <p:spPr>
          <a:xfrm>
            <a:off x="7315200" y="6553200"/>
            <a:ext cx="1752600" cy="3048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ct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ct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ct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ct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ct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ct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ct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ct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r>
              <a:rPr lang="en-US"/>
              <a:t> Fall 2008               Slide </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9"/>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49"/>
          <p:cNvSpPr txBox="1"/>
          <p:nvPr>
            <p:ph idx="1" type="body"/>
          </p:nvPr>
        </p:nvSpPr>
        <p:spPr>
          <a:xfrm>
            <a:off x="228600" y="1066800"/>
            <a:ext cx="8686800" cy="5334000"/>
          </a:xfrm>
          <a:prstGeom prst="rect">
            <a:avLst/>
          </a:prstGeom>
          <a:noFill/>
          <a:ln>
            <a:noFill/>
          </a:ln>
        </p:spPr>
        <p:txBody>
          <a:bodyPr anchorCtr="0" anchor="t" bIns="45700" lIns="91425" spcFirstLastPara="1" rIns="91425" wrap="square" tIns="45700">
            <a:noAutofit/>
          </a:bodyPr>
          <a:lstStyle>
            <a:lvl1pPr indent="-342900" lvl="0" marL="457200" algn="l">
              <a:spcBef>
                <a:spcPts val="1800"/>
              </a:spcBef>
              <a:spcAft>
                <a:spcPts val="0"/>
              </a:spcAft>
              <a:buClr>
                <a:srgbClr val="003399"/>
              </a:buClr>
              <a:buSzPts val="1800"/>
              <a:buChar char="•"/>
              <a:defRPr/>
            </a:lvl1pPr>
            <a:lvl2pPr indent="-342900" lvl="1" marL="914400" algn="l">
              <a:spcBef>
                <a:spcPts val="360"/>
              </a:spcBef>
              <a:spcAft>
                <a:spcPts val="0"/>
              </a:spcAft>
              <a:buClr>
                <a:srgbClr val="0066CC"/>
              </a:buClr>
              <a:buSzPts val="1800"/>
              <a:buChar char="–"/>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49"/>
          <p:cNvSpPr txBox="1"/>
          <p:nvPr>
            <p:ph idx="10" type="dt"/>
          </p:nvPr>
        </p:nvSpPr>
        <p:spPr>
          <a:xfrm>
            <a:off x="76200" y="6553200"/>
            <a:ext cx="30480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9"/>
          <p:cNvSpPr txBox="1"/>
          <p:nvPr>
            <p:ph idx="11" type="ftr"/>
          </p:nvPr>
        </p:nvSpPr>
        <p:spPr>
          <a:xfrm>
            <a:off x="3733800" y="6553200"/>
            <a:ext cx="16002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9"/>
          <p:cNvSpPr txBox="1"/>
          <p:nvPr>
            <p:ph idx="12" type="sldNum"/>
          </p:nvPr>
        </p:nvSpPr>
        <p:spPr>
          <a:xfrm>
            <a:off x="7315200" y="6553200"/>
            <a:ext cx="1752600" cy="3048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1pPr>
            <a:lvl2pPr indent="0" lvl="1" mar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2pPr>
            <a:lvl3pPr indent="0" lvl="2" mar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3pPr>
            <a:lvl4pPr indent="0" lvl="3" mar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4pPr>
            <a:lvl5pPr indent="0" lvl="4" mar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5pPr>
            <a:lvl6pPr indent="0" lvl="5" mar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6pPr>
            <a:lvl7pPr indent="0" lvl="6" mar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7pPr>
            <a:lvl8pPr indent="0" lvl="7" mar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8pPr>
            <a:lvl9pPr indent="0" lvl="8" mar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r>
              <a:rPr lang="en-US"/>
              <a:t> Fall 2017              Slide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5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2000"/>
              </a:spcBef>
              <a:spcAft>
                <a:spcPts val="0"/>
              </a:spcAft>
              <a:buClr>
                <a:srgbClr val="003399"/>
              </a:buClr>
              <a:buSzPts val="2000"/>
              <a:buFont typeface="Arial"/>
              <a:buNone/>
              <a:defRPr sz="2000"/>
            </a:lvl1pPr>
            <a:lvl2pPr indent="-228600" lvl="1" marL="914400" algn="l">
              <a:spcBef>
                <a:spcPts val="360"/>
              </a:spcBef>
              <a:spcAft>
                <a:spcPts val="0"/>
              </a:spcAft>
              <a:buClr>
                <a:srgbClr val="0066CC"/>
              </a:buClr>
              <a:buSzPts val="1800"/>
              <a:buFont typeface="Arial"/>
              <a:buNone/>
              <a:defRPr sz="1800"/>
            </a:lvl2pPr>
            <a:lvl3pPr indent="-228600" lvl="2" marL="1371600" algn="l">
              <a:spcBef>
                <a:spcPts val="0"/>
              </a:spcBef>
              <a:spcAft>
                <a:spcPts val="0"/>
              </a:spcAft>
              <a:buClr>
                <a:schemeClr val="dk1"/>
              </a:buClr>
              <a:buSzPts val="1600"/>
              <a:buFont typeface="Courier New"/>
              <a:buNone/>
              <a:defRPr sz="1600"/>
            </a:lvl3pPr>
            <a:lvl4pPr indent="-228600" lvl="3" marL="1828800" algn="l">
              <a:spcBef>
                <a:spcPts val="0"/>
              </a:spcBef>
              <a:spcAft>
                <a:spcPts val="0"/>
              </a:spcAft>
              <a:buClr>
                <a:schemeClr val="dk1"/>
              </a:buClr>
              <a:buSzPts val="1400"/>
              <a:buFont typeface="Courier New"/>
              <a:buNone/>
              <a:defRPr sz="1400"/>
            </a:lvl4pPr>
            <a:lvl5pPr indent="-228600" lvl="4" marL="2286000" algn="l">
              <a:spcBef>
                <a:spcPts val="0"/>
              </a:spcBef>
              <a:spcAft>
                <a:spcPts val="0"/>
              </a:spcAft>
              <a:buClr>
                <a:schemeClr val="dk1"/>
              </a:buClr>
              <a:buSzPts val="1400"/>
              <a:buFont typeface="Courier New"/>
              <a:buNone/>
              <a:defRPr sz="1400"/>
            </a:lvl5pPr>
            <a:lvl6pPr indent="-228600" lvl="5" marL="2743200" algn="l">
              <a:spcBef>
                <a:spcPts val="0"/>
              </a:spcBef>
              <a:spcAft>
                <a:spcPts val="0"/>
              </a:spcAft>
              <a:buClr>
                <a:schemeClr val="dk1"/>
              </a:buClr>
              <a:buSzPts val="1400"/>
              <a:buFont typeface="Courier New"/>
              <a:buNone/>
              <a:defRPr sz="1400"/>
            </a:lvl6pPr>
            <a:lvl7pPr indent="-228600" lvl="6" marL="3200400" algn="l">
              <a:spcBef>
                <a:spcPts val="0"/>
              </a:spcBef>
              <a:spcAft>
                <a:spcPts val="0"/>
              </a:spcAft>
              <a:buClr>
                <a:schemeClr val="dk1"/>
              </a:buClr>
              <a:buSzPts val="1400"/>
              <a:buFont typeface="Courier New"/>
              <a:buNone/>
              <a:defRPr sz="1400"/>
            </a:lvl7pPr>
            <a:lvl8pPr indent="-228600" lvl="7" marL="3657600" algn="l">
              <a:spcBef>
                <a:spcPts val="0"/>
              </a:spcBef>
              <a:spcAft>
                <a:spcPts val="0"/>
              </a:spcAft>
              <a:buClr>
                <a:schemeClr val="dk1"/>
              </a:buClr>
              <a:buSzPts val="1400"/>
              <a:buFont typeface="Courier New"/>
              <a:buNone/>
              <a:defRPr sz="1400"/>
            </a:lvl8pPr>
            <a:lvl9pPr indent="-228600" lvl="8" marL="4114800" algn="l">
              <a:spcBef>
                <a:spcPts val="0"/>
              </a:spcBef>
              <a:spcAft>
                <a:spcPts val="0"/>
              </a:spcAft>
              <a:buClr>
                <a:schemeClr val="dk1"/>
              </a:buClr>
              <a:buSzPts val="1400"/>
              <a:buFont typeface="Courier New"/>
              <a:buNone/>
              <a:defRPr sz="1400"/>
            </a:lvl9pPr>
          </a:lstStyle>
          <a:p/>
        </p:txBody>
      </p:sp>
      <p:sp>
        <p:nvSpPr>
          <p:cNvPr id="33" name="Google Shape;33;p50"/>
          <p:cNvSpPr txBox="1"/>
          <p:nvPr>
            <p:ph idx="10" type="dt"/>
          </p:nvPr>
        </p:nvSpPr>
        <p:spPr>
          <a:xfrm>
            <a:off x="76200" y="6553200"/>
            <a:ext cx="30480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0"/>
          <p:cNvSpPr txBox="1"/>
          <p:nvPr>
            <p:ph idx="11" type="ftr"/>
          </p:nvPr>
        </p:nvSpPr>
        <p:spPr>
          <a:xfrm>
            <a:off x="3733800" y="6553200"/>
            <a:ext cx="16002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0"/>
          <p:cNvSpPr txBox="1"/>
          <p:nvPr>
            <p:ph idx="12" type="sldNum"/>
          </p:nvPr>
        </p:nvSpPr>
        <p:spPr>
          <a:xfrm>
            <a:off x="7315200" y="6553200"/>
            <a:ext cx="1752600" cy="3048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ct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ct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ct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ct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ct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ct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ct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ct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r>
              <a:rPr lang="en-US"/>
              <a:t> Fall 2008               Slide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1"/>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51"/>
          <p:cNvSpPr txBox="1"/>
          <p:nvPr>
            <p:ph idx="1" type="body"/>
          </p:nvPr>
        </p:nvSpPr>
        <p:spPr>
          <a:xfrm>
            <a:off x="228600" y="1066800"/>
            <a:ext cx="4267200" cy="5334000"/>
          </a:xfrm>
          <a:prstGeom prst="rect">
            <a:avLst/>
          </a:prstGeom>
          <a:noFill/>
          <a:ln>
            <a:noFill/>
          </a:ln>
        </p:spPr>
        <p:txBody>
          <a:bodyPr anchorCtr="0" anchor="t" bIns="45700" lIns="91425" spcFirstLastPara="1" rIns="91425" wrap="square" tIns="45700">
            <a:noAutofit/>
          </a:bodyPr>
          <a:lstStyle>
            <a:lvl1pPr indent="-406400" lvl="0" marL="457200" algn="l">
              <a:spcBef>
                <a:spcPts val="2800"/>
              </a:spcBef>
              <a:spcAft>
                <a:spcPts val="0"/>
              </a:spcAft>
              <a:buClr>
                <a:srgbClr val="003399"/>
              </a:buClr>
              <a:buSzPts val="2800"/>
              <a:buFont typeface="Arial"/>
              <a:buChar char="•"/>
              <a:defRPr sz="2800"/>
            </a:lvl1pPr>
            <a:lvl2pPr indent="-381000" lvl="1" marL="914400" algn="l">
              <a:spcBef>
                <a:spcPts val="480"/>
              </a:spcBef>
              <a:spcAft>
                <a:spcPts val="0"/>
              </a:spcAft>
              <a:buClr>
                <a:srgbClr val="0066CC"/>
              </a:buClr>
              <a:buSzPts val="2400"/>
              <a:buFont typeface="Arial"/>
              <a:buChar char="–"/>
              <a:defRPr sz="2400"/>
            </a:lvl2pPr>
            <a:lvl3pPr indent="-228600" lvl="2" marL="1371600" algn="l">
              <a:spcBef>
                <a:spcPts val="0"/>
              </a:spcBef>
              <a:spcAft>
                <a:spcPts val="0"/>
              </a:spcAft>
              <a:buSzPts val="1400"/>
              <a:buNone/>
              <a:defRPr sz="2000"/>
            </a:lvl3pPr>
            <a:lvl4pPr indent="-228600" lvl="3" marL="1828800" algn="l">
              <a:spcBef>
                <a:spcPts val="0"/>
              </a:spcBef>
              <a:spcAft>
                <a:spcPts val="0"/>
              </a:spcAft>
              <a:buSzPts val="1400"/>
              <a:buNone/>
              <a:defRPr sz="1800"/>
            </a:lvl4pPr>
            <a:lvl5pPr indent="-228600" lvl="4" marL="2286000" algn="l">
              <a:spcBef>
                <a:spcPts val="0"/>
              </a:spcBef>
              <a:spcAft>
                <a:spcPts val="0"/>
              </a:spcAft>
              <a:buSzPts val="1400"/>
              <a:buNone/>
              <a:defRPr sz="1800"/>
            </a:lvl5pPr>
            <a:lvl6pPr indent="-228600" lvl="5" marL="2743200" algn="l">
              <a:spcBef>
                <a:spcPts val="0"/>
              </a:spcBef>
              <a:spcAft>
                <a:spcPts val="0"/>
              </a:spcAft>
              <a:buSzPts val="1400"/>
              <a:buNone/>
              <a:defRPr sz="1800"/>
            </a:lvl6pPr>
            <a:lvl7pPr indent="-228600" lvl="6" marL="3200400" algn="l">
              <a:spcBef>
                <a:spcPts val="0"/>
              </a:spcBef>
              <a:spcAft>
                <a:spcPts val="0"/>
              </a:spcAft>
              <a:buSzPts val="1400"/>
              <a:buNone/>
              <a:defRPr sz="1800"/>
            </a:lvl7pPr>
            <a:lvl8pPr indent="-228600" lvl="7" marL="3657600" algn="l">
              <a:spcBef>
                <a:spcPts val="0"/>
              </a:spcBef>
              <a:spcAft>
                <a:spcPts val="0"/>
              </a:spcAft>
              <a:buSzPts val="1400"/>
              <a:buNone/>
              <a:defRPr sz="1800"/>
            </a:lvl8pPr>
            <a:lvl9pPr indent="-228600" lvl="8" marL="4114800" algn="l">
              <a:spcBef>
                <a:spcPts val="0"/>
              </a:spcBef>
              <a:spcAft>
                <a:spcPts val="0"/>
              </a:spcAft>
              <a:buSzPts val="1400"/>
              <a:buNone/>
              <a:defRPr sz="1800"/>
            </a:lvl9pPr>
          </a:lstStyle>
          <a:p/>
        </p:txBody>
      </p:sp>
      <p:sp>
        <p:nvSpPr>
          <p:cNvPr id="39" name="Google Shape;39;p51"/>
          <p:cNvSpPr txBox="1"/>
          <p:nvPr>
            <p:ph idx="2" type="body"/>
          </p:nvPr>
        </p:nvSpPr>
        <p:spPr>
          <a:xfrm>
            <a:off x="4648200" y="1066800"/>
            <a:ext cx="4267200" cy="5334000"/>
          </a:xfrm>
          <a:prstGeom prst="rect">
            <a:avLst/>
          </a:prstGeom>
          <a:noFill/>
          <a:ln>
            <a:noFill/>
          </a:ln>
        </p:spPr>
        <p:txBody>
          <a:bodyPr anchorCtr="0" anchor="t" bIns="45700" lIns="91425" spcFirstLastPara="1" rIns="91425" wrap="square" tIns="45700">
            <a:noAutofit/>
          </a:bodyPr>
          <a:lstStyle>
            <a:lvl1pPr indent="-406400" lvl="0" marL="457200" algn="l">
              <a:spcBef>
                <a:spcPts val="2800"/>
              </a:spcBef>
              <a:spcAft>
                <a:spcPts val="0"/>
              </a:spcAft>
              <a:buClr>
                <a:srgbClr val="003399"/>
              </a:buClr>
              <a:buSzPts val="2800"/>
              <a:buFont typeface="Arial"/>
              <a:buChar char="•"/>
              <a:defRPr sz="2800"/>
            </a:lvl1pPr>
            <a:lvl2pPr indent="-381000" lvl="1" marL="914400" algn="l">
              <a:spcBef>
                <a:spcPts val="480"/>
              </a:spcBef>
              <a:spcAft>
                <a:spcPts val="0"/>
              </a:spcAft>
              <a:buClr>
                <a:srgbClr val="0066CC"/>
              </a:buClr>
              <a:buSzPts val="2400"/>
              <a:buFont typeface="Arial"/>
              <a:buChar char="–"/>
              <a:defRPr sz="2400"/>
            </a:lvl2pPr>
            <a:lvl3pPr indent="-228600" lvl="2" marL="1371600" algn="l">
              <a:spcBef>
                <a:spcPts val="0"/>
              </a:spcBef>
              <a:spcAft>
                <a:spcPts val="0"/>
              </a:spcAft>
              <a:buSzPts val="1400"/>
              <a:buNone/>
              <a:defRPr sz="2000"/>
            </a:lvl3pPr>
            <a:lvl4pPr indent="-228600" lvl="3" marL="1828800" algn="l">
              <a:spcBef>
                <a:spcPts val="0"/>
              </a:spcBef>
              <a:spcAft>
                <a:spcPts val="0"/>
              </a:spcAft>
              <a:buSzPts val="1400"/>
              <a:buNone/>
              <a:defRPr sz="1800"/>
            </a:lvl4pPr>
            <a:lvl5pPr indent="-228600" lvl="4" marL="2286000" algn="l">
              <a:spcBef>
                <a:spcPts val="0"/>
              </a:spcBef>
              <a:spcAft>
                <a:spcPts val="0"/>
              </a:spcAft>
              <a:buSzPts val="1400"/>
              <a:buNone/>
              <a:defRPr sz="1800"/>
            </a:lvl5pPr>
            <a:lvl6pPr indent="-228600" lvl="5" marL="2743200" algn="l">
              <a:spcBef>
                <a:spcPts val="0"/>
              </a:spcBef>
              <a:spcAft>
                <a:spcPts val="0"/>
              </a:spcAft>
              <a:buSzPts val="1400"/>
              <a:buNone/>
              <a:defRPr sz="1800"/>
            </a:lvl6pPr>
            <a:lvl7pPr indent="-228600" lvl="6" marL="3200400" algn="l">
              <a:spcBef>
                <a:spcPts val="0"/>
              </a:spcBef>
              <a:spcAft>
                <a:spcPts val="0"/>
              </a:spcAft>
              <a:buSzPts val="1400"/>
              <a:buNone/>
              <a:defRPr sz="1800"/>
            </a:lvl7pPr>
            <a:lvl8pPr indent="-228600" lvl="7" marL="3657600" algn="l">
              <a:spcBef>
                <a:spcPts val="0"/>
              </a:spcBef>
              <a:spcAft>
                <a:spcPts val="0"/>
              </a:spcAft>
              <a:buSzPts val="1400"/>
              <a:buNone/>
              <a:defRPr sz="1800"/>
            </a:lvl8pPr>
            <a:lvl9pPr indent="-228600" lvl="8" marL="4114800" algn="l">
              <a:spcBef>
                <a:spcPts val="0"/>
              </a:spcBef>
              <a:spcAft>
                <a:spcPts val="0"/>
              </a:spcAft>
              <a:buSzPts val="1400"/>
              <a:buNone/>
              <a:defRPr sz="1800"/>
            </a:lvl9pPr>
          </a:lstStyle>
          <a:p/>
        </p:txBody>
      </p:sp>
      <p:sp>
        <p:nvSpPr>
          <p:cNvPr id="40" name="Google Shape;40;p51"/>
          <p:cNvSpPr txBox="1"/>
          <p:nvPr>
            <p:ph idx="10" type="dt"/>
          </p:nvPr>
        </p:nvSpPr>
        <p:spPr>
          <a:xfrm>
            <a:off x="76200" y="6553200"/>
            <a:ext cx="30480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1"/>
          <p:cNvSpPr txBox="1"/>
          <p:nvPr>
            <p:ph idx="11" type="ftr"/>
          </p:nvPr>
        </p:nvSpPr>
        <p:spPr>
          <a:xfrm>
            <a:off x="3733800" y="6553200"/>
            <a:ext cx="16002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1"/>
          <p:cNvSpPr txBox="1"/>
          <p:nvPr>
            <p:ph idx="12" type="sldNum"/>
          </p:nvPr>
        </p:nvSpPr>
        <p:spPr>
          <a:xfrm>
            <a:off x="7315200" y="6553200"/>
            <a:ext cx="1752600" cy="3048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ct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ct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ct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ct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ct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ct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ct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ct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r>
              <a:rPr lang="en-US"/>
              <a:t> Fall 2008               Slide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5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2400"/>
              </a:spcBef>
              <a:spcAft>
                <a:spcPts val="0"/>
              </a:spcAft>
              <a:buClr>
                <a:srgbClr val="003399"/>
              </a:buClr>
              <a:buSzPts val="2400"/>
              <a:buFont typeface="Arial"/>
              <a:buNone/>
              <a:defRPr b="1" sz="2400"/>
            </a:lvl1pPr>
            <a:lvl2pPr indent="-228600" lvl="1" marL="914400" algn="l">
              <a:spcBef>
                <a:spcPts val="400"/>
              </a:spcBef>
              <a:spcAft>
                <a:spcPts val="0"/>
              </a:spcAft>
              <a:buClr>
                <a:srgbClr val="0066CC"/>
              </a:buClr>
              <a:buSzPts val="2000"/>
              <a:buFont typeface="Arial"/>
              <a:buNone/>
              <a:defRPr b="1" sz="2000"/>
            </a:lvl2pPr>
            <a:lvl3pPr indent="-228600" lvl="2" marL="1371600" algn="l">
              <a:spcBef>
                <a:spcPts val="0"/>
              </a:spcBef>
              <a:spcAft>
                <a:spcPts val="0"/>
              </a:spcAft>
              <a:buClr>
                <a:schemeClr val="dk1"/>
              </a:buClr>
              <a:buSzPts val="1800"/>
              <a:buFont typeface="Courier New"/>
              <a:buNone/>
              <a:defRPr b="1" sz="1800"/>
            </a:lvl3pPr>
            <a:lvl4pPr indent="-228600" lvl="3" marL="1828800" algn="l">
              <a:spcBef>
                <a:spcPts val="0"/>
              </a:spcBef>
              <a:spcAft>
                <a:spcPts val="0"/>
              </a:spcAft>
              <a:buClr>
                <a:schemeClr val="dk1"/>
              </a:buClr>
              <a:buSzPts val="1600"/>
              <a:buFont typeface="Courier New"/>
              <a:buNone/>
              <a:defRPr b="1" sz="1600"/>
            </a:lvl4pPr>
            <a:lvl5pPr indent="-228600" lvl="4" marL="2286000" algn="l">
              <a:spcBef>
                <a:spcPts val="0"/>
              </a:spcBef>
              <a:spcAft>
                <a:spcPts val="0"/>
              </a:spcAft>
              <a:buClr>
                <a:schemeClr val="dk1"/>
              </a:buClr>
              <a:buSzPts val="1600"/>
              <a:buFont typeface="Courier New"/>
              <a:buNone/>
              <a:defRPr b="1" sz="1600"/>
            </a:lvl5pPr>
            <a:lvl6pPr indent="-228600" lvl="5" marL="2743200" algn="l">
              <a:spcBef>
                <a:spcPts val="0"/>
              </a:spcBef>
              <a:spcAft>
                <a:spcPts val="0"/>
              </a:spcAft>
              <a:buClr>
                <a:schemeClr val="dk1"/>
              </a:buClr>
              <a:buSzPts val="1600"/>
              <a:buFont typeface="Courier New"/>
              <a:buNone/>
              <a:defRPr b="1" sz="1600"/>
            </a:lvl6pPr>
            <a:lvl7pPr indent="-228600" lvl="6" marL="3200400" algn="l">
              <a:spcBef>
                <a:spcPts val="0"/>
              </a:spcBef>
              <a:spcAft>
                <a:spcPts val="0"/>
              </a:spcAft>
              <a:buClr>
                <a:schemeClr val="dk1"/>
              </a:buClr>
              <a:buSzPts val="1600"/>
              <a:buFont typeface="Courier New"/>
              <a:buNone/>
              <a:defRPr b="1" sz="1600"/>
            </a:lvl7pPr>
            <a:lvl8pPr indent="-228600" lvl="7" marL="3657600" algn="l">
              <a:spcBef>
                <a:spcPts val="0"/>
              </a:spcBef>
              <a:spcAft>
                <a:spcPts val="0"/>
              </a:spcAft>
              <a:buClr>
                <a:schemeClr val="dk1"/>
              </a:buClr>
              <a:buSzPts val="1600"/>
              <a:buFont typeface="Courier New"/>
              <a:buNone/>
              <a:defRPr b="1" sz="1600"/>
            </a:lvl8pPr>
            <a:lvl9pPr indent="-228600" lvl="8" marL="4114800" algn="l">
              <a:spcBef>
                <a:spcPts val="0"/>
              </a:spcBef>
              <a:spcAft>
                <a:spcPts val="0"/>
              </a:spcAft>
              <a:buClr>
                <a:schemeClr val="dk1"/>
              </a:buClr>
              <a:buSzPts val="1600"/>
              <a:buFont typeface="Courier New"/>
              <a:buNone/>
              <a:defRPr b="1" sz="1600"/>
            </a:lvl9pPr>
          </a:lstStyle>
          <a:p/>
        </p:txBody>
      </p:sp>
      <p:sp>
        <p:nvSpPr>
          <p:cNvPr id="46" name="Google Shape;46;p5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2400"/>
              </a:spcBef>
              <a:spcAft>
                <a:spcPts val="0"/>
              </a:spcAft>
              <a:buClr>
                <a:srgbClr val="003399"/>
              </a:buClr>
              <a:buSzPts val="2400"/>
              <a:buFont typeface="Arial"/>
              <a:buChar char="•"/>
              <a:defRPr sz="2400"/>
            </a:lvl1pPr>
            <a:lvl2pPr indent="-355600" lvl="1" marL="914400" algn="l">
              <a:spcBef>
                <a:spcPts val="400"/>
              </a:spcBef>
              <a:spcAft>
                <a:spcPts val="0"/>
              </a:spcAft>
              <a:buClr>
                <a:srgbClr val="0066CC"/>
              </a:buClr>
              <a:buSzPts val="2000"/>
              <a:buFont typeface="Arial"/>
              <a:buChar char="–"/>
              <a:defRPr sz="2000"/>
            </a:lvl2pPr>
            <a:lvl3pPr indent="-228600" lvl="2" marL="1371600" algn="l">
              <a:spcBef>
                <a:spcPts val="0"/>
              </a:spcBef>
              <a:spcAft>
                <a:spcPts val="0"/>
              </a:spcAft>
              <a:buSzPts val="1400"/>
              <a:buNone/>
              <a:defRPr sz="1800"/>
            </a:lvl3pPr>
            <a:lvl4pPr indent="-228600" lvl="3" marL="1828800" algn="l">
              <a:spcBef>
                <a:spcPts val="0"/>
              </a:spcBef>
              <a:spcAft>
                <a:spcPts val="0"/>
              </a:spcAft>
              <a:buSzPts val="1400"/>
              <a:buNone/>
              <a:defRPr sz="1600"/>
            </a:lvl4pPr>
            <a:lvl5pPr indent="-228600" lvl="4" marL="2286000" algn="l">
              <a:spcBef>
                <a:spcPts val="0"/>
              </a:spcBef>
              <a:spcAft>
                <a:spcPts val="0"/>
              </a:spcAft>
              <a:buSzPts val="1400"/>
              <a:buNone/>
              <a:defRPr sz="1600"/>
            </a:lvl5pPr>
            <a:lvl6pPr indent="-228600" lvl="5" marL="2743200" algn="l">
              <a:spcBef>
                <a:spcPts val="0"/>
              </a:spcBef>
              <a:spcAft>
                <a:spcPts val="0"/>
              </a:spcAft>
              <a:buSzPts val="1400"/>
              <a:buNone/>
              <a:defRPr sz="1600"/>
            </a:lvl6pPr>
            <a:lvl7pPr indent="-228600" lvl="6" marL="3200400" algn="l">
              <a:spcBef>
                <a:spcPts val="0"/>
              </a:spcBef>
              <a:spcAft>
                <a:spcPts val="0"/>
              </a:spcAft>
              <a:buSzPts val="1400"/>
              <a:buNone/>
              <a:defRPr sz="1600"/>
            </a:lvl7pPr>
            <a:lvl8pPr indent="-228600" lvl="7" marL="3657600" algn="l">
              <a:spcBef>
                <a:spcPts val="0"/>
              </a:spcBef>
              <a:spcAft>
                <a:spcPts val="0"/>
              </a:spcAft>
              <a:buSzPts val="1400"/>
              <a:buNone/>
              <a:defRPr sz="1600"/>
            </a:lvl8pPr>
            <a:lvl9pPr indent="-228600" lvl="8" marL="4114800" algn="l">
              <a:spcBef>
                <a:spcPts val="0"/>
              </a:spcBef>
              <a:spcAft>
                <a:spcPts val="0"/>
              </a:spcAft>
              <a:buSzPts val="1400"/>
              <a:buNone/>
              <a:defRPr sz="1600"/>
            </a:lvl9pPr>
          </a:lstStyle>
          <a:p/>
        </p:txBody>
      </p:sp>
      <p:sp>
        <p:nvSpPr>
          <p:cNvPr id="47" name="Google Shape;47;p5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2400"/>
              </a:spcBef>
              <a:spcAft>
                <a:spcPts val="0"/>
              </a:spcAft>
              <a:buClr>
                <a:srgbClr val="003399"/>
              </a:buClr>
              <a:buSzPts val="2400"/>
              <a:buFont typeface="Arial"/>
              <a:buNone/>
              <a:defRPr b="1" sz="2400"/>
            </a:lvl1pPr>
            <a:lvl2pPr indent="-228600" lvl="1" marL="914400" algn="l">
              <a:spcBef>
                <a:spcPts val="400"/>
              </a:spcBef>
              <a:spcAft>
                <a:spcPts val="0"/>
              </a:spcAft>
              <a:buClr>
                <a:srgbClr val="0066CC"/>
              </a:buClr>
              <a:buSzPts val="2000"/>
              <a:buFont typeface="Arial"/>
              <a:buNone/>
              <a:defRPr b="1" sz="2000"/>
            </a:lvl2pPr>
            <a:lvl3pPr indent="-228600" lvl="2" marL="1371600" algn="l">
              <a:spcBef>
                <a:spcPts val="0"/>
              </a:spcBef>
              <a:spcAft>
                <a:spcPts val="0"/>
              </a:spcAft>
              <a:buClr>
                <a:schemeClr val="dk1"/>
              </a:buClr>
              <a:buSzPts val="1800"/>
              <a:buFont typeface="Courier New"/>
              <a:buNone/>
              <a:defRPr b="1" sz="1800"/>
            </a:lvl3pPr>
            <a:lvl4pPr indent="-228600" lvl="3" marL="1828800" algn="l">
              <a:spcBef>
                <a:spcPts val="0"/>
              </a:spcBef>
              <a:spcAft>
                <a:spcPts val="0"/>
              </a:spcAft>
              <a:buClr>
                <a:schemeClr val="dk1"/>
              </a:buClr>
              <a:buSzPts val="1600"/>
              <a:buFont typeface="Courier New"/>
              <a:buNone/>
              <a:defRPr b="1" sz="1600"/>
            </a:lvl4pPr>
            <a:lvl5pPr indent="-228600" lvl="4" marL="2286000" algn="l">
              <a:spcBef>
                <a:spcPts val="0"/>
              </a:spcBef>
              <a:spcAft>
                <a:spcPts val="0"/>
              </a:spcAft>
              <a:buClr>
                <a:schemeClr val="dk1"/>
              </a:buClr>
              <a:buSzPts val="1600"/>
              <a:buFont typeface="Courier New"/>
              <a:buNone/>
              <a:defRPr b="1" sz="1600"/>
            </a:lvl5pPr>
            <a:lvl6pPr indent="-228600" lvl="5" marL="2743200" algn="l">
              <a:spcBef>
                <a:spcPts val="0"/>
              </a:spcBef>
              <a:spcAft>
                <a:spcPts val="0"/>
              </a:spcAft>
              <a:buClr>
                <a:schemeClr val="dk1"/>
              </a:buClr>
              <a:buSzPts val="1600"/>
              <a:buFont typeface="Courier New"/>
              <a:buNone/>
              <a:defRPr b="1" sz="1600"/>
            </a:lvl6pPr>
            <a:lvl7pPr indent="-228600" lvl="6" marL="3200400" algn="l">
              <a:spcBef>
                <a:spcPts val="0"/>
              </a:spcBef>
              <a:spcAft>
                <a:spcPts val="0"/>
              </a:spcAft>
              <a:buClr>
                <a:schemeClr val="dk1"/>
              </a:buClr>
              <a:buSzPts val="1600"/>
              <a:buFont typeface="Courier New"/>
              <a:buNone/>
              <a:defRPr b="1" sz="1600"/>
            </a:lvl7pPr>
            <a:lvl8pPr indent="-228600" lvl="7" marL="3657600" algn="l">
              <a:spcBef>
                <a:spcPts val="0"/>
              </a:spcBef>
              <a:spcAft>
                <a:spcPts val="0"/>
              </a:spcAft>
              <a:buClr>
                <a:schemeClr val="dk1"/>
              </a:buClr>
              <a:buSzPts val="1600"/>
              <a:buFont typeface="Courier New"/>
              <a:buNone/>
              <a:defRPr b="1" sz="1600"/>
            </a:lvl8pPr>
            <a:lvl9pPr indent="-228600" lvl="8" marL="4114800" algn="l">
              <a:spcBef>
                <a:spcPts val="0"/>
              </a:spcBef>
              <a:spcAft>
                <a:spcPts val="0"/>
              </a:spcAft>
              <a:buClr>
                <a:schemeClr val="dk1"/>
              </a:buClr>
              <a:buSzPts val="1600"/>
              <a:buFont typeface="Courier New"/>
              <a:buNone/>
              <a:defRPr b="1" sz="1600"/>
            </a:lvl9pPr>
          </a:lstStyle>
          <a:p/>
        </p:txBody>
      </p:sp>
      <p:sp>
        <p:nvSpPr>
          <p:cNvPr id="48" name="Google Shape;48;p5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2400"/>
              </a:spcBef>
              <a:spcAft>
                <a:spcPts val="0"/>
              </a:spcAft>
              <a:buClr>
                <a:srgbClr val="003399"/>
              </a:buClr>
              <a:buSzPts val="2400"/>
              <a:buFont typeface="Arial"/>
              <a:buChar char="•"/>
              <a:defRPr sz="2400"/>
            </a:lvl1pPr>
            <a:lvl2pPr indent="-355600" lvl="1" marL="914400" algn="l">
              <a:spcBef>
                <a:spcPts val="400"/>
              </a:spcBef>
              <a:spcAft>
                <a:spcPts val="0"/>
              </a:spcAft>
              <a:buClr>
                <a:srgbClr val="0066CC"/>
              </a:buClr>
              <a:buSzPts val="2000"/>
              <a:buFont typeface="Arial"/>
              <a:buChar char="–"/>
              <a:defRPr sz="2000"/>
            </a:lvl2pPr>
            <a:lvl3pPr indent="-228600" lvl="2" marL="1371600" algn="l">
              <a:spcBef>
                <a:spcPts val="0"/>
              </a:spcBef>
              <a:spcAft>
                <a:spcPts val="0"/>
              </a:spcAft>
              <a:buSzPts val="1400"/>
              <a:buNone/>
              <a:defRPr sz="1800"/>
            </a:lvl3pPr>
            <a:lvl4pPr indent="-228600" lvl="3" marL="1828800" algn="l">
              <a:spcBef>
                <a:spcPts val="0"/>
              </a:spcBef>
              <a:spcAft>
                <a:spcPts val="0"/>
              </a:spcAft>
              <a:buSzPts val="1400"/>
              <a:buNone/>
              <a:defRPr sz="1600"/>
            </a:lvl4pPr>
            <a:lvl5pPr indent="-228600" lvl="4" marL="2286000" algn="l">
              <a:spcBef>
                <a:spcPts val="0"/>
              </a:spcBef>
              <a:spcAft>
                <a:spcPts val="0"/>
              </a:spcAft>
              <a:buSzPts val="1400"/>
              <a:buNone/>
              <a:defRPr sz="1600"/>
            </a:lvl5pPr>
            <a:lvl6pPr indent="-228600" lvl="5" marL="2743200" algn="l">
              <a:spcBef>
                <a:spcPts val="0"/>
              </a:spcBef>
              <a:spcAft>
                <a:spcPts val="0"/>
              </a:spcAft>
              <a:buSzPts val="1400"/>
              <a:buNone/>
              <a:defRPr sz="1600"/>
            </a:lvl6pPr>
            <a:lvl7pPr indent="-228600" lvl="6" marL="3200400" algn="l">
              <a:spcBef>
                <a:spcPts val="0"/>
              </a:spcBef>
              <a:spcAft>
                <a:spcPts val="0"/>
              </a:spcAft>
              <a:buSzPts val="1400"/>
              <a:buNone/>
              <a:defRPr sz="1600"/>
            </a:lvl7pPr>
            <a:lvl8pPr indent="-228600" lvl="7" marL="3657600" algn="l">
              <a:spcBef>
                <a:spcPts val="0"/>
              </a:spcBef>
              <a:spcAft>
                <a:spcPts val="0"/>
              </a:spcAft>
              <a:buSzPts val="1400"/>
              <a:buNone/>
              <a:defRPr sz="1600"/>
            </a:lvl8pPr>
            <a:lvl9pPr indent="-228600" lvl="8" marL="4114800" algn="l">
              <a:spcBef>
                <a:spcPts val="0"/>
              </a:spcBef>
              <a:spcAft>
                <a:spcPts val="0"/>
              </a:spcAft>
              <a:buSzPts val="1400"/>
              <a:buNone/>
              <a:defRPr sz="1600"/>
            </a:lvl9pPr>
          </a:lstStyle>
          <a:p/>
        </p:txBody>
      </p:sp>
      <p:sp>
        <p:nvSpPr>
          <p:cNvPr id="49" name="Google Shape;49;p52"/>
          <p:cNvSpPr txBox="1"/>
          <p:nvPr>
            <p:ph idx="10" type="dt"/>
          </p:nvPr>
        </p:nvSpPr>
        <p:spPr>
          <a:xfrm>
            <a:off x="76200" y="6553200"/>
            <a:ext cx="30480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2"/>
          <p:cNvSpPr txBox="1"/>
          <p:nvPr>
            <p:ph idx="11" type="ftr"/>
          </p:nvPr>
        </p:nvSpPr>
        <p:spPr>
          <a:xfrm>
            <a:off x="3733800" y="6553200"/>
            <a:ext cx="16002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2"/>
          <p:cNvSpPr txBox="1"/>
          <p:nvPr>
            <p:ph idx="12" type="sldNum"/>
          </p:nvPr>
        </p:nvSpPr>
        <p:spPr>
          <a:xfrm>
            <a:off x="7315200" y="6553200"/>
            <a:ext cx="1752600" cy="3048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ct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ct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ct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ct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ct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ct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ct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ct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r>
              <a:rPr lang="en-US"/>
              <a:t> Fall 2008               Slide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53"/>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53"/>
          <p:cNvSpPr txBox="1"/>
          <p:nvPr>
            <p:ph idx="10" type="dt"/>
          </p:nvPr>
        </p:nvSpPr>
        <p:spPr>
          <a:xfrm>
            <a:off x="76200" y="6553200"/>
            <a:ext cx="30480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3"/>
          <p:cNvSpPr txBox="1"/>
          <p:nvPr>
            <p:ph idx="11" type="ftr"/>
          </p:nvPr>
        </p:nvSpPr>
        <p:spPr>
          <a:xfrm>
            <a:off x="3733800" y="6553200"/>
            <a:ext cx="16002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3"/>
          <p:cNvSpPr txBox="1"/>
          <p:nvPr>
            <p:ph idx="12" type="sldNum"/>
          </p:nvPr>
        </p:nvSpPr>
        <p:spPr>
          <a:xfrm>
            <a:off x="7315200" y="6553200"/>
            <a:ext cx="1752600" cy="3048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ct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ct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ct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ct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ct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ct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ct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ct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r>
              <a:rPr lang="en-US"/>
              <a:t> Fall 2017               Slide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54"/>
          <p:cNvSpPr txBox="1"/>
          <p:nvPr>
            <p:ph idx="10" type="dt"/>
          </p:nvPr>
        </p:nvSpPr>
        <p:spPr>
          <a:xfrm>
            <a:off x="76200" y="6553200"/>
            <a:ext cx="30480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4"/>
          <p:cNvSpPr txBox="1"/>
          <p:nvPr>
            <p:ph idx="11" type="ftr"/>
          </p:nvPr>
        </p:nvSpPr>
        <p:spPr>
          <a:xfrm>
            <a:off x="3733800" y="6553200"/>
            <a:ext cx="16002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4"/>
          <p:cNvSpPr txBox="1"/>
          <p:nvPr>
            <p:ph idx="12" type="sldNum"/>
          </p:nvPr>
        </p:nvSpPr>
        <p:spPr>
          <a:xfrm>
            <a:off x="7315200" y="6553200"/>
            <a:ext cx="1752600" cy="3048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ct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ct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ct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ct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ct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ct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ct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ct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r>
              <a:rPr lang="en-US"/>
              <a:t> Fall 2017               Slide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5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5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3200"/>
              </a:spcBef>
              <a:spcAft>
                <a:spcPts val="0"/>
              </a:spcAft>
              <a:buClr>
                <a:srgbClr val="003399"/>
              </a:buClr>
              <a:buSzPts val="3200"/>
              <a:buFont typeface="Arial"/>
              <a:buChar char="•"/>
              <a:defRPr sz="3200"/>
            </a:lvl1pPr>
            <a:lvl2pPr indent="-406400" lvl="1" marL="914400" algn="l">
              <a:spcBef>
                <a:spcPts val="560"/>
              </a:spcBef>
              <a:spcAft>
                <a:spcPts val="0"/>
              </a:spcAft>
              <a:buClr>
                <a:srgbClr val="0066CC"/>
              </a:buClr>
              <a:buSzPts val="2800"/>
              <a:buFont typeface="Arial"/>
              <a:buChar char="–"/>
              <a:defRPr sz="2800"/>
            </a:lvl2pPr>
            <a:lvl3pPr indent="-228600" lvl="2" marL="1371600" algn="l">
              <a:spcBef>
                <a:spcPts val="0"/>
              </a:spcBef>
              <a:spcAft>
                <a:spcPts val="0"/>
              </a:spcAft>
              <a:buSzPts val="1400"/>
              <a:buNone/>
              <a:defRPr sz="2400"/>
            </a:lvl3pPr>
            <a:lvl4pPr indent="-228600" lvl="3" marL="1828800" algn="l">
              <a:spcBef>
                <a:spcPts val="0"/>
              </a:spcBef>
              <a:spcAft>
                <a:spcPts val="0"/>
              </a:spcAft>
              <a:buSzPts val="1400"/>
              <a:buNone/>
              <a:defRPr sz="2000"/>
            </a:lvl4pPr>
            <a:lvl5pPr indent="-228600" lvl="4" marL="2286000" algn="l">
              <a:spcBef>
                <a:spcPts val="0"/>
              </a:spcBef>
              <a:spcAft>
                <a:spcPts val="0"/>
              </a:spcAft>
              <a:buSzPts val="1400"/>
              <a:buNone/>
              <a:defRPr sz="2000"/>
            </a:lvl5pPr>
            <a:lvl6pPr indent="-228600" lvl="5" marL="2743200" algn="l">
              <a:spcBef>
                <a:spcPts val="0"/>
              </a:spcBef>
              <a:spcAft>
                <a:spcPts val="0"/>
              </a:spcAft>
              <a:buSzPts val="1400"/>
              <a:buNone/>
              <a:defRPr sz="2000"/>
            </a:lvl6pPr>
            <a:lvl7pPr indent="-228600" lvl="6" marL="3200400" algn="l">
              <a:spcBef>
                <a:spcPts val="0"/>
              </a:spcBef>
              <a:spcAft>
                <a:spcPts val="0"/>
              </a:spcAft>
              <a:buSzPts val="1400"/>
              <a:buNone/>
              <a:defRPr sz="2000"/>
            </a:lvl7pPr>
            <a:lvl8pPr indent="-228600" lvl="7" marL="3657600" algn="l">
              <a:spcBef>
                <a:spcPts val="0"/>
              </a:spcBef>
              <a:spcAft>
                <a:spcPts val="0"/>
              </a:spcAft>
              <a:buSzPts val="1400"/>
              <a:buNone/>
              <a:defRPr sz="2000"/>
            </a:lvl8pPr>
            <a:lvl9pPr indent="-228600" lvl="8" marL="4114800" algn="l">
              <a:spcBef>
                <a:spcPts val="0"/>
              </a:spcBef>
              <a:spcAft>
                <a:spcPts val="0"/>
              </a:spcAft>
              <a:buSzPts val="1400"/>
              <a:buNone/>
              <a:defRPr sz="2000"/>
            </a:lvl9pPr>
          </a:lstStyle>
          <a:p/>
        </p:txBody>
      </p:sp>
      <p:sp>
        <p:nvSpPr>
          <p:cNvPr id="64" name="Google Shape;64;p5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1400"/>
              </a:spcBef>
              <a:spcAft>
                <a:spcPts val="0"/>
              </a:spcAft>
              <a:buClr>
                <a:srgbClr val="003399"/>
              </a:buClr>
              <a:buSzPts val="1400"/>
              <a:buFont typeface="Arial"/>
              <a:buNone/>
              <a:defRPr sz="1400"/>
            </a:lvl1pPr>
            <a:lvl2pPr indent="-228600" lvl="1" marL="914400" algn="l">
              <a:spcBef>
                <a:spcPts val="240"/>
              </a:spcBef>
              <a:spcAft>
                <a:spcPts val="0"/>
              </a:spcAft>
              <a:buClr>
                <a:srgbClr val="0066CC"/>
              </a:buClr>
              <a:buSzPts val="1200"/>
              <a:buFont typeface="Arial"/>
              <a:buNone/>
              <a:defRPr sz="1200"/>
            </a:lvl2pPr>
            <a:lvl3pPr indent="-228600" lvl="2" marL="1371600" algn="l">
              <a:spcBef>
                <a:spcPts val="0"/>
              </a:spcBef>
              <a:spcAft>
                <a:spcPts val="0"/>
              </a:spcAft>
              <a:buClr>
                <a:schemeClr val="dk1"/>
              </a:buClr>
              <a:buSzPts val="1000"/>
              <a:buFont typeface="Courier New"/>
              <a:buNone/>
              <a:defRPr sz="1000"/>
            </a:lvl3pPr>
            <a:lvl4pPr indent="-228600" lvl="3" marL="1828800" algn="l">
              <a:spcBef>
                <a:spcPts val="0"/>
              </a:spcBef>
              <a:spcAft>
                <a:spcPts val="0"/>
              </a:spcAft>
              <a:buClr>
                <a:schemeClr val="dk1"/>
              </a:buClr>
              <a:buSzPts val="900"/>
              <a:buFont typeface="Courier New"/>
              <a:buNone/>
              <a:defRPr sz="900"/>
            </a:lvl4pPr>
            <a:lvl5pPr indent="-228600" lvl="4" marL="2286000" algn="l">
              <a:spcBef>
                <a:spcPts val="0"/>
              </a:spcBef>
              <a:spcAft>
                <a:spcPts val="0"/>
              </a:spcAft>
              <a:buClr>
                <a:schemeClr val="dk1"/>
              </a:buClr>
              <a:buSzPts val="900"/>
              <a:buFont typeface="Courier New"/>
              <a:buNone/>
              <a:defRPr sz="900"/>
            </a:lvl5pPr>
            <a:lvl6pPr indent="-228600" lvl="5" marL="2743200" algn="l">
              <a:spcBef>
                <a:spcPts val="0"/>
              </a:spcBef>
              <a:spcAft>
                <a:spcPts val="0"/>
              </a:spcAft>
              <a:buClr>
                <a:schemeClr val="dk1"/>
              </a:buClr>
              <a:buSzPts val="900"/>
              <a:buFont typeface="Courier New"/>
              <a:buNone/>
              <a:defRPr sz="900"/>
            </a:lvl6pPr>
            <a:lvl7pPr indent="-228600" lvl="6" marL="3200400" algn="l">
              <a:spcBef>
                <a:spcPts val="0"/>
              </a:spcBef>
              <a:spcAft>
                <a:spcPts val="0"/>
              </a:spcAft>
              <a:buClr>
                <a:schemeClr val="dk1"/>
              </a:buClr>
              <a:buSzPts val="900"/>
              <a:buFont typeface="Courier New"/>
              <a:buNone/>
              <a:defRPr sz="900"/>
            </a:lvl7pPr>
            <a:lvl8pPr indent="-228600" lvl="7" marL="3657600" algn="l">
              <a:spcBef>
                <a:spcPts val="0"/>
              </a:spcBef>
              <a:spcAft>
                <a:spcPts val="0"/>
              </a:spcAft>
              <a:buClr>
                <a:schemeClr val="dk1"/>
              </a:buClr>
              <a:buSzPts val="900"/>
              <a:buFont typeface="Courier New"/>
              <a:buNone/>
              <a:defRPr sz="900"/>
            </a:lvl8pPr>
            <a:lvl9pPr indent="-228600" lvl="8" marL="4114800" algn="l">
              <a:spcBef>
                <a:spcPts val="0"/>
              </a:spcBef>
              <a:spcAft>
                <a:spcPts val="0"/>
              </a:spcAft>
              <a:buClr>
                <a:schemeClr val="dk1"/>
              </a:buClr>
              <a:buSzPts val="900"/>
              <a:buFont typeface="Courier New"/>
              <a:buNone/>
              <a:defRPr sz="900"/>
            </a:lvl9pPr>
          </a:lstStyle>
          <a:p/>
        </p:txBody>
      </p:sp>
      <p:sp>
        <p:nvSpPr>
          <p:cNvPr id="65" name="Google Shape;65;p55"/>
          <p:cNvSpPr txBox="1"/>
          <p:nvPr>
            <p:ph idx="10" type="dt"/>
          </p:nvPr>
        </p:nvSpPr>
        <p:spPr>
          <a:xfrm>
            <a:off x="76200" y="6553200"/>
            <a:ext cx="30480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5"/>
          <p:cNvSpPr txBox="1"/>
          <p:nvPr>
            <p:ph idx="11" type="ftr"/>
          </p:nvPr>
        </p:nvSpPr>
        <p:spPr>
          <a:xfrm>
            <a:off x="3733800" y="6553200"/>
            <a:ext cx="16002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5"/>
          <p:cNvSpPr txBox="1"/>
          <p:nvPr>
            <p:ph idx="12" type="sldNum"/>
          </p:nvPr>
        </p:nvSpPr>
        <p:spPr>
          <a:xfrm>
            <a:off x="7315200" y="6553200"/>
            <a:ext cx="1752600" cy="3048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ct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ct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ct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ct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ct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ct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ct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ct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r>
              <a:rPr lang="en-US"/>
              <a:t> Fall 2008               Slide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5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56"/>
          <p:cNvSpPr/>
          <p:nvPr>
            <p:ph idx="2" type="pic"/>
          </p:nvPr>
        </p:nvSpPr>
        <p:spPr>
          <a:xfrm>
            <a:off x="1792288" y="612775"/>
            <a:ext cx="5486400" cy="4114800"/>
          </a:xfrm>
          <a:prstGeom prst="rect">
            <a:avLst/>
          </a:prstGeom>
          <a:noFill/>
          <a:ln>
            <a:noFill/>
          </a:ln>
        </p:spPr>
      </p:sp>
      <p:sp>
        <p:nvSpPr>
          <p:cNvPr id="71" name="Google Shape;71;p5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1400"/>
              </a:spcBef>
              <a:spcAft>
                <a:spcPts val="0"/>
              </a:spcAft>
              <a:buClr>
                <a:srgbClr val="003399"/>
              </a:buClr>
              <a:buSzPts val="1400"/>
              <a:buFont typeface="Arial"/>
              <a:buNone/>
              <a:defRPr sz="1400"/>
            </a:lvl1pPr>
            <a:lvl2pPr indent="-228600" lvl="1" marL="914400" algn="l">
              <a:spcBef>
                <a:spcPts val="240"/>
              </a:spcBef>
              <a:spcAft>
                <a:spcPts val="0"/>
              </a:spcAft>
              <a:buClr>
                <a:srgbClr val="0066CC"/>
              </a:buClr>
              <a:buSzPts val="1200"/>
              <a:buFont typeface="Arial"/>
              <a:buNone/>
              <a:defRPr sz="1200"/>
            </a:lvl2pPr>
            <a:lvl3pPr indent="-228600" lvl="2" marL="1371600" algn="l">
              <a:spcBef>
                <a:spcPts val="0"/>
              </a:spcBef>
              <a:spcAft>
                <a:spcPts val="0"/>
              </a:spcAft>
              <a:buClr>
                <a:schemeClr val="dk1"/>
              </a:buClr>
              <a:buSzPts val="1000"/>
              <a:buFont typeface="Courier New"/>
              <a:buNone/>
              <a:defRPr sz="1000"/>
            </a:lvl3pPr>
            <a:lvl4pPr indent="-228600" lvl="3" marL="1828800" algn="l">
              <a:spcBef>
                <a:spcPts val="0"/>
              </a:spcBef>
              <a:spcAft>
                <a:spcPts val="0"/>
              </a:spcAft>
              <a:buClr>
                <a:schemeClr val="dk1"/>
              </a:buClr>
              <a:buSzPts val="900"/>
              <a:buFont typeface="Courier New"/>
              <a:buNone/>
              <a:defRPr sz="900"/>
            </a:lvl4pPr>
            <a:lvl5pPr indent="-228600" lvl="4" marL="2286000" algn="l">
              <a:spcBef>
                <a:spcPts val="0"/>
              </a:spcBef>
              <a:spcAft>
                <a:spcPts val="0"/>
              </a:spcAft>
              <a:buClr>
                <a:schemeClr val="dk1"/>
              </a:buClr>
              <a:buSzPts val="900"/>
              <a:buFont typeface="Courier New"/>
              <a:buNone/>
              <a:defRPr sz="900"/>
            </a:lvl5pPr>
            <a:lvl6pPr indent="-228600" lvl="5" marL="2743200" algn="l">
              <a:spcBef>
                <a:spcPts val="0"/>
              </a:spcBef>
              <a:spcAft>
                <a:spcPts val="0"/>
              </a:spcAft>
              <a:buClr>
                <a:schemeClr val="dk1"/>
              </a:buClr>
              <a:buSzPts val="900"/>
              <a:buFont typeface="Courier New"/>
              <a:buNone/>
              <a:defRPr sz="900"/>
            </a:lvl6pPr>
            <a:lvl7pPr indent="-228600" lvl="6" marL="3200400" algn="l">
              <a:spcBef>
                <a:spcPts val="0"/>
              </a:spcBef>
              <a:spcAft>
                <a:spcPts val="0"/>
              </a:spcAft>
              <a:buClr>
                <a:schemeClr val="dk1"/>
              </a:buClr>
              <a:buSzPts val="900"/>
              <a:buFont typeface="Courier New"/>
              <a:buNone/>
              <a:defRPr sz="900"/>
            </a:lvl7pPr>
            <a:lvl8pPr indent="-228600" lvl="7" marL="3657600" algn="l">
              <a:spcBef>
                <a:spcPts val="0"/>
              </a:spcBef>
              <a:spcAft>
                <a:spcPts val="0"/>
              </a:spcAft>
              <a:buClr>
                <a:schemeClr val="dk1"/>
              </a:buClr>
              <a:buSzPts val="900"/>
              <a:buFont typeface="Courier New"/>
              <a:buNone/>
              <a:defRPr sz="900"/>
            </a:lvl8pPr>
            <a:lvl9pPr indent="-228600" lvl="8" marL="4114800" algn="l">
              <a:spcBef>
                <a:spcPts val="0"/>
              </a:spcBef>
              <a:spcAft>
                <a:spcPts val="0"/>
              </a:spcAft>
              <a:buClr>
                <a:schemeClr val="dk1"/>
              </a:buClr>
              <a:buSzPts val="900"/>
              <a:buFont typeface="Courier New"/>
              <a:buNone/>
              <a:defRPr sz="900"/>
            </a:lvl9pPr>
          </a:lstStyle>
          <a:p/>
        </p:txBody>
      </p:sp>
      <p:sp>
        <p:nvSpPr>
          <p:cNvPr id="72" name="Google Shape;72;p56"/>
          <p:cNvSpPr txBox="1"/>
          <p:nvPr>
            <p:ph idx="10" type="dt"/>
          </p:nvPr>
        </p:nvSpPr>
        <p:spPr>
          <a:xfrm>
            <a:off x="76200" y="6553200"/>
            <a:ext cx="30480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6"/>
          <p:cNvSpPr txBox="1"/>
          <p:nvPr>
            <p:ph idx="11" type="ftr"/>
          </p:nvPr>
        </p:nvSpPr>
        <p:spPr>
          <a:xfrm>
            <a:off x="3733800" y="6553200"/>
            <a:ext cx="1600200" cy="3048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6"/>
          <p:cNvSpPr txBox="1"/>
          <p:nvPr>
            <p:ph idx="12" type="sldNum"/>
          </p:nvPr>
        </p:nvSpPr>
        <p:spPr>
          <a:xfrm>
            <a:off x="7315200" y="6553200"/>
            <a:ext cx="1752600" cy="304800"/>
          </a:xfrm>
          <a:prstGeom prst="rect">
            <a:avLst/>
          </a:prstGeom>
          <a:noFill/>
          <a:ln>
            <a:noFill/>
          </a:ln>
        </p:spPr>
        <p:txBody>
          <a:bodyPr anchorCtr="0" anchor="t" bIns="45700" lIns="91425" spcFirstLastPara="1" rIns="91425" wrap="square" tIns="45700">
            <a:noAutofit/>
          </a:bodyPr>
          <a:lstStyle>
            <a:lvl1pPr indent="0" lvl="0" marL="0" algn="ctr">
              <a:spcBef>
                <a:spcPts val="0"/>
              </a:spcBef>
              <a:spcAft>
                <a:spcPts val="0"/>
              </a:spcAft>
              <a:buNone/>
              <a:defRPr sz="1000">
                <a:solidFill>
                  <a:schemeClr val="dk1"/>
                </a:solidFill>
                <a:latin typeface="Times New Roman"/>
                <a:ea typeface="Times New Roman"/>
                <a:cs typeface="Times New Roman"/>
                <a:sym typeface="Times New Roman"/>
              </a:defRPr>
            </a:lvl1pPr>
            <a:lvl2pPr indent="0" lvl="1" marL="0" algn="ctr">
              <a:spcBef>
                <a:spcPts val="0"/>
              </a:spcBef>
              <a:spcAft>
                <a:spcPts val="0"/>
              </a:spcAft>
              <a:buNone/>
              <a:defRPr sz="1000">
                <a:solidFill>
                  <a:schemeClr val="dk1"/>
                </a:solidFill>
                <a:latin typeface="Times New Roman"/>
                <a:ea typeface="Times New Roman"/>
                <a:cs typeface="Times New Roman"/>
                <a:sym typeface="Times New Roman"/>
              </a:defRPr>
            </a:lvl2pPr>
            <a:lvl3pPr indent="0" lvl="2" marL="0" algn="ctr">
              <a:spcBef>
                <a:spcPts val="0"/>
              </a:spcBef>
              <a:spcAft>
                <a:spcPts val="0"/>
              </a:spcAft>
              <a:buNone/>
              <a:defRPr sz="1000">
                <a:solidFill>
                  <a:schemeClr val="dk1"/>
                </a:solidFill>
                <a:latin typeface="Times New Roman"/>
                <a:ea typeface="Times New Roman"/>
                <a:cs typeface="Times New Roman"/>
                <a:sym typeface="Times New Roman"/>
              </a:defRPr>
            </a:lvl3pPr>
            <a:lvl4pPr indent="0" lvl="3" marL="0" algn="ctr">
              <a:spcBef>
                <a:spcPts val="0"/>
              </a:spcBef>
              <a:spcAft>
                <a:spcPts val="0"/>
              </a:spcAft>
              <a:buNone/>
              <a:defRPr sz="1000">
                <a:solidFill>
                  <a:schemeClr val="dk1"/>
                </a:solidFill>
                <a:latin typeface="Times New Roman"/>
                <a:ea typeface="Times New Roman"/>
                <a:cs typeface="Times New Roman"/>
                <a:sym typeface="Times New Roman"/>
              </a:defRPr>
            </a:lvl4pPr>
            <a:lvl5pPr indent="0" lvl="4" marL="0" algn="ctr">
              <a:spcBef>
                <a:spcPts val="0"/>
              </a:spcBef>
              <a:spcAft>
                <a:spcPts val="0"/>
              </a:spcAft>
              <a:buNone/>
              <a:defRPr sz="1000">
                <a:solidFill>
                  <a:schemeClr val="dk1"/>
                </a:solidFill>
                <a:latin typeface="Times New Roman"/>
                <a:ea typeface="Times New Roman"/>
                <a:cs typeface="Times New Roman"/>
                <a:sym typeface="Times New Roman"/>
              </a:defRPr>
            </a:lvl5pPr>
            <a:lvl6pPr indent="0" lvl="5" marL="0" algn="ctr">
              <a:spcBef>
                <a:spcPts val="0"/>
              </a:spcBef>
              <a:spcAft>
                <a:spcPts val="0"/>
              </a:spcAft>
              <a:buNone/>
              <a:defRPr sz="1000">
                <a:solidFill>
                  <a:schemeClr val="dk1"/>
                </a:solidFill>
                <a:latin typeface="Times New Roman"/>
                <a:ea typeface="Times New Roman"/>
                <a:cs typeface="Times New Roman"/>
                <a:sym typeface="Times New Roman"/>
              </a:defRPr>
            </a:lvl6pPr>
            <a:lvl7pPr indent="0" lvl="6" marL="0" algn="ctr">
              <a:spcBef>
                <a:spcPts val="0"/>
              </a:spcBef>
              <a:spcAft>
                <a:spcPts val="0"/>
              </a:spcAft>
              <a:buNone/>
              <a:defRPr sz="1000">
                <a:solidFill>
                  <a:schemeClr val="dk1"/>
                </a:solidFill>
                <a:latin typeface="Times New Roman"/>
                <a:ea typeface="Times New Roman"/>
                <a:cs typeface="Times New Roman"/>
                <a:sym typeface="Times New Roman"/>
              </a:defRPr>
            </a:lvl7pPr>
            <a:lvl8pPr indent="0" lvl="7" marL="0" algn="ctr">
              <a:spcBef>
                <a:spcPts val="0"/>
              </a:spcBef>
              <a:spcAft>
                <a:spcPts val="0"/>
              </a:spcAft>
              <a:buNone/>
              <a:defRPr sz="1000">
                <a:solidFill>
                  <a:schemeClr val="dk1"/>
                </a:solidFill>
                <a:latin typeface="Times New Roman"/>
                <a:ea typeface="Times New Roman"/>
                <a:cs typeface="Times New Roman"/>
                <a:sym typeface="Times New Roman"/>
              </a:defRPr>
            </a:lvl8pPr>
            <a:lvl9pPr indent="0" lvl="8" marL="0" algn="ctr">
              <a:spcBef>
                <a:spcPts val="0"/>
              </a:spcBef>
              <a:spcAft>
                <a:spcPts val="0"/>
              </a:spcAft>
              <a:buNone/>
              <a:defRPr sz="1000">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r>
              <a:rPr lang="en-US"/>
              <a:t> Fall 2008               Slide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2400" u="none" cap="none" strike="noStrike">
                <a:solidFill>
                  <a:srgbClr val="FF3300"/>
                </a:solidFill>
                <a:latin typeface="Arial"/>
                <a:ea typeface="Arial"/>
                <a:cs typeface="Arial"/>
                <a:sym typeface="Arial"/>
              </a:defRPr>
            </a:lvl1pPr>
            <a:lvl2pPr lvl="1" marR="0" rtl="0" algn="ctr">
              <a:spcBef>
                <a:spcPts val="0"/>
              </a:spcBef>
              <a:spcAft>
                <a:spcPts val="0"/>
              </a:spcAft>
              <a:buSzPts val="1400"/>
              <a:buNone/>
              <a:defRPr b="1" i="0" sz="2400" u="none" cap="none" strike="noStrike">
                <a:solidFill>
                  <a:srgbClr val="FF3300"/>
                </a:solidFill>
                <a:latin typeface="Arial"/>
                <a:ea typeface="Arial"/>
                <a:cs typeface="Arial"/>
                <a:sym typeface="Arial"/>
              </a:defRPr>
            </a:lvl2pPr>
            <a:lvl3pPr lvl="2" marR="0" rtl="0" algn="ctr">
              <a:spcBef>
                <a:spcPts val="0"/>
              </a:spcBef>
              <a:spcAft>
                <a:spcPts val="0"/>
              </a:spcAft>
              <a:buSzPts val="1400"/>
              <a:buNone/>
              <a:defRPr b="1" i="0" sz="2400" u="none" cap="none" strike="noStrike">
                <a:solidFill>
                  <a:srgbClr val="FF3300"/>
                </a:solidFill>
                <a:latin typeface="Arial"/>
                <a:ea typeface="Arial"/>
                <a:cs typeface="Arial"/>
                <a:sym typeface="Arial"/>
              </a:defRPr>
            </a:lvl3pPr>
            <a:lvl4pPr lvl="3" marR="0" rtl="0" algn="ctr">
              <a:spcBef>
                <a:spcPts val="0"/>
              </a:spcBef>
              <a:spcAft>
                <a:spcPts val="0"/>
              </a:spcAft>
              <a:buSzPts val="1400"/>
              <a:buNone/>
              <a:defRPr b="1" i="0" sz="2400" u="none" cap="none" strike="noStrike">
                <a:solidFill>
                  <a:srgbClr val="FF3300"/>
                </a:solidFill>
                <a:latin typeface="Arial"/>
                <a:ea typeface="Arial"/>
                <a:cs typeface="Arial"/>
                <a:sym typeface="Arial"/>
              </a:defRPr>
            </a:lvl4pPr>
            <a:lvl5pPr lvl="4" marR="0" rtl="0" algn="ctr">
              <a:spcBef>
                <a:spcPts val="0"/>
              </a:spcBef>
              <a:spcAft>
                <a:spcPts val="0"/>
              </a:spcAft>
              <a:buSzPts val="1400"/>
              <a:buNone/>
              <a:defRPr b="1" i="0" sz="2400" u="none" cap="none" strike="noStrike">
                <a:solidFill>
                  <a:srgbClr val="FF3300"/>
                </a:solidFill>
                <a:latin typeface="Arial"/>
                <a:ea typeface="Arial"/>
                <a:cs typeface="Arial"/>
                <a:sym typeface="Arial"/>
              </a:defRPr>
            </a:lvl5pPr>
            <a:lvl6pPr lvl="5" marR="0" rtl="0" algn="ctr">
              <a:spcBef>
                <a:spcPts val="0"/>
              </a:spcBef>
              <a:spcAft>
                <a:spcPts val="0"/>
              </a:spcAft>
              <a:buSzPts val="1400"/>
              <a:buNone/>
              <a:defRPr b="1" i="0" sz="2400" u="none" cap="none" strike="noStrike">
                <a:solidFill>
                  <a:srgbClr val="FF3300"/>
                </a:solidFill>
                <a:latin typeface="Arial"/>
                <a:ea typeface="Arial"/>
                <a:cs typeface="Arial"/>
                <a:sym typeface="Arial"/>
              </a:defRPr>
            </a:lvl6pPr>
            <a:lvl7pPr lvl="6" marR="0" rtl="0" algn="ctr">
              <a:spcBef>
                <a:spcPts val="0"/>
              </a:spcBef>
              <a:spcAft>
                <a:spcPts val="0"/>
              </a:spcAft>
              <a:buSzPts val="1400"/>
              <a:buNone/>
              <a:defRPr b="1" i="0" sz="2400" u="none" cap="none" strike="noStrike">
                <a:solidFill>
                  <a:srgbClr val="FF3300"/>
                </a:solidFill>
                <a:latin typeface="Arial"/>
                <a:ea typeface="Arial"/>
                <a:cs typeface="Arial"/>
                <a:sym typeface="Arial"/>
              </a:defRPr>
            </a:lvl7pPr>
            <a:lvl8pPr lvl="7" marR="0" rtl="0" algn="ctr">
              <a:spcBef>
                <a:spcPts val="0"/>
              </a:spcBef>
              <a:spcAft>
                <a:spcPts val="0"/>
              </a:spcAft>
              <a:buSzPts val="1400"/>
              <a:buNone/>
              <a:defRPr b="1" i="0" sz="2400" u="none" cap="none" strike="noStrike">
                <a:solidFill>
                  <a:srgbClr val="FF3300"/>
                </a:solidFill>
                <a:latin typeface="Arial"/>
                <a:ea typeface="Arial"/>
                <a:cs typeface="Arial"/>
                <a:sym typeface="Arial"/>
              </a:defRPr>
            </a:lvl8pPr>
            <a:lvl9pPr lvl="8" marR="0" rtl="0" algn="ctr">
              <a:spcBef>
                <a:spcPts val="0"/>
              </a:spcBef>
              <a:spcAft>
                <a:spcPts val="0"/>
              </a:spcAft>
              <a:buSzPts val="1400"/>
              <a:buNone/>
              <a:defRPr b="1" i="0" sz="2400" u="none" cap="none" strike="noStrike">
                <a:solidFill>
                  <a:srgbClr val="FF3300"/>
                </a:solidFill>
                <a:latin typeface="Arial"/>
                <a:ea typeface="Arial"/>
                <a:cs typeface="Arial"/>
                <a:sym typeface="Arial"/>
              </a:defRPr>
            </a:lvl9pPr>
          </a:lstStyle>
          <a:p/>
        </p:txBody>
      </p:sp>
      <p:sp>
        <p:nvSpPr>
          <p:cNvPr id="11" name="Google Shape;11;p47"/>
          <p:cNvSpPr txBox="1"/>
          <p:nvPr>
            <p:ph idx="1" type="body"/>
          </p:nvPr>
        </p:nvSpPr>
        <p:spPr>
          <a:xfrm>
            <a:off x="228600" y="1066800"/>
            <a:ext cx="8686800" cy="5334000"/>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2000"/>
              </a:spcBef>
              <a:spcAft>
                <a:spcPts val="0"/>
              </a:spcAft>
              <a:buClr>
                <a:srgbClr val="003399"/>
              </a:buClr>
              <a:buSzPts val="2000"/>
              <a:buFont typeface="Arial"/>
              <a:buChar char="•"/>
              <a:defRPr b="1" i="0" sz="2000" u="none" cap="none" strike="noStrike">
                <a:solidFill>
                  <a:srgbClr val="003399"/>
                </a:solidFill>
                <a:latin typeface="Arial"/>
                <a:ea typeface="Arial"/>
                <a:cs typeface="Arial"/>
                <a:sym typeface="Arial"/>
              </a:defRPr>
            </a:lvl1pPr>
            <a:lvl2pPr indent="-342900" lvl="1" marL="914400" marR="0" rtl="0" algn="l">
              <a:spcBef>
                <a:spcPts val="360"/>
              </a:spcBef>
              <a:spcAft>
                <a:spcPts val="0"/>
              </a:spcAft>
              <a:buClr>
                <a:srgbClr val="0066CC"/>
              </a:buClr>
              <a:buSzPts val="1800"/>
              <a:buFont typeface="Arial"/>
              <a:buChar char="–"/>
              <a:defRPr b="0" i="0" sz="1800" u="none" cap="none" strike="noStrike">
                <a:solidFill>
                  <a:srgbClr val="0066CC"/>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3pPr>
            <a:lvl4pPr indent="-228600" lvl="3" marL="1828800"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4pPr>
            <a:lvl5pPr indent="-228600" lvl="4" marL="2286000"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5pPr>
            <a:lvl6pPr indent="-228600" lvl="5" marL="2743200"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6pPr>
            <a:lvl7pPr indent="-228600" lvl="6" marL="3200400"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7pPr>
            <a:lvl8pPr indent="-228600" lvl="7" marL="3657600"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8pPr>
            <a:lvl9pPr indent="-228600" lvl="8" marL="4114800"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9pPr>
          </a:lstStyle>
          <a:p/>
        </p:txBody>
      </p:sp>
      <p:sp>
        <p:nvSpPr>
          <p:cNvPr id="12" name="Google Shape;12;p47"/>
          <p:cNvSpPr txBox="1"/>
          <p:nvPr>
            <p:ph idx="10" type="dt"/>
          </p:nvPr>
        </p:nvSpPr>
        <p:spPr>
          <a:xfrm>
            <a:off x="76200" y="6553200"/>
            <a:ext cx="3048000" cy="304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13" name="Google Shape;13;p47"/>
          <p:cNvSpPr txBox="1"/>
          <p:nvPr>
            <p:ph idx="11" type="ftr"/>
          </p:nvPr>
        </p:nvSpPr>
        <p:spPr>
          <a:xfrm>
            <a:off x="3733800" y="6553200"/>
            <a:ext cx="1600200" cy="304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14" name="Google Shape;14;p47"/>
          <p:cNvSpPr txBox="1"/>
          <p:nvPr>
            <p:ph idx="12" type="sldNum"/>
          </p:nvPr>
        </p:nvSpPr>
        <p:spPr>
          <a:xfrm>
            <a:off x="7315200" y="6553200"/>
            <a:ext cx="1752600" cy="3048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1pPr>
            <a:lvl2pPr indent="0" lvl="1" marL="0" marR="0" rt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2pPr>
            <a:lvl3pPr indent="0" lvl="2" marL="0" marR="0" rt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3pPr>
            <a:lvl4pPr indent="0" lvl="3" marL="0" marR="0" rt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4pPr>
            <a:lvl5pPr indent="0" lvl="4" marL="0" marR="0" rt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5pPr>
            <a:lvl6pPr indent="0" lvl="5" marL="0" marR="0" rt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6pPr>
            <a:lvl7pPr indent="0" lvl="6" marL="0" marR="0" rt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7pPr>
            <a:lvl8pPr indent="0" lvl="7" marL="0" marR="0" rt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8pPr>
            <a:lvl9pPr indent="0" lvl="8" marL="0" marR="0" rtl="0" algn="ctr">
              <a:spcBef>
                <a:spcPts val="0"/>
              </a:spcBef>
              <a:spcAft>
                <a:spcPts val="0"/>
              </a:spcAft>
              <a:buNone/>
              <a:defRPr b="0" i="0" sz="10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r>
              <a:rPr lang="en-US"/>
              <a:t> Fall 2017               Slide </a:t>
            </a:r>
            <a:fld id="{00000000-1234-1234-1234-123412341234}" type="slidenum">
              <a:rPr lang="en-US"/>
              <a:t>‹#›</a:t>
            </a:fld>
            <a:endParaRPr/>
          </a:p>
        </p:txBody>
      </p:sp>
      <p:cxnSp>
        <p:nvCxnSpPr>
          <p:cNvPr id="15" name="Google Shape;15;p47"/>
          <p:cNvCxnSpPr/>
          <p:nvPr/>
        </p:nvCxnSpPr>
        <p:spPr>
          <a:xfrm>
            <a:off x="228600" y="990600"/>
            <a:ext cx="8686800" cy="0"/>
          </a:xfrm>
          <a:prstGeom prst="straightConnector1">
            <a:avLst/>
          </a:prstGeom>
          <a:noFill/>
          <a:ln cap="flat" cmpd="tri" w="76200">
            <a:solidFill>
              <a:srgbClr val="DDD800"/>
            </a:solidFill>
            <a:prstDash val="solid"/>
            <a:round/>
            <a:headEnd len="sm" w="sm" type="none"/>
            <a:tailEnd len="sm" w="sm" type="none"/>
          </a:ln>
        </p:spPr>
      </p:cxnSp>
      <p:sp>
        <p:nvSpPr>
          <p:cNvPr id="16" name="Google Shape;16;p47"/>
          <p:cNvSpPr txBox="1"/>
          <p:nvPr/>
        </p:nvSpPr>
        <p:spPr>
          <a:xfrm>
            <a:off x="990600" y="381000"/>
            <a:ext cx="121920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600" u="none" cap="none" strike="noStrike">
              <a:solidFill>
                <a:schemeClr val="dk1"/>
              </a:solidFill>
              <a:latin typeface="Verdana"/>
              <a:ea typeface="Verdana"/>
              <a:cs typeface="Verdana"/>
              <a:sym typeface="Verdana"/>
            </a:endParaRPr>
          </a:p>
        </p:txBody>
      </p:sp>
      <p:cxnSp>
        <p:nvCxnSpPr>
          <p:cNvPr id="17" name="Google Shape;17;p47"/>
          <p:cNvCxnSpPr/>
          <p:nvPr/>
        </p:nvCxnSpPr>
        <p:spPr>
          <a:xfrm>
            <a:off x="152400" y="6477000"/>
            <a:ext cx="8839200" cy="0"/>
          </a:xfrm>
          <a:prstGeom prst="straightConnector1">
            <a:avLst/>
          </a:prstGeom>
          <a:noFill/>
          <a:ln cap="flat" cmpd="dbl" w="38100">
            <a:solidFill>
              <a:srgbClr val="DDD800"/>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3.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1.png"/><Relationship Id="rId4" Type="http://schemas.openxmlformats.org/officeDocument/2006/relationships/image" Target="../media/image16.png"/><Relationship Id="rId5" Type="http://schemas.openxmlformats.org/officeDocument/2006/relationships/image" Target="../media/image34.png"/><Relationship Id="rId6"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png"/><Relationship Id="rId4" Type="http://schemas.openxmlformats.org/officeDocument/2006/relationships/image" Target="../media/image21.png"/><Relationship Id="rId5" Type="http://schemas.openxmlformats.org/officeDocument/2006/relationships/image" Target="../media/image35.png"/><Relationship Id="rId6"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7.png"/><Relationship Id="rId4" Type="http://schemas.openxmlformats.org/officeDocument/2006/relationships/image" Target="../media/image27.png"/><Relationship Id="rId5"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9.png"/><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7.pn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6.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4.png"/><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6.png"/><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Interfacing</a:t>
            </a:r>
            <a:br>
              <a:rPr lang="en-US"/>
            </a:br>
            <a:r>
              <a:rPr lang="en-US"/>
              <a:t> </a:t>
            </a:r>
            <a:br>
              <a:rPr lang="en-US"/>
            </a:br>
            <a:r>
              <a:rPr lang="en-US"/>
              <a:t>Timer</a:t>
            </a:r>
            <a:endParaRPr i="1" sz="2800"/>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Overflow mode</a:t>
            </a:r>
            <a:endParaRPr/>
          </a:p>
        </p:txBody>
      </p:sp>
      <p:sp>
        <p:nvSpPr>
          <p:cNvPr id="165" name="Google Shape;165;p10"/>
          <p:cNvSpPr txBox="1"/>
          <p:nvPr/>
        </p:nvSpPr>
        <p:spPr>
          <a:xfrm>
            <a:off x="808630" y="1099757"/>
            <a:ext cx="810677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Problem Statement Redefined Again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Let’s flash an LED every 50 ms with CPU frequency 16 MHz using Interrupt.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concept here is that the hardware generates an interrupt every time the timer overflows. Since the required delay is greater than the maximum possible delay, obviously the timer will overflow. And whenever the timer overflows, an interrupt is fired. Now the question is </a:t>
            </a:r>
            <a:r>
              <a:rPr i="1" lang="en-US" sz="1800">
                <a:solidFill>
                  <a:schemeClr val="dk1"/>
                </a:solidFill>
                <a:latin typeface="Arial"/>
                <a:ea typeface="Arial"/>
                <a:cs typeface="Arial"/>
                <a:sym typeface="Arial"/>
              </a:rPr>
              <a:t>how many times should the interrupt be fired?</a:t>
            </a:r>
            <a:endParaRPr/>
          </a:p>
          <a:p>
            <a:pPr indent="-171450" lvl="0" marL="285750" marR="0" rtl="0" algn="l">
              <a:spcBef>
                <a:spcPts val="0"/>
              </a:spcBef>
              <a:spcAft>
                <a:spcPts val="0"/>
              </a:spcAft>
              <a:buClr>
                <a:schemeClr val="dk1"/>
              </a:buClr>
              <a:buSzPts val="1800"/>
              <a:buFont typeface="Arial"/>
              <a:buNone/>
            </a:pPr>
            <a:r>
              <a:t/>
            </a:r>
            <a:endParaRPr i="1"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For this, let’s do some calculation. it should take 4.096 ms for the timer to overflow. Now as soon as the timer overflows, an interrupt is fired and an Interrupt Service Routine (ISR) is executed. Now,</a:t>
            </a:r>
            <a:endParaRPr/>
          </a:p>
          <a:p>
            <a:pPr indent="0" lvl="0" marL="0" marR="0" rtl="0" algn="ctr">
              <a:spcBef>
                <a:spcPts val="0"/>
              </a:spcBef>
              <a:spcAft>
                <a:spcPts val="0"/>
              </a:spcAft>
              <a:buNone/>
            </a:pPr>
            <a:r>
              <a:rPr lang="en-US" sz="1800">
                <a:solidFill>
                  <a:srgbClr val="21218A"/>
                </a:solidFill>
                <a:latin typeface="Arial"/>
                <a:ea typeface="Arial"/>
                <a:cs typeface="Arial"/>
                <a:sym typeface="Arial"/>
              </a:rPr>
              <a:t>50 ms ÷ 4.096 ms = 12.207</a:t>
            </a:r>
            <a:endParaRPr/>
          </a:p>
          <a:p>
            <a:pPr indent="0" lvl="0" marL="0" marR="0" rtl="0" algn="l">
              <a:spcBef>
                <a:spcPts val="0"/>
              </a:spcBef>
              <a:spcAft>
                <a:spcPts val="0"/>
              </a:spcAft>
              <a:buNone/>
            </a:pPr>
            <a:r>
              <a:t/>
            </a:r>
            <a:endParaRPr sz="1800">
              <a:solidFill>
                <a:srgbClr val="21218A"/>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Overflow mode</a:t>
            </a:r>
            <a:endParaRPr/>
          </a:p>
        </p:txBody>
      </p:sp>
      <p:sp>
        <p:nvSpPr>
          <p:cNvPr id="172" name="Google Shape;172;p11"/>
          <p:cNvSpPr txBox="1"/>
          <p:nvPr/>
        </p:nvSpPr>
        <p:spPr>
          <a:xfrm>
            <a:off x="808630" y="1099757"/>
            <a:ext cx="810677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Problem Statement Redefined Again</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timer has overflown 12 times, 49.152 ms would have passed. After that, when the timer undergoes 13th iteration, it would achieve a delay of 50 ms. Thus, in the 13th iteration, we need a delay of 50 – 49.152 = 0.848 ms. At a frequency of 62.5 kHz (prescaler = 256), each tick takes 0.016 ms. Thus to achieve a delay of 0.848 ms, it would require 53 ticks. Thus, in the 13th iteration, we only allow the timer to count up to 53, and then reset it. All this can be achieved in the ISR as follows:</a:t>
            </a:r>
            <a:endParaRPr sz="1800">
              <a:solidFill>
                <a:srgbClr val="21218A"/>
              </a:solidFill>
              <a:latin typeface="Arial"/>
              <a:ea typeface="Arial"/>
              <a:cs typeface="Arial"/>
              <a:sym typeface="Arial"/>
            </a:endParaRPr>
          </a:p>
        </p:txBody>
      </p:sp>
      <p:sp>
        <p:nvSpPr>
          <p:cNvPr id="173" name="Google Shape;173;p11"/>
          <p:cNvSpPr/>
          <p:nvPr/>
        </p:nvSpPr>
        <p:spPr>
          <a:xfrm>
            <a:off x="1108881" y="3422866"/>
            <a:ext cx="7806519" cy="275479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800">
                <a:solidFill>
                  <a:srgbClr val="00B050"/>
                </a:solidFill>
                <a:latin typeface="Courier New"/>
                <a:ea typeface="Courier New"/>
                <a:cs typeface="Courier New"/>
                <a:sym typeface="Courier New"/>
              </a:rPr>
              <a:t>// global variable to count the number of overflows</a:t>
            </a:r>
            <a:endParaRPr sz="18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rgbClr val="4C4C4C"/>
                </a:solidFill>
                <a:latin typeface="Courier New"/>
                <a:ea typeface="Courier New"/>
                <a:cs typeface="Courier New"/>
                <a:sym typeface="Courier New"/>
              </a:rPr>
              <a:t>volatile</a:t>
            </a:r>
            <a:r>
              <a:rPr lang="en-US" sz="1800">
                <a:solidFill>
                  <a:srgbClr val="4C4C4C"/>
                </a:solidFill>
                <a:latin typeface="Consolas"/>
                <a:ea typeface="Consolas"/>
                <a:cs typeface="Consolas"/>
                <a:sym typeface="Consolas"/>
              </a:rPr>
              <a:t> </a:t>
            </a:r>
            <a:r>
              <a:rPr lang="en-US" sz="1800">
                <a:solidFill>
                  <a:srgbClr val="4C4C4C"/>
                </a:solidFill>
                <a:latin typeface="Courier New"/>
                <a:ea typeface="Courier New"/>
                <a:cs typeface="Courier New"/>
                <a:sym typeface="Courier New"/>
              </a:rPr>
              <a:t>uint8_t tot_overflow;</a:t>
            </a:r>
            <a:r>
              <a:rPr lang="en-US" sz="1800">
                <a:solidFill>
                  <a:srgbClr val="4C4C4C"/>
                </a:solidFill>
                <a:latin typeface="Consolas"/>
                <a:ea typeface="Consolas"/>
                <a:cs typeface="Consolas"/>
                <a:sym typeface="Consolas"/>
              </a:rPr>
              <a:t> </a:t>
            </a:r>
            <a:endParaRPr sz="18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rgbClr val="00B050"/>
                </a:solidFill>
                <a:latin typeface="Courier New"/>
                <a:ea typeface="Courier New"/>
                <a:cs typeface="Courier New"/>
                <a:sym typeface="Courier New"/>
              </a:rPr>
              <a:t>// TIMER0 overflow interrupt service routine</a:t>
            </a:r>
            <a:endParaRPr sz="18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rgbClr val="00B050"/>
                </a:solidFill>
                <a:latin typeface="Courier New"/>
                <a:ea typeface="Courier New"/>
                <a:cs typeface="Courier New"/>
                <a:sym typeface="Courier New"/>
              </a:rPr>
              <a:t>// called whenever TCNT0 overflows</a:t>
            </a:r>
            <a:endParaRPr sz="18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rgbClr val="4C4C4C"/>
                </a:solidFill>
                <a:latin typeface="Courier New"/>
                <a:ea typeface="Courier New"/>
                <a:cs typeface="Courier New"/>
                <a:sym typeface="Courier New"/>
              </a:rPr>
              <a:t>ISR(TIMER0_OVF_vect)</a:t>
            </a:r>
            <a:endParaRPr sz="18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rgbClr val="4C4C4C"/>
                </a:solidFill>
                <a:latin typeface="Courier New"/>
                <a:ea typeface="Courier New"/>
                <a:cs typeface="Courier New"/>
                <a:sym typeface="Courier New"/>
              </a:rPr>
              <a:t>{</a:t>
            </a:r>
            <a:endParaRPr sz="18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rgbClr val="4C4C4C"/>
                </a:solidFill>
                <a:latin typeface="Courier New"/>
                <a:ea typeface="Courier New"/>
                <a:cs typeface="Courier New"/>
                <a:sym typeface="Courier New"/>
              </a:rPr>
              <a:t>    </a:t>
            </a:r>
            <a:r>
              <a:rPr lang="en-US" sz="1800">
                <a:solidFill>
                  <a:srgbClr val="00B050"/>
                </a:solidFill>
                <a:latin typeface="Courier New"/>
                <a:ea typeface="Courier New"/>
                <a:cs typeface="Courier New"/>
                <a:sym typeface="Courier New"/>
              </a:rPr>
              <a:t>// keep a track of number of overflows</a:t>
            </a:r>
            <a:endParaRPr sz="18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rgbClr val="4C4C4C"/>
                </a:solidFill>
                <a:latin typeface="Courier New"/>
                <a:ea typeface="Courier New"/>
                <a:cs typeface="Courier New"/>
                <a:sym typeface="Courier New"/>
              </a:rPr>
              <a:t>    tot_overflow++;</a:t>
            </a:r>
            <a:endParaRPr sz="18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rgbClr val="4C4C4C"/>
                </a:solidFill>
                <a:latin typeface="Courier New"/>
                <a:ea typeface="Courier New"/>
                <a:cs typeface="Courier New"/>
                <a:sym typeface="Courier New"/>
              </a:rPr>
              <a:t>}</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Overflow mode</a:t>
            </a:r>
            <a:endParaRPr/>
          </a:p>
        </p:txBody>
      </p:sp>
      <p:sp>
        <p:nvSpPr>
          <p:cNvPr id="180" name="Google Shape;180;p12"/>
          <p:cNvSpPr/>
          <p:nvPr/>
        </p:nvSpPr>
        <p:spPr>
          <a:xfrm>
            <a:off x="485633" y="1066800"/>
            <a:ext cx="8686800" cy="5361724"/>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void</a:t>
            </a:r>
            <a:r>
              <a:rPr lang="en-US" sz="1600">
                <a:solidFill>
                  <a:srgbClr val="4C4C4C"/>
                </a:solidFill>
                <a:latin typeface="Consolas"/>
                <a:ea typeface="Consolas"/>
                <a:cs typeface="Consolas"/>
                <a:sym typeface="Consolas"/>
              </a:rPr>
              <a:t> </a:t>
            </a:r>
            <a:r>
              <a:rPr lang="en-US" sz="1600">
                <a:solidFill>
                  <a:srgbClr val="4C4C4C"/>
                </a:solidFill>
                <a:latin typeface="Courier New"/>
                <a:ea typeface="Courier New"/>
                <a:cs typeface="Courier New"/>
                <a:sym typeface="Courier New"/>
              </a:rPr>
              <a:t>main(void)</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a:t>
            </a:r>
            <a:r>
              <a:rPr lang="en-US" sz="1600">
                <a:solidFill>
                  <a:srgbClr val="00B050"/>
                </a:solidFill>
                <a:latin typeface="Courier New"/>
                <a:ea typeface="Courier New"/>
                <a:cs typeface="Courier New"/>
                <a:sym typeface="Courier New"/>
              </a:rPr>
              <a:t>// connect led to pin PC0</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DDRC |= (1 &lt;&lt; 0);</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a:t>
            </a:r>
            <a:r>
              <a:rPr lang="en-US" sz="1600">
                <a:solidFill>
                  <a:srgbClr val="00B050"/>
                </a:solidFill>
                <a:latin typeface="Courier New"/>
                <a:ea typeface="Courier New"/>
                <a:cs typeface="Courier New"/>
                <a:sym typeface="Courier New"/>
              </a:rPr>
              <a:t> // initialize timer</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timer0_init();</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a:t>
            </a:r>
            <a:r>
              <a:rPr lang="en-US" sz="1600">
                <a:solidFill>
                  <a:srgbClr val="00B050"/>
                </a:solidFill>
                <a:latin typeface="Courier New"/>
                <a:ea typeface="Courier New"/>
                <a:cs typeface="Courier New"/>
                <a:sym typeface="Courier New"/>
              </a:rPr>
              <a:t> // loop forever</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while(1){</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a:t>
            </a:r>
            <a:r>
              <a:rPr lang="en-US" sz="1600">
                <a:solidFill>
                  <a:srgbClr val="00B050"/>
                </a:solidFill>
                <a:latin typeface="Courier New"/>
                <a:ea typeface="Courier New"/>
                <a:cs typeface="Courier New"/>
                <a:sym typeface="Courier New"/>
              </a:rPr>
              <a:t>// check if no. of overflows = 12</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if</a:t>
            </a:r>
            <a:r>
              <a:rPr lang="en-US" sz="1600">
                <a:solidFill>
                  <a:srgbClr val="4C4C4C"/>
                </a:solidFill>
                <a:latin typeface="Consolas"/>
                <a:ea typeface="Consolas"/>
                <a:cs typeface="Consolas"/>
                <a:sym typeface="Consolas"/>
              </a:rPr>
              <a:t> </a:t>
            </a:r>
            <a:r>
              <a:rPr lang="en-US" sz="1600">
                <a:solidFill>
                  <a:srgbClr val="4C4C4C"/>
                </a:solidFill>
                <a:latin typeface="Courier New"/>
                <a:ea typeface="Courier New"/>
                <a:cs typeface="Courier New"/>
                <a:sym typeface="Courier New"/>
              </a:rPr>
              <a:t>(tot_overflow &gt;= 12)  </a:t>
            </a:r>
            <a:r>
              <a:rPr lang="en-US" sz="1600">
                <a:solidFill>
                  <a:srgbClr val="00B050"/>
                </a:solidFill>
                <a:latin typeface="Courier New"/>
                <a:ea typeface="Courier New"/>
                <a:cs typeface="Courier New"/>
                <a:sym typeface="Courier New"/>
              </a:rPr>
              <a:t>// NOTE: '&gt;=' is used</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a:t>
            </a:r>
            <a:r>
              <a:rPr lang="en-US" sz="1600">
                <a:solidFill>
                  <a:srgbClr val="00B050"/>
                </a:solidFill>
                <a:latin typeface="Courier New"/>
                <a:ea typeface="Courier New"/>
                <a:cs typeface="Courier New"/>
                <a:sym typeface="Courier New"/>
              </a:rPr>
              <a:t> // check if the timer count reaches 53</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if</a:t>
            </a:r>
            <a:r>
              <a:rPr lang="en-US" sz="1600">
                <a:solidFill>
                  <a:srgbClr val="4C4C4C"/>
                </a:solidFill>
                <a:latin typeface="Consolas"/>
                <a:ea typeface="Consolas"/>
                <a:cs typeface="Consolas"/>
                <a:sym typeface="Consolas"/>
              </a:rPr>
              <a:t> </a:t>
            </a:r>
            <a:r>
              <a:rPr lang="en-US" sz="1600">
                <a:solidFill>
                  <a:srgbClr val="4C4C4C"/>
                </a:solidFill>
                <a:latin typeface="Courier New"/>
                <a:ea typeface="Courier New"/>
                <a:cs typeface="Courier New"/>
                <a:sym typeface="Courier New"/>
              </a:rPr>
              <a:t>(TCNT0 &gt;= 53){</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PORTC ^= (1 &lt;&lt; 0);    </a:t>
            </a:r>
            <a:r>
              <a:rPr lang="en-US" sz="1600">
                <a:solidFill>
                  <a:srgbClr val="00B050"/>
                </a:solidFill>
                <a:latin typeface="Courier New"/>
                <a:ea typeface="Courier New"/>
                <a:cs typeface="Courier New"/>
                <a:sym typeface="Courier New"/>
              </a:rPr>
              <a:t>// toggles the led</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TCNT0 = 0;            </a:t>
            </a:r>
            <a:r>
              <a:rPr lang="en-US" sz="1600">
                <a:solidFill>
                  <a:srgbClr val="00B050"/>
                </a:solidFill>
                <a:latin typeface="Courier New"/>
                <a:ea typeface="Courier New"/>
                <a:cs typeface="Courier New"/>
                <a:sym typeface="Courier New"/>
              </a:rPr>
              <a:t>// reset counter</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tot_overflow = 0;     </a:t>
            </a:r>
            <a:r>
              <a:rPr lang="en-US" sz="1600">
                <a:solidFill>
                  <a:srgbClr val="00B050"/>
                </a:solidFill>
                <a:latin typeface="Courier New"/>
                <a:ea typeface="Courier New"/>
                <a:cs typeface="Courier New"/>
                <a:sym typeface="Courier New"/>
              </a:rPr>
              <a:t>// reset overflow counter</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Overflow mode</a:t>
            </a:r>
            <a:endParaRPr/>
          </a:p>
        </p:txBody>
      </p:sp>
      <p:sp>
        <p:nvSpPr>
          <p:cNvPr id="187" name="Google Shape;187;p13"/>
          <p:cNvSpPr txBox="1"/>
          <p:nvPr/>
        </p:nvSpPr>
        <p:spPr>
          <a:xfrm>
            <a:off x="808630" y="1099757"/>
            <a:ext cx="8106770" cy="5509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21218A"/>
              </a:buClr>
              <a:buSzPts val="1800"/>
              <a:buFont typeface="Arial"/>
              <a:buChar char="•"/>
            </a:pPr>
            <a:r>
              <a:rPr lang="en-US" sz="1800">
                <a:solidFill>
                  <a:srgbClr val="21218A"/>
                </a:solidFill>
                <a:latin typeface="Arial"/>
                <a:ea typeface="Arial"/>
                <a:cs typeface="Arial"/>
                <a:sym typeface="Arial"/>
              </a:rPr>
              <a:t>How to enable the interrupt feature. For this, you should be aware of the following registers.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rgbClr val="FF3300"/>
              </a:buClr>
              <a:buSzPts val="1800"/>
              <a:buFont typeface="Arial"/>
              <a:buChar char="•"/>
            </a:pPr>
            <a:r>
              <a:rPr lang="en-US" sz="1800">
                <a:solidFill>
                  <a:srgbClr val="FF3300"/>
                </a:solidFill>
                <a:latin typeface="Arial"/>
                <a:ea typeface="Arial"/>
                <a:cs typeface="Arial"/>
                <a:sym typeface="Arial"/>
              </a:rPr>
              <a:t>TIMSK0 Register – Timer/Counter Interrupt Mask Register</a:t>
            </a:r>
            <a:endParaRPr/>
          </a:p>
          <a:p>
            <a:pPr indent="0" lvl="0" marL="0" marR="0" rtl="0" algn="l">
              <a:spcBef>
                <a:spcPts val="0"/>
              </a:spcBef>
              <a:spcAft>
                <a:spcPts val="0"/>
              </a:spcAft>
              <a:buNone/>
            </a:pPr>
            <a:r>
              <a:t/>
            </a:r>
            <a:endParaRPr sz="1800">
              <a:solidFill>
                <a:srgbClr val="FF3300"/>
              </a:solidFill>
              <a:latin typeface="Arial"/>
              <a:ea typeface="Arial"/>
              <a:cs typeface="Arial"/>
              <a:sym typeface="Arial"/>
            </a:endParaRPr>
          </a:p>
          <a:p>
            <a:pPr indent="0" lvl="0" marL="0" marR="0" rtl="0" algn="l">
              <a:spcBef>
                <a:spcPts val="0"/>
              </a:spcBef>
              <a:spcAft>
                <a:spcPts val="0"/>
              </a:spcAft>
              <a:buNone/>
            </a:pPr>
            <a:r>
              <a:t/>
            </a:r>
            <a:endParaRPr sz="1800">
              <a:solidFill>
                <a:srgbClr val="FF3300"/>
              </a:solidFill>
              <a:latin typeface="Arial"/>
              <a:ea typeface="Arial"/>
              <a:cs typeface="Arial"/>
              <a:sym typeface="Arial"/>
            </a:endParaRPr>
          </a:p>
          <a:p>
            <a:pPr indent="0" lvl="0" marL="0" marR="0" rtl="0" algn="l">
              <a:spcBef>
                <a:spcPts val="0"/>
              </a:spcBef>
              <a:spcAft>
                <a:spcPts val="0"/>
              </a:spcAft>
              <a:buNone/>
            </a:pPr>
            <a:r>
              <a:t/>
            </a:r>
            <a:endParaRPr sz="1800">
              <a:solidFill>
                <a:srgbClr val="FF3300"/>
              </a:solidFill>
              <a:latin typeface="Arial"/>
              <a:ea typeface="Arial"/>
              <a:cs typeface="Arial"/>
              <a:sym typeface="Arial"/>
            </a:endParaRPr>
          </a:p>
          <a:p>
            <a:pPr indent="0" lvl="0" marL="0" marR="0" rtl="0" algn="l">
              <a:spcBef>
                <a:spcPts val="0"/>
              </a:spcBef>
              <a:spcAft>
                <a:spcPts val="0"/>
              </a:spcAft>
              <a:buNone/>
            </a:pPr>
            <a:r>
              <a:t/>
            </a:r>
            <a:endParaRPr sz="1800">
              <a:solidFill>
                <a:srgbClr val="FF3300"/>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It is a common register for all the three timers. Setting </a:t>
            </a:r>
            <a:r>
              <a:rPr b="1" lang="en-US" sz="1800">
                <a:solidFill>
                  <a:schemeClr val="dk1"/>
                </a:solidFill>
                <a:latin typeface="Arial"/>
                <a:ea typeface="Arial"/>
                <a:cs typeface="Arial"/>
                <a:sym typeface="Arial"/>
              </a:rPr>
              <a:t>TOIE0 (</a:t>
            </a:r>
            <a:r>
              <a:rPr lang="en-US" sz="1800">
                <a:solidFill>
                  <a:schemeClr val="dk1"/>
                </a:solidFill>
                <a:latin typeface="Arial"/>
                <a:ea typeface="Arial"/>
                <a:cs typeface="Arial"/>
                <a:sym typeface="Arial"/>
              </a:rPr>
              <a:t>Timer/Counter0 Overflow Interrupt Enable) bit to ‘1’ enables the TIMER0 overflow interrupt.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rgbClr val="FF3300"/>
              </a:buClr>
              <a:buSzPts val="1800"/>
              <a:buFont typeface="Arial"/>
              <a:buChar char="•"/>
            </a:pPr>
            <a:r>
              <a:rPr lang="en-US" sz="1800">
                <a:solidFill>
                  <a:srgbClr val="FF3300"/>
                </a:solidFill>
                <a:latin typeface="Arial"/>
                <a:ea typeface="Arial"/>
                <a:cs typeface="Arial"/>
                <a:sym typeface="Arial"/>
              </a:rPr>
              <a:t>TIFR Register (Flag register) – Timer/Counter 0 Interrupt Flag Register</a:t>
            </a:r>
            <a:endParaRPr/>
          </a:p>
          <a:p>
            <a:pPr indent="-171450" lvl="0" marL="285750" marR="0" rtl="0" algn="l">
              <a:spcBef>
                <a:spcPts val="0"/>
              </a:spcBef>
              <a:spcAft>
                <a:spcPts val="0"/>
              </a:spcAft>
              <a:buClr>
                <a:schemeClr val="dk1"/>
              </a:buClr>
              <a:buSzPts val="1800"/>
              <a:buFont typeface="Arial"/>
              <a:buNone/>
            </a:pPr>
            <a:r>
              <a:t/>
            </a:r>
            <a:endParaRPr sz="1800">
              <a:solidFill>
                <a:srgbClr val="FF3300"/>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rgbClr val="FF3300"/>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rgbClr val="FF3300"/>
              </a:solidFill>
              <a:latin typeface="Arial"/>
              <a:ea typeface="Arial"/>
              <a:cs typeface="Arial"/>
              <a:sym typeface="Arial"/>
            </a:endParaRPr>
          </a:p>
          <a:p>
            <a:pPr indent="0" lvl="0" marL="0" marR="0" rtl="0" algn="l">
              <a:spcBef>
                <a:spcPts val="0"/>
              </a:spcBef>
              <a:spcAft>
                <a:spcPts val="0"/>
              </a:spcAft>
              <a:buNone/>
            </a:pPr>
            <a:r>
              <a:t/>
            </a:r>
            <a:endParaRPr sz="1800">
              <a:solidFill>
                <a:srgbClr val="FF3300"/>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The bit TOV0 (Timer/Counter0 Overflow Flag</a:t>
            </a:r>
            <a:r>
              <a:rPr lang="en-US" sz="2800">
                <a:solidFill>
                  <a:schemeClr val="dk1"/>
                </a:solidFill>
                <a:latin typeface="Arial"/>
                <a:ea typeface="Arial"/>
                <a:cs typeface="Arial"/>
                <a:sym typeface="Arial"/>
              </a:rPr>
              <a:t>)</a:t>
            </a:r>
            <a:r>
              <a:rPr lang="en-US" sz="1800">
                <a:solidFill>
                  <a:schemeClr val="dk1"/>
                </a:solidFill>
                <a:latin typeface="Arial"/>
                <a:ea typeface="Arial"/>
                <a:cs typeface="Arial"/>
                <a:sym typeface="Arial"/>
              </a:rPr>
              <a:t> is set (one) when an overflow occurs in Timer/Counter0. TOV0 is cleared by hardware when executing the corresponding interrupt handling vector. </a:t>
            </a:r>
            <a:endParaRPr sz="1800">
              <a:solidFill>
                <a:srgbClr val="FF3300"/>
              </a:solidFill>
              <a:latin typeface="Arial"/>
              <a:ea typeface="Arial"/>
              <a:cs typeface="Arial"/>
              <a:sym typeface="Arial"/>
            </a:endParaRPr>
          </a:p>
        </p:txBody>
      </p:sp>
      <p:pic>
        <p:nvPicPr>
          <p:cNvPr id="188" name="Google Shape;188;p13"/>
          <p:cNvPicPr preferRelativeResize="0"/>
          <p:nvPr/>
        </p:nvPicPr>
        <p:blipFill rotWithShape="1">
          <a:blip r:embed="rId3">
            <a:alphaModFix/>
          </a:blip>
          <a:srcRect b="0" l="0" r="0" t="0"/>
          <a:stretch/>
        </p:blipFill>
        <p:spPr>
          <a:xfrm>
            <a:off x="1140643" y="2264295"/>
            <a:ext cx="6829425" cy="904875"/>
          </a:xfrm>
          <a:prstGeom prst="rect">
            <a:avLst/>
          </a:prstGeom>
          <a:noFill/>
          <a:ln>
            <a:noFill/>
          </a:ln>
        </p:spPr>
      </p:pic>
      <p:pic>
        <p:nvPicPr>
          <p:cNvPr id="189" name="Google Shape;189;p13"/>
          <p:cNvPicPr preferRelativeResize="0"/>
          <p:nvPr/>
        </p:nvPicPr>
        <p:blipFill rotWithShape="1">
          <a:blip r:embed="rId4">
            <a:alphaModFix/>
          </a:blip>
          <a:srcRect b="0" l="0" r="0" t="0"/>
          <a:stretch/>
        </p:blipFill>
        <p:spPr>
          <a:xfrm>
            <a:off x="1381125" y="4448175"/>
            <a:ext cx="6619875" cy="1038225"/>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4"/>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Overflow mode</a:t>
            </a:r>
            <a:endParaRPr/>
          </a:p>
        </p:txBody>
      </p:sp>
      <p:sp>
        <p:nvSpPr>
          <p:cNvPr id="196" name="Google Shape;196;p14"/>
          <p:cNvSpPr txBox="1"/>
          <p:nvPr/>
        </p:nvSpPr>
        <p:spPr>
          <a:xfrm>
            <a:off x="762000" y="1066800"/>
            <a:ext cx="7848600" cy="240065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Enabling Global Interrupts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In the AVRs, there’s only one single bit which handles all the interrupts. Thus, to enable it, we need to enable the global interrupts. This is done by calling a function named sei(). According to the previous regs the init function will be as follows: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97" name="Google Shape;197;p14"/>
          <p:cNvSpPr/>
          <p:nvPr/>
        </p:nvSpPr>
        <p:spPr>
          <a:xfrm>
            <a:off x="762000" y="2590800"/>
            <a:ext cx="7467600" cy="378090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#include &lt;avr/io.h&gt;</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#include &lt;avr/interrupt.h&gt; </a:t>
            </a:r>
            <a:r>
              <a:rPr lang="en-US" sz="1600">
                <a:solidFill>
                  <a:srgbClr val="4C4C4C"/>
                </a:solidFill>
                <a:latin typeface="Consolas"/>
                <a:ea typeface="Consolas"/>
                <a:cs typeface="Consolas"/>
                <a:sym typeface="Consolas"/>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00B050"/>
                </a:solidFill>
                <a:latin typeface="Courier New"/>
                <a:ea typeface="Courier New"/>
                <a:cs typeface="Courier New"/>
                <a:sym typeface="Courier New"/>
              </a:rPr>
              <a:t>// initialize timer, interrupt and variable</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void</a:t>
            </a:r>
            <a:r>
              <a:rPr lang="en-US" sz="1600">
                <a:solidFill>
                  <a:srgbClr val="4C4C4C"/>
                </a:solidFill>
                <a:latin typeface="Consolas"/>
                <a:ea typeface="Consolas"/>
                <a:cs typeface="Consolas"/>
                <a:sym typeface="Consolas"/>
              </a:rPr>
              <a:t> </a:t>
            </a:r>
            <a:r>
              <a:rPr lang="en-US" sz="1600">
                <a:solidFill>
                  <a:srgbClr val="4C4C4C"/>
                </a:solidFill>
                <a:latin typeface="Courier New"/>
                <a:ea typeface="Courier New"/>
                <a:cs typeface="Courier New"/>
                <a:sym typeface="Courier New"/>
              </a:rPr>
              <a:t>timer0_init(){</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a:t>
            </a:r>
            <a:r>
              <a:rPr lang="en-US" sz="1600">
                <a:solidFill>
                  <a:srgbClr val="00B050"/>
                </a:solidFill>
                <a:latin typeface="Courier New"/>
                <a:ea typeface="Courier New"/>
                <a:cs typeface="Courier New"/>
                <a:sym typeface="Courier New"/>
              </a:rPr>
              <a:t>// set up timer with prescaler = 256</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TCCR0B |= (1 &lt;&lt; CS02);</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a:t>
            </a:r>
            <a:r>
              <a:rPr lang="en-US" sz="1600">
                <a:solidFill>
                  <a:srgbClr val="00B050"/>
                </a:solidFill>
                <a:latin typeface="Courier New"/>
                <a:ea typeface="Courier New"/>
                <a:cs typeface="Courier New"/>
                <a:sym typeface="Courier New"/>
              </a:rPr>
              <a:t>// initialize counter</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TCNT0 = 0;</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a:t>
            </a:r>
            <a:r>
              <a:rPr lang="en-US" sz="1600">
                <a:solidFill>
                  <a:srgbClr val="00B050"/>
                </a:solidFill>
                <a:latin typeface="Courier New"/>
                <a:ea typeface="Courier New"/>
                <a:cs typeface="Courier New"/>
                <a:sym typeface="Courier New"/>
              </a:rPr>
              <a:t>// enable overflow interrupt</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TIMSK0 |= (1 &lt;&lt; TOIE0);</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a:t>
            </a:r>
            <a:r>
              <a:rPr lang="en-US" sz="1600">
                <a:solidFill>
                  <a:srgbClr val="00B050"/>
                </a:solidFill>
                <a:latin typeface="Courier New"/>
                <a:ea typeface="Courier New"/>
                <a:cs typeface="Courier New"/>
                <a:sym typeface="Courier New"/>
              </a:rPr>
              <a:t>// enable global interrupts</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sei();</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a:t>
            </a:r>
            <a:r>
              <a:rPr lang="en-US" sz="1600">
                <a:solidFill>
                  <a:srgbClr val="00B050"/>
                </a:solidFill>
                <a:latin typeface="Courier New"/>
                <a:ea typeface="Courier New"/>
                <a:cs typeface="Courier New"/>
                <a:sym typeface="Courier New"/>
              </a:rPr>
              <a:t>// initialize overflow counter variable</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4C4C4C"/>
                </a:solidFill>
                <a:latin typeface="Courier New"/>
                <a:ea typeface="Courier New"/>
                <a:cs typeface="Courier New"/>
                <a:sym typeface="Courier New"/>
              </a:rPr>
              <a:t>    tot_overflow = 0;</a:t>
            </a:r>
            <a:r>
              <a:rPr lang="en-US" sz="1600">
                <a:solidFill>
                  <a:schemeClr val="dk1"/>
                </a:solidFill>
                <a:latin typeface="Calibri"/>
                <a:ea typeface="Calibri"/>
                <a:cs typeface="Calibri"/>
                <a:sym typeface="Calibri"/>
              </a:rPr>
              <a:t> </a:t>
            </a:r>
            <a:r>
              <a:rPr lang="en-US" sz="1600">
                <a:solidFill>
                  <a:srgbClr val="4C4C4C"/>
                </a:solidFill>
                <a:latin typeface="Courier New"/>
                <a:ea typeface="Courier New"/>
                <a:cs typeface="Courier New"/>
                <a:sym typeface="Courier New"/>
              </a:rPr>
              <a:t>}</a:t>
            </a:r>
            <a:r>
              <a:rPr lang="en-US" sz="1600">
                <a:solidFill>
                  <a:srgbClr val="4C4C4C"/>
                </a:solidFill>
                <a:latin typeface="Consolas"/>
                <a:ea typeface="Consolas"/>
                <a:cs typeface="Consolas"/>
                <a:sym typeface="Consolas"/>
              </a:rPr>
              <a:t> </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5"/>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Compare match mode (CTC)</a:t>
            </a:r>
            <a:endParaRPr/>
          </a:p>
        </p:txBody>
      </p:sp>
      <p:sp>
        <p:nvSpPr>
          <p:cNvPr id="204" name="Google Shape;204;p15"/>
          <p:cNvSpPr txBox="1"/>
          <p:nvPr/>
        </p:nvSpPr>
        <p:spPr>
          <a:xfrm>
            <a:off x="457200" y="1219200"/>
            <a:ext cx="8382000" cy="3323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AVR timers can operate not only in overflow mode but there are different modes it can be operated in as follows: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Normal mode (Overflow).</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Clear Timer on Compare mode (CTC) or Compare Match mode.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Pulse Width Modulation mode (PWM).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rgbClr val="FF3300"/>
                </a:solidFill>
                <a:latin typeface="Arial"/>
                <a:ea typeface="Arial"/>
                <a:cs typeface="Arial"/>
                <a:sym typeface="Arial"/>
              </a:rPr>
              <a:t>Clear Timer on Compare (CTC) Mode: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Suppose that We had two timer values with us – Set Point (SP) and Process Value (PV). In every iteration, we used to compare the process value with the set point. Once the process value becomes equal (or exceeds) the set point, the process value is reset.</a:t>
            </a:r>
            <a:br>
              <a:rPr lang="en-US" sz="1200">
                <a:solidFill>
                  <a:schemeClr val="dk1"/>
                </a:solidFill>
                <a:latin typeface="Arial"/>
                <a:ea typeface="Arial"/>
                <a:cs typeface="Arial"/>
                <a:sym typeface="Arial"/>
              </a:rPr>
            </a:br>
            <a:endParaRPr sz="1200">
              <a:solidFill>
                <a:schemeClr val="dk1"/>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Compare match mode (CTC)</a:t>
            </a:r>
            <a:endParaRPr/>
          </a:p>
        </p:txBody>
      </p:sp>
      <p:sp>
        <p:nvSpPr>
          <p:cNvPr id="211" name="Google Shape;211;p16"/>
          <p:cNvSpPr txBox="1"/>
          <p:nvPr/>
        </p:nvSpPr>
        <p:spPr>
          <a:xfrm>
            <a:off x="457200" y="1219200"/>
            <a:ext cx="838200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3300"/>
                </a:solidFill>
                <a:latin typeface="Arial"/>
                <a:ea typeface="Arial"/>
                <a:cs typeface="Arial"/>
                <a:sym typeface="Arial"/>
              </a:rPr>
              <a:t>Problem Statement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We need to flash an LED every 100 ms with CPU frequency 16 MHz.</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i="1" lang="en-US" sz="2000" u="sng">
                <a:solidFill>
                  <a:schemeClr val="dk1"/>
                </a:solidFill>
                <a:latin typeface="Arial"/>
                <a:ea typeface="Arial"/>
                <a:cs typeface="Arial"/>
                <a:sym typeface="Arial"/>
              </a:rPr>
              <a:t>Methodology – Using CTC Mode</a:t>
            </a:r>
            <a:endParaRPr/>
          </a:p>
          <a:p>
            <a:pPr indent="0" lvl="0" marL="0" marR="0" rtl="0" algn="l">
              <a:spcBef>
                <a:spcPts val="0"/>
              </a:spcBef>
              <a:spcAft>
                <a:spcPts val="0"/>
              </a:spcAft>
              <a:buNone/>
            </a:pPr>
            <a:r>
              <a:t/>
            </a:r>
            <a:endParaRPr i="1" sz="2000" u="sng">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Now, given Freq_CPU = 16 MHz, with a prescaler of 64, the frequency of the clock pulse reduces to 250 kHz. With a Required Delay = 100 ms, we get the Timer Count to be equal to 24999. Up until now, we would have let the value of the timer increment, and check its value every iteration, whether it’s equal to 24999 or not, and then reset the timer. Now, the same will be done in hardware! We won’t check its value every time in software! We will simply check whether the flag bit is set or not.</a:t>
            </a:r>
            <a:endParaRPr/>
          </a:p>
          <a:p>
            <a:pPr indent="0" lvl="0" marL="0" marR="0" rtl="0" algn="l">
              <a:spcBef>
                <a:spcPts val="0"/>
              </a:spcBef>
              <a:spcAft>
                <a:spcPts val="0"/>
              </a:spcAft>
              <a:buNone/>
            </a:pPr>
            <a:r>
              <a:t/>
            </a:r>
            <a:endParaRPr sz="1600">
              <a:solidFill>
                <a:srgbClr val="FF3300"/>
              </a:solidFill>
              <a:latin typeface="Arial"/>
              <a:ea typeface="Arial"/>
              <a:cs typeface="Arial"/>
              <a:sym typeface="Arial"/>
            </a:endParaRPr>
          </a:p>
        </p:txBody>
      </p:sp>
      <p:pic>
        <p:nvPicPr>
          <p:cNvPr id="212" name="Google Shape;212;p16"/>
          <p:cNvPicPr preferRelativeResize="0"/>
          <p:nvPr/>
        </p:nvPicPr>
        <p:blipFill rotWithShape="1">
          <a:blip r:embed="rId3">
            <a:alphaModFix/>
          </a:blip>
          <a:srcRect b="0" l="0" r="0" t="0"/>
          <a:stretch/>
        </p:blipFill>
        <p:spPr>
          <a:xfrm>
            <a:off x="2514600" y="5004852"/>
            <a:ext cx="4010025" cy="609600"/>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Compare match mode (CTC)</a:t>
            </a:r>
            <a:endParaRPr/>
          </a:p>
        </p:txBody>
      </p:sp>
      <p:sp>
        <p:nvSpPr>
          <p:cNvPr id="219" name="Google Shape;219;p17"/>
          <p:cNvSpPr txBox="1"/>
          <p:nvPr/>
        </p:nvSpPr>
        <p:spPr>
          <a:xfrm>
            <a:off x="457200" y="1219200"/>
            <a:ext cx="8534400" cy="4462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Now, let me introduce you to the register bits which help you to implement this CTC Mode.</a:t>
            </a:r>
            <a:endParaRPr/>
          </a:p>
          <a:p>
            <a:pPr indent="0" lvl="0" marL="0" marR="0" rtl="0" algn="l">
              <a:spcBef>
                <a:spcPts val="0"/>
              </a:spcBef>
              <a:spcAft>
                <a:spcPts val="0"/>
              </a:spcAft>
              <a:buNone/>
            </a:pPr>
            <a:r>
              <a:t/>
            </a:r>
            <a:endParaRPr sz="2000">
              <a:solidFill>
                <a:srgbClr val="FF3300"/>
              </a:solidFill>
              <a:latin typeface="Arial"/>
              <a:ea typeface="Arial"/>
              <a:cs typeface="Arial"/>
              <a:sym typeface="Arial"/>
            </a:endParaRPr>
          </a:p>
          <a:p>
            <a:pPr indent="-285750" lvl="0" marL="285750" marR="0" rtl="0" algn="l">
              <a:spcBef>
                <a:spcPts val="0"/>
              </a:spcBef>
              <a:spcAft>
                <a:spcPts val="0"/>
              </a:spcAft>
              <a:buClr>
                <a:srgbClr val="FF3300"/>
              </a:buClr>
              <a:buSzPts val="1600"/>
              <a:buFont typeface="Arial"/>
              <a:buChar char="•"/>
            </a:pPr>
            <a:r>
              <a:rPr lang="en-US" sz="1600">
                <a:solidFill>
                  <a:srgbClr val="FF3300"/>
                </a:solidFill>
                <a:latin typeface="Arial"/>
                <a:ea typeface="Arial"/>
                <a:cs typeface="Arial"/>
                <a:sym typeface="Arial"/>
              </a:rPr>
              <a:t>TCCR1A and TCCR1B Registers (Timer/Counter1 Control Register)</a:t>
            </a:r>
            <a:endParaRPr/>
          </a:p>
          <a:p>
            <a:pPr indent="0" lvl="0" marL="0" marR="0" rtl="0" algn="l">
              <a:spcBef>
                <a:spcPts val="0"/>
              </a:spcBef>
              <a:spcAft>
                <a:spcPts val="0"/>
              </a:spcAft>
              <a:buNone/>
            </a:pPr>
            <a:r>
              <a:t/>
            </a:r>
            <a:endParaRPr sz="1600">
              <a:solidFill>
                <a:srgbClr val="FF3300"/>
              </a:solidFill>
              <a:latin typeface="Arial"/>
              <a:ea typeface="Arial"/>
              <a:cs typeface="Arial"/>
              <a:sym typeface="Arial"/>
            </a:endParaRPr>
          </a:p>
          <a:p>
            <a:pPr indent="0" lvl="0" marL="0" marR="0" rtl="0" algn="l">
              <a:spcBef>
                <a:spcPts val="0"/>
              </a:spcBef>
              <a:spcAft>
                <a:spcPts val="0"/>
              </a:spcAft>
              <a:buNone/>
            </a:pPr>
            <a:r>
              <a:t/>
            </a:r>
            <a:endParaRPr sz="1600">
              <a:solidFill>
                <a:srgbClr val="FF3300"/>
              </a:solidFill>
              <a:latin typeface="Arial"/>
              <a:ea typeface="Arial"/>
              <a:cs typeface="Arial"/>
              <a:sym typeface="Arial"/>
            </a:endParaRPr>
          </a:p>
          <a:p>
            <a:pPr indent="0" lvl="0" marL="0" marR="0" rtl="0" algn="l">
              <a:spcBef>
                <a:spcPts val="0"/>
              </a:spcBef>
              <a:spcAft>
                <a:spcPts val="0"/>
              </a:spcAft>
              <a:buNone/>
            </a:pPr>
            <a:r>
              <a:t/>
            </a:r>
            <a:endParaRPr sz="1600">
              <a:solidFill>
                <a:srgbClr val="FF3300"/>
              </a:solidFill>
              <a:latin typeface="Arial"/>
              <a:ea typeface="Arial"/>
              <a:cs typeface="Arial"/>
              <a:sym typeface="Arial"/>
            </a:endParaRPr>
          </a:p>
          <a:p>
            <a:pPr indent="0" lvl="0" marL="0" marR="0" rtl="0" algn="l">
              <a:spcBef>
                <a:spcPts val="0"/>
              </a:spcBef>
              <a:spcAft>
                <a:spcPts val="0"/>
              </a:spcAft>
              <a:buNone/>
            </a:pPr>
            <a:r>
              <a:t/>
            </a:r>
            <a:endParaRPr sz="1600">
              <a:solidFill>
                <a:srgbClr val="FF3300"/>
              </a:solidFill>
              <a:latin typeface="Arial"/>
              <a:ea typeface="Arial"/>
              <a:cs typeface="Arial"/>
              <a:sym typeface="Arial"/>
            </a:endParaRPr>
          </a:p>
          <a:p>
            <a:pPr indent="0" lvl="0" marL="0" marR="0" rtl="0" algn="l">
              <a:spcBef>
                <a:spcPts val="0"/>
              </a:spcBef>
              <a:spcAft>
                <a:spcPts val="0"/>
              </a:spcAft>
              <a:buNone/>
            </a:pPr>
            <a:r>
              <a:t/>
            </a:r>
            <a:endParaRPr sz="1600">
              <a:solidFill>
                <a:srgbClr val="FF3300"/>
              </a:solidFill>
              <a:latin typeface="Arial"/>
              <a:ea typeface="Arial"/>
              <a:cs typeface="Arial"/>
              <a:sym typeface="Arial"/>
            </a:endParaRPr>
          </a:p>
          <a:p>
            <a:pPr indent="0" lvl="0" marL="0" marR="0" rtl="0" algn="l">
              <a:spcBef>
                <a:spcPts val="0"/>
              </a:spcBef>
              <a:spcAft>
                <a:spcPts val="0"/>
              </a:spcAft>
              <a:buNone/>
            </a:pPr>
            <a:r>
              <a:t/>
            </a:r>
            <a:endParaRPr sz="1600">
              <a:solidFill>
                <a:srgbClr val="FF3300"/>
              </a:solidFill>
              <a:latin typeface="Arial"/>
              <a:ea typeface="Arial"/>
              <a:cs typeface="Arial"/>
              <a:sym typeface="Arial"/>
            </a:endParaRPr>
          </a:p>
          <a:p>
            <a:pPr indent="0" lvl="0" marL="0" marR="0" rtl="0" algn="l">
              <a:spcBef>
                <a:spcPts val="0"/>
              </a:spcBef>
              <a:spcAft>
                <a:spcPts val="0"/>
              </a:spcAft>
              <a:buNone/>
            </a:pPr>
            <a:r>
              <a:t/>
            </a:r>
            <a:endParaRPr sz="1600">
              <a:solidFill>
                <a:srgbClr val="FF3300"/>
              </a:solidFill>
              <a:latin typeface="Arial"/>
              <a:ea typeface="Arial"/>
              <a:cs typeface="Arial"/>
              <a:sym typeface="Arial"/>
            </a:endParaRPr>
          </a:p>
          <a:p>
            <a:pPr indent="0" lvl="0" marL="0" marR="0" rtl="0" algn="l">
              <a:spcBef>
                <a:spcPts val="0"/>
              </a:spcBef>
              <a:spcAft>
                <a:spcPts val="0"/>
              </a:spcAft>
              <a:buNone/>
            </a:pPr>
            <a:r>
              <a:t/>
            </a:r>
            <a:endParaRPr sz="1600">
              <a:solidFill>
                <a:srgbClr val="FF3300"/>
              </a:solidFill>
              <a:latin typeface="Arial"/>
              <a:ea typeface="Arial"/>
              <a:cs typeface="Arial"/>
              <a:sym typeface="Arial"/>
            </a:endParaRPr>
          </a:p>
          <a:p>
            <a:pPr indent="0" lvl="0" marL="0" marR="0" rtl="0" algn="l">
              <a:spcBef>
                <a:spcPts val="0"/>
              </a:spcBef>
              <a:spcAft>
                <a:spcPts val="0"/>
              </a:spcAft>
              <a:buNone/>
            </a:pPr>
            <a:r>
              <a:t/>
            </a:r>
            <a:endParaRPr sz="1600">
              <a:solidFill>
                <a:srgbClr val="FF3300"/>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We are already aware of the Clock Select Bits – CS12:10 which set the prescaler. </a:t>
            </a:r>
            <a:endParaRPr/>
          </a:p>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Right now, we are concerned with the </a:t>
            </a:r>
            <a:r>
              <a:rPr b="1" lang="en-US" sz="1600">
                <a:solidFill>
                  <a:schemeClr val="dk1"/>
                </a:solidFill>
                <a:latin typeface="Arial"/>
                <a:ea typeface="Arial"/>
                <a:cs typeface="Arial"/>
                <a:sym typeface="Arial"/>
              </a:rPr>
              <a:t>Wave Generation Mode Bits – WGM13:10</a:t>
            </a:r>
            <a:r>
              <a:rPr lang="en-US" sz="1600">
                <a:solidFill>
                  <a:schemeClr val="dk1"/>
                </a:solidFill>
                <a:latin typeface="Arial"/>
                <a:ea typeface="Arial"/>
                <a:cs typeface="Arial"/>
                <a:sym typeface="Arial"/>
              </a:rPr>
              <a:t>. which configures the operating mode of the timer. We have discussed before normal mode (overflow mode)</a:t>
            </a:r>
            <a:endParaRPr/>
          </a:p>
        </p:txBody>
      </p:sp>
      <p:pic>
        <p:nvPicPr>
          <p:cNvPr id="220" name="Google Shape;220;p17"/>
          <p:cNvPicPr preferRelativeResize="0"/>
          <p:nvPr/>
        </p:nvPicPr>
        <p:blipFill rotWithShape="1">
          <a:blip r:embed="rId3">
            <a:alphaModFix/>
          </a:blip>
          <a:srcRect b="0" l="0" r="0" t="0"/>
          <a:stretch/>
        </p:blipFill>
        <p:spPr>
          <a:xfrm>
            <a:off x="1119187" y="2438400"/>
            <a:ext cx="6905625" cy="847725"/>
          </a:xfrm>
          <a:prstGeom prst="rect">
            <a:avLst/>
          </a:prstGeom>
          <a:noFill/>
          <a:ln>
            <a:noFill/>
          </a:ln>
        </p:spPr>
      </p:pic>
      <p:pic>
        <p:nvPicPr>
          <p:cNvPr id="221" name="Google Shape;221;p17"/>
          <p:cNvPicPr preferRelativeResize="0"/>
          <p:nvPr/>
        </p:nvPicPr>
        <p:blipFill rotWithShape="1">
          <a:blip r:embed="rId4">
            <a:alphaModFix/>
          </a:blip>
          <a:srcRect b="0" l="0" r="0" t="0"/>
          <a:stretch/>
        </p:blipFill>
        <p:spPr>
          <a:xfrm>
            <a:off x="1152525" y="3324225"/>
            <a:ext cx="6772275" cy="866775"/>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Compare match mode (CTC)</a:t>
            </a:r>
            <a:endParaRPr/>
          </a:p>
        </p:txBody>
      </p:sp>
      <p:sp>
        <p:nvSpPr>
          <p:cNvPr id="228" name="Google Shape;228;p18"/>
          <p:cNvSpPr txBox="1"/>
          <p:nvPr/>
        </p:nvSpPr>
        <p:spPr>
          <a:xfrm>
            <a:off x="457200" y="1219200"/>
            <a:ext cx="8534400" cy="5017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The following table shows how to configure the different modes by </a:t>
            </a:r>
            <a:r>
              <a:rPr lang="en-US" sz="1600">
                <a:solidFill>
                  <a:schemeClr val="dk1"/>
                </a:solidFill>
              </a:rPr>
              <a:t>configure</a:t>
            </a:r>
            <a:r>
              <a:rPr lang="en-US" sz="1600">
                <a:solidFill>
                  <a:schemeClr val="dk1"/>
                </a:solidFill>
                <a:latin typeface="Arial"/>
                <a:ea typeface="Arial"/>
                <a:cs typeface="Arial"/>
                <a:sym typeface="Arial"/>
              </a:rPr>
              <a:t> the values of </a:t>
            </a:r>
            <a:r>
              <a:rPr b="1" lang="en-US" sz="1600">
                <a:solidFill>
                  <a:schemeClr val="dk1"/>
                </a:solidFill>
                <a:latin typeface="Arial"/>
                <a:ea typeface="Arial"/>
                <a:cs typeface="Arial"/>
                <a:sym typeface="Arial"/>
              </a:rPr>
              <a:t>WGM13:0</a:t>
            </a:r>
            <a:r>
              <a:rPr lang="en-US" sz="1600">
                <a:solidFill>
                  <a:schemeClr val="dk1"/>
                </a:solidFill>
                <a:latin typeface="Arial"/>
                <a:ea typeface="Arial"/>
                <a:cs typeface="Arial"/>
                <a:sym typeface="Arial"/>
              </a:rPr>
              <a:t> </a:t>
            </a:r>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We have discussed before normal mode (overflow mode) which requires WGM13:0=0000. By default, these bit are zero unless it is not configured. </a:t>
            </a:r>
            <a:endParaRPr/>
          </a:p>
        </p:txBody>
      </p:sp>
      <p:pic>
        <p:nvPicPr>
          <p:cNvPr id="229" name="Google Shape;229;p18"/>
          <p:cNvPicPr preferRelativeResize="0"/>
          <p:nvPr/>
        </p:nvPicPr>
        <p:blipFill rotWithShape="1">
          <a:blip r:embed="rId3">
            <a:alphaModFix/>
          </a:blip>
          <a:srcRect b="0" l="0" r="0" t="0"/>
          <a:stretch/>
        </p:blipFill>
        <p:spPr>
          <a:xfrm>
            <a:off x="1219200" y="1828800"/>
            <a:ext cx="6739062" cy="3717865"/>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Compare match mode (CTC)</a:t>
            </a:r>
            <a:endParaRPr/>
          </a:p>
        </p:txBody>
      </p:sp>
      <p:sp>
        <p:nvSpPr>
          <p:cNvPr id="236" name="Google Shape;236;p19"/>
          <p:cNvSpPr txBox="1"/>
          <p:nvPr/>
        </p:nvSpPr>
        <p:spPr>
          <a:xfrm>
            <a:off x="152400" y="1219200"/>
            <a:ext cx="8534400" cy="600164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See that there are two possible selections for CTC Mode. Practically, both are the same, except the fact that we store the timer compare value in different registers. Right now, let’s move on with the first option (0100). Thus, the initialization of TCCR1A and TCCR1B is as follows.</a:t>
            </a:r>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rgbClr val="00B050"/>
                </a:solidFill>
                <a:latin typeface="Arial"/>
                <a:ea typeface="Arial"/>
                <a:cs typeface="Arial"/>
                <a:sym typeface="Arial"/>
              </a:rPr>
              <a:t>//Mode CTC and prescaler= 64</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TCCR1A |=0;</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TCCR1B |=(1&lt;&lt; WGM12)</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 (1&lt;&lt; CS00)</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                   | (1&lt;&lt; CS01);</a:t>
            </a:r>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p:txBody>
      </p:sp>
      <p:pic>
        <p:nvPicPr>
          <p:cNvPr id="237" name="Google Shape;237;p19"/>
          <p:cNvPicPr preferRelativeResize="0"/>
          <p:nvPr/>
        </p:nvPicPr>
        <p:blipFill rotWithShape="1">
          <a:blip r:embed="rId3">
            <a:alphaModFix/>
          </a:blip>
          <a:srcRect b="0" l="0" r="0" t="0"/>
          <a:stretch/>
        </p:blipFill>
        <p:spPr>
          <a:xfrm>
            <a:off x="2819400" y="2895600"/>
            <a:ext cx="6131505" cy="3382683"/>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lang="en-US"/>
            </a:br>
            <a:r>
              <a:rPr lang="en-US"/>
              <a:t>Agenda</a:t>
            </a:r>
            <a:endParaRPr/>
          </a:p>
        </p:txBody>
      </p:sp>
      <p:sp>
        <p:nvSpPr>
          <p:cNvPr id="99" name="Google Shape;99;p2"/>
          <p:cNvSpPr/>
          <p:nvPr/>
        </p:nvSpPr>
        <p:spPr>
          <a:xfrm>
            <a:off x="685800" y="1447800"/>
            <a:ext cx="8305800" cy="255454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Introduction to AVR Timer.</a:t>
            </a:r>
            <a:endParaRPr/>
          </a:p>
          <a:p>
            <a:pPr indent="-215900" lvl="0" marL="342900" marR="0" rtl="0" algn="l">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AVR Overflow mode</a:t>
            </a:r>
            <a:endParaRPr/>
          </a:p>
          <a:p>
            <a:pPr indent="-215900" lvl="0" marL="342900" marR="0" rtl="0" algn="l">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AVR Compare match mode (CTC)</a:t>
            </a:r>
            <a:endParaRPr/>
          </a:p>
          <a:p>
            <a:pPr indent="-215900" lvl="0" marL="342900" marR="0" rtl="0" algn="l">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AVR Pulse width modulation mode (PWM).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Compare match mode (CTC)</a:t>
            </a:r>
            <a:endParaRPr/>
          </a:p>
        </p:txBody>
      </p:sp>
      <p:sp>
        <p:nvSpPr>
          <p:cNvPr id="244" name="Google Shape;244;p20"/>
          <p:cNvSpPr txBox="1"/>
          <p:nvPr/>
        </p:nvSpPr>
        <p:spPr>
          <a:xfrm>
            <a:off x="152400" y="1219200"/>
            <a:ext cx="8534400" cy="35394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3300"/>
              </a:buClr>
              <a:buSzPts val="1600"/>
              <a:buFont typeface="Arial"/>
              <a:buChar char="•"/>
            </a:pPr>
            <a:r>
              <a:rPr lang="en-US" sz="1600">
                <a:solidFill>
                  <a:srgbClr val="FF3300"/>
                </a:solidFill>
                <a:latin typeface="Arial"/>
                <a:ea typeface="Arial"/>
                <a:cs typeface="Arial"/>
                <a:sym typeface="Arial"/>
              </a:rPr>
              <a:t>OCR1A and OCR1B Registers Output Compare Register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OCR register is a register which we store the compared value with in it. </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rgbClr val="FF3300"/>
              </a:solidFill>
              <a:latin typeface="Arial"/>
              <a:ea typeface="Arial"/>
              <a:cs typeface="Arial"/>
              <a:sym typeface="Arial"/>
            </a:endParaRPr>
          </a:p>
          <a:p>
            <a:pPr indent="0" lvl="0" marL="0" marR="0" rtl="0" algn="l">
              <a:spcBef>
                <a:spcPts val="0"/>
              </a:spcBef>
              <a:spcAft>
                <a:spcPts val="0"/>
              </a:spcAft>
              <a:buNone/>
            </a:pPr>
            <a:r>
              <a:t/>
            </a:r>
            <a:endParaRPr sz="1600">
              <a:solidFill>
                <a:srgbClr val="FF3300"/>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p:txBody>
      </p:sp>
      <p:pic>
        <p:nvPicPr>
          <p:cNvPr id="245" name="Google Shape;245;p20"/>
          <p:cNvPicPr preferRelativeResize="0"/>
          <p:nvPr/>
        </p:nvPicPr>
        <p:blipFill rotWithShape="1">
          <a:blip r:embed="rId3">
            <a:alphaModFix/>
          </a:blip>
          <a:srcRect b="0" l="0" r="0" t="0"/>
          <a:stretch/>
        </p:blipFill>
        <p:spPr>
          <a:xfrm>
            <a:off x="1143000" y="2743200"/>
            <a:ext cx="6509790" cy="1079401"/>
          </a:xfrm>
          <a:prstGeom prst="rect">
            <a:avLst/>
          </a:prstGeom>
          <a:noFill/>
          <a:ln>
            <a:noFill/>
          </a:ln>
        </p:spPr>
      </p:pic>
      <p:pic>
        <p:nvPicPr>
          <p:cNvPr id="246" name="Google Shape;246;p20"/>
          <p:cNvPicPr preferRelativeResize="0"/>
          <p:nvPr/>
        </p:nvPicPr>
        <p:blipFill rotWithShape="1">
          <a:blip r:embed="rId4">
            <a:alphaModFix/>
          </a:blip>
          <a:srcRect b="0" l="0" r="0" t="0"/>
          <a:stretch/>
        </p:blipFill>
        <p:spPr>
          <a:xfrm>
            <a:off x="1197495" y="3822601"/>
            <a:ext cx="6400800" cy="1005361"/>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Compare match mode (CTC)</a:t>
            </a:r>
            <a:endParaRPr/>
          </a:p>
        </p:txBody>
      </p:sp>
      <p:sp>
        <p:nvSpPr>
          <p:cNvPr id="253" name="Google Shape;253;p21"/>
          <p:cNvSpPr txBox="1"/>
          <p:nvPr/>
        </p:nvSpPr>
        <p:spPr>
          <a:xfrm>
            <a:off x="152400" y="1066800"/>
            <a:ext cx="8534400" cy="304698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FF3300"/>
              </a:buClr>
              <a:buSzPts val="1600"/>
              <a:buFont typeface="Arial"/>
              <a:buChar char="•"/>
            </a:pPr>
            <a:r>
              <a:rPr lang="en-US" sz="1600">
                <a:solidFill>
                  <a:srgbClr val="FF3300"/>
                </a:solidFill>
                <a:latin typeface="Arial"/>
                <a:ea typeface="Arial"/>
                <a:cs typeface="Arial"/>
                <a:sym typeface="Arial"/>
              </a:rPr>
              <a:t>TIFR1 Register (Timer/Counter1 Interrupt Flag Register)</a:t>
            </a:r>
            <a:endParaRPr/>
          </a:p>
          <a:p>
            <a:pPr indent="-184150" lvl="0" marL="285750" marR="0" rtl="0" algn="l">
              <a:spcBef>
                <a:spcPts val="0"/>
              </a:spcBef>
              <a:spcAft>
                <a:spcPts val="0"/>
              </a:spcAft>
              <a:buClr>
                <a:schemeClr val="dk1"/>
              </a:buClr>
              <a:buSzPts val="1600"/>
              <a:buFont typeface="Arial"/>
              <a:buNone/>
            </a:pPr>
            <a:r>
              <a:t/>
            </a:r>
            <a:endParaRPr sz="1600">
              <a:solidFill>
                <a:srgbClr val="FF3300"/>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Arial"/>
              <a:buNone/>
            </a:pPr>
            <a:r>
              <a:t/>
            </a:r>
            <a:endParaRPr sz="1600">
              <a:solidFill>
                <a:srgbClr val="FF3300"/>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Arial"/>
              <a:buNone/>
            </a:pPr>
            <a:r>
              <a:t/>
            </a:r>
            <a:endParaRPr sz="1600">
              <a:solidFill>
                <a:srgbClr val="FF3300"/>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Arial"/>
              <a:buNone/>
            </a:pPr>
            <a:r>
              <a:t/>
            </a:r>
            <a:endParaRPr sz="1600">
              <a:solidFill>
                <a:srgbClr val="FF3300"/>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We are interested in </a:t>
            </a:r>
            <a:r>
              <a:rPr b="1" lang="en-US" sz="1600">
                <a:solidFill>
                  <a:schemeClr val="dk1"/>
                </a:solidFill>
                <a:latin typeface="Arial"/>
                <a:ea typeface="Arial"/>
                <a:cs typeface="Arial"/>
                <a:sym typeface="Arial"/>
              </a:rPr>
              <a:t>Bit 2:1 – OCF1A:B – Timer/Counter1, Output Compare A/B Match Flag Bit</a:t>
            </a:r>
            <a:r>
              <a:rPr lang="en-US" sz="1600">
                <a:solidFill>
                  <a:schemeClr val="dk1"/>
                </a:solidFill>
                <a:latin typeface="Arial"/>
                <a:ea typeface="Arial"/>
                <a:cs typeface="Arial"/>
                <a:sym typeface="Arial"/>
              </a:rPr>
              <a:t>. This bit is set (one) by the AVR whenever a match occurs i.e. TCNT1 becomes equal to OCR1A (or OCR1B). It is cleared automatically whenever the corresponding Interrupt Service Routine (ISR) is executed. Alternatively, it can be cleared by writing ‘1’ to it!</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Now return back to our problem statement: We need to flash an LED every 100 ms with CPU frequency 16 MHz using timer1 in AVR.</a:t>
            </a:r>
            <a:endParaRPr/>
          </a:p>
        </p:txBody>
      </p:sp>
      <p:sp>
        <p:nvSpPr>
          <p:cNvPr id="254" name="Google Shape;254;p21"/>
          <p:cNvSpPr/>
          <p:nvPr/>
        </p:nvSpPr>
        <p:spPr>
          <a:xfrm>
            <a:off x="762000" y="4054771"/>
            <a:ext cx="7315200" cy="272702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600">
                <a:solidFill>
                  <a:srgbClr val="888888"/>
                </a:solidFill>
                <a:latin typeface="Courier New"/>
                <a:ea typeface="Courier New"/>
                <a:cs typeface="Courier New"/>
                <a:sym typeface="Courier New"/>
              </a:rPr>
              <a:t>#include &lt;avr/io.h&gt;</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00B050"/>
                </a:solidFill>
                <a:latin typeface="Courier New"/>
                <a:ea typeface="Courier New"/>
                <a:cs typeface="Courier New"/>
                <a:sym typeface="Courier New"/>
              </a:rPr>
              <a:t>// initialize timer, interrupt and variable</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888888"/>
                </a:solidFill>
                <a:latin typeface="Courier New"/>
                <a:ea typeface="Courier New"/>
                <a:cs typeface="Courier New"/>
                <a:sym typeface="Courier New"/>
              </a:rPr>
              <a:t>void</a:t>
            </a:r>
            <a:r>
              <a:rPr lang="en-US" sz="1600">
                <a:solidFill>
                  <a:srgbClr val="888888"/>
                </a:solidFill>
                <a:latin typeface="Consolas"/>
                <a:ea typeface="Consolas"/>
                <a:cs typeface="Consolas"/>
                <a:sym typeface="Consolas"/>
              </a:rPr>
              <a:t> </a:t>
            </a:r>
            <a:r>
              <a:rPr lang="en-US" sz="1600">
                <a:solidFill>
                  <a:srgbClr val="888888"/>
                </a:solidFill>
                <a:latin typeface="Courier New"/>
                <a:ea typeface="Courier New"/>
                <a:cs typeface="Courier New"/>
                <a:sym typeface="Courier New"/>
              </a:rPr>
              <a:t>timer1_init(){</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888888"/>
                </a:solidFill>
                <a:latin typeface="Courier New"/>
                <a:ea typeface="Courier New"/>
                <a:cs typeface="Courier New"/>
                <a:sym typeface="Courier New"/>
              </a:rPr>
              <a:t>    </a:t>
            </a:r>
            <a:r>
              <a:rPr lang="en-US" sz="1600">
                <a:solidFill>
                  <a:srgbClr val="00B050"/>
                </a:solidFill>
                <a:latin typeface="Courier New"/>
                <a:ea typeface="Courier New"/>
                <a:cs typeface="Courier New"/>
                <a:sym typeface="Courier New"/>
              </a:rPr>
              <a:t>// set up timer with prescaler = 64 and CTC mode</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888888"/>
                </a:solidFill>
                <a:latin typeface="Courier New"/>
                <a:ea typeface="Courier New"/>
                <a:cs typeface="Courier New"/>
                <a:sym typeface="Courier New"/>
              </a:rPr>
              <a:t>    TCCR1B |= (1 &lt;&lt; WGM12)|(1 &lt;&lt; CS01)|(1 &lt;&lt; CS00);</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888888"/>
                </a:solidFill>
                <a:latin typeface="Courier New"/>
                <a:ea typeface="Courier New"/>
                <a:cs typeface="Courier New"/>
                <a:sym typeface="Courier New"/>
              </a:rPr>
              <a:t>   </a:t>
            </a:r>
            <a:r>
              <a:rPr lang="en-US" sz="1600">
                <a:solidFill>
                  <a:srgbClr val="00B050"/>
                </a:solidFill>
                <a:latin typeface="Courier New"/>
                <a:ea typeface="Courier New"/>
                <a:cs typeface="Courier New"/>
                <a:sym typeface="Courier New"/>
              </a:rPr>
              <a:t> // initialize counter</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888888"/>
                </a:solidFill>
                <a:latin typeface="Courier New"/>
                <a:ea typeface="Courier New"/>
                <a:cs typeface="Courier New"/>
                <a:sym typeface="Courier New"/>
              </a:rPr>
              <a:t>    TCNT1 = 0;</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888888"/>
                </a:solidFill>
                <a:latin typeface="Courier New"/>
                <a:ea typeface="Courier New"/>
                <a:cs typeface="Courier New"/>
                <a:sym typeface="Courier New"/>
              </a:rPr>
              <a:t>   </a:t>
            </a:r>
            <a:r>
              <a:rPr lang="en-US" sz="1600">
                <a:solidFill>
                  <a:srgbClr val="00B050"/>
                </a:solidFill>
                <a:latin typeface="Courier New"/>
                <a:ea typeface="Courier New"/>
                <a:cs typeface="Courier New"/>
                <a:sym typeface="Courier New"/>
              </a:rPr>
              <a:t> // initialize compare value</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888888"/>
                </a:solidFill>
                <a:latin typeface="Courier New"/>
                <a:ea typeface="Courier New"/>
                <a:cs typeface="Courier New"/>
                <a:sym typeface="Courier New"/>
              </a:rPr>
              <a:t>    OCR1A = 24999;</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888888"/>
                </a:solidFill>
                <a:latin typeface="Courier New"/>
                <a:ea typeface="Courier New"/>
                <a:cs typeface="Courier New"/>
                <a:sym typeface="Courier New"/>
              </a:rPr>
              <a:t>}</a:t>
            </a:r>
            <a:endParaRPr sz="1600">
              <a:solidFill>
                <a:schemeClr val="dk1"/>
              </a:solidFill>
              <a:latin typeface="Calibri"/>
              <a:ea typeface="Calibri"/>
              <a:cs typeface="Calibri"/>
              <a:sym typeface="Calibri"/>
            </a:endParaRPr>
          </a:p>
        </p:txBody>
      </p:sp>
      <p:pic>
        <p:nvPicPr>
          <p:cNvPr id="255" name="Google Shape;255;p21"/>
          <p:cNvPicPr preferRelativeResize="0"/>
          <p:nvPr/>
        </p:nvPicPr>
        <p:blipFill rotWithShape="1">
          <a:blip r:embed="rId3">
            <a:alphaModFix/>
          </a:blip>
          <a:srcRect b="0" l="0" r="0" t="0"/>
          <a:stretch/>
        </p:blipFill>
        <p:spPr>
          <a:xfrm>
            <a:off x="828675" y="1428792"/>
            <a:ext cx="7486650" cy="933450"/>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Compare match mode (CTC)</a:t>
            </a:r>
            <a:endParaRPr/>
          </a:p>
        </p:txBody>
      </p:sp>
      <p:sp>
        <p:nvSpPr>
          <p:cNvPr id="262" name="Google Shape;262;p22"/>
          <p:cNvSpPr/>
          <p:nvPr/>
        </p:nvSpPr>
        <p:spPr>
          <a:xfrm>
            <a:off x="457200" y="1219200"/>
            <a:ext cx="9144000" cy="5159874"/>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void</a:t>
            </a:r>
            <a:r>
              <a:rPr lang="en-US" sz="1400">
                <a:solidFill>
                  <a:srgbClr val="888888"/>
                </a:solidFill>
                <a:latin typeface="Consolas"/>
                <a:ea typeface="Consolas"/>
                <a:cs typeface="Consolas"/>
                <a:sym typeface="Consolas"/>
              </a:rPr>
              <a:t> </a:t>
            </a:r>
            <a:r>
              <a:rPr lang="en-US" sz="1400">
                <a:solidFill>
                  <a:srgbClr val="888888"/>
                </a:solidFill>
                <a:latin typeface="Courier New"/>
                <a:ea typeface="Courier New"/>
                <a:cs typeface="Courier New"/>
                <a:sym typeface="Courier New"/>
              </a:rPr>
              <a:t>main(void)</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a:t>
            </a:r>
            <a:r>
              <a:rPr lang="en-US" sz="1400">
                <a:solidFill>
                  <a:srgbClr val="00B050"/>
                </a:solidFill>
                <a:latin typeface="Courier New"/>
                <a:ea typeface="Courier New"/>
                <a:cs typeface="Courier New"/>
                <a:sym typeface="Courier New"/>
              </a:rPr>
              <a:t>// connect led to pin PC0</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DDRC |= (1 &lt;&lt; 0);</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a:t>
            </a:r>
            <a:r>
              <a:rPr lang="en-US" sz="1400">
                <a:solidFill>
                  <a:srgbClr val="00B050"/>
                </a:solidFill>
                <a:latin typeface="Courier New"/>
                <a:ea typeface="Courier New"/>
                <a:cs typeface="Courier New"/>
                <a:sym typeface="Courier New"/>
              </a:rPr>
              <a:t>// initialize timer</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timer1_init();</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while(1)</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a:t>
            </a:r>
            <a:r>
              <a:rPr lang="en-US" sz="1400">
                <a:solidFill>
                  <a:srgbClr val="00B050"/>
                </a:solidFill>
                <a:latin typeface="Courier New"/>
                <a:ea typeface="Courier New"/>
                <a:cs typeface="Courier New"/>
                <a:sym typeface="Courier New"/>
              </a:rPr>
              <a:t>// check whether the flag bit is set</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00B050"/>
                </a:solidFill>
                <a:latin typeface="Courier New"/>
                <a:ea typeface="Courier New"/>
                <a:cs typeface="Courier New"/>
                <a:sym typeface="Courier New"/>
              </a:rPr>
              <a:t>        // if set, it means that there has been a compare match</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00B050"/>
                </a:solidFill>
                <a:latin typeface="Courier New"/>
                <a:ea typeface="Courier New"/>
                <a:cs typeface="Courier New"/>
                <a:sym typeface="Courier New"/>
              </a:rPr>
              <a:t>        // and the timer has been cleared</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00B050"/>
                </a:solidFill>
                <a:latin typeface="Courier New"/>
                <a:ea typeface="Courier New"/>
                <a:cs typeface="Courier New"/>
                <a:sym typeface="Courier New"/>
              </a:rPr>
              <a:t>        // use this opportunity to toggle the led</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if</a:t>
            </a:r>
            <a:r>
              <a:rPr lang="en-US" sz="1400">
                <a:solidFill>
                  <a:srgbClr val="888888"/>
                </a:solidFill>
                <a:latin typeface="Consolas"/>
                <a:ea typeface="Consolas"/>
                <a:cs typeface="Consolas"/>
                <a:sym typeface="Consolas"/>
              </a:rPr>
              <a:t> </a:t>
            </a:r>
            <a:r>
              <a:rPr lang="en-US" sz="1400">
                <a:solidFill>
                  <a:srgbClr val="888888"/>
                </a:solidFill>
                <a:latin typeface="Courier New"/>
                <a:ea typeface="Courier New"/>
                <a:cs typeface="Courier New"/>
                <a:sym typeface="Courier New"/>
              </a:rPr>
              <a:t>(TIFR1 &amp; (1 &lt;&lt; OCF1A)) </a:t>
            </a:r>
            <a:r>
              <a:rPr lang="en-US" sz="1400">
                <a:solidFill>
                  <a:srgbClr val="00B050"/>
                </a:solidFill>
                <a:latin typeface="Courier New"/>
                <a:ea typeface="Courier New"/>
                <a:cs typeface="Courier New"/>
                <a:sym typeface="Courier New"/>
              </a:rPr>
              <a:t>// NOTE: '&gt;=' used instead of '=='</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PORTC ^= (1 &lt;&lt; 0); </a:t>
            </a:r>
            <a:r>
              <a:rPr lang="en-US" sz="1400">
                <a:solidFill>
                  <a:srgbClr val="00B050"/>
                </a:solidFill>
                <a:latin typeface="Courier New"/>
                <a:ea typeface="Courier New"/>
                <a:cs typeface="Courier New"/>
                <a:sym typeface="Courier New"/>
              </a:rPr>
              <a:t>// toggles the led</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a:t>
            </a:r>
            <a:r>
              <a:rPr lang="en-US" sz="1400">
                <a:solidFill>
                  <a:srgbClr val="00B050"/>
                </a:solidFill>
                <a:latin typeface="Courier New"/>
                <a:ea typeface="Courier New"/>
                <a:cs typeface="Courier New"/>
                <a:sym typeface="Courier New"/>
              </a:rPr>
              <a:t>// wait! we are not done yet!</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00B050"/>
                </a:solidFill>
                <a:latin typeface="Courier New"/>
                <a:ea typeface="Courier New"/>
                <a:cs typeface="Courier New"/>
                <a:sym typeface="Courier New"/>
              </a:rPr>
              <a:t>        // clear the flag bit manually since there is no ISR to execute</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00B050"/>
                </a:solidFill>
                <a:latin typeface="Courier New"/>
                <a:ea typeface="Courier New"/>
                <a:cs typeface="Courier New"/>
                <a:sym typeface="Courier New"/>
              </a:rPr>
              <a:t>        // clear it by writing '1' to it (as per the datasheet)</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TIFR1 |= (1 &lt;&lt; OCF1A);</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a:t>
            </a:r>
            <a:endParaRPr sz="14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3"/>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Compare match mode (CTC)</a:t>
            </a:r>
            <a:endParaRPr/>
          </a:p>
        </p:txBody>
      </p:sp>
      <p:sp>
        <p:nvSpPr>
          <p:cNvPr id="269" name="Google Shape;269;p23"/>
          <p:cNvSpPr/>
          <p:nvPr/>
        </p:nvSpPr>
        <p:spPr>
          <a:xfrm>
            <a:off x="457200" y="1219200"/>
            <a:ext cx="8153400" cy="49552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rgbClr val="333333"/>
                </a:solidFill>
                <a:latin typeface="Abel"/>
                <a:ea typeface="Abel"/>
                <a:cs typeface="Abel"/>
                <a:sym typeface="Abel"/>
              </a:rPr>
              <a:t>Methodology – Using Interrupts with CTC Mode</a:t>
            </a:r>
            <a:endParaRPr/>
          </a:p>
          <a:p>
            <a:pPr indent="-285750" lvl="0" marL="285750" marR="0" rtl="0" algn="just">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In the previous methodology, we simply used the CTC Mode of operation. We used to check every time for the flag bit (OCF1A). Now let’s shift this responsibility to the AVR itself. now we </a:t>
            </a:r>
            <a:r>
              <a:rPr i="1" lang="en-US" sz="1600">
                <a:solidFill>
                  <a:schemeClr val="dk1"/>
                </a:solidFill>
                <a:latin typeface="Arial"/>
                <a:ea typeface="Arial"/>
                <a:cs typeface="Arial"/>
                <a:sym typeface="Arial"/>
              </a:rPr>
              <a:t>do not need to check</a:t>
            </a:r>
            <a:r>
              <a:rPr lang="en-US" sz="1600">
                <a:solidFill>
                  <a:schemeClr val="dk1"/>
                </a:solidFill>
                <a:latin typeface="Arial"/>
                <a:ea typeface="Arial"/>
                <a:cs typeface="Arial"/>
                <a:sym typeface="Arial"/>
              </a:rPr>
              <a:t> for the flag bit at all! The AVR will compare TCNT1 with OCR1A. Whenever a match occurs, it sets the flag bit OCF1A, and </a:t>
            </a:r>
            <a:r>
              <a:rPr i="1" lang="en-US" sz="1600">
                <a:solidFill>
                  <a:schemeClr val="dk1"/>
                </a:solidFill>
                <a:latin typeface="Arial"/>
                <a:ea typeface="Arial"/>
                <a:cs typeface="Arial"/>
                <a:sym typeface="Arial"/>
              </a:rPr>
              <a:t>also</a:t>
            </a:r>
            <a:r>
              <a:rPr lang="en-US" sz="1600">
                <a:solidFill>
                  <a:schemeClr val="dk1"/>
                </a:solidFill>
                <a:latin typeface="Arial"/>
                <a:ea typeface="Arial"/>
                <a:cs typeface="Arial"/>
                <a:sym typeface="Arial"/>
              </a:rPr>
              <a:t> fires an interrupt.</a:t>
            </a:r>
            <a:endParaRPr/>
          </a:p>
          <a:p>
            <a:pPr indent="-285750" lvl="0" marL="285750" marR="0" rtl="0" algn="just">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There are three kinds of interrupts in AVR – </a:t>
            </a:r>
            <a:r>
              <a:rPr i="1" lang="en-US" sz="1600">
                <a:solidFill>
                  <a:schemeClr val="dk1"/>
                </a:solidFill>
                <a:latin typeface="Arial"/>
                <a:ea typeface="Arial"/>
                <a:cs typeface="Arial"/>
                <a:sym typeface="Arial"/>
              </a:rPr>
              <a:t>overflow, compare</a:t>
            </a:r>
            <a:r>
              <a:rPr lang="en-US" sz="1600">
                <a:solidFill>
                  <a:schemeClr val="dk1"/>
                </a:solidFill>
                <a:latin typeface="Arial"/>
                <a:ea typeface="Arial"/>
                <a:cs typeface="Arial"/>
                <a:sym typeface="Arial"/>
              </a:rPr>
              <a:t> and </a:t>
            </a:r>
            <a:r>
              <a:rPr i="1" lang="en-US" sz="1600">
                <a:solidFill>
                  <a:schemeClr val="dk1"/>
                </a:solidFill>
                <a:latin typeface="Arial"/>
                <a:ea typeface="Arial"/>
                <a:cs typeface="Arial"/>
                <a:sym typeface="Arial"/>
              </a:rPr>
              <a:t>capture</a:t>
            </a:r>
            <a:r>
              <a:rPr lang="en-US" sz="1600">
                <a:solidFill>
                  <a:schemeClr val="dk1"/>
                </a:solidFill>
                <a:latin typeface="Arial"/>
                <a:ea typeface="Arial"/>
                <a:cs typeface="Arial"/>
                <a:sym typeface="Arial"/>
              </a:rPr>
              <a:t>. We have already discussed the </a:t>
            </a:r>
            <a:r>
              <a:rPr i="1" lang="en-US" sz="1600">
                <a:solidFill>
                  <a:schemeClr val="dk1"/>
                </a:solidFill>
                <a:latin typeface="Arial"/>
                <a:ea typeface="Arial"/>
                <a:cs typeface="Arial"/>
                <a:sym typeface="Arial"/>
              </a:rPr>
              <a:t>overflow</a:t>
            </a:r>
            <a:r>
              <a:rPr lang="en-US" sz="1600">
                <a:solidFill>
                  <a:schemeClr val="dk1"/>
                </a:solidFill>
                <a:latin typeface="Arial"/>
                <a:ea typeface="Arial"/>
                <a:cs typeface="Arial"/>
                <a:sym typeface="Arial"/>
              </a:rPr>
              <a:t> interrupt. For this case, we need to enable the </a:t>
            </a:r>
            <a:r>
              <a:rPr i="1" lang="en-US" sz="1600">
                <a:solidFill>
                  <a:schemeClr val="dk1"/>
                </a:solidFill>
                <a:latin typeface="Arial"/>
                <a:ea typeface="Arial"/>
                <a:cs typeface="Arial"/>
                <a:sym typeface="Arial"/>
              </a:rPr>
              <a:t>compare</a:t>
            </a:r>
            <a:r>
              <a:rPr lang="en-US" sz="1600">
                <a:solidFill>
                  <a:schemeClr val="dk1"/>
                </a:solidFill>
                <a:latin typeface="Arial"/>
                <a:ea typeface="Arial"/>
                <a:cs typeface="Arial"/>
                <a:sym typeface="Arial"/>
              </a:rPr>
              <a:t> interrupt. The following register is used to enable interrupts.</a:t>
            </a:r>
            <a:endParaRPr/>
          </a:p>
          <a:p>
            <a:pPr indent="-285750" lvl="1" marL="742950" marR="0" rtl="0" algn="just">
              <a:spcBef>
                <a:spcPts val="0"/>
              </a:spcBef>
              <a:spcAft>
                <a:spcPts val="0"/>
              </a:spcAft>
              <a:buClr>
                <a:srgbClr val="FF0000"/>
              </a:buClr>
              <a:buSzPts val="1600"/>
              <a:buFont typeface="Noto Sans Symbols"/>
              <a:buChar char="⮚"/>
            </a:pPr>
            <a:r>
              <a:rPr b="0" i="0" lang="en-US" sz="1600" u="none" cap="none" strike="noStrike">
                <a:solidFill>
                  <a:srgbClr val="FF0000"/>
                </a:solidFill>
                <a:latin typeface="Arial"/>
                <a:ea typeface="Arial"/>
                <a:cs typeface="Arial"/>
                <a:sym typeface="Arial"/>
              </a:rPr>
              <a:t>TIMSK1 Register – Timer/Counter1 Interrupt Mask Register </a:t>
            </a:r>
            <a:endParaRPr/>
          </a:p>
          <a:p>
            <a:pPr indent="-184150" lvl="0" marL="285750" marR="0" rtl="0" algn="just">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en-US" sz="1600">
                <a:solidFill>
                  <a:schemeClr val="dk1"/>
                </a:solidFill>
                <a:latin typeface="Arial"/>
                <a:ea typeface="Arial"/>
                <a:cs typeface="Arial"/>
                <a:sym typeface="Arial"/>
              </a:rPr>
              <a:t>We have already come across TOIE1 bit. Now, the </a:t>
            </a:r>
            <a:r>
              <a:rPr b="1" lang="en-US" sz="1600">
                <a:solidFill>
                  <a:schemeClr val="dk1"/>
                </a:solidFill>
                <a:latin typeface="Arial"/>
                <a:ea typeface="Arial"/>
                <a:cs typeface="Arial"/>
                <a:sym typeface="Arial"/>
              </a:rPr>
              <a:t>Bit 2:1 –</a:t>
            </a:r>
            <a:r>
              <a:rPr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OCIE1A:B – Timer/Counter1, Output Compare A/B Match Interrupt Enable</a:t>
            </a:r>
            <a:r>
              <a:rPr lang="en-US" sz="1600">
                <a:solidFill>
                  <a:schemeClr val="dk1"/>
                </a:solidFill>
                <a:latin typeface="Arial"/>
                <a:ea typeface="Arial"/>
                <a:cs typeface="Arial"/>
                <a:sym typeface="Arial"/>
              </a:rPr>
              <a:t> bits are of our interest here. Enabling it ensures that an interrupt is fired whenever a match occurs. Since there are two CTC channels (unit) in Timer1, we have two different bits OCIE1A and OCIE1B for them.</a:t>
            </a:r>
            <a:endParaRPr/>
          </a:p>
        </p:txBody>
      </p:sp>
      <p:pic>
        <p:nvPicPr>
          <p:cNvPr id="270" name="Google Shape;270;p23"/>
          <p:cNvPicPr preferRelativeResize="0"/>
          <p:nvPr/>
        </p:nvPicPr>
        <p:blipFill rotWithShape="1">
          <a:blip r:embed="rId3">
            <a:alphaModFix/>
          </a:blip>
          <a:srcRect b="0" l="0" r="0" t="0"/>
          <a:stretch/>
        </p:blipFill>
        <p:spPr>
          <a:xfrm>
            <a:off x="1166567" y="3810000"/>
            <a:ext cx="6677025" cy="923925"/>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Compare match mode (CTC)</a:t>
            </a:r>
            <a:endParaRPr/>
          </a:p>
        </p:txBody>
      </p:sp>
      <p:sp>
        <p:nvSpPr>
          <p:cNvPr id="277" name="Google Shape;277;p24"/>
          <p:cNvSpPr/>
          <p:nvPr/>
        </p:nvSpPr>
        <p:spPr>
          <a:xfrm>
            <a:off x="457200" y="1219200"/>
            <a:ext cx="8153400" cy="1631216"/>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Now let’s proceed to write an ISR for this. The ISR is defined as follows:</a:t>
            </a:r>
            <a:endParaRPr sz="1800">
              <a:solidFill>
                <a:srgbClr val="333333"/>
              </a:solidFill>
              <a:latin typeface="Abel"/>
              <a:ea typeface="Abel"/>
              <a:cs typeface="Abel"/>
              <a:sym typeface="Abel"/>
            </a:endParaRPr>
          </a:p>
          <a:p>
            <a:pPr indent="-285750" lvl="0" marL="285750" marR="0" rtl="0" algn="just">
              <a:spcBef>
                <a:spcPts val="0"/>
              </a:spcBef>
              <a:spcAft>
                <a:spcPts val="0"/>
              </a:spcAft>
              <a:buClr>
                <a:srgbClr val="333333"/>
              </a:buClr>
              <a:buSzPts val="1600"/>
              <a:buFont typeface="Noto Sans Symbols"/>
              <a:buChar char="❖"/>
            </a:pPr>
            <a:r>
              <a:rPr lang="en-US" sz="1600">
                <a:solidFill>
                  <a:srgbClr val="333333"/>
                </a:solidFill>
                <a:latin typeface="Abel"/>
                <a:ea typeface="Abel"/>
                <a:cs typeface="Abel"/>
                <a:sym typeface="Abel"/>
              </a:rPr>
              <a:t>Note: </a:t>
            </a:r>
            <a:r>
              <a:rPr lang="en-US" sz="1600">
                <a:solidFill>
                  <a:schemeClr val="dk1"/>
                </a:solidFill>
                <a:latin typeface="Arial"/>
                <a:ea typeface="Arial"/>
                <a:cs typeface="Arial"/>
                <a:sym typeface="Arial"/>
              </a:rPr>
              <a:t>Executing the ISR clears the </a:t>
            </a:r>
            <a:endParaRPr/>
          </a:p>
          <a:p>
            <a:pPr indent="0" lvl="0" marL="0" marR="0" rtl="0" algn="just">
              <a:spcBef>
                <a:spcPts val="0"/>
              </a:spcBef>
              <a:spcAft>
                <a:spcPts val="0"/>
              </a:spcAft>
              <a:buNone/>
            </a:pPr>
            <a:r>
              <a:rPr lang="en-US" sz="1600">
                <a:solidFill>
                  <a:schemeClr val="dk1"/>
                </a:solidFill>
                <a:latin typeface="Arial"/>
                <a:ea typeface="Arial"/>
                <a:cs typeface="Arial"/>
                <a:sym typeface="Arial"/>
              </a:rPr>
              <a:t>    OCF1A flag bit automatically and the </a:t>
            </a:r>
            <a:endParaRPr/>
          </a:p>
          <a:p>
            <a:pPr indent="0" lvl="0" marL="0" marR="0" rtl="0" algn="just">
              <a:spcBef>
                <a:spcPts val="0"/>
              </a:spcBef>
              <a:spcAft>
                <a:spcPts val="0"/>
              </a:spcAft>
              <a:buNone/>
            </a:pPr>
            <a:r>
              <a:rPr lang="en-US" sz="1600">
                <a:solidFill>
                  <a:schemeClr val="dk1"/>
                </a:solidFill>
                <a:latin typeface="Arial"/>
                <a:ea typeface="Arial"/>
                <a:cs typeface="Arial"/>
                <a:sym typeface="Arial"/>
              </a:rPr>
              <a:t>    timer value (TCNT1) is reset.</a:t>
            </a:r>
            <a:endParaRPr/>
          </a:p>
          <a:p>
            <a:pPr indent="0" lvl="0" marL="0" marR="0" rtl="0" algn="just">
              <a:spcBef>
                <a:spcPts val="0"/>
              </a:spcBef>
              <a:spcAft>
                <a:spcPts val="0"/>
              </a:spcAft>
              <a:buNone/>
            </a:pPr>
            <a:r>
              <a:t/>
            </a:r>
            <a:endParaRPr sz="1600">
              <a:solidFill>
                <a:srgbClr val="333333"/>
              </a:solidFill>
              <a:latin typeface="Abel"/>
              <a:ea typeface="Abel"/>
              <a:cs typeface="Abel"/>
              <a:sym typeface="Abel"/>
            </a:endParaRPr>
          </a:p>
          <a:p>
            <a:pPr indent="-285750" lvl="0" marL="285750" marR="0" rtl="0" algn="just">
              <a:spcBef>
                <a:spcPts val="0"/>
              </a:spcBef>
              <a:spcAft>
                <a:spcPts val="0"/>
              </a:spcAft>
              <a:buClr>
                <a:srgbClr val="333333"/>
              </a:buClr>
              <a:buSzPts val="1800"/>
              <a:buFont typeface="Noto Sans Symbols"/>
              <a:buChar char="⮚"/>
            </a:pPr>
            <a:r>
              <a:rPr lang="en-US" sz="1800">
                <a:solidFill>
                  <a:srgbClr val="333333"/>
                </a:solidFill>
                <a:latin typeface="Abel"/>
                <a:ea typeface="Abel"/>
                <a:cs typeface="Abel"/>
                <a:sym typeface="Abel"/>
              </a:rPr>
              <a:t>Init function will be as follows:</a:t>
            </a:r>
            <a:endParaRPr/>
          </a:p>
        </p:txBody>
      </p:sp>
      <p:sp>
        <p:nvSpPr>
          <p:cNvPr id="278" name="Google Shape;278;p24"/>
          <p:cNvSpPr txBox="1"/>
          <p:nvPr/>
        </p:nvSpPr>
        <p:spPr>
          <a:xfrm>
            <a:off x="5105400" y="1610012"/>
            <a:ext cx="3048000" cy="1240404"/>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ISR (TIMER1_COMPA_vect)</a:t>
            </a:r>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a:t>
            </a:r>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a:t>
            </a:r>
            <a:r>
              <a:rPr lang="en-US" sz="1400">
                <a:solidFill>
                  <a:srgbClr val="00B050"/>
                </a:solidFill>
                <a:latin typeface="Courier New"/>
                <a:ea typeface="Courier New"/>
                <a:cs typeface="Courier New"/>
                <a:sym typeface="Courier New"/>
              </a:rPr>
              <a:t>// toggle led here</a:t>
            </a:r>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PORTB ^=(1&lt;&lt;0);</a:t>
            </a:r>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a:t>
            </a:r>
            <a:endParaRPr sz="1400">
              <a:solidFill>
                <a:srgbClr val="888888"/>
              </a:solidFill>
              <a:latin typeface="Courier New"/>
              <a:ea typeface="Courier New"/>
              <a:cs typeface="Courier New"/>
              <a:sym typeface="Courier New"/>
            </a:endParaRPr>
          </a:p>
        </p:txBody>
      </p:sp>
      <p:sp>
        <p:nvSpPr>
          <p:cNvPr id="279" name="Google Shape;279;p24"/>
          <p:cNvSpPr/>
          <p:nvPr/>
        </p:nvSpPr>
        <p:spPr>
          <a:xfrm>
            <a:off x="914400" y="2875816"/>
            <a:ext cx="6477000" cy="353494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#include &lt;avr/io.h&gt;</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#include &lt;avr/interrupt.h&gt;</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00B050"/>
                </a:solidFill>
                <a:latin typeface="Courier New"/>
                <a:ea typeface="Courier New"/>
                <a:cs typeface="Courier New"/>
                <a:sym typeface="Courier New"/>
              </a:rPr>
              <a:t>// initialize timer, interrupt and variable</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void</a:t>
            </a:r>
            <a:r>
              <a:rPr lang="en-US" sz="1400">
                <a:solidFill>
                  <a:srgbClr val="888888"/>
                </a:solidFill>
                <a:latin typeface="Consolas"/>
                <a:ea typeface="Consolas"/>
                <a:cs typeface="Consolas"/>
                <a:sym typeface="Consolas"/>
              </a:rPr>
              <a:t> </a:t>
            </a:r>
            <a:r>
              <a:rPr lang="en-US" sz="1400">
                <a:solidFill>
                  <a:srgbClr val="888888"/>
                </a:solidFill>
                <a:latin typeface="Courier New"/>
                <a:ea typeface="Courier New"/>
                <a:cs typeface="Courier New"/>
                <a:sym typeface="Courier New"/>
              </a:rPr>
              <a:t>timer1_init(){</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a:t>
            </a:r>
            <a:r>
              <a:rPr lang="en-US" sz="1400">
                <a:solidFill>
                  <a:srgbClr val="00B050"/>
                </a:solidFill>
                <a:latin typeface="Courier New"/>
                <a:ea typeface="Courier New"/>
                <a:cs typeface="Courier New"/>
                <a:sym typeface="Courier New"/>
              </a:rPr>
              <a:t>// set up timer with prescaler = 64 and CTC mode</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TCCR1B |= (1 &lt;&lt; WGM12)|(1 &lt;&lt; CS01)|(1 &lt;&lt; CS00);</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a:t>
            </a:r>
            <a:r>
              <a:rPr lang="en-US" sz="1400">
                <a:solidFill>
                  <a:srgbClr val="00B050"/>
                </a:solidFill>
                <a:latin typeface="Courier New"/>
                <a:ea typeface="Courier New"/>
                <a:cs typeface="Courier New"/>
                <a:sym typeface="Courier New"/>
              </a:rPr>
              <a:t>// initialize counter</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TCNT1 = 0;</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a:t>
            </a:r>
            <a:r>
              <a:rPr lang="en-US" sz="1400">
                <a:solidFill>
                  <a:srgbClr val="00B050"/>
                </a:solidFill>
                <a:latin typeface="Courier New"/>
                <a:ea typeface="Courier New"/>
                <a:cs typeface="Courier New"/>
                <a:sym typeface="Courier New"/>
              </a:rPr>
              <a:t>// initialize compare value</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OCR1A = 24999;</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a:t>
            </a:r>
            <a:r>
              <a:rPr lang="en-US" sz="1400">
                <a:solidFill>
                  <a:srgbClr val="00B050"/>
                </a:solidFill>
                <a:latin typeface="Courier New"/>
                <a:ea typeface="Courier New"/>
                <a:cs typeface="Courier New"/>
                <a:sym typeface="Courier New"/>
              </a:rPr>
              <a:t>// enable compare interrupt</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TIMSK1 |= (1 &lt;&lt; OCIE1A);</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a:t>
            </a:r>
            <a:r>
              <a:rPr lang="en-US" sz="1400">
                <a:solidFill>
                  <a:srgbClr val="00B050"/>
                </a:solidFill>
                <a:latin typeface="Courier New"/>
                <a:ea typeface="Courier New"/>
                <a:cs typeface="Courier New"/>
                <a:sym typeface="Courier New"/>
              </a:rPr>
              <a:t> // enable global interrupts</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888888"/>
                </a:solidFill>
                <a:latin typeface="Courier New"/>
                <a:ea typeface="Courier New"/>
                <a:cs typeface="Courier New"/>
                <a:sym typeface="Courier New"/>
              </a:rPr>
              <a:t>    sei();</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rgbClr val="888888"/>
                </a:solidFill>
                <a:latin typeface="Courier New"/>
                <a:ea typeface="Courier New"/>
                <a:cs typeface="Courier New"/>
                <a:sym typeface="Courier New"/>
              </a:rPr>
              <a:t>}</a:t>
            </a:r>
            <a:endParaRPr sz="1400">
              <a:solidFill>
                <a:schemeClr val="dk1"/>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5"/>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Compare match mode (CTC)</a:t>
            </a:r>
            <a:endParaRPr/>
          </a:p>
        </p:txBody>
      </p:sp>
      <p:sp>
        <p:nvSpPr>
          <p:cNvPr id="286" name="Google Shape;286;p25"/>
          <p:cNvSpPr/>
          <p:nvPr/>
        </p:nvSpPr>
        <p:spPr>
          <a:xfrm>
            <a:off x="609600" y="1219200"/>
            <a:ext cx="8001000" cy="5029262"/>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600">
                <a:solidFill>
                  <a:srgbClr val="888888"/>
                </a:solidFill>
                <a:latin typeface="Courier New"/>
                <a:ea typeface="Courier New"/>
                <a:cs typeface="Courier New"/>
                <a:sym typeface="Courier New"/>
              </a:rPr>
              <a:t>void</a:t>
            </a:r>
            <a:r>
              <a:rPr lang="en-US" sz="1600">
                <a:solidFill>
                  <a:srgbClr val="888888"/>
                </a:solidFill>
                <a:latin typeface="Consolas"/>
                <a:ea typeface="Consolas"/>
                <a:cs typeface="Consolas"/>
                <a:sym typeface="Consolas"/>
              </a:rPr>
              <a:t> </a:t>
            </a:r>
            <a:r>
              <a:rPr lang="en-US" sz="1600">
                <a:solidFill>
                  <a:srgbClr val="888888"/>
                </a:solidFill>
                <a:latin typeface="Courier New"/>
                <a:ea typeface="Courier New"/>
                <a:cs typeface="Courier New"/>
                <a:sym typeface="Courier New"/>
              </a:rPr>
              <a:t>main(void)</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888888"/>
                </a:solidFill>
                <a:latin typeface="Courier New"/>
                <a:ea typeface="Courier New"/>
                <a:cs typeface="Courier New"/>
                <a:sym typeface="Courier New"/>
              </a:rPr>
              <a:t>{</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888888"/>
                </a:solidFill>
                <a:latin typeface="Courier New"/>
                <a:ea typeface="Courier New"/>
                <a:cs typeface="Courier New"/>
                <a:sym typeface="Courier New"/>
              </a:rPr>
              <a:t>    </a:t>
            </a:r>
            <a:r>
              <a:rPr lang="en-US" sz="1600">
                <a:solidFill>
                  <a:srgbClr val="00B050"/>
                </a:solidFill>
                <a:latin typeface="Courier New"/>
                <a:ea typeface="Courier New"/>
                <a:cs typeface="Courier New"/>
                <a:sym typeface="Courier New"/>
              </a:rPr>
              <a:t>// connect led to pin PC0</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888888"/>
                </a:solidFill>
                <a:latin typeface="Courier New"/>
                <a:ea typeface="Courier New"/>
                <a:cs typeface="Courier New"/>
                <a:sym typeface="Courier New"/>
              </a:rPr>
              <a:t>    DDRC |= (1 &lt;&lt; 0);</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888888"/>
                </a:solidFill>
                <a:latin typeface="Courier New"/>
                <a:ea typeface="Courier New"/>
                <a:cs typeface="Courier New"/>
                <a:sym typeface="Courier New"/>
              </a:rPr>
              <a:t>    </a:t>
            </a:r>
            <a:r>
              <a:rPr lang="en-US" sz="1600">
                <a:solidFill>
                  <a:srgbClr val="00B050"/>
                </a:solidFill>
                <a:latin typeface="Courier New"/>
                <a:ea typeface="Courier New"/>
                <a:cs typeface="Courier New"/>
                <a:sym typeface="Courier New"/>
              </a:rPr>
              <a:t>// initialize timer</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888888"/>
                </a:solidFill>
                <a:latin typeface="Courier New"/>
                <a:ea typeface="Courier New"/>
                <a:cs typeface="Courier New"/>
                <a:sym typeface="Courier New"/>
              </a:rPr>
              <a:t>    timer1_init();</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888888"/>
                </a:solidFill>
                <a:latin typeface="Courier New"/>
                <a:ea typeface="Courier New"/>
                <a:cs typeface="Courier New"/>
                <a:sym typeface="Courier New"/>
              </a:rPr>
              <a:t>    </a:t>
            </a:r>
            <a:r>
              <a:rPr lang="en-US" sz="1600">
                <a:solidFill>
                  <a:srgbClr val="00B050"/>
                </a:solidFill>
                <a:latin typeface="Courier New"/>
                <a:ea typeface="Courier New"/>
                <a:cs typeface="Courier New"/>
                <a:sym typeface="Courier New"/>
              </a:rPr>
              <a:t>// loop forever</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888888"/>
                </a:solidFill>
                <a:latin typeface="Courier New"/>
                <a:ea typeface="Courier New"/>
                <a:cs typeface="Courier New"/>
                <a:sym typeface="Courier New"/>
              </a:rPr>
              <a:t>    while(1)</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888888"/>
                </a:solidFill>
                <a:latin typeface="Courier New"/>
                <a:ea typeface="Courier New"/>
                <a:cs typeface="Courier New"/>
                <a:sym typeface="Courier New"/>
              </a:rPr>
              <a:t>    {</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888888"/>
                </a:solidFill>
                <a:latin typeface="Courier New"/>
                <a:ea typeface="Courier New"/>
                <a:cs typeface="Courier New"/>
                <a:sym typeface="Courier New"/>
              </a:rPr>
              <a:t>        </a:t>
            </a:r>
            <a:r>
              <a:rPr lang="en-US" sz="1600">
                <a:solidFill>
                  <a:srgbClr val="00B050"/>
                </a:solidFill>
                <a:latin typeface="Courier New"/>
                <a:ea typeface="Courier New"/>
                <a:cs typeface="Courier New"/>
                <a:sym typeface="Courier New"/>
              </a:rPr>
              <a:t>// do nothing</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00B050"/>
                </a:solidFill>
                <a:latin typeface="Courier New"/>
                <a:ea typeface="Courier New"/>
                <a:cs typeface="Courier New"/>
                <a:sym typeface="Courier New"/>
              </a:rPr>
              <a:t>        // whenever a match occurs, ISR is fired</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00B050"/>
                </a:solidFill>
                <a:latin typeface="Courier New"/>
                <a:ea typeface="Courier New"/>
                <a:cs typeface="Courier New"/>
                <a:sym typeface="Courier New"/>
              </a:rPr>
              <a:t>        // toggle the led every 100ms in the ISR itself</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00B050"/>
                </a:solidFill>
                <a:latin typeface="Courier New"/>
                <a:ea typeface="Courier New"/>
                <a:cs typeface="Courier New"/>
                <a:sym typeface="Courier New"/>
              </a:rPr>
              <a:t>        // no need to keep track of any flag bits here</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00B050"/>
                </a:solidFill>
                <a:latin typeface="Courier New"/>
                <a:ea typeface="Courier New"/>
                <a:cs typeface="Courier New"/>
                <a:sym typeface="Courier New"/>
              </a:rPr>
              <a:t>        // done!</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600">
                <a:solidFill>
                  <a:srgbClr val="888888"/>
                </a:solidFill>
                <a:latin typeface="Courier New"/>
                <a:ea typeface="Courier New"/>
                <a:cs typeface="Courier New"/>
                <a:sym typeface="Courier New"/>
              </a:rPr>
              <a:t>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rgbClr val="888888"/>
                </a:solidFill>
                <a:latin typeface="Courier New"/>
                <a:ea typeface="Courier New"/>
                <a:cs typeface="Courier New"/>
                <a:sym typeface="Courier New"/>
              </a:rPr>
              <a:t>}</a:t>
            </a:r>
            <a:endParaRPr/>
          </a:p>
          <a:p>
            <a:pPr indent="0" lvl="0" marL="0" marR="0" rtl="0" algn="l">
              <a:spcBef>
                <a:spcPts val="0"/>
              </a:spcBef>
              <a:spcAft>
                <a:spcPts val="0"/>
              </a:spcAft>
              <a:buNone/>
            </a:pPr>
            <a:r>
              <a:t/>
            </a:r>
            <a:endParaRPr sz="1600">
              <a:solidFill>
                <a:srgbClr val="888888"/>
              </a:solidFill>
              <a:latin typeface="Courier New"/>
              <a:ea typeface="Courier New"/>
              <a:cs typeface="Courier New"/>
              <a:sym typeface="Courier New"/>
            </a:endParaRPr>
          </a:p>
          <a:p>
            <a:pPr indent="-285750" lvl="0" marL="285750" marR="0" rtl="0" algn="l">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Now, we have seen how to implement the CTC mode using interrupts, reducing the code size, comparisons and processing time.</a:t>
            </a:r>
            <a:endParaRPr sz="1600">
              <a:solidFill>
                <a:schemeClr val="dk1"/>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Compare match mode (CTC)</a:t>
            </a:r>
            <a:endParaRPr/>
          </a:p>
        </p:txBody>
      </p:sp>
      <p:sp>
        <p:nvSpPr>
          <p:cNvPr id="293" name="Google Shape;293;p26"/>
          <p:cNvSpPr/>
          <p:nvPr/>
        </p:nvSpPr>
        <p:spPr>
          <a:xfrm>
            <a:off x="457200" y="1295400"/>
            <a:ext cx="830580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33333"/>
                </a:solidFill>
                <a:latin typeface="Arial"/>
                <a:ea typeface="Arial"/>
                <a:cs typeface="Arial"/>
                <a:sym typeface="Arial"/>
              </a:rPr>
              <a:t>Methodology – Using Hardware CTC Mode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The pins PD6, PD5, PB1, PB2, PB3 and PD3 have their special functions are mentioned in the brackets (OC0A, OC0B, OC1A, OC1B , OC2A and OC2A). These are the Output Compare pins of TIMER0, TIMER1 and TIMER2 respectively. </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rgbClr val="FF3300"/>
              </a:buClr>
              <a:buSzPts val="1600"/>
              <a:buFont typeface="Arial"/>
              <a:buChar char="•"/>
            </a:pPr>
            <a:r>
              <a:rPr b="1" lang="en-US" sz="1600">
                <a:solidFill>
                  <a:srgbClr val="FF3300"/>
                </a:solidFill>
                <a:latin typeface="Arial"/>
                <a:ea typeface="Arial"/>
                <a:cs typeface="Arial"/>
                <a:sym typeface="Arial"/>
              </a:rPr>
              <a:t>TCCR1A Register Timer/Counter1 Control Register A</a:t>
            </a:r>
            <a:endParaRPr/>
          </a:p>
          <a:p>
            <a:pPr indent="-184150" lvl="0" marL="285750" marR="0" rtl="0" algn="l">
              <a:spcBef>
                <a:spcPts val="0"/>
              </a:spcBef>
              <a:spcAft>
                <a:spcPts val="0"/>
              </a:spcAft>
              <a:buClr>
                <a:schemeClr val="dk1"/>
              </a:buClr>
              <a:buSzPts val="1600"/>
              <a:buFont typeface="Arial"/>
              <a:buNone/>
            </a:pPr>
            <a:r>
              <a:t/>
            </a:r>
            <a:endParaRPr b="1" sz="1600">
              <a:solidFill>
                <a:srgbClr val="FF3300"/>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Arial"/>
              <a:buNone/>
            </a:pPr>
            <a:r>
              <a:t/>
            </a:r>
            <a:endParaRPr b="1" sz="1600">
              <a:solidFill>
                <a:srgbClr val="FF3300"/>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Arial"/>
              <a:buNone/>
            </a:pPr>
            <a:r>
              <a:t/>
            </a:r>
            <a:endParaRPr b="1" sz="1600">
              <a:solidFill>
                <a:srgbClr val="FF3300"/>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Arial"/>
              <a:buNone/>
            </a:pPr>
            <a:r>
              <a:t/>
            </a:r>
            <a:endParaRPr b="1" sz="1600">
              <a:solidFill>
                <a:srgbClr val="FF3300"/>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Arial"/>
              <a:buNone/>
            </a:pPr>
            <a:r>
              <a:t/>
            </a:r>
            <a:endParaRPr b="1" sz="1600">
              <a:solidFill>
                <a:srgbClr val="FF3300"/>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Now time for us to concentrate on Bit 7:6 – COM1A1:0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and Bit 5:4 – COM1B1:0 – Compare Output Mode for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Compare Unit A/B. These bits control the behavior of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the Output Compare (OC) pins. </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The behavior changes depending upon the following modes:</a:t>
            </a:r>
            <a:endParaRPr/>
          </a:p>
          <a:p>
            <a:pPr indent="-285750" lvl="1" marL="742950" marR="0" rtl="0" algn="l">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Non-PWM mode (normal / CTC mode)</a:t>
            </a:r>
            <a:endParaRPr/>
          </a:p>
          <a:p>
            <a:pPr indent="-285750" lvl="1" marL="742950" marR="0" rtl="0" algn="l">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Fast PWM mode</a:t>
            </a:r>
            <a:endParaRPr/>
          </a:p>
          <a:p>
            <a:pPr indent="-285750" lvl="1" marL="742950" marR="0" rtl="0" algn="l">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Phase Correct / Phase &amp; Frequency Correct PWM mode</a:t>
            </a:r>
            <a:endParaRPr b="1" i="0" sz="1800" u="none" cap="none" strike="noStrike">
              <a:solidFill>
                <a:srgbClr val="333333"/>
              </a:solidFill>
              <a:latin typeface="Arial"/>
              <a:ea typeface="Arial"/>
              <a:cs typeface="Arial"/>
              <a:sym typeface="Arial"/>
            </a:endParaRPr>
          </a:p>
        </p:txBody>
      </p:sp>
      <p:pic>
        <p:nvPicPr>
          <p:cNvPr id="294" name="Google Shape;294;p26"/>
          <p:cNvPicPr preferRelativeResize="0"/>
          <p:nvPr/>
        </p:nvPicPr>
        <p:blipFill rotWithShape="1">
          <a:blip r:embed="rId3">
            <a:alphaModFix/>
          </a:blip>
          <a:srcRect b="0" l="0" r="0" t="0"/>
          <a:stretch/>
        </p:blipFill>
        <p:spPr>
          <a:xfrm>
            <a:off x="6184770" y="2362200"/>
            <a:ext cx="2857500" cy="3162300"/>
          </a:xfrm>
          <a:prstGeom prst="rect">
            <a:avLst/>
          </a:prstGeom>
          <a:noFill/>
          <a:ln>
            <a:noFill/>
          </a:ln>
        </p:spPr>
      </p:pic>
      <p:pic>
        <p:nvPicPr>
          <p:cNvPr id="295" name="Google Shape;295;p26"/>
          <p:cNvPicPr preferRelativeResize="0"/>
          <p:nvPr/>
        </p:nvPicPr>
        <p:blipFill rotWithShape="1">
          <a:blip r:embed="rId4">
            <a:alphaModFix/>
          </a:blip>
          <a:srcRect b="0" l="0" r="0" t="0"/>
          <a:stretch/>
        </p:blipFill>
        <p:spPr>
          <a:xfrm>
            <a:off x="124513" y="3257550"/>
            <a:ext cx="6047688" cy="838200"/>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7"/>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Compare match mode (CTC)</a:t>
            </a:r>
            <a:endParaRPr/>
          </a:p>
        </p:txBody>
      </p:sp>
      <p:sp>
        <p:nvSpPr>
          <p:cNvPr id="302" name="Google Shape;302;p27"/>
          <p:cNvSpPr/>
          <p:nvPr/>
        </p:nvSpPr>
        <p:spPr>
          <a:xfrm>
            <a:off x="609600" y="1295400"/>
            <a:ext cx="8458200"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The following options hold good for non-PWM mode</a:t>
            </a:r>
            <a:endParaRPr/>
          </a:p>
          <a:p>
            <a:pPr indent="-171450" lvl="0" marL="285750" marR="0" rtl="0" algn="l">
              <a:spcBef>
                <a:spcPts val="0"/>
              </a:spcBef>
              <a:spcAft>
                <a:spcPts val="0"/>
              </a:spcAft>
              <a:buClr>
                <a:schemeClr val="dk1"/>
              </a:buClr>
              <a:buSzPts val="1800"/>
              <a:buFont typeface="Arial"/>
              <a:buNone/>
            </a:pPr>
            <a:r>
              <a:t/>
            </a:r>
            <a:endParaRPr sz="1800">
              <a:solidFill>
                <a:srgbClr val="444444"/>
              </a:solidFill>
              <a:latin typeface="Helvetica Neue"/>
              <a:ea typeface="Helvetica Neue"/>
              <a:cs typeface="Helvetica Neue"/>
              <a:sym typeface="Helvetica Neue"/>
            </a:endParaRPr>
          </a:p>
          <a:p>
            <a:pPr indent="-171450" lvl="0" marL="285750" marR="0" rtl="0" algn="l">
              <a:spcBef>
                <a:spcPts val="0"/>
              </a:spcBef>
              <a:spcAft>
                <a:spcPts val="0"/>
              </a:spcAft>
              <a:buClr>
                <a:schemeClr val="dk1"/>
              </a:buClr>
              <a:buSzPts val="1800"/>
              <a:buFont typeface="Arial"/>
              <a:buNone/>
            </a:pPr>
            <a:r>
              <a:t/>
            </a:r>
            <a:endParaRPr sz="1800">
              <a:solidFill>
                <a:srgbClr val="444444"/>
              </a:solidFill>
              <a:latin typeface="Helvetica Neue"/>
              <a:ea typeface="Helvetica Neue"/>
              <a:cs typeface="Helvetica Neue"/>
              <a:sym typeface="Helvetica Neue"/>
            </a:endParaRPr>
          </a:p>
          <a:p>
            <a:pPr indent="-171450" lvl="0" marL="285750" marR="0" rtl="0" algn="l">
              <a:spcBef>
                <a:spcPts val="0"/>
              </a:spcBef>
              <a:spcAft>
                <a:spcPts val="0"/>
              </a:spcAft>
              <a:buClr>
                <a:schemeClr val="dk1"/>
              </a:buClr>
              <a:buSzPts val="1800"/>
              <a:buFont typeface="Arial"/>
              <a:buNone/>
            </a:pPr>
            <a:r>
              <a:t/>
            </a:r>
            <a:endParaRPr sz="1800">
              <a:solidFill>
                <a:srgbClr val="444444"/>
              </a:solidFill>
              <a:latin typeface="Helvetica Neue"/>
              <a:ea typeface="Helvetica Neue"/>
              <a:cs typeface="Helvetica Neue"/>
              <a:sym typeface="Helvetica Neue"/>
            </a:endParaRPr>
          </a:p>
          <a:p>
            <a:pPr indent="-171450" lvl="0" marL="285750" marR="0" rtl="0" algn="l">
              <a:spcBef>
                <a:spcPts val="0"/>
              </a:spcBef>
              <a:spcAft>
                <a:spcPts val="0"/>
              </a:spcAft>
              <a:buClr>
                <a:schemeClr val="dk1"/>
              </a:buClr>
              <a:buSzPts val="1800"/>
              <a:buFont typeface="Arial"/>
              <a:buNone/>
            </a:pPr>
            <a:r>
              <a:t/>
            </a:r>
            <a:endParaRPr sz="1800">
              <a:solidFill>
                <a:srgbClr val="444444"/>
              </a:solidFill>
              <a:latin typeface="Helvetica Neue"/>
              <a:ea typeface="Helvetica Neue"/>
              <a:cs typeface="Helvetica Neue"/>
              <a:sym typeface="Helvetica Neue"/>
            </a:endParaRPr>
          </a:p>
          <a:p>
            <a:pPr indent="-171450" lvl="0" marL="285750" marR="0" rtl="0" algn="l">
              <a:spcBef>
                <a:spcPts val="0"/>
              </a:spcBef>
              <a:spcAft>
                <a:spcPts val="0"/>
              </a:spcAft>
              <a:buClr>
                <a:schemeClr val="dk1"/>
              </a:buClr>
              <a:buSzPts val="1800"/>
              <a:buFont typeface="Arial"/>
              <a:buNone/>
            </a:pPr>
            <a:r>
              <a:t/>
            </a:r>
            <a:endParaRPr sz="1800">
              <a:solidFill>
                <a:srgbClr val="444444"/>
              </a:solidFill>
              <a:latin typeface="Helvetica Neue"/>
              <a:ea typeface="Helvetica Neue"/>
              <a:cs typeface="Helvetica Neue"/>
              <a:sym typeface="Helvetica Neue"/>
            </a:endParaRPr>
          </a:p>
          <a:p>
            <a:pPr indent="-171450" lvl="0" marL="285750" marR="0" rtl="0" algn="l">
              <a:spcBef>
                <a:spcPts val="0"/>
              </a:spcBef>
              <a:spcAft>
                <a:spcPts val="0"/>
              </a:spcAft>
              <a:buClr>
                <a:schemeClr val="dk1"/>
              </a:buClr>
              <a:buSzPts val="1800"/>
              <a:buFont typeface="Arial"/>
              <a:buNone/>
            </a:pPr>
            <a:r>
              <a:t/>
            </a:r>
            <a:endParaRPr sz="1800">
              <a:solidFill>
                <a:srgbClr val="444444"/>
              </a:solidFill>
              <a:latin typeface="Helvetica Neue"/>
              <a:ea typeface="Helvetica Neue"/>
              <a:cs typeface="Helvetica Neue"/>
              <a:sym typeface="Helvetica Neue"/>
            </a:endParaRPr>
          </a:p>
          <a:p>
            <a:pPr indent="-171450" lvl="0" marL="285750" marR="0" rtl="0" algn="l">
              <a:spcBef>
                <a:spcPts val="0"/>
              </a:spcBef>
              <a:spcAft>
                <a:spcPts val="0"/>
              </a:spcAft>
              <a:buClr>
                <a:schemeClr val="dk1"/>
              </a:buClr>
              <a:buSzPts val="1800"/>
              <a:buFont typeface="Arial"/>
              <a:buNone/>
            </a:pPr>
            <a:r>
              <a:t/>
            </a:r>
            <a:endParaRPr sz="1800">
              <a:solidFill>
                <a:srgbClr val="444444"/>
              </a:solidFill>
              <a:latin typeface="Helvetica Neue"/>
              <a:ea typeface="Helvetica Neue"/>
              <a:cs typeface="Helvetica Neue"/>
              <a:sym typeface="Helvetica Neue"/>
            </a:endParaRPr>
          </a:p>
          <a:p>
            <a:pPr indent="-171450" lvl="0" marL="285750" marR="0" rtl="0" algn="l">
              <a:spcBef>
                <a:spcPts val="0"/>
              </a:spcBef>
              <a:spcAft>
                <a:spcPts val="0"/>
              </a:spcAft>
              <a:buClr>
                <a:schemeClr val="dk1"/>
              </a:buClr>
              <a:buSzPts val="1800"/>
              <a:buFont typeface="Arial"/>
              <a:buNone/>
            </a:pPr>
            <a:r>
              <a:t/>
            </a:r>
            <a:endParaRPr sz="1800">
              <a:solidFill>
                <a:srgbClr val="444444"/>
              </a:solidFill>
              <a:latin typeface="Helvetica Neue"/>
              <a:ea typeface="Helvetica Neue"/>
              <a:cs typeface="Helvetica Neue"/>
              <a:sym typeface="Helvetica Neue"/>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Since we need to toggle the LED, we choose the second option (01). Well, that’s all we need to do! No need to check any flag bit, no need to attend to any interrupts, nothing. Just set the timer to this mode and we are done! Whenever a compare match occurs, the OC1A pin is automatically toggled.</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But we need to compromise on the hardware. Only PB1 or PB2 (OC1A or OC1B) can be controlled this way, which means that we should connect the LED to PB1 (since we are using channel A) instead of PC0 (which we had been using in all the examples till now).</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pic>
        <p:nvPicPr>
          <p:cNvPr id="303" name="Google Shape;303;p27"/>
          <p:cNvPicPr preferRelativeResize="0"/>
          <p:nvPr/>
        </p:nvPicPr>
        <p:blipFill rotWithShape="1">
          <a:blip r:embed="rId3">
            <a:alphaModFix/>
          </a:blip>
          <a:srcRect b="0" l="0" r="0" t="0"/>
          <a:stretch/>
        </p:blipFill>
        <p:spPr>
          <a:xfrm>
            <a:off x="1143000" y="1752600"/>
            <a:ext cx="5734050" cy="2038350"/>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Compare match mode (CTC)</a:t>
            </a:r>
            <a:endParaRPr/>
          </a:p>
        </p:txBody>
      </p:sp>
      <p:sp>
        <p:nvSpPr>
          <p:cNvPr id="310" name="Google Shape;310;p28"/>
          <p:cNvSpPr/>
          <p:nvPr/>
        </p:nvSpPr>
        <p:spPr>
          <a:xfrm>
            <a:off x="457200" y="1066800"/>
            <a:ext cx="5105400" cy="2858988"/>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200">
                <a:solidFill>
                  <a:srgbClr val="888888"/>
                </a:solidFill>
                <a:latin typeface="Courier New"/>
                <a:ea typeface="Courier New"/>
                <a:cs typeface="Courier New"/>
                <a:sym typeface="Courier New"/>
              </a:rPr>
              <a:t>#include &lt;avr/io.h&gt;</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888888"/>
                </a:solidFill>
                <a:latin typeface="Courier New"/>
                <a:ea typeface="Courier New"/>
                <a:cs typeface="Courier New"/>
                <a:sym typeface="Courier New"/>
              </a:rPr>
              <a:t>#include &lt;avr/interrupt.h&gt;</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00B050"/>
                </a:solidFill>
                <a:latin typeface="Courier New"/>
                <a:ea typeface="Courier New"/>
                <a:cs typeface="Courier New"/>
                <a:sym typeface="Courier New"/>
              </a:rPr>
              <a:t>// initialize timer, interrupt and variable</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888888"/>
                </a:solidFill>
                <a:latin typeface="Courier New"/>
                <a:ea typeface="Courier New"/>
                <a:cs typeface="Courier New"/>
                <a:sym typeface="Courier New"/>
              </a:rPr>
              <a:t>void</a:t>
            </a:r>
            <a:r>
              <a:rPr lang="en-US" sz="1200">
                <a:solidFill>
                  <a:srgbClr val="888888"/>
                </a:solidFill>
                <a:latin typeface="Consolas"/>
                <a:ea typeface="Consolas"/>
                <a:cs typeface="Consolas"/>
                <a:sym typeface="Consolas"/>
              </a:rPr>
              <a:t> </a:t>
            </a:r>
            <a:r>
              <a:rPr lang="en-US" sz="1200">
                <a:solidFill>
                  <a:srgbClr val="888888"/>
                </a:solidFill>
                <a:latin typeface="Courier New"/>
                <a:ea typeface="Courier New"/>
                <a:cs typeface="Courier New"/>
                <a:sym typeface="Courier New"/>
              </a:rPr>
              <a:t>timer1_init()</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888888"/>
                </a:solidFill>
                <a:latin typeface="Courier New"/>
                <a:ea typeface="Courier New"/>
                <a:cs typeface="Courier New"/>
                <a:sym typeface="Courier New"/>
              </a:rPr>
              <a:t>{</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888888"/>
                </a:solidFill>
                <a:latin typeface="Courier New"/>
                <a:ea typeface="Courier New"/>
                <a:cs typeface="Courier New"/>
                <a:sym typeface="Courier New"/>
              </a:rPr>
              <a:t>    </a:t>
            </a:r>
            <a:r>
              <a:rPr lang="en-US" sz="1200">
                <a:solidFill>
                  <a:srgbClr val="00B050"/>
                </a:solidFill>
                <a:latin typeface="Courier New"/>
                <a:ea typeface="Courier New"/>
                <a:cs typeface="Courier New"/>
                <a:sym typeface="Courier New"/>
              </a:rPr>
              <a:t>// set up timer with prescaler = 64 and CTC mode</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888888"/>
                </a:solidFill>
                <a:latin typeface="Courier New"/>
                <a:ea typeface="Courier New"/>
                <a:cs typeface="Courier New"/>
                <a:sym typeface="Courier New"/>
              </a:rPr>
              <a:t>    TCCR1B |= (1 &lt;&lt; WGM12)|(1 &lt;&lt; CS01)|(1 &lt;&lt; CS00);</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888888"/>
                </a:solidFill>
                <a:latin typeface="Courier New"/>
                <a:ea typeface="Courier New"/>
                <a:cs typeface="Courier New"/>
                <a:sym typeface="Courier New"/>
              </a:rPr>
              <a:t>    </a:t>
            </a:r>
            <a:r>
              <a:rPr lang="en-US" sz="1200">
                <a:solidFill>
                  <a:srgbClr val="00B050"/>
                </a:solidFill>
                <a:latin typeface="Courier New"/>
                <a:ea typeface="Courier New"/>
                <a:cs typeface="Courier New"/>
                <a:sym typeface="Courier New"/>
              </a:rPr>
              <a:t>// set up timer OC1A pin in toggle mode</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888888"/>
                </a:solidFill>
                <a:latin typeface="Courier New"/>
                <a:ea typeface="Courier New"/>
                <a:cs typeface="Courier New"/>
                <a:sym typeface="Courier New"/>
              </a:rPr>
              <a:t>    TCCR1A |= (1 &lt;&lt; COM1A0);</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888888"/>
                </a:solidFill>
                <a:latin typeface="Courier New"/>
                <a:ea typeface="Courier New"/>
                <a:cs typeface="Courier New"/>
                <a:sym typeface="Courier New"/>
              </a:rPr>
              <a:t>    </a:t>
            </a:r>
            <a:r>
              <a:rPr lang="en-US" sz="1200">
                <a:solidFill>
                  <a:srgbClr val="00B050"/>
                </a:solidFill>
                <a:latin typeface="Courier New"/>
                <a:ea typeface="Courier New"/>
                <a:cs typeface="Courier New"/>
                <a:sym typeface="Courier New"/>
              </a:rPr>
              <a:t>// initialize counter</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888888"/>
                </a:solidFill>
                <a:latin typeface="Courier New"/>
                <a:ea typeface="Courier New"/>
                <a:cs typeface="Courier New"/>
                <a:sym typeface="Courier New"/>
              </a:rPr>
              <a:t>    TCNT1 = 0;</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888888"/>
                </a:solidFill>
                <a:latin typeface="Courier New"/>
                <a:ea typeface="Courier New"/>
                <a:cs typeface="Courier New"/>
                <a:sym typeface="Courier New"/>
              </a:rPr>
              <a:t>    </a:t>
            </a:r>
            <a:r>
              <a:rPr lang="en-US" sz="1200">
                <a:solidFill>
                  <a:srgbClr val="00B050"/>
                </a:solidFill>
                <a:latin typeface="Courier New"/>
                <a:ea typeface="Courier New"/>
                <a:cs typeface="Courier New"/>
                <a:sym typeface="Courier New"/>
              </a:rPr>
              <a:t>// initialize compare value</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888888"/>
                </a:solidFill>
                <a:latin typeface="Courier New"/>
                <a:ea typeface="Courier New"/>
                <a:cs typeface="Courier New"/>
                <a:sym typeface="Courier New"/>
              </a:rPr>
              <a:t>    OCR1A = 24999;</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888888"/>
                </a:solidFill>
                <a:latin typeface="Courier New"/>
                <a:ea typeface="Courier New"/>
                <a:cs typeface="Courier New"/>
                <a:sym typeface="Courier New"/>
              </a:rPr>
              <a:t>}</a:t>
            </a:r>
            <a:endParaRPr sz="1600">
              <a:solidFill>
                <a:schemeClr val="dk1"/>
              </a:solidFill>
              <a:latin typeface="Calibri"/>
              <a:ea typeface="Calibri"/>
              <a:cs typeface="Calibri"/>
              <a:sym typeface="Calibri"/>
            </a:endParaRPr>
          </a:p>
        </p:txBody>
      </p:sp>
      <p:sp>
        <p:nvSpPr>
          <p:cNvPr id="311" name="Google Shape;311;p28"/>
          <p:cNvSpPr/>
          <p:nvPr/>
        </p:nvSpPr>
        <p:spPr>
          <a:xfrm>
            <a:off x="457200" y="3913088"/>
            <a:ext cx="5410200" cy="245079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200">
                <a:solidFill>
                  <a:srgbClr val="888888"/>
                </a:solidFill>
                <a:latin typeface="Courier New"/>
                <a:ea typeface="Courier New"/>
                <a:cs typeface="Courier New"/>
                <a:sym typeface="Courier New"/>
              </a:rPr>
              <a:t>void</a:t>
            </a:r>
            <a:r>
              <a:rPr lang="en-US" sz="1200">
                <a:solidFill>
                  <a:srgbClr val="888888"/>
                </a:solidFill>
                <a:latin typeface="Consolas"/>
                <a:ea typeface="Consolas"/>
                <a:cs typeface="Consolas"/>
                <a:sym typeface="Consolas"/>
              </a:rPr>
              <a:t> </a:t>
            </a:r>
            <a:r>
              <a:rPr lang="en-US" sz="1200">
                <a:solidFill>
                  <a:srgbClr val="888888"/>
                </a:solidFill>
                <a:latin typeface="Courier New"/>
                <a:ea typeface="Courier New"/>
                <a:cs typeface="Courier New"/>
                <a:sym typeface="Courier New"/>
              </a:rPr>
              <a:t>main(void){</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888888"/>
                </a:solidFill>
                <a:latin typeface="Courier New"/>
                <a:ea typeface="Courier New"/>
                <a:cs typeface="Courier New"/>
                <a:sym typeface="Courier New"/>
              </a:rPr>
              <a:t>    </a:t>
            </a:r>
            <a:r>
              <a:rPr lang="en-US" sz="1200">
                <a:solidFill>
                  <a:srgbClr val="00B050"/>
                </a:solidFill>
                <a:latin typeface="Courier New"/>
                <a:ea typeface="Courier New"/>
                <a:cs typeface="Courier New"/>
                <a:sym typeface="Courier New"/>
              </a:rPr>
              <a:t>// connect led to pin PB1</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888888"/>
                </a:solidFill>
                <a:latin typeface="Courier New"/>
                <a:ea typeface="Courier New"/>
                <a:cs typeface="Courier New"/>
                <a:sym typeface="Courier New"/>
              </a:rPr>
              <a:t>    DDRB |= (1 &lt;&lt; 1);</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888888"/>
                </a:solidFill>
                <a:latin typeface="Courier New"/>
                <a:ea typeface="Courier New"/>
                <a:cs typeface="Courier New"/>
                <a:sym typeface="Courier New"/>
              </a:rPr>
              <a:t>   </a:t>
            </a:r>
            <a:r>
              <a:rPr lang="en-US" sz="1200">
                <a:solidFill>
                  <a:srgbClr val="00B050"/>
                </a:solidFill>
                <a:latin typeface="Courier New"/>
                <a:ea typeface="Courier New"/>
                <a:cs typeface="Courier New"/>
                <a:sym typeface="Courier New"/>
              </a:rPr>
              <a:t> // initialize timer</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888888"/>
                </a:solidFill>
                <a:latin typeface="Courier New"/>
                <a:ea typeface="Courier New"/>
                <a:cs typeface="Courier New"/>
                <a:sym typeface="Courier New"/>
              </a:rPr>
              <a:t>    timer1_init();</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888888"/>
                </a:solidFill>
                <a:latin typeface="Courier New"/>
                <a:ea typeface="Courier New"/>
                <a:cs typeface="Courier New"/>
                <a:sym typeface="Courier New"/>
              </a:rPr>
              <a:t>    while(1){</a:t>
            </a:r>
            <a:endParaRPr sz="16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888888"/>
                </a:solidFill>
                <a:latin typeface="Courier New"/>
                <a:ea typeface="Courier New"/>
                <a:cs typeface="Courier New"/>
                <a:sym typeface="Courier New"/>
              </a:rPr>
              <a:t>        </a:t>
            </a:r>
            <a:r>
              <a:rPr lang="en-US" sz="1200">
                <a:solidFill>
                  <a:srgbClr val="00B050"/>
                </a:solidFill>
                <a:latin typeface="Courier New"/>
                <a:ea typeface="Courier New"/>
                <a:cs typeface="Courier New"/>
                <a:sym typeface="Courier New"/>
              </a:rPr>
              <a:t>// do nothing</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00B050"/>
                </a:solidFill>
                <a:latin typeface="Courier New"/>
                <a:ea typeface="Courier New"/>
                <a:cs typeface="Courier New"/>
                <a:sym typeface="Courier New"/>
              </a:rPr>
              <a:t>        // whenever a match occurs</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00B050"/>
                </a:solidFill>
                <a:latin typeface="Courier New"/>
                <a:ea typeface="Courier New"/>
                <a:cs typeface="Courier New"/>
                <a:sym typeface="Courier New"/>
              </a:rPr>
              <a:t>        // OC1A is toggled automatically!</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00B050"/>
                </a:solidFill>
                <a:latin typeface="Courier New"/>
                <a:ea typeface="Courier New"/>
                <a:cs typeface="Courier New"/>
                <a:sym typeface="Courier New"/>
              </a:rPr>
              <a:t>        // no need to keep track of any flag bits or ISR</a:t>
            </a:r>
            <a:endParaRPr sz="16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200">
                <a:solidFill>
                  <a:srgbClr val="00B050"/>
                </a:solidFill>
                <a:latin typeface="Courier New"/>
                <a:ea typeface="Courier New"/>
                <a:cs typeface="Courier New"/>
                <a:sym typeface="Courier New"/>
              </a:rPr>
              <a:t>    </a:t>
            </a:r>
            <a:r>
              <a:rPr lang="en-US" sz="1200">
                <a:solidFill>
                  <a:srgbClr val="888888"/>
                </a:solidFill>
                <a:latin typeface="Courier New"/>
                <a:ea typeface="Courier New"/>
                <a:cs typeface="Courier New"/>
                <a:sym typeface="Courier New"/>
              </a:rPr>
              <a:t>}</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rgbClr val="888888"/>
                </a:solidFill>
                <a:latin typeface="Courier New"/>
                <a:ea typeface="Courier New"/>
                <a:cs typeface="Courier New"/>
                <a:sym typeface="Courier New"/>
              </a:rPr>
              <a:t>}</a:t>
            </a:r>
            <a:endParaRPr sz="1200">
              <a:solidFill>
                <a:schemeClr val="dk1"/>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9"/>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Pulse width modulation mode (PWM)</a:t>
            </a:r>
            <a:endParaRPr/>
          </a:p>
        </p:txBody>
      </p:sp>
      <p:sp>
        <p:nvSpPr>
          <p:cNvPr id="318" name="Google Shape;318;p29"/>
          <p:cNvSpPr/>
          <p:nvPr/>
        </p:nvSpPr>
        <p:spPr>
          <a:xfrm>
            <a:off x="533400" y="1143000"/>
            <a:ext cx="8229600" cy="329320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Pulse Width Modulation (PWM) is a very common technique in telecommunication and power control. It is basically a modulation technique, in which the width of the carrier pulse is varied in accordance with the analog message signal.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Let us assume that a DC motor is connected to the power supply as follows</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The motor is rated 12V/300rpm. This means that (assuming ideal conditions) the motor will run at 300 rpm only when 12V DC is supplied to it. If we apply 6V, the motor will run at only 150 rpm. </a:t>
            </a:r>
            <a:endParaRPr/>
          </a:p>
        </p:txBody>
      </p:sp>
      <p:pic>
        <p:nvPicPr>
          <p:cNvPr id="319" name="Google Shape;319;p29"/>
          <p:cNvPicPr preferRelativeResize="0"/>
          <p:nvPr/>
        </p:nvPicPr>
        <p:blipFill rotWithShape="1">
          <a:blip r:embed="rId3">
            <a:alphaModFix/>
          </a:blip>
          <a:srcRect b="0" l="0" r="0" t="0"/>
          <a:stretch/>
        </p:blipFill>
        <p:spPr>
          <a:xfrm>
            <a:off x="2904662" y="2249299"/>
            <a:ext cx="3148012" cy="1275920"/>
          </a:xfrm>
          <a:prstGeom prst="rect">
            <a:avLst/>
          </a:prstGeom>
          <a:noFill/>
          <a:ln>
            <a:noFill/>
          </a:ln>
        </p:spPr>
      </p:pic>
      <p:pic>
        <p:nvPicPr>
          <p:cNvPr id="320" name="Google Shape;320;p29"/>
          <p:cNvPicPr preferRelativeResize="0"/>
          <p:nvPr/>
        </p:nvPicPr>
        <p:blipFill rotWithShape="1">
          <a:blip r:embed="rId4">
            <a:alphaModFix/>
          </a:blip>
          <a:srcRect b="0" l="0" r="0" t="0"/>
          <a:stretch/>
        </p:blipFill>
        <p:spPr>
          <a:xfrm>
            <a:off x="6052674" y="4505325"/>
            <a:ext cx="2886538" cy="1895475"/>
          </a:xfrm>
          <a:prstGeom prst="rect">
            <a:avLst/>
          </a:prstGeom>
          <a:noFill/>
          <a:ln>
            <a:noFill/>
          </a:ln>
        </p:spPr>
      </p:pic>
      <p:sp>
        <p:nvSpPr>
          <p:cNvPr id="321" name="Google Shape;321;p29"/>
          <p:cNvSpPr/>
          <p:nvPr/>
        </p:nvSpPr>
        <p:spPr>
          <a:xfrm>
            <a:off x="533400" y="4436209"/>
            <a:ext cx="5519274" cy="206210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Let us ask what will happen if we apply a periodic signal as shown?</a:t>
            </a:r>
            <a:endParaRPr/>
          </a:p>
          <a:p>
            <a:pPr indent="0" lvl="1" marL="457200" marR="0" rtl="0" algn="l">
              <a:spcBef>
                <a:spcPts val="0"/>
              </a:spcBef>
              <a:spcAft>
                <a:spcPts val="0"/>
              </a:spcAft>
              <a:buNone/>
            </a:pPr>
            <a:r>
              <a:rPr b="0" i="0" lang="en-US" sz="1600" u="none" cap="none" strike="noStrike">
                <a:solidFill>
                  <a:schemeClr val="dk1"/>
                </a:solidFill>
                <a:latin typeface="Arial"/>
                <a:ea typeface="Arial"/>
                <a:cs typeface="Arial"/>
                <a:sym typeface="Arial"/>
              </a:rPr>
              <a:t>It takes some time to reach its full speed. But before it happens, it is powered off, and so on. Thus, the overall effect of this action is that the motor rotates continuously, but at a lower speed. In this case, the motor will behave exactly as if a 6V DC is supplied to it, i.e. rotate at 150 rpm.</a:t>
            </a:r>
            <a:endParaRPr b="0" i="0" sz="16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lang="en-US"/>
            </a:br>
            <a:r>
              <a:rPr lang="en-US"/>
              <a:t>Timer Introduction</a:t>
            </a:r>
            <a:endParaRPr/>
          </a:p>
        </p:txBody>
      </p:sp>
      <p:sp>
        <p:nvSpPr>
          <p:cNvPr id="106" name="Google Shape;106;p3"/>
          <p:cNvSpPr/>
          <p:nvPr/>
        </p:nvSpPr>
        <p:spPr>
          <a:xfrm>
            <a:off x="647700" y="1143000"/>
            <a:ext cx="83058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Timers is an important concept in the field of electronics. It can be generated a time base using a timer circuit, using a microcontroller, etc.</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In Microcontroller, timer is a register, but not a normal one. </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value of this register increases/decreases automatically.</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In AVR, timers are of two types: 8-bit and 16-bit timers.</a:t>
            </a:r>
            <a:endParaRPr/>
          </a:p>
          <a:p>
            <a:pPr indent="-342900" lvl="1" marL="80010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In an 8-bit timer, the register used is 8-bit wide whereas in 16-bit timer, the register width is of 16 bits.</a:t>
            </a:r>
            <a:endParaRPr/>
          </a:p>
          <a:p>
            <a:pPr indent="-342900" lvl="1" marL="80010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The 8-bit timer is capable of counting 2^8=256 steps from 0 to 255 as demonstrated below. A 16 bit timer is capable of counting 2^16=65536 steps from 0 to 65535.</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id="107" name="Google Shape;107;p3"/>
          <p:cNvPicPr preferRelativeResize="0"/>
          <p:nvPr/>
        </p:nvPicPr>
        <p:blipFill rotWithShape="1">
          <a:blip r:embed="rId3">
            <a:alphaModFix/>
          </a:blip>
          <a:srcRect b="0" l="0" r="0" t="0"/>
          <a:stretch/>
        </p:blipFill>
        <p:spPr>
          <a:xfrm>
            <a:off x="1447800" y="3962400"/>
            <a:ext cx="6253480" cy="2590800"/>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0"/>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Pulse width modulation mode (PWM)</a:t>
            </a:r>
            <a:endParaRPr/>
          </a:p>
        </p:txBody>
      </p:sp>
      <p:pic>
        <p:nvPicPr>
          <p:cNvPr id="328" name="Google Shape;328;p30"/>
          <p:cNvPicPr preferRelativeResize="0"/>
          <p:nvPr/>
        </p:nvPicPr>
        <p:blipFill rotWithShape="1">
          <a:blip r:embed="rId3">
            <a:alphaModFix/>
          </a:blip>
          <a:srcRect b="0" l="0" r="0" t="0"/>
          <a:stretch/>
        </p:blipFill>
        <p:spPr>
          <a:xfrm>
            <a:off x="5029200" y="1295400"/>
            <a:ext cx="3657600" cy="2601253"/>
          </a:xfrm>
          <a:prstGeom prst="rect">
            <a:avLst/>
          </a:prstGeom>
          <a:noFill/>
          <a:ln>
            <a:noFill/>
          </a:ln>
        </p:spPr>
      </p:pic>
      <p:pic>
        <p:nvPicPr>
          <p:cNvPr id="329" name="Google Shape;329;p30"/>
          <p:cNvPicPr preferRelativeResize="0"/>
          <p:nvPr/>
        </p:nvPicPr>
        <p:blipFill rotWithShape="1">
          <a:blip r:embed="rId4">
            <a:alphaModFix/>
          </a:blip>
          <a:srcRect b="0" l="0" r="0" t="0"/>
          <a:stretch/>
        </p:blipFill>
        <p:spPr>
          <a:xfrm>
            <a:off x="685800" y="1295400"/>
            <a:ext cx="3660054" cy="2601253"/>
          </a:xfrm>
          <a:prstGeom prst="rect">
            <a:avLst/>
          </a:prstGeom>
          <a:noFill/>
          <a:ln>
            <a:noFill/>
          </a:ln>
        </p:spPr>
      </p:pic>
      <p:sp>
        <p:nvSpPr>
          <p:cNvPr id="330" name="Google Shape;330;p30"/>
          <p:cNvSpPr/>
          <p:nvPr/>
        </p:nvSpPr>
        <p:spPr>
          <a:xfrm>
            <a:off x="5029200" y="4038600"/>
            <a:ext cx="3657600" cy="1772537"/>
          </a:xfrm>
          <a:prstGeom prst="rect">
            <a:avLst/>
          </a:prstGeom>
          <a:blipFill rotWithShape="1">
            <a:blip r:embed="rId5">
              <a:alphaModFix/>
            </a:blip>
            <a:stretch>
              <a:fillRect b="-343" l="-831" r="-832" t="-103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latin typeface="Arial"/>
                <a:ea typeface="Arial"/>
                <a:cs typeface="Arial"/>
                <a:sym typeface="Arial"/>
              </a:rPr>
              <a:t> </a:t>
            </a:r>
            <a:endParaRPr/>
          </a:p>
        </p:txBody>
      </p:sp>
      <p:sp>
        <p:nvSpPr>
          <p:cNvPr id="331" name="Google Shape;331;p30"/>
          <p:cNvSpPr/>
          <p:nvPr/>
        </p:nvSpPr>
        <p:spPr>
          <a:xfrm>
            <a:off x="685800" y="4114800"/>
            <a:ext cx="3657600" cy="1694695"/>
          </a:xfrm>
          <a:prstGeom prst="rect">
            <a:avLst/>
          </a:prstGeom>
          <a:blipFill rotWithShape="1">
            <a:blip r:embed="rId6">
              <a:alphaModFix/>
            </a:blip>
            <a:stretch>
              <a:fillRect b="0" l="-997" r="-832" t="-107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latin typeface="Arial"/>
                <a:ea typeface="Arial"/>
                <a:cs typeface="Arial"/>
                <a:sym typeface="Arial"/>
              </a:rPr>
              <a:t> </a:t>
            </a:r>
            <a:endParaRPr/>
          </a:p>
        </p:txBody>
      </p:sp>
      <p:sp>
        <p:nvSpPr>
          <p:cNvPr id="332" name="Google Shape;332;p30"/>
          <p:cNvSpPr/>
          <p:nvPr/>
        </p:nvSpPr>
        <p:spPr>
          <a:xfrm>
            <a:off x="1447800" y="5953084"/>
            <a:ext cx="60960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2060"/>
                </a:solidFill>
                <a:latin typeface="Helvetica Neue"/>
                <a:ea typeface="Helvetica Neue"/>
                <a:cs typeface="Helvetica Neue"/>
                <a:sym typeface="Helvetica Neue"/>
              </a:rPr>
              <a:t>This is what we call </a:t>
            </a:r>
            <a:r>
              <a:rPr b="1" lang="en-US" sz="1400">
                <a:solidFill>
                  <a:srgbClr val="002060"/>
                </a:solidFill>
                <a:latin typeface="Helvetica Neue"/>
                <a:ea typeface="Helvetica Neue"/>
                <a:cs typeface="Helvetica Neue"/>
                <a:sym typeface="Helvetica Neue"/>
              </a:rPr>
              <a:t>Pulse Width Modulation</a:t>
            </a:r>
            <a:r>
              <a:rPr lang="en-US" sz="1400">
                <a:solidFill>
                  <a:srgbClr val="002060"/>
                </a:solidFill>
                <a:latin typeface="Helvetica Neue"/>
                <a:ea typeface="Helvetica Neue"/>
                <a:cs typeface="Helvetica Neue"/>
                <a:sym typeface="Helvetica Neue"/>
              </a:rPr>
              <a:t>, commonly known as </a:t>
            </a:r>
            <a:r>
              <a:rPr b="1" lang="en-US" sz="1400">
                <a:solidFill>
                  <a:srgbClr val="002060"/>
                </a:solidFill>
                <a:latin typeface="Helvetica Neue"/>
                <a:ea typeface="Helvetica Neue"/>
                <a:cs typeface="Helvetica Neue"/>
                <a:sym typeface="Helvetica Neue"/>
              </a:rPr>
              <a:t>PWM</a:t>
            </a:r>
            <a:r>
              <a:rPr lang="en-US" sz="1400">
                <a:solidFill>
                  <a:srgbClr val="002060"/>
                </a:solidFill>
                <a:latin typeface="Helvetica Neue"/>
                <a:ea typeface="Helvetica Neue"/>
                <a:cs typeface="Helvetica Neue"/>
                <a:sym typeface="Helvetica Neue"/>
              </a:rPr>
              <a:t>.</a:t>
            </a:r>
            <a:endParaRPr sz="1400">
              <a:solidFill>
                <a:srgbClr val="002060"/>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1"/>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Pulse width modulation mode (PWM)</a:t>
            </a:r>
            <a:endParaRPr/>
          </a:p>
        </p:txBody>
      </p:sp>
      <p:sp>
        <p:nvSpPr>
          <p:cNvPr id="339" name="Google Shape;339;p31"/>
          <p:cNvSpPr/>
          <p:nvPr/>
        </p:nvSpPr>
        <p:spPr>
          <a:xfrm>
            <a:off x="685800" y="1234193"/>
            <a:ext cx="8229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444444"/>
                </a:solidFill>
                <a:latin typeface="Helvetica Neue"/>
                <a:ea typeface="Helvetica Neue"/>
                <a:cs typeface="Helvetica Neue"/>
                <a:sym typeface="Helvetica Neue"/>
              </a:rPr>
              <a:t>The simplest way to generate a PWM signal is by comparing the a predetermined waveform with a fixed voltage level as shown below.</a:t>
            </a:r>
            <a:endParaRPr sz="1600">
              <a:solidFill>
                <a:srgbClr val="444444"/>
              </a:solidFill>
              <a:latin typeface="Helvetica Neue"/>
              <a:ea typeface="Helvetica Neue"/>
              <a:cs typeface="Helvetica Neue"/>
              <a:sym typeface="Helvetica Neue"/>
            </a:endParaRPr>
          </a:p>
        </p:txBody>
      </p:sp>
      <p:pic>
        <p:nvPicPr>
          <p:cNvPr id="340" name="Google Shape;340;p31"/>
          <p:cNvPicPr preferRelativeResize="0"/>
          <p:nvPr/>
        </p:nvPicPr>
        <p:blipFill rotWithShape="1">
          <a:blip r:embed="rId3">
            <a:alphaModFix/>
          </a:blip>
          <a:srcRect b="0" l="0" r="0" t="0"/>
          <a:stretch/>
        </p:blipFill>
        <p:spPr>
          <a:xfrm>
            <a:off x="5486400" y="1752600"/>
            <a:ext cx="3429000" cy="4653643"/>
          </a:xfrm>
          <a:prstGeom prst="rect">
            <a:avLst/>
          </a:prstGeom>
          <a:noFill/>
          <a:ln>
            <a:noFill/>
          </a:ln>
        </p:spPr>
      </p:pic>
      <p:sp>
        <p:nvSpPr>
          <p:cNvPr id="341" name="Google Shape;341;p31"/>
          <p:cNvSpPr/>
          <p:nvPr/>
        </p:nvSpPr>
        <p:spPr>
          <a:xfrm>
            <a:off x="685800" y="1881928"/>
            <a:ext cx="4572000" cy="403187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rgbClr val="444444"/>
                </a:solidFill>
                <a:latin typeface="Helvetica Neue"/>
                <a:ea typeface="Helvetica Neue"/>
                <a:cs typeface="Helvetica Neue"/>
                <a:sym typeface="Helvetica Neue"/>
              </a:rPr>
              <a:t>In the Figure shown, we have a predetermined waveform, sawtooth waveform. We compare this waveform with a fixed DC level. It has three compare output modes of operation:</a:t>
            </a:r>
            <a:endParaRPr/>
          </a:p>
          <a:p>
            <a:pPr indent="-285750" lvl="0" marL="285750" marR="0" rtl="0" algn="just">
              <a:spcBef>
                <a:spcPts val="0"/>
              </a:spcBef>
              <a:spcAft>
                <a:spcPts val="0"/>
              </a:spcAft>
              <a:buClr>
                <a:srgbClr val="444444"/>
              </a:buClr>
              <a:buSzPts val="1600"/>
              <a:buFont typeface="Arial"/>
              <a:buChar char="•"/>
            </a:pPr>
            <a:r>
              <a:rPr b="1" lang="en-US" sz="1600">
                <a:solidFill>
                  <a:srgbClr val="444444"/>
                </a:solidFill>
                <a:latin typeface="Helvetica Neue"/>
                <a:ea typeface="Helvetica Neue"/>
                <a:cs typeface="Helvetica Neue"/>
                <a:sym typeface="Helvetica Neue"/>
              </a:rPr>
              <a:t>Inverted Mode</a:t>
            </a:r>
            <a:r>
              <a:rPr lang="en-US" sz="1600">
                <a:solidFill>
                  <a:srgbClr val="444444"/>
                </a:solidFill>
                <a:latin typeface="Helvetica Neue"/>
                <a:ea typeface="Helvetica Neue"/>
                <a:cs typeface="Helvetica Neue"/>
                <a:sym typeface="Helvetica Neue"/>
              </a:rPr>
              <a:t>: In this mode, if the waveform value is greater than the compare level, then the output is set high, or else the output is low. This is represented in figure A.</a:t>
            </a:r>
            <a:endParaRPr/>
          </a:p>
          <a:p>
            <a:pPr indent="-285750" lvl="0" marL="285750" marR="0" rtl="0" algn="just">
              <a:spcBef>
                <a:spcPts val="0"/>
              </a:spcBef>
              <a:spcAft>
                <a:spcPts val="0"/>
              </a:spcAft>
              <a:buClr>
                <a:srgbClr val="444444"/>
              </a:buClr>
              <a:buSzPts val="1600"/>
              <a:buFont typeface="Arial"/>
              <a:buChar char="•"/>
            </a:pPr>
            <a:r>
              <a:rPr b="1" lang="en-US" sz="1600">
                <a:solidFill>
                  <a:srgbClr val="444444"/>
                </a:solidFill>
                <a:latin typeface="Helvetica Neue"/>
                <a:ea typeface="Helvetica Neue"/>
                <a:cs typeface="Helvetica Neue"/>
                <a:sym typeface="Helvetica Neue"/>
              </a:rPr>
              <a:t>Non-Inverted Mode</a:t>
            </a:r>
            <a:r>
              <a:rPr lang="en-US" sz="1600">
                <a:solidFill>
                  <a:srgbClr val="444444"/>
                </a:solidFill>
                <a:latin typeface="Helvetica Neue"/>
                <a:ea typeface="Helvetica Neue"/>
                <a:cs typeface="Helvetica Neue"/>
                <a:sym typeface="Helvetica Neue"/>
              </a:rPr>
              <a:t>: In this mode, the output is high whenever the compare level is greater than the waveform level and low otherwise. This is represented in figure B.</a:t>
            </a:r>
            <a:endParaRPr/>
          </a:p>
          <a:p>
            <a:pPr indent="-285750" lvl="0" marL="285750" marR="0" rtl="0" algn="just">
              <a:spcBef>
                <a:spcPts val="0"/>
              </a:spcBef>
              <a:spcAft>
                <a:spcPts val="0"/>
              </a:spcAft>
              <a:buClr>
                <a:srgbClr val="444444"/>
              </a:buClr>
              <a:buSzPts val="1600"/>
              <a:buFont typeface="Arial"/>
              <a:buChar char="•"/>
            </a:pPr>
            <a:r>
              <a:rPr b="1" lang="en-US" sz="1600">
                <a:solidFill>
                  <a:srgbClr val="444444"/>
                </a:solidFill>
                <a:latin typeface="Helvetica Neue"/>
                <a:ea typeface="Helvetica Neue"/>
                <a:cs typeface="Helvetica Neue"/>
                <a:sym typeface="Helvetica Neue"/>
              </a:rPr>
              <a:t>Toggle Mode: </a:t>
            </a:r>
            <a:r>
              <a:rPr lang="en-US" sz="1600">
                <a:solidFill>
                  <a:srgbClr val="444444"/>
                </a:solidFill>
                <a:latin typeface="Helvetica Neue"/>
                <a:ea typeface="Helvetica Neue"/>
                <a:cs typeface="Helvetica Neue"/>
                <a:sym typeface="Helvetica Neue"/>
              </a:rPr>
              <a:t>In this mode, the output toggles whenever there is a compare match. If the output is high, it becomes low, and vice-versa.</a:t>
            </a:r>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2"/>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Pulse width modulation mode (PWM)</a:t>
            </a:r>
            <a:endParaRPr/>
          </a:p>
        </p:txBody>
      </p:sp>
      <p:sp>
        <p:nvSpPr>
          <p:cNvPr id="348" name="Google Shape;348;p32"/>
          <p:cNvSpPr/>
          <p:nvPr/>
        </p:nvSpPr>
        <p:spPr>
          <a:xfrm>
            <a:off x="685800" y="1234193"/>
            <a:ext cx="8229600" cy="1323439"/>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I</a:t>
            </a:r>
            <a:r>
              <a:rPr lang="en-US" sz="1600">
                <a:solidFill>
                  <a:srgbClr val="444444"/>
                </a:solidFill>
                <a:latin typeface="Helvetica Neue"/>
                <a:ea typeface="Helvetica Neue"/>
                <a:cs typeface="Helvetica Neue"/>
                <a:sym typeface="Helvetica Neue"/>
              </a:rPr>
              <a:t>t’s always not necessary that we have a fixed compare level. Those who have had exposure in the field of analog/digital communication must have come across cases where a sawtooth carrier wave is compared with a sinusoidal message signal as shown below.</a:t>
            </a:r>
            <a:endParaRPr/>
          </a:p>
          <a:p>
            <a:pPr indent="-184150" lvl="0" marL="285750" marR="0" rtl="0" algn="just">
              <a:spcBef>
                <a:spcPts val="0"/>
              </a:spcBef>
              <a:spcAft>
                <a:spcPts val="0"/>
              </a:spcAft>
              <a:buClr>
                <a:schemeClr val="dk1"/>
              </a:buClr>
              <a:buSzPts val="1600"/>
              <a:buFont typeface="Arial"/>
              <a:buNone/>
            </a:pPr>
            <a:r>
              <a:t/>
            </a:r>
            <a:endParaRPr sz="1600">
              <a:solidFill>
                <a:srgbClr val="444444"/>
              </a:solidFill>
              <a:latin typeface="Helvetica Neue"/>
              <a:ea typeface="Helvetica Neue"/>
              <a:cs typeface="Helvetica Neue"/>
              <a:sym typeface="Helvetica Neue"/>
            </a:endParaRPr>
          </a:p>
        </p:txBody>
      </p:sp>
      <p:pic>
        <p:nvPicPr>
          <p:cNvPr id="349" name="Google Shape;349;p32"/>
          <p:cNvPicPr preferRelativeResize="0"/>
          <p:nvPr/>
        </p:nvPicPr>
        <p:blipFill rotWithShape="1">
          <a:blip r:embed="rId3">
            <a:alphaModFix/>
          </a:blip>
          <a:srcRect b="0" l="0" r="0" t="0"/>
          <a:stretch/>
        </p:blipFill>
        <p:spPr>
          <a:xfrm>
            <a:off x="2286000" y="2557631"/>
            <a:ext cx="4876800" cy="3298417"/>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3"/>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Pulse width modulation mode (PWM)</a:t>
            </a:r>
            <a:endParaRPr/>
          </a:p>
        </p:txBody>
      </p:sp>
      <p:sp>
        <p:nvSpPr>
          <p:cNvPr id="356" name="Google Shape;356;p33"/>
          <p:cNvSpPr/>
          <p:nvPr/>
        </p:nvSpPr>
        <p:spPr>
          <a:xfrm>
            <a:off x="685800" y="1234193"/>
            <a:ext cx="8229600"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Duty Cycle</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The Duty Cycle of a PWM Waveform is given by</a:t>
            </a:r>
            <a:endParaRPr/>
          </a:p>
          <a:p>
            <a:pPr indent="-184150" lvl="0" marL="285750" marR="0" rtl="0" algn="just">
              <a:spcBef>
                <a:spcPts val="0"/>
              </a:spcBef>
              <a:spcAft>
                <a:spcPts val="0"/>
              </a:spcAft>
              <a:buClr>
                <a:schemeClr val="dk1"/>
              </a:buClr>
              <a:buSzPts val="1600"/>
              <a:buFont typeface="Arial"/>
              <a:buNone/>
            </a:pPr>
            <a:r>
              <a:t/>
            </a:r>
            <a:endParaRPr sz="1600">
              <a:solidFill>
                <a:srgbClr val="444444"/>
              </a:solidFill>
              <a:latin typeface="Helvetica Neue"/>
              <a:ea typeface="Helvetica Neue"/>
              <a:cs typeface="Helvetica Neue"/>
              <a:sym typeface="Helvetica Neue"/>
            </a:endParaRPr>
          </a:p>
        </p:txBody>
      </p:sp>
      <p:pic>
        <p:nvPicPr>
          <p:cNvPr id="357" name="Google Shape;357;p33"/>
          <p:cNvPicPr preferRelativeResize="0"/>
          <p:nvPr/>
        </p:nvPicPr>
        <p:blipFill rotWithShape="1">
          <a:blip r:embed="rId3">
            <a:alphaModFix/>
          </a:blip>
          <a:srcRect b="0" l="0" r="0" t="0"/>
          <a:stretch/>
        </p:blipFill>
        <p:spPr>
          <a:xfrm>
            <a:off x="5334000" y="1469520"/>
            <a:ext cx="3448050" cy="657225"/>
          </a:xfrm>
          <a:prstGeom prst="rect">
            <a:avLst/>
          </a:prstGeom>
          <a:noFill/>
          <a:ln>
            <a:noFill/>
          </a:ln>
        </p:spPr>
      </p:pic>
      <p:pic>
        <p:nvPicPr>
          <p:cNvPr id="358" name="Google Shape;358;p33"/>
          <p:cNvPicPr preferRelativeResize="0"/>
          <p:nvPr/>
        </p:nvPicPr>
        <p:blipFill rotWithShape="1">
          <a:blip r:embed="rId4">
            <a:alphaModFix/>
          </a:blip>
          <a:srcRect b="0" l="0" r="0" t="0"/>
          <a:stretch/>
        </p:blipFill>
        <p:spPr>
          <a:xfrm>
            <a:off x="1143000" y="2264868"/>
            <a:ext cx="2971800" cy="1959820"/>
          </a:xfrm>
          <a:prstGeom prst="rect">
            <a:avLst/>
          </a:prstGeom>
          <a:noFill/>
          <a:ln>
            <a:noFill/>
          </a:ln>
        </p:spPr>
      </p:pic>
      <p:pic>
        <p:nvPicPr>
          <p:cNvPr id="359" name="Google Shape;359;p33"/>
          <p:cNvPicPr preferRelativeResize="0"/>
          <p:nvPr/>
        </p:nvPicPr>
        <p:blipFill rotWithShape="1">
          <a:blip r:embed="rId5">
            <a:alphaModFix/>
          </a:blip>
          <a:srcRect b="0" l="0" r="0" t="0"/>
          <a:stretch/>
        </p:blipFill>
        <p:spPr>
          <a:xfrm>
            <a:off x="4953000" y="2205887"/>
            <a:ext cx="3124200" cy="2077781"/>
          </a:xfrm>
          <a:prstGeom prst="rect">
            <a:avLst/>
          </a:prstGeom>
          <a:noFill/>
          <a:ln>
            <a:noFill/>
          </a:ln>
        </p:spPr>
      </p:pic>
      <p:pic>
        <p:nvPicPr>
          <p:cNvPr id="360" name="Google Shape;360;p33"/>
          <p:cNvPicPr preferRelativeResize="0"/>
          <p:nvPr/>
        </p:nvPicPr>
        <p:blipFill rotWithShape="1">
          <a:blip r:embed="rId6">
            <a:alphaModFix/>
          </a:blip>
          <a:srcRect b="0" l="0" r="0" t="0"/>
          <a:stretch/>
        </p:blipFill>
        <p:spPr>
          <a:xfrm>
            <a:off x="2895600" y="4362810"/>
            <a:ext cx="3010976" cy="2014538"/>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4"/>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Pulse width modulation mode (PWM)</a:t>
            </a:r>
            <a:endParaRPr/>
          </a:p>
        </p:txBody>
      </p:sp>
      <p:sp>
        <p:nvSpPr>
          <p:cNvPr id="367" name="Google Shape;367;p34"/>
          <p:cNvSpPr/>
          <p:nvPr/>
        </p:nvSpPr>
        <p:spPr>
          <a:xfrm>
            <a:off x="685800" y="1234193"/>
            <a:ext cx="82296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Consider the following timer diagram:</a:t>
            </a:r>
            <a:endParaRPr sz="1600">
              <a:solidFill>
                <a:srgbClr val="444444"/>
              </a:solidFill>
              <a:latin typeface="Helvetica Neue"/>
              <a:ea typeface="Helvetica Neue"/>
              <a:cs typeface="Helvetica Neue"/>
              <a:sym typeface="Helvetica Neue"/>
            </a:endParaRPr>
          </a:p>
        </p:txBody>
      </p:sp>
      <p:pic>
        <p:nvPicPr>
          <p:cNvPr id="368" name="Google Shape;368;p34"/>
          <p:cNvPicPr preferRelativeResize="0"/>
          <p:nvPr/>
        </p:nvPicPr>
        <p:blipFill rotWithShape="1">
          <a:blip r:embed="rId3">
            <a:alphaModFix/>
          </a:blip>
          <a:srcRect b="0" l="0" r="0" t="0"/>
          <a:stretch/>
        </p:blipFill>
        <p:spPr>
          <a:xfrm>
            <a:off x="381000" y="1766945"/>
            <a:ext cx="2791588" cy="1841260"/>
          </a:xfrm>
          <a:prstGeom prst="rect">
            <a:avLst/>
          </a:prstGeom>
          <a:noFill/>
          <a:ln>
            <a:noFill/>
          </a:ln>
        </p:spPr>
      </p:pic>
      <p:pic>
        <p:nvPicPr>
          <p:cNvPr id="369" name="Google Shape;369;p34"/>
          <p:cNvPicPr preferRelativeResize="0"/>
          <p:nvPr/>
        </p:nvPicPr>
        <p:blipFill rotWithShape="1">
          <a:blip r:embed="rId4">
            <a:alphaModFix/>
          </a:blip>
          <a:srcRect b="0" l="0" r="0" t="0"/>
          <a:stretch/>
        </p:blipFill>
        <p:spPr>
          <a:xfrm>
            <a:off x="3263646" y="1759904"/>
            <a:ext cx="2791588" cy="1836745"/>
          </a:xfrm>
          <a:prstGeom prst="rect">
            <a:avLst/>
          </a:prstGeom>
          <a:noFill/>
          <a:ln>
            <a:noFill/>
          </a:ln>
        </p:spPr>
      </p:pic>
      <p:pic>
        <p:nvPicPr>
          <p:cNvPr id="370" name="Google Shape;370;p34"/>
          <p:cNvPicPr preferRelativeResize="0"/>
          <p:nvPr/>
        </p:nvPicPr>
        <p:blipFill rotWithShape="1">
          <a:blip r:embed="rId5">
            <a:alphaModFix/>
          </a:blip>
          <a:srcRect b="0" l="0" r="0" t="0"/>
          <a:stretch/>
        </p:blipFill>
        <p:spPr>
          <a:xfrm>
            <a:off x="6146292" y="1752600"/>
            <a:ext cx="2819400" cy="1890656"/>
          </a:xfrm>
          <a:prstGeom prst="rect">
            <a:avLst/>
          </a:prstGeom>
          <a:noFill/>
          <a:ln>
            <a:noFill/>
          </a:ln>
        </p:spPr>
      </p:pic>
      <p:sp>
        <p:nvSpPr>
          <p:cNvPr id="371" name="Google Shape;371;p34"/>
          <p:cNvSpPr/>
          <p:nvPr/>
        </p:nvSpPr>
        <p:spPr>
          <a:xfrm>
            <a:off x="381000" y="3802403"/>
            <a:ext cx="8584692"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We are very well aware that the AVR provides us with an option of 8 and 16 bit timers. 8bit timers count from 0 to 255, then back to zero and so on. 16bit timers count from 0 to 65535, then back to zero. Thus for a 8bit timer, MAX = 255 and for a 16bit timer, MAX = 65535.</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The timer </a:t>
            </a:r>
            <a:r>
              <a:rPr i="1" lang="en-US" sz="1600">
                <a:solidFill>
                  <a:schemeClr val="dk1"/>
                </a:solidFill>
                <a:latin typeface="Arial"/>
                <a:ea typeface="Arial"/>
                <a:cs typeface="Arial"/>
                <a:sym typeface="Arial"/>
              </a:rPr>
              <a:t>always</a:t>
            </a:r>
            <a:r>
              <a:rPr lang="en-US" sz="1600">
                <a:solidFill>
                  <a:schemeClr val="dk1"/>
                </a:solidFill>
                <a:latin typeface="Arial"/>
                <a:ea typeface="Arial"/>
                <a:cs typeface="Arial"/>
                <a:sym typeface="Arial"/>
              </a:rPr>
              <a:t> counts from 0 to TOP, then overflows back to zero. In figure A shown above, TOP = MAX. </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Due to this, the value of TOP can be reduced as shown in figure B. The yellow line shows how the timer would have gone in normal mode.</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Now, the CTC Mode can be extended to introduce variable TOP as shown in figure C</a:t>
            </a:r>
            <a:endParaRPr sz="1600">
              <a:solidFill>
                <a:schemeClr val="dk1"/>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5"/>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Pulse width modulation mode (PWM)</a:t>
            </a:r>
            <a:endParaRPr/>
          </a:p>
        </p:txBody>
      </p:sp>
      <p:sp>
        <p:nvSpPr>
          <p:cNvPr id="378" name="Google Shape;378;p35"/>
          <p:cNvSpPr/>
          <p:nvPr/>
        </p:nvSpPr>
        <p:spPr>
          <a:xfrm>
            <a:off x="685800" y="1234193"/>
            <a:ext cx="82296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600">
                <a:solidFill>
                  <a:schemeClr val="dk1"/>
                </a:solidFill>
                <a:latin typeface="Arial"/>
                <a:ea typeface="Arial"/>
                <a:cs typeface="Arial"/>
                <a:sym typeface="Arial"/>
              </a:rPr>
              <a:t>PWM Modes of Operation:</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There are three modes of operation of PWM Timers: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Fast PWM</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Phase Correct PWM</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Frequency and Phase Correct PWM</a:t>
            </a:r>
            <a:endParaRPr/>
          </a:p>
        </p:txBody>
      </p:sp>
      <p:sp>
        <p:nvSpPr>
          <p:cNvPr id="379" name="Google Shape;379;p35"/>
          <p:cNvSpPr/>
          <p:nvPr/>
        </p:nvSpPr>
        <p:spPr>
          <a:xfrm>
            <a:off x="682752" y="2590800"/>
            <a:ext cx="114326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rgbClr val="FF3300"/>
                </a:solidFill>
                <a:latin typeface="Arial"/>
                <a:ea typeface="Arial"/>
                <a:cs typeface="Arial"/>
                <a:sym typeface="Arial"/>
              </a:rPr>
              <a:t>Fast PWM</a:t>
            </a:r>
            <a:endParaRPr/>
          </a:p>
        </p:txBody>
      </p:sp>
      <p:pic>
        <p:nvPicPr>
          <p:cNvPr id="380" name="Google Shape;380;p35"/>
          <p:cNvPicPr preferRelativeResize="0"/>
          <p:nvPr/>
        </p:nvPicPr>
        <p:blipFill rotWithShape="1">
          <a:blip r:embed="rId3">
            <a:alphaModFix/>
          </a:blip>
          <a:srcRect b="0" l="0" r="0" t="0"/>
          <a:stretch/>
        </p:blipFill>
        <p:spPr>
          <a:xfrm>
            <a:off x="682752" y="2929354"/>
            <a:ext cx="3545803" cy="2286000"/>
          </a:xfrm>
          <a:prstGeom prst="rect">
            <a:avLst/>
          </a:prstGeom>
          <a:noFill/>
          <a:ln>
            <a:noFill/>
          </a:ln>
        </p:spPr>
      </p:pic>
      <p:pic>
        <p:nvPicPr>
          <p:cNvPr id="381" name="Google Shape;381;p35"/>
          <p:cNvPicPr preferRelativeResize="0"/>
          <p:nvPr/>
        </p:nvPicPr>
        <p:blipFill rotWithShape="1">
          <a:blip r:embed="rId4">
            <a:alphaModFix/>
          </a:blip>
          <a:srcRect b="0" l="0" r="0" t="0"/>
          <a:stretch/>
        </p:blipFill>
        <p:spPr>
          <a:xfrm>
            <a:off x="4794504" y="2929355"/>
            <a:ext cx="3562121" cy="2286000"/>
          </a:xfrm>
          <a:prstGeom prst="rect">
            <a:avLst/>
          </a:prstGeom>
          <a:noFill/>
          <a:ln>
            <a:noFill/>
          </a:ln>
        </p:spPr>
      </p:pic>
      <p:sp>
        <p:nvSpPr>
          <p:cNvPr id="382" name="Google Shape;382;p35"/>
          <p:cNvSpPr/>
          <p:nvPr/>
        </p:nvSpPr>
        <p:spPr>
          <a:xfrm>
            <a:off x="609600" y="5215354"/>
            <a:ext cx="7747025" cy="830997"/>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444444"/>
              </a:buClr>
              <a:buSzPts val="1200"/>
              <a:buFont typeface="Arial"/>
              <a:buChar char="•"/>
            </a:pPr>
            <a:r>
              <a:rPr lang="en-US" sz="1200">
                <a:solidFill>
                  <a:srgbClr val="444444"/>
                </a:solidFill>
                <a:latin typeface="Helvetica Neue"/>
                <a:ea typeface="Helvetica Neue"/>
                <a:cs typeface="Helvetica Neue"/>
                <a:sym typeface="Helvetica Neue"/>
              </a:rPr>
              <a:t> We have a sawtooth waveform, and we compare it with a fixed voltage level (say A), and thus we get a PWM output as shown (in A). Now suppose we increase the compare voltage level (to, say B). In this case, as we can see, the pulse width has reduced, and hence the duty cycle. </a:t>
            </a:r>
            <a:r>
              <a:rPr i="1" lang="en-US" sz="1200">
                <a:solidFill>
                  <a:srgbClr val="444444"/>
                </a:solidFill>
                <a:latin typeface="Helvetica Neue"/>
                <a:ea typeface="Helvetica Neue"/>
                <a:cs typeface="Helvetica Neue"/>
                <a:sym typeface="Helvetica Neue"/>
              </a:rPr>
              <a:t>But,</a:t>
            </a:r>
            <a:r>
              <a:rPr lang="en-US" sz="1200">
                <a:solidFill>
                  <a:srgbClr val="444444"/>
                </a:solidFill>
                <a:latin typeface="Helvetica Neue"/>
                <a:ea typeface="Helvetica Neue"/>
                <a:cs typeface="Helvetica Neue"/>
                <a:sym typeface="Helvetica Neue"/>
              </a:rPr>
              <a:t> as you can see, both the pulses (A and B) end at the same time irrespective of their starting time.</a:t>
            </a:r>
            <a:endParaRPr sz="1200">
              <a:solidFill>
                <a:schemeClr val="dk1"/>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6"/>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Pulse width modulation mode (PWM)</a:t>
            </a:r>
            <a:endParaRPr/>
          </a:p>
        </p:txBody>
      </p:sp>
      <p:sp>
        <p:nvSpPr>
          <p:cNvPr id="389" name="Google Shape;389;p36"/>
          <p:cNvSpPr/>
          <p:nvPr/>
        </p:nvSpPr>
        <p:spPr>
          <a:xfrm>
            <a:off x="685800" y="1219200"/>
            <a:ext cx="205537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rgbClr val="FF3300"/>
                </a:solidFill>
                <a:latin typeface="Arial"/>
                <a:ea typeface="Arial"/>
                <a:cs typeface="Arial"/>
                <a:sym typeface="Arial"/>
              </a:rPr>
              <a:t>Phase Correct PWM</a:t>
            </a:r>
            <a:endParaRPr/>
          </a:p>
        </p:txBody>
      </p:sp>
      <p:pic>
        <p:nvPicPr>
          <p:cNvPr id="390" name="Google Shape;390;p36"/>
          <p:cNvPicPr preferRelativeResize="0"/>
          <p:nvPr/>
        </p:nvPicPr>
        <p:blipFill rotWithShape="1">
          <a:blip r:embed="rId3">
            <a:alphaModFix/>
          </a:blip>
          <a:srcRect b="0" l="0" r="0" t="0"/>
          <a:stretch/>
        </p:blipFill>
        <p:spPr>
          <a:xfrm>
            <a:off x="732539" y="1676400"/>
            <a:ext cx="3447984" cy="2252246"/>
          </a:xfrm>
          <a:prstGeom prst="rect">
            <a:avLst/>
          </a:prstGeom>
          <a:noFill/>
          <a:ln>
            <a:noFill/>
          </a:ln>
        </p:spPr>
      </p:pic>
      <p:pic>
        <p:nvPicPr>
          <p:cNvPr id="391" name="Google Shape;391;p36"/>
          <p:cNvPicPr preferRelativeResize="0"/>
          <p:nvPr/>
        </p:nvPicPr>
        <p:blipFill rotWithShape="1">
          <a:blip r:embed="rId4">
            <a:alphaModFix/>
          </a:blip>
          <a:srcRect b="0" l="0" r="0" t="0"/>
          <a:stretch/>
        </p:blipFill>
        <p:spPr>
          <a:xfrm>
            <a:off x="5105400" y="1676400"/>
            <a:ext cx="3467100" cy="2327910"/>
          </a:xfrm>
          <a:prstGeom prst="rect">
            <a:avLst/>
          </a:prstGeom>
          <a:noFill/>
          <a:ln>
            <a:noFill/>
          </a:ln>
        </p:spPr>
      </p:pic>
      <p:sp>
        <p:nvSpPr>
          <p:cNvPr id="392" name="Google Shape;392;p36"/>
          <p:cNvSpPr/>
          <p:nvPr/>
        </p:nvSpPr>
        <p:spPr>
          <a:xfrm>
            <a:off x="664464" y="4274611"/>
            <a:ext cx="7908036" cy="1600438"/>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444444"/>
              </a:buClr>
              <a:buSzPts val="1400"/>
              <a:buFont typeface="Arial"/>
              <a:buChar char="•"/>
            </a:pPr>
            <a:r>
              <a:rPr lang="en-US" sz="1400">
                <a:solidFill>
                  <a:srgbClr val="444444"/>
                </a:solidFill>
                <a:latin typeface="Helvetica Neue"/>
                <a:ea typeface="Helvetica Neue"/>
                <a:cs typeface="Helvetica Neue"/>
                <a:sym typeface="Helvetica Neue"/>
              </a:rPr>
              <a:t>Here instead of a sawtooth waveform, we have used a triangular waveform. Even here, you can see how PWM is generated. We can see that upon increasing the compare voltage level, the duty cycle reduces. </a:t>
            </a:r>
            <a:r>
              <a:rPr lang="en-US" sz="1400">
                <a:solidFill>
                  <a:schemeClr val="dk1"/>
                </a:solidFill>
                <a:latin typeface="Arial"/>
                <a:ea typeface="Arial"/>
                <a:cs typeface="Arial"/>
                <a:sym typeface="Arial"/>
              </a:rPr>
              <a:t>But unlike Fast PWM, in Phase correct PWM, </a:t>
            </a:r>
            <a:r>
              <a:rPr lang="en-US" sz="1400">
                <a:solidFill>
                  <a:srgbClr val="444444"/>
                </a:solidFill>
                <a:latin typeface="Helvetica Neue"/>
                <a:ea typeface="Helvetica Neue"/>
                <a:cs typeface="Helvetica Neue"/>
                <a:sym typeface="Helvetica Neue"/>
              </a:rPr>
              <a:t>both the pulses (A and B) end and start in different time.</a:t>
            </a:r>
            <a:endParaRPr/>
          </a:p>
          <a:p>
            <a:pPr indent="-82550" lvl="0" marL="171450" marR="0" rtl="0" algn="l">
              <a:spcBef>
                <a:spcPts val="0"/>
              </a:spcBef>
              <a:spcAft>
                <a:spcPts val="0"/>
              </a:spcAft>
              <a:buClr>
                <a:schemeClr val="dk1"/>
              </a:buClr>
              <a:buSzPts val="1400"/>
              <a:buFont typeface="Arial"/>
              <a:buNone/>
            </a:pPr>
            <a:r>
              <a:t/>
            </a:r>
            <a:endParaRPr sz="1400">
              <a:solidFill>
                <a:srgbClr val="444444"/>
              </a:solidFill>
              <a:latin typeface="Helvetica Neue"/>
              <a:ea typeface="Helvetica Neue"/>
              <a:cs typeface="Helvetica Neue"/>
              <a:sym typeface="Helvetica Neue"/>
            </a:endParaRPr>
          </a:p>
          <a:p>
            <a:pPr indent="-171450" lvl="0" marL="171450" marR="0" rtl="0" algn="l">
              <a:spcBef>
                <a:spcPts val="0"/>
              </a:spcBef>
              <a:spcAft>
                <a:spcPts val="0"/>
              </a:spcAft>
              <a:buClr>
                <a:schemeClr val="dk1"/>
              </a:buClr>
              <a:buSzPts val="1400"/>
              <a:buFont typeface="Arial"/>
              <a:buChar char="•"/>
            </a:pPr>
            <a:r>
              <a:rPr lang="en-US" sz="1400">
                <a:solidFill>
                  <a:schemeClr val="dk1"/>
                </a:solidFill>
                <a:latin typeface="Arial"/>
                <a:ea typeface="Arial"/>
                <a:cs typeface="Arial"/>
                <a:sym typeface="Arial"/>
              </a:rPr>
              <a:t>By visual inspection, we can clearly see that the frequency of Fast PWM is twice that of Phase Correct PWM.</a:t>
            </a:r>
            <a:endParaRPr sz="1400">
              <a:solidFill>
                <a:schemeClr val="dk1"/>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7"/>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Timer Input Capture Mode (ICU)</a:t>
            </a:r>
            <a:endParaRPr/>
          </a:p>
        </p:txBody>
      </p:sp>
      <p:sp>
        <p:nvSpPr>
          <p:cNvPr id="399" name="Google Shape;399;p37"/>
          <p:cNvSpPr/>
          <p:nvPr/>
        </p:nvSpPr>
        <p:spPr>
          <a:xfrm>
            <a:off x="685800" y="2211696"/>
            <a:ext cx="5891356" cy="10772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Input capture function is used in many applications such as:</a:t>
            </a:r>
            <a:endParaRPr/>
          </a:p>
          <a:p>
            <a:pPr indent="-285750" lvl="1" marL="742950" marR="0" rtl="0" algn="l">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Pulse width measurement</a:t>
            </a:r>
            <a:endParaRPr/>
          </a:p>
          <a:p>
            <a:pPr indent="-285750" lvl="1" marL="742950" marR="0" rtl="0" algn="l">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Period measurement</a:t>
            </a:r>
            <a:endParaRPr/>
          </a:p>
          <a:p>
            <a:pPr indent="-285750" lvl="1" marL="742950" marR="0" rtl="0" algn="l">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Capturing the time of an event</a:t>
            </a:r>
            <a:endParaRPr/>
          </a:p>
        </p:txBody>
      </p:sp>
      <p:sp>
        <p:nvSpPr>
          <p:cNvPr id="400" name="Google Shape;400;p37"/>
          <p:cNvSpPr txBox="1"/>
          <p:nvPr/>
        </p:nvSpPr>
        <p:spPr>
          <a:xfrm>
            <a:off x="675564" y="3324171"/>
            <a:ext cx="8011236" cy="1323439"/>
          </a:xfrm>
          <a:prstGeom prst="rect">
            <a:avLst/>
          </a:prstGeom>
          <a:noFill/>
          <a:ln>
            <a:noFill/>
          </a:ln>
        </p:spPr>
        <p:txBody>
          <a:bodyPr anchorCtr="0" anchor="t" bIns="45700" lIns="91425" spcFirstLastPara="1" rIns="91425" wrap="square" tIns="45700">
            <a:spAutoFit/>
          </a:bodyPr>
          <a:lstStyle/>
          <a:p>
            <a:pPr indent="0" lvl="1" marL="0" marR="0" rtl="0" algn="l">
              <a:spcBef>
                <a:spcPts val="0"/>
              </a:spcBef>
              <a:spcAft>
                <a:spcPts val="0"/>
              </a:spcAft>
              <a:buNone/>
            </a:pPr>
            <a:r>
              <a:rPr b="0" i="0" lang="en-US" sz="1600" u="none" cap="none" strike="noStrike">
                <a:solidFill>
                  <a:schemeClr val="dk1"/>
                </a:solidFill>
                <a:latin typeface="Arial"/>
                <a:ea typeface="Arial"/>
                <a:cs typeface="Arial"/>
                <a:sym typeface="Arial"/>
              </a:rPr>
              <a:t>In AVR ATmega32, Timer1 can be used as an input capture to detect and measure events happening outside the microcontroller. Upon detection of a defined event i.e. rising edge or falling edge on ICP1 pin (PORTB.0), TCNT1(Timer / Counter register) value is loaded into the ICR1 (input capture) register and the ICF1 (in TIFR1) flag will get set.</a:t>
            </a:r>
            <a:endParaRPr/>
          </a:p>
        </p:txBody>
      </p:sp>
      <p:sp>
        <p:nvSpPr>
          <p:cNvPr id="401" name="Google Shape;401;p37"/>
          <p:cNvSpPr txBox="1"/>
          <p:nvPr/>
        </p:nvSpPr>
        <p:spPr>
          <a:xfrm>
            <a:off x="609600" y="1371600"/>
            <a:ext cx="80772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An Input Capture unit is a peripheral that is able to listen from an input pin in MCU, if any transition change (HIGH to LOW or </a:t>
            </a:r>
            <a:r>
              <a:rPr lang="en-US" sz="1600">
                <a:solidFill>
                  <a:schemeClr val="dk1"/>
                </a:solidFill>
              </a:rPr>
              <a:t>vice versa</a:t>
            </a:r>
            <a:r>
              <a:rPr lang="en-US" sz="1600">
                <a:solidFill>
                  <a:schemeClr val="dk1"/>
                </a:solidFill>
                <a:latin typeface="Arial"/>
                <a:ea typeface="Arial"/>
                <a:cs typeface="Arial"/>
                <a:sym typeface="Arial"/>
              </a:rPr>
              <a:t> ) happens on this pin, a flag will be </a:t>
            </a:r>
            <a:r>
              <a:rPr lang="en-US" sz="1600">
                <a:solidFill>
                  <a:schemeClr val="dk1"/>
                </a:solidFill>
              </a:rPr>
              <a:t>raised</a:t>
            </a:r>
            <a:r>
              <a:rPr lang="en-US" sz="1600">
                <a:solidFill>
                  <a:schemeClr val="dk1"/>
                </a:solidFill>
                <a:latin typeface="Arial"/>
                <a:ea typeface="Arial"/>
                <a:cs typeface="Arial"/>
                <a:sym typeface="Arial"/>
              </a:rPr>
              <a:t> and time will be captured and saved into a register.</a:t>
            </a:r>
            <a:endParaRPr sz="1200">
              <a:solidFill>
                <a:schemeClr val="dk1"/>
              </a:solidFill>
              <a:latin typeface="Arial"/>
              <a:ea typeface="Arial"/>
              <a:cs typeface="Arial"/>
              <a:sym typeface="Arial"/>
            </a:endParaRPr>
          </a:p>
        </p:txBody>
      </p:sp>
      <p:pic>
        <p:nvPicPr>
          <p:cNvPr id="402" name="Google Shape;402;p37"/>
          <p:cNvPicPr preferRelativeResize="0"/>
          <p:nvPr/>
        </p:nvPicPr>
        <p:blipFill rotWithShape="1">
          <a:blip r:embed="rId3">
            <a:alphaModFix/>
          </a:blip>
          <a:srcRect b="0" l="0" r="0" t="0"/>
          <a:stretch/>
        </p:blipFill>
        <p:spPr>
          <a:xfrm>
            <a:off x="1773550" y="4510025"/>
            <a:ext cx="6054100" cy="1788875"/>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8"/>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Timer Input Capture Mode (ICU)</a:t>
            </a:r>
            <a:endParaRPr/>
          </a:p>
        </p:txBody>
      </p:sp>
      <p:sp>
        <p:nvSpPr>
          <p:cNvPr id="409" name="Google Shape;409;p38"/>
          <p:cNvSpPr/>
          <p:nvPr/>
        </p:nvSpPr>
        <p:spPr>
          <a:xfrm>
            <a:off x="609600" y="1295400"/>
            <a:ext cx="4926733"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Programming:</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600"/>
              <a:buFont typeface="Noto Sans Symbols"/>
              <a:buChar char="⮚"/>
            </a:pPr>
            <a:r>
              <a:rPr b="1" i="0" lang="en-US" sz="1600" u="none" cap="none" strike="noStrike">
                <a:solidFill>
                  <a:schemeClr val="dk1"/>
                </a:solidFill>
                <a:latin typeface="Arial"/>
                <a:ea typeface="Arial"/>
                <a:cs typeface="Arial"/>
                <a:sym typeface="Arial"/>
              </a:rPr>
              <a:t>TCCR1B: </a:t>
            </a:r>
            <a:r>
              <a:rPr b="0" i="0" lang="en-US" sz="1600" u="none" cap="none" strike="noStrike">
                <a:solidFill>
                  <a:schemeClr val="dk1"/>
                </a:solidFill>
                <a:latin typeface="Arial"/>
                <a:ea typeface="Arial"/>
                <a:cs typeface="Arial"/>
                <a:sym typeface="Arial"/>
              </a:rPr>
              <a:t>Timer Counter Control Register B</a:t>
            </a:r>
            <a:endParaRPr/>
          </a:p>
          <a:p>
            <a:pPr indent="-184150" lvl="1" marL="742950" marR="0" rtl="0" algn="l">
              <a:spcBef>
                <a:spcPts val="0"/>
              </a:spcBef>
              <a:spcAft>
                <a:spcPts val="0"/>
              </a:spcAft>
              <a:buClr>
                <a:schemeClr val="dk1"/>
              </a:buClr>
              <a:buSzPts val="1600"/>
              <a:buFont typeface="Noto Sans Symbols"/>
              <a:buNone/>
            </a:pPr>
            <a:r>
              <a:t/>
            </a:r>
            <a:endParaRPr b="0" i="0" sz="1600" u="none" cap="none" strike="noStrike">
              <a:solidFill>
                <a:schemeClr val="dk1"/>
              </a:solidFill>
              <a:latin typeface="Arial"/>
              <a:ea typeface="Arial"/>
              <a:cs typeface="Arial"/>
              <a:sym typeface="Arial"/>
            </a:endParaRPr>
          </a:p>
        </p:txBody>
      </p:sp>
      <p:pic>
        <p:nvPicPr>
          <p:cNvPr id="410" name="Google Shape;410;p38"/>
          <p:cNvPicPr preferRelativeResize="0"/>
          <p:nvPr/>
        </p:nvPicPr>
        <p:blipFill rotWithShape="1">
          <a:blip r:embed="rId3">
            <a:alphaModFix/>
          </a:blip>
          <a:srcRect b="0" l="0" r="0" t="0"/>
          <a:stretch/>
        </p:blipFill>
        <p:spPr>
          <a:xfrm>
            <a:off x="1371600" y="2209800"/>
            <a:ext cx="7315200" cy="767008"/>
          </a:xfrm>
          <a:prstGeom prst="rect">
            <a:avLst/>
          </a:prstGeom>
          <a:noFill/>
          <a:ln>
            <a:noFill/>
          </a:ln>
        </p:spPr>
      </p:pic>
      <p:sp>
        <p:nvSpPr>
          <p:cNvPr id="411" name="Google Shape;411;p38"/>
          <p:cNvSpPr/>
          <p:nvPr/>
        </p:nvSpPr>
        <p:spPr>
          <a:xfrm>
            <a:off x="1378424" y="2976808"/>
            <a:ext cx="7308300" cy="280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0000"/>
                </a:solidFill>
                <a:latin typeface="Roboto"/>
                <a:ea typeface="Roboto"/>
                <a:cs typeface="Roboto"/>
                <a:sym typeface="Roboto"/>
              </a:rPr>
              <a:t>Bit 7 - ICNC1: </a:t>
            </a:r>
            <a:r>
              <a:rPr lang="en-US" sz="1600">
                <a:solidFill>
                  <a:srgbClr val="000000"/>
                </a:solidFill>
                <a:latin typeface="Roboto"/>
                <a:ea typeface="Roboto"/>
                <a:cs typeface="Roboto"/>
                <a:sym typeface="Roboto"/>
              </a:rPr>
              <a:t>Input Capture Noise canceller</a:t>
            </a:r>
            <a:endParaRPr/>
          </a:p>
          <a:p>
            <a:pPr indent="0" lvl="1" marL="457200" marR="0" rtl="0" algn="l">
              <a:spcBef>
                <a:spcPts val="0"/>
              </a:spcBef>
              <a:spcAft>
                <a:spcPts val="0"/>
              </a:spcAft>
              <a:buNone/>
            </a:pPr>
            <a:r>
              <a:rPr b="0" i="0" lang="en-US" sz="1600" u="none" cap="none" strike="noStrike">
                <a:solidFill>
                  <a:srgbClr val="000000"/>
                </a:solidFill>
                <a:latin typeface="Roboto"/>
                <a:ea typeface="Roboto"/>
                <a:cs typeface="Roboto"/>
                <a:sym typeface="Roboto"/>
              </a:rPr>
              <a:t>Setting this bit activates noise canceller. It causes a delay of 4 clock</a:t>
            </a:r>
            <a:endParaRPr/>
          </a:p>
          <a:p>
            <a:pPr indent="0" lvl="1" marL="457200" marR="0" rtl="0" algn="l">
              <a:spcBef>
                <a:spcPts val="0"/>
              </a:spcBef>
              <a:spcAft>
                <a:spcPts val="0"/>
              </a:spcAft>
              <a:buNone/>
            </a:pPr>
            <a:r>
              <a:rPr b="0" i="0" lang="en-US" sz="1600" u="none" cap="none" strike="noStrike">
                <a:solidFill>
                  <a:srgbClr val="000000"/>
                </a:solidFill>
                <a:latin typeface="Roboto"/>
                <a:ea typeface="Roboto"/>
                <a:cs typeface="Roboto"/>
                <a:sym typeface="Roboto"/>
              </a:rPr>
              <a:t>cycles as it considers a change only if it persists for at least 4 successive system clocks.</a:t>
            </a:r>
            <a:endParaRPr/>
          </a:p>
          <a:p>
            <a:pPr indent="0" lvl="0" marL="0" marR="0" rtl="0" algn="l">
              <a:spcBef>
                <a:spcPts val="0"/>
              </a:spcBef>
              <a:spcAft>
                <a:spcPts val="0"/>
              </a:spcAft>
              <a:buNone/>
            </a:pPr>
            <a:r>
              <a:rPr b="1" lang="en-US" sz="1600">
                <a:solidFill>
                  <a:srgbClr val="000000"/>
                </a:solidFill>
                <a:latin typeface="Roboto"/>
                <a:ea typeface="Roboto"/>
                <a:cs typeface="Roboto"/>
                <a:sym typeface="Roboto"/>
              </a:rPr>
              <a:t>Bit 6 - ICES1: </a:t>
            </a:r>
            <a:r>
              <a:rPr lang="en-US" sz="1600">
                <a:solidFill>
                  <a:srgbClr val="000000"/>
                </a:solidFill>
                <a:latin typeface="Roboto"/>
                <a:ea typeface="Roboto"/>
                <a:cs typeface="Roboto"/>
                <a:sym typeface="Roboto"/>
              </a:rPr>
              <a:t>Input Capture Edge select</a:t>
            </a:r>
            <a:endParaRPr/>
          </a:p>
          <a:p>
            <a:pPr indent="0" lvl="1" marL="457200" marR="0" rtl="0" algn="l">
              <a:spcBef>
                <a:spcPts val="0"/>
              </a:spcBef>
              <a:spcAft>
                <a:spcPts val="0"/>
              </a:spcAft>
              <a:buNone/>
            </a:pPr>
            <a:r>
              <a:rPr b="0" i="0" lang="en-US" sz="1600" u="none" cap="none" strike="noStrike">
                <a:solidFill>
                  <a:srgbClr val="000000"/>
                </a:solidFill>
                <a:latin typeface="Roboto"/>
                <a:ea typeface="Roboto"/>
                <a:cs typeface="Roboto"/>
                <a:sym typeface="Roboto"/>
              </a:rPr>
              <a:t>Select edge detection for input capture function.</a:t>
            </a:r>
            <a:endParaRPr/>
          </a:p>
          <a:p>
            <a:pPr indent="0" lvl="1" marL="457200" marR="0" rtl="0" algn="l">
              <a:spcBef>
                <a:spcPts val="0"/>
              </a:spcBef>
              <a:spcAft>
                <a:spcPts val="0"/>
              </a:spcAft>
              <a:buNone/>
            </a:pPr>
            <a:r>
              <a:rPr b="1" i="0" lang="en-US" sz="1600" u="none" cap="none" strike="noStrike">
                <a:solidFill>
                  <a:srgbClr val="000000"/>
                </a:solidFill>
                <a:latin typeface="Roboto"/>
                <a:ea typeface="Roboto"/>
                <a:cs typeface="Roboto"/>
                <a:sym typeface="Roboto"/>
              </a:rPr>
              <a:t>        0 = </a:t>
            </a:r>
            <a:r>
              <a:rPr b="0" i="0" lang="en-US" sz="1600" u="none" cap="none" strike="noStrike">
                <a:solidFill>
                  <a:srgbClr val="000000"/>
                </a:solidFill>
                <a:latin typeface="Roboto"/>
                <a:ea typeface="Roboto"/>
                <a:cs typeface="Roboto"/>
                <a:sym typeface="Roboto"/>
              </a:rPr>
              <a:t>Capture on falling edge</a:t>
            </a:r>
            <a:endParaRPr/>
          </a:p>
          <a:p>
            <a:pPr indent="0" lvl="1" marL="457200" marR="0" rtl="0" algn="l">
              <a:spcBef>
                <a:spcPts val="0"/>
              </a:spcBef>
              <a:spcAft>
                <a:spcPts val="0"/>
              </a:spcAft>
              <a:buNone/>
            </a:pPr>
            <a:r>
              <a:rPr b="1" i="0" lang="en-US" sz="1600" u="none" cap="none" strike="noStrike">
                <a:solidFill>
                  <a:srgbClr val="000000"/>
                </a:solidFill>
                <a:latin typeface="Roboto"/>
                <a:ea typeface="Roboto"/>
                <a:cs typeface="Roboto"/>
                <a:sym typeface="Roboto"/>
              </a:rPr>
              <a:t>        1 = </a:t>
            </a:r>
            <a:r>
              <a:rPr b="0" i="0" lang="en-US" sz="1600" u="none" cap="none" strike="noStrike">
                <a:solidFill>
                  <a:srgbClr val="000000"/>
                </a:solidFill>
                <a:latin typeface="Roboto"/>
                <a:ea typeface="Roboto"/>
                <a:cs typeface="Roboto"/>
                <a:sym typeface="Roboto"/>
              </a:rPr>
              <a:t>Capture on rising edge</a:t>
            </a:r>
            <a:endParaRPr/>
          </a:p>
          <a:p>
            <a:pPr indent="0" lvl="0" marL="0" marR="0" rtl="0" algn="l">
              <a:spcBef>
                <a:spcPts val="0"/>
              </a:spcBef>
              <a:spcAft>
                <a:spcPts val="0"/>
              </a:spcAft>
              <a:buNone/>
            </a:pPr>
            <a:r>
              <a:rPr b="1" lang="en-US" sz="1600">
                <a:solidFill>
                  <a:srgbClr val="000000"/>
                </a:solidFill>
                <a:latin typeface="Roboto"/>
                <a:ea typeface="Roboto"/>
                <a:cs typeface="Roboto"/>
                <a:sym typeface="Roboto"/>
              </a:rPr>
              <a:t>Bit 4: 3 - WGM13 : WGM12: </a:t>
            </a:r>
            <a:r>
              <a:rPr lang="en-US" sz="1600">
                <a:solidFill>
                  <a:srgbClr val="000000"/>
                </a:solidFill>
                <a:latin typeface="Roboto"/>
                <a:ea typeface="Roboto"/>
                <a:cs typeface="Roboto"/>
                <a:sym typeface="Roboto"/>
              </a:rPr>
              <a:t>Timer1 Mode select</a:t>
            </a:r>
            <a:endParaRPr/>
          </a:p>
          <a:p>
            <a:pPr indent="0" lvl="1" marL="457200" marR="0" rtl="0" algn="l">
              <a:spcBef>
                <a:spcPts val="0"/>
              </a:spcBef>
              <a:spcAft>
                <a:spcPts val="0"/>
              </a:spcAft>
              <a:buNone/>
            </a:pPr>
            <a:r>
              <a:rPr b="0" i="0" lang="en-US" sz="1600" u="none" cap="none" strike="noStrike">
                <a:solidFill>
                  <a:srgbClr val="000000"/>
                </a:solidFill>
                <a:latin typeface="Roboto"/>
                <a:ea typeface="Roboto"/>
                <a:cs typeface="Roboto"/>
                <a:sym typeface="Roboto"/>
              </a:rPr>
              <a:t>These bits are used for mode selection like Normal mode, PWM mode, CTC mode etc. here we will select normal mode, so set these bits to zero.</a:t>
            </a:r>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9"/>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Timer Input Capture Mode (ICU)</a:t>
            </a:r>
            <a:endParaRPr/>
          </a:p>
        </p:txBody>
      </p:sp>
      <p:sp>
        <p:nvSpPr>
          <p:cNvPr id="418" name="Google Shape;418;p39"/>
          <p:cNvSpPr/>
          <p:nvPr/>
        </p:nvSpPr>
        <p:spPr>
          <a:xfrm>
            <a:off x="609600" y="1295400"/>
            <a:ext cx="4926733"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Programming:</a:t>
            </a:r>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600"/>
              <a:buFont typeface="Noto Sans Symbols"/>
              <a:buChar char="⮚"/>
            </a:pPr>
            <a:r>
              <a:rPr b="1" i="0" lang="en-US" sz="1600" u="none" cap="none" strike="noStrike">
                <a:solidFill>
                  <a:schemeClr val="dk1"/>
                </a:solidFill>
                <a:latin typeface="Arial"/>
                <a:ea typeface="Arial"/>
                <a:cs typeface="Arial"/>
                <a:sym typeface="Arial"/>
              </a:rPr>
              <a:t>TCCR1B: </a:t>
            </a:r>
            <a:r>
              <a:rPr b="0" i="0" lang="en-US" sz="1600" u="none" cap="none" strike="noStrike">
                <a:solidFill>
                  <a:schemeClr val="dk1"/>
                </a:solidFill>
                <a:latin typeface="Arial"/>
                <a:ea typeface="Arial"/>
                <a:cs typeface="Arial"/>
                <a:sym typeface="Arial"/>
              </a:rPr>
              <a:t>Timer Counter Control Register B</a:t>
            </a:r>
            <a:endParaRPr/>
          </a:p>
          <a:p>
            <a:pPr indent="-184150" lvl="1" marL="742950" marR="0" rtl="0" algn="l">
              <a:spcBef>
                <a:spcPts val="0"/>
              </a:spcBef>
              <a:spcAft>
                <a:spcPts val="0"/>
              </a:spcAft>
              <a:buClr>
                <a:schemeClr val="dk1"/>
              </a:buClr>
              <a:buSzPts val="1600"/>
              <a:buFont typeface="Noto Sans Symbols"/>
              <a:buNone/>
            </a:pPr>
            <a:r>
              <a:t/>
            </a:r>
            <a:endParaRPr b="0" i="0" sz="1600" u="none" cap="none" strike="noStrike">
              <a:solidFill>
                <a:schemeClr val="dk1"/>
              </a:solidFill>
              <a:latin typeface="Arial"/>
              <a:ea typeface="Arial"/>
              <a:cs typeface="Arial"/>
              <a:sym typeface="Arial"/>
            </a:endParaRPr>
          </a:p>
        </p:txBody>
      </p:sp>
      <p:pic>
        <p:nvPicPr>
          <p:cNvPr id="419" name="Google Shape;419;p39"/>
          <p:cNvPicPr preferRelativeResize="0"/>
          <p:nvPr/>
        </p:nvPicPr>
        <p:blipFill rotWithShape="1">
          <a:blip r:embed="rId3">
            <a:alphaModFix/>
          </a:blip>
          <a:srcRect b="0" l="0" r="0" t="0"/>
          <a:stretch/>
        </p:blipFill>
        <p:spPr>
          <a:xfrm>
            <a:off x="1371600" y="2209800"/>
            <a:ext cx="7315200" cy="767008"/>
          </a:xfrm>
          <a:prstGeom prst="rect">
            <a:avLst/>
          </a:prstGeom>
          <a:noFill/>
          <a:ln>
            <a:noFill/>
          </a:ln>
        </p:spPr>
      </p:pic>
      <p:sp>
        <p:nvSpPr>
          <p:cNvPr id="420" name="Google Shape;420;p39"/>
          <p:cNvSpPr/>
          <p:nvPr/>
        </p:nvSpPr>
        <p:spPr>
          <a:xfrm>
            <a:off x="1378424" y="2976808"/>
            <a:ext cx="730837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Bit 2: 0 - CS12: CS10:</a:t>
            </a:r>
            <a:r>
              <a:rPr lang="en-US" sz="1600">
                <a:solidFill>
                  <a:schemeClr val="dk1"/>
                </a:solidFill>
                <a:latin typeface="Arial"/>
                <a:ea typeface="Arial"/>
                <a:cs typeface="Arial"/>
                <a:sym typeface="Arial"/>
              </a:rPr>
              <a:t>Timer1 Clock Select</a:t>
            </a:r>
            <a:endParaRPr/>
          </a:p>
        </p:txBody>
      </p:sp>
      <p:pic>
        <p:nvPicPr>
          <p:cNvPr id="421" name="Google Shape;421;p39"/>
          <p:cNvPicPr preferRelativeResize="0"/>
          <p:nvPr/>
        </p:nvPicPr>
        <p:blipFill rotWithShape="1">
          <a:blip r:embed="rId4">
            <a:alphaModFix/>
          </a:blip>
          <a:srcRect b="0" l="0" r="0" t="0"/>
          <a:stretch/>
        </p:blipFill>
        <p:spPr>
          <a:xfrm>
            <a:off x="1676400" y="3299440"/>
            <a:ext cx="6029325" cy="3114675"/>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4"/>
          <p:cNvPicPr preferRelativeResize="0"/>
          <p:nvPr/>
        </p:nvPicPr>
        <p:blipFill rotWithShape="1">
          <a:blip r:embed="rId3">
            <a:alphaModFix/>
          </a:blip>
          <a:srcRect b="0" l="0" r="0" t="0"/>
          <a:stretch/>
        </p:blipFill>
        <p:spPr>
          <a:xfrm>
            <a:off x="3200400" y="3733800"/>
            <a:ext cx="2809875" cy="876392"/>
          </a:xfrm>
          <a:prstGeom prst="rect">
            <a:avLst/>
          </a:prstGeom>
          <a:noFill/>
          <a:ln>
            <a:noFill/>
          </a:ln>
        </p:spPr>
      </p:pic>
      <p:sp>
        <p:nvSpPr>
          <p:cNvPr id="114" name="Google Shape;114;p4"/>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lang="en-US"/>
            </a:br>
            <a:r>
              <a:rPr lang="en-US"/>
              <a:t>Timer Introduction</a:t>
            </a:r>
            <a:endParaRPr/>
          </a:p>
        </p:txBody>
      </p:sp>
      <p:sp>
        <p:nvSpPr>
          <p:cNvPr id="115" name="Google Shape;115;p4"/>
          <p:cNvSpPr txBox="1"/>
          <p:nvPr/>
        </p:nvSpPr>
        <p:spPr>
          <a:xfrm>
            <a:off x="565245" y="1143000"/>
            <a:ext cx="7892955" cy="507831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Timer can be used as</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Precise timer</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Counter</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PWM (Pulse width modulation)</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ICU (Input Capture unit)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best part is that the timer is totally independent of the CPU. Thus, it runs parallel to the CPU and there is no CPU’s intervention, which makes the timer quite accurate.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If Microcontroller works at frequency=4MHz, hence the timer will take 1/freq= 1/4M =0.00025 ms for the one count that called “system tick”.</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To calculate the number of counts needed for a specific delay the following formula is used:</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pic>
        <p:nvPicPr>
          <p:cNvPr id="116" name="Google Shape;116;p4"/>
          <p:cNvPicPr preferRelativeResize="0"/>
          <p:nvPr/>
        </p:nvPicPr>
        <p:blipFill rotWithShape="1">
          <a:blip r:embed="rId4">
            <a:alphaModFix/>
          </a:blip>
          <a:srcRect b="0" l="0" r="0" t="0"/>
          <a:stretch/>
        </p:blipFill>
        <p:spPr>
          <a:xfrm>
            <a:off x="3100387" y="5599573"/>
            <a:ext cx="3400425" cy="678489"/>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0"/>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Timer Input Capture Mode (ICU)</a:t>
            </a:r>
            <a:endParaRPr/>
          </a:p>
        </p:txBody>
      </p:sp>
      <p:sp>
        <p:nvSpPr>
          <p:cNvPr id="428" name="Google Shape;428;p40"/>
          <p:cNvSpPr/>
          <p:nvPr/>
        </p:nvSpPr>
        <p:spPr>
          <a:xfrm>
            <a:off x="609600" y="1295400"/>
            <a:ext cx="8382000" cy="35394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Programming:</a:t>
            </a:r>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Steps to Program</a:t>
            </a:r>
            <a:endParaRPr/>
          </a:p>
          <a:p>
            <a:pPr indent="-184150" lvl="1" marL="742950" marR="0" rtl="0" algn="l">
              <a:spcBef>
                <a:spcPts val="0"/>
              </a:spcBef>
              <a:spcAft>
                <a:spcPts val="0"/>
              </a:spcAft>
              <a:buClr>
                <a:schemeClr val="dk1"/>
              </a:buClr>
              <a:buSzPts val="1600"/>
              <a:buFont typeface="Noto Sans Symbols"/>
              <a:buNone/>
            </a:pPr>
            <a:r>
              <a:t/>
            </a:r>
            <a:endParaRPr b="0" i="0" sz="1600" u="none" cap="none" strike="noStrike">
              <a:solidFill>
                <a:schemeClr val="dk1"/>
              </a:solidFill>
              <a:latin typeface="Arial"/>
              <a:ea typeface="Arial"/>
              <a:cs typeface="Arial"/>
              <a:sym typeface="Arial"/>
            </a:endParaRPr>
          </a:p>
          <a:p>
            <a:pPr indent="-285750" lvl="2" marL="1200150" marR="0" rtl="0" algn="l">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Initialize the TCCR1A and TCCR1B for proper timer mode (any mode other than 8, 10, 12, 14), to select the edge (Positive or Negative).</a:t>
            </a:r>
            <a:endParaRPr/>
          </a:p>
          <a:p>
            <a:pPr indent="-184150" lvl="2" marL="1200150" marR="0" rtl="0" algn="l">
              <a:spcBef>
                <a:spcPts val="0"/>
              </a:spcBef>
              <a:spcAft>
                <a:spcPts val="0"/>
              </a:spcAft>
              <a:buClr>
                <a:schemeClr val="dk1"/>
              </a:buClr>
              <a:buSzPts val="1600"/>
              <a:buFont typeface="Noto Sans Symbols"/>
              <a:buNone/>
            </a:pPr>
            <a:r>
              <a:t/>
            </a:r>
            <a:endParaRPr b="0" i="0" sz="1600" u="none" cap="none" strike="noStrike">
              <a:solidFill>
                <a:schemeClr val="dk1"/>
              </a:solidFill>
              <a:latin typeface="Arial"/>
              <a:ea typeface="Arial"/>
              <a:cs typeface="Arial"/>
              <a:sym typeface="Arial"/>
            </a:endParaRPr>
          </a:p>
          <a:p>
            <a:pPr indent="-285750" lvl="2" marL="1200150" marR="0" rtl="0" algn="l">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Monitor the ICF1 flag in TIFR register to see if edge is arrived. Upon the arrival of the edge, the TCNT1 value is loaded in to ICR1 register automatically by controller.</a:t>
            </a:r>
            <a:endParaRPr/>
          </a:p>
          <a:p>
            <a:pPr indent="0" lvl="2" marL="91440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a:p>
            <a:pPr indent="0" lvl="2" marL="914400" marR="0" rtl="0" algn="l">
              <a:spcBef>
                <a:spcPts val="0"/>
              </a:spcBef>
              <a:spcAft>
                <a:spcPts val="0"/>
              </a:spcAft>
              <a:buNone/>
            </a:pPr>
            <a:r>
              <a:rPr b="1" i="0" lang="en-US" sz="1600" u="none" cap="none" strike="noStrike">
                <a:solidFill>
                  <a:schemeClr val="dk1"/>
                </a:solidFill>
                <a:latin typeface="Arial"/>
                <a:ea typeface="Arial"/>
                <a:cs typeface="Arial"/>
                <a:sym typeface="Arial"/>
              </a:rPr>
              <a:t>Note:</a:t>
            </a:r>
            <a:r>
              <a:rPr lang="en-US" sz="1600">
                <a:solidFill>
                  <a:schemeClr val="dk1"/>
                </a:solidFill>
              </a:rPr>
              <a:t> The Input Capture Pin (ICP1) on PB0 also functions as the Analog Comparator Output (ACO). To use PB0 for Input Capture, disable the Analog Comparator by setting PB0 HIGH (PORTB |= (1 &lt;&lt; PB0)). To use it as ACO, enable the comparator (ACSR |= (1 &lt;&lt; ACO)).</a:t>
            </a:r>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41"/>
          <p:cNvPicPr preferRelativeResize="0"/>
          <p:nvPr/>
        </p:nvPicPr>
        <p:blipFill rotWithShape="1">
          <a:blip r:embed="rId3">
            <a:alphaModFix/>
          </a:blip>
          <a:srcRect b="0" l="0" r="0" t="0"/>
          <a:stretch/>
        </p:blipFill>
        <p:spPr>
          <a:xfrm>
            <a:off x="1790700" y="1884289"/>
            <a:ext cx="6019800" cy="4602859"/>
          </a:xfrm>
          <a:prstGeom prst="rect">
            <a:avLst/>
          </a:prstGeom>
          <a:noFill/>
          <a:ln>
            <a:noFill/>
          </a:ln>
        </p:spPr>
      </p:pic>
      <p:sp>
        <p:nvSpPr>
          <p:cNvPr id="435" name="Google Shape;435;p41"/>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Timer Input Capture Mode (ICU)</a:t>
            </a:r>
            <a:endParaRPr/>
          </a:p>
        </p:txBody>
      </p:sp>
      <p:sp>
        <p:nvSpPr>
          <p:cNvPr id="436" name="Google Shape;436;p41"/>
          <p:cNvSpPr/>
          <p:nvPr/>
        </p:nvSpPr>
        <p:spPr>
          <a:xfrm>
            <a:off x="76200" y="1003110"/>
            <a:ext cx="9149687" cy="89255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Example1:</a:t>
            </a:r>
            <a:endParaRPr sz="1200">
              <a:solidFill>
                <a:schemeClr val="dk1"/>
              </a:solidFill>
              <a:latin typeface="Arial"/>
              <a:ea typeface="Arial"/>
              <a:cs typeface="Arial"/>
              <a:sym typeface="Arial"/>
            </a:endParaRPr>
          </a:p>
          <a:p>
            <a:pPr indent="-285750" lvl="1" marL="742950" marR="0" rtl="0" algn="l">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Assuming that the clock pulses are fed into the pin ICP1, following program will read TCNT1 value at every rising edge and place the result on PORTA and PORTB.</a:t>
            </a:r>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2"/>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Timer Input Capture Mode (ICU)</a:t>
            </a:r>
            <a:endParaRPr/>
          </a:p>
        </p:txBody>
      </p:sp>
      <p:sp>
        <p:nvSpPr>
          <p:cNvPr id="443" name="Google Shape;443;p42"/>
          <p:cNvSpPr/>
          <p:nvPr/>
        </p:nvSpPr>
        <p:spPr>
          <a:xfrm>
            <a:off x="304800" y="990600"/>
            <a:ext cx="9149687" cy="89255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Example2:</a:t>
            </a:r>
            <a:endParaRPr/>
          </a:p>
          <a:p>
            <a:pPr indent="-285750" lvl="1" marL="742950" marR="0" rtl="0" algn="l">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We want to measure the frequency and duty cycle and displaying it on PORTA and PORTB.</a:t>
            </a:r>
            <a:endParaRPr/>
          </a:p>
        </p:txBody>
      </p:sp>
      <p:pic>
        <p:nvPicPr>
          <p:cNvPr id="444" name="Google Shape;444;p42"/>
          <p:cNvPicPr preferRelativeResize="0"/>
          <p:nvPr/>
        </p:nvPicPr>
        <p:blipFill rotWithShape="1">
          <a:blip r:embed="rId3">
            <a:alphaModFix/>
          </a:blip>
          <a:srcRect b="0" l="0" r="0" t="0"/>
          <a:stretch/>
        </p:blipFill>
        <p:spPr>
          <a:xfrm>
            <a:off x="2286000" y="1752600"/>
            <a:ext cx="6396917" cy="4639349"/>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3"/>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Timer Input Capture Mode (ICU)</a:t>
            </a:r>
            <a:endParaRPr/>
          </a:p>
        </p:txBody>
      </p:sp>
      <p:sp>
        <p:nvSpPr>
          <p:cNvPr id="451" name="Google Shape;451;p43"/>
          <p:cNvSpPr/>
          <p:nvPr/>
        </p:nvSpPr>
        <p:spPr>
          <a:xfrm>
            <a:off x="304800" y="998561"/>
            <a:ext cx="9149687" cy="89255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Example2:</a:t>
            </a:r>
            <a:endParaRPr/>
          </a:p>
          <a:p>
            <a:pPr indent="-285750" lvl="1" marL="742950" marR="0" rtl="0" algn="l">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We want to measure the frequency and duty cycle and displaying it on PORTA and PORTB.</a:t>
            </a:r>
            <a:endParaRPr/>
          </a:p>
        </p:txBody>
      </p:sp>
      <p:pic>
        <p:nvPicPr>
          <p:cNvPr id="452" name="Google Shape;452;p43"/>
          <p:cNvPicPr preferRelativeResize="0"/>
          <p:nvPr/>
        </p:nvPicPr>
        <p:blipFill rotWithShape="1">
          <a:blip r:embed="rId3">
            <a:alphaModFix/>
          </a:blip>
          <a:srcRect b="0" l="0" r="0" t="0"/>
          <a:stretch/>
        </p:blipFill>
        <p:spPr>
          <a:xfrm>
            <a:off x="2133600" y="1646029"/>
            <a:ext cx="6784181" cy="4800600"/>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4"/>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Timer Input Capture Mode (ICU)</a:t>
            </a:r>
            <a:endParaRPr/>
          </a:p>
        </p:txBody>
      </p:sp>
      <p:sp>
        <p:nvSpPr>
          <p:cNvPr id="459" name="Google Shape;459;p44"/>
          <p:cNvSpPr/>
          <p:nvPr/>
        </p:nvSpPr>
        <p:spPr>
          <a:xfrm>
            <a:off x="304801" y="998561"/>
            <a:ext cx="8686800"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Example3 (Unsolved):</a:t>
            </a:r>
            <a:endParaRPr/>
          </a:p>
          <a:p>
            <a:pPr indent="-342900" lvl="1" marL="800100" marR="0" rtl="0" algn="l">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We want to measure the distance using Ultrasonic Sensor.</a:t>
            </a:r>
            <a:endParaRPr/>
          </a:p>
          <a:p>
            <a:pPr indent="-241300" lvl="1" marL="800100" marR="0" rtl="0" algn="l">
              <a:spcBef>
                <a:spcPts val="0"/>
              </a:spcBef>
              <a:spcAft>
                <a:spcPts val="0"/>
              </a:spcAft>
              <a:buClr>
                <a:schemeClr val="dk1"/>
              </a:buClr>
              <a:buSzPts val="1600"/>
              <a:buFont typeface="Noto Sans Symbols"/>
              <a:buNone/>
            </a:pPr>
            <a:r>
              <a:t/>
            </a:r>
            <a:endParaRPr b="0" i="0" sz="1600" u="none" cap="none" strike="noStrike">
              <a:solidFill>
                <a:schemeClr val="dk1"/>
              </a:solidFill>
              <a:latin typeface="Arial"/>
              <a:ea typeface="Arial"/>
              <a:cs typeface="Arial"/>
              <a:sym typeface="Arial"/>
            </a:endParaRPr>
          </a:p>
          <a:p>
            <a:pPr indent="-342900" lvl="1" marL="800100" marR="0" rtl="0" algn="l">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Ultrasonic Sensor:</a:t>
            </a:r>
            <a:endParaRPr/>
          </a:p>
          <a:p>
            <a:pPr indent="-285750" lvl="2" marL="12001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This sensor uses a technique called “ECHO” which is something you get when sound reflects back after striking with a surface.</a:t>
            </a:r>
            <a:endParaRPr/>
          </a:p>
          <a:p>
            <a:pPr indent="-285750" lvl="2" marL="1200150" marR="0" rtl="0" algn="l">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Ultrasonic sensor “HC-SR04”</a:t>
            </a:r>
            <a:r>
              <a:rPr b="0" i="0" lang="en-US" sz="1600" u="none" cap="none" strike="noStrike">
                <a:solidFill>
                  <a:schemeClr val="dk1"/>
                </a:solidFill>
                <a:latin typeface="Arial"/>
                <a:ea typeface="Arial"/>
                <a:cs typeface="Arial"/>
                <a:sym typeface="Arial"/>
              </a:rPr>
              <a:t> provides an output signal proportional to distance based on the echo. The sensor here generates a sound vibration in ultrasonic range upon giving a trigger, after that it waits for the sound vibration to return. Now based on the parameters, sound speed (340m/s) and time taken for the echo to reach the source, it provides output pulse proportional to distance.</a:t>
            </a:r>
            <a:endParaRPr/>
          </a:p>
        </p:txBody>
      </p:sp>
      <p:pic>
        <p:nvPicPr>
          <p:cNvPr id="460" name="Google Shape;460;p44"/>
          <p:cNvPicPr preferRelativeResize="0"/>
          <p:nvPr/>
        </p:nvPicPr>
        <p:blipFill rotWithShape="1">
          <a:blip r:embed="rId3">
            <a:alphaModFix/>
          </a:blip>
          <a:srcRect b="0" l="0" r="0" t="0"/>
          <a:stretch/>
        </p:blipFill>
        <p:spPr>
          <a:xfrm>
            <a:off x="2133600" y="3868844"/>
            <a:ext cx="5638800" cy="2503077"/>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45"/>
          <p:cNvPicPr preferRelativeResize="0"/>
          <p:nvPr/>
        </p:nvPicPr>
        <p:blipFill rotWithShape="1">
          <a:blip r:embed="rId3">
            <a:alphaModFix/>
          </a:blip>
          <a:srcRect b="0" l="0" r="0" t="0"/>
          <a:stretch/>
        </p:blipFill>
        <p:spPr>
          <a:xfrm>
            <a:off x="5800726" y="1696875"/>
            <a:ext cx="3190875" cy="2764564"/>
          </a:xfrm>
          <a:prstGeom prst="rect">
            <a:avLst/>
          </a:prstGeom>
          <a:noFill/>
          <a:ln>
            <a:noFill/>
          </a:ln>
        </p:spPr>
      </p:pic>
      <p:sp>
        <p:nvSpPr>
          <p:cNvPr id="467" name="Google Shape;467;p45"/>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Timer Input Capture Mode (ICU)</a:t>
            </a:r>
            <a:endParaRPr/>
          </a:p>
        </p:txBody>
      </p:sp>
      <p:sp>
        <p:nvSpPr>
          <p:cNvPr id="468" name="Google Shape;468;p45"/>
          <p:cNvSpPr/>
          <p:nvPr/>
        </p:nvSpPr>
        <p:spPr>
          <a:xfrm>
            <a:off x="304801" y="998561"/>
            <a:ext cx="6172199" cy="261610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Example3 (Unsolved):</a:t>
            </a:r>
            <a:endParaRPr/>
          </a:p>
          <a:p>
            <a:pPr indent="-342900" lvl="1" marL="800100" marR="0" rtl="0" algn="l">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We want to measure the distance using Ultrasonic Sensor.</a:t>
            </a:r>
            <a:endParaRPr/>
          </a:p>
          <a:p>
            <a:pPr indent="-342900" lvl="1" marL="800100" marR="0" rtl="0" algn="l">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Ultrasonic Sensor Connection with MCU:</a:t>
            </a:r>
            <a:endParaRPr/>
          </a:p>
          <a:p>
            <a:pPr indent="0" lvl="1" marL="457200" marR="0" rtl="0" algn="l">
              <a:spcBef>
                <a:spcPts val="0"/>
              </a:spcBef>
              <a:spcAft>
                <a:spcPts val="0"/>
              </a:spcAft>
              <a:buNone/>
            </a:pPr>
            <a:r>
              <a:rPr b="0" i="0" lang="en-US" sz="1600" u="none" cap="none" strike="noStrike">
                <a:solidFill>
                  <a:schemeClr val="dk1"/>
                </a:solidFill>
                <a:latin typeface="Arial"/>
                <a:ea typeface="Arial"/>
                <a:cs typeface="Arial"/>
                <a:sym typeface="Arial"/>
              </a:rPr>
              <a:t>	It consists of 4 pins (VCC, Trig, Echo, GND)</a:t>
            </a:r>
            <a:endParaRPr/>
          </a:p>
          <a:p>
            <a:pPr indent="0" lvl="1" marL="457200" marR="0" rtl="0" algn="l">
              <a:spcBef>
                <a:spcPts val="0"/>
              </a:spcBef>
              <a:spcAft>
                <a:spcPts val="0"/>
              </a:spcAft>
              <a:buNone/>
            </a:pPr>
            <a:r>
              <a:rPr b="0" i="0" lang="en-US" sz="1600" u="none" cap="none" strike="noStrike">
                <a:solidFill>
                  <a:schemeClr val="dk1"/>
                </a:solidFill>
                <a:latin typeface="Arial"/>
                <a:ea typeface="Arial"/>
                <a:cs typeface="Arial"/>
                <a:sym typeface="Arial"/>
              </a:rPr>
              <a:t>	Trig pin: is connected with an output pin in MCU.</a:t>
            </a:r>
            <a:endParaRPr/>
          </a:p>
          <a:p>
            <a:pPr indent="0" lvl="1" marL="457200" marR="0" rtl="0" algn="l">
              <a:spcBef>
                <a:spcPts val="0"/>
              </a:spcBef>
              <a:spcAft>
                <a:spcPts val="0"/>
              </a:spcAft>
              <a:buNone/>
            </a:pPr>
            <a:r>
              <a:rPr b="0" i="0" lang="en-US" sz="1600" u="none" cap="none" strike="noStrike">
                <a:solidFill>
                  <a:schemeClr val="dk1"/>
                </a:solidFill>
                <a:latin typeface="Arial"/>
                <a:ea typeface="Arial"/>
                <a:cs typeface="Arial"/>
                <a:sym typeface="Arial"/>
              </a:rPr>
              <a:t>	Echo pin: is connected with ICP pin (PORTB0).</a:t>
            </a:r>
            <a:endParaRPr/>
          </a:p>
          <a:p>
            <a:pPr indent="0" lvl="2" marL="914400" marR="0" rtl="0" algn="l">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1" marL="457200" marR="0" rtl="0" algn="l">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1" marL="457200" marR="0" rtl="0" algn="l">
              <a:spcBef>
                <a:spcPts val="0"/>
              </a:spcBef>
              <a:spcAft>
                <a:spcPts val="0"/>
              </a:spcAft>
              <a:buNone/>
            </a:pPr>
            <a:r>
              <a:rPr b="0" i="0" lang="en-US" sz="1600" u="none" cap="none" strike="noStrike">
                <a:solidFill>
                  <a:schemeClr val="dk1"/>
                </a:solidFill>
                <a:latin typeface="Arial"/>
                <a:ea typeface="Arial"/>
                <a:cs typeface="Arial"/>
                <a:sym typeface="Arial"/>
              </a:rPr>
              <a:t>	 </a:t>
            </a:r>
            <a:endParaRPr/>
          </a:p>
        </p:txBody>
      </p:sp>
      <p:pic>
        <p:nvPicPr>
          <p:cNvPr id="469" name="Google Shape;469;p45"/>
          <p:cNvPicPr preferRelativeResize="0"/>
          <p:nvPr/>
        </p:nvPicPr>
        <p:blipFill rotWithShape="1">
          <a:blip r:embed="rId4">
            <a:alphaModFix/>
          </a:blip>
          <a:srcRect b="0" l="0" r="0" t="0"/>
          <a:stretch/>
        </p:blipFill>
        <p:spPr>
          <a:xfrm>
            <a:off x="1905000" y="4267200"/>
            <a:ext cx="5029200" cy="168910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pic>
        <p:nvPicPr>
          <p:cNvPr id="475" name="Google Shape;475;p46"/>
          <p:cNvPicPr preferRelativeResize="0"/>
          <p:nvPr/>
        </p:nvPicPr>
        <p:blipFill rotWithShape="1">
          <a:blip r:embed="rId3">
            <a:alphaModFix/>
          </a:blip>
          <a:srcRect b="0" l="0" r="0" t="0"/>
          <a:stretch/>
        </p:blipFill>
        <p:spPr>
          <a:xfrm>
            <a:off x="2419350" y="4267200"/>
            <a:ext cx="4762500" cy="2114085"/>
          </a:xfrm>
          <a:prstGeom prst="rect">
            <a:avLst/>
          </a:prstGeom>
          <a:noFill/>
          <a:ln>
            <a:noFill/>
          </a:ln>
        </p:spPr>
      </p:pic>
      <p:sp>
        <p:nvSpPr>
          <p:cNvPr id="476" name="Google Shape;476;p46"/>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Timer Input Capture Mode (ICU)</a:t>
            </a:r>
            <a:endParaRPr/>
          </a:p>
        </p:txBody>
      </p:sp>
      <p:sp>
        <p:nvSpPr>
          <p:cNvPr id="477" name="Google Shape;477;p46"/>
          <p:cNvSpPr/>
          <p:nvPr/>
        </p:nvSpPr>
        <p:spPr>
          <a:xfrm>
            <a:off x="304801" y="998561"/>
            <a:ext cx="8534399" cy="4000454"/>
          </a:xfrm>
          <a:prstGeom prst="rect">
            <a:avLst/>
          </a:prstGeom>
          <a:blipFill rotWithShape="1">
            <a:blip r:embed="rId4">
              <a:alphaModFix/>
            </a:blip>
            <a:stretch>
              <a:fillRect b="0" l="0" r="0" t="-45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latin typeface="Arial"/>
                <a:ea typeface="Arial"/>
                <a:cs typeface="Arial"/>
                <a:sym typeface="Arial"/>
              </a:rPr>
              <a:t> </a:t>
            </a:r>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lang="en-US"/>
            </a:br>
            <a:r>
              <a:rPr lang="en-US"/>
              <a:t>Timer Introduction</a:t>
            </a:r>
            <a:endParaRPr/>
          </a:p>
        </p:txBody>
      </p:sp>
      <p:sp>
        <p:nvSpPr>
          <p:cNvPr id="123" name="Google Shape;123;p5"/>
          <p:cNvSpPr txBox="1"/>
          <p:nvPr/>
        </p:nvSpPr>
        <p:spPr>
          <a:xfrm>
            <a:off x="565245" y="1143000"/>
            <a:ext cx="7892955" cy="5250283"/>
          </a:xfrm>
          <a:prstGeom prst="rect">
            <a:avLst/>
          </a:prstGeom>
          <a:blipFill rotWithShape="1">
            <a:blip r:embed="rId3">
              <a:alphaModFix/>
            </a:blip>
            <a:stretch>
              <a:fillRect b="-463" l="-54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latin typeface="Arial"/>
                <a:ea typeface="Arial"/>
                <a:cs typeface="Arial"/>
                <a:sym typeface="Arial"/>
              </a:rPr>
              <a:t> </a:t>
            </a:r>
            <a:endParaRPr/>
          </a:p>
        </p:txBody>
      </p:sp>
      <p:pic>
        <p:nvPicPr>
          <p:cNvPr id="124" name="Google Shape;124;p5"/>
          <p:cNvPicPr preferRelativeResize="0"/>
          <p:nvPr/>
        </p:nvPicPr>
        <p:blipFill rotWithShape="1">
          <a:blip r:embed="rId4">
            <a:alphaModFix/>
          </a:blip>
          <a:srcRect b="0" l="0" r="0" t="0"/>
          <a:stretch/>
        </p:blipFill>
        <p:spPr>
          <a:xfrm>
            <a:off x="2514600" y="1295400"/>
            <a:ext cx="3400425" cy="678489"/>
          </a:xfrm>
          <a:prstGeom prst="rect">
            <a:avLst/>
          </a:prstGeom>
          <a:noFill/>
          <a:ln>
            <a:noFill/>
          </a:ln>
        </p:spPr>
      </p:pic>
      <p:pic>
        <p:nvPicPr>
          <p:cNvPr id="125" name="Google Shape;125;p5"/>
          <p:cNvPicPr preferRelativeResize="0"/>
          <p:nvPr/>
        </p:nvPicPr>
        <p:blipFill rotWithShape="1">
          <a:blip r:embed="rId5">
            <a:alphaModFix/>
          </a:blip>
          <a:srcRect b="0" l="0" r="0" t="0"/>
          <a:stretch/>
        </p:blipFill>
        <p:spPr>
          <a:xfrm>
            <a:off x="4191000" y="2667000"/>
            <a:ext cx="4467225" cy="2466975"/>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lang="en-US"/>
            </a:br>
            <a:r>
              <a:rPr lang="en-US"/>
              <a:t>AVR Overflow mode</a:t>
            </a:r>
            <a:endParaRPr/>
          </a:p>
        </p:txBody>
      </p:sp>
      <p:sp>
        <p:nvSpPr>
          <p:cNvPr id="132" name="Google Shape;132;p6"/>
          <p:cNvSpPr/>
          <p:nvPr/>
        </p:nvSpPr>
        <p:spPr>
          <a:xfrm>
            <a:off x="457200" y="1295400"/>
            <a:ext cx="282000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Open Sans"/>
                <a:ea typeface="Open Sans"/>
                <a:cs typeface="Open Sans"/>
                <a:sym typeface="Open Sans"/>
              </a:rPr>
              <a:t>Problem Statement</a:t>
            </a:r>
            <a:endParaRPr b="0" i="0" sz="2400">
              <a:solidFill>
                <a:srgbClr val="FF0000"/>
              </a:solidFill>
              <a:latin typeface="Open Sans"/>
              <a:ea typeface="Open Sans"/>
              <a:cs typeface="Open Sans"/>
              <a:sym typeface="Open Sans"/>
            </a:endParaRPr>
          </a:p>
        </p:txBody>
      </p:sp>
      <p:sp>
        <p:nvSpPr>
          <p:cNvPr id="133" name="Google Shape;133;p6"/>
          <p:cNvSpPr/>
          <p:nvPr/>
        </p:nvSpPr>
        <p:spPr>
          <a:xfrm>
            <a:off x="685800" y="1839604"/>
            <a:ext cx="7772400"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Let’s define a problem statement for us. The simplest one being the LED flasher. Let’s say, we need to flash an LED every 6 ms and we are have a CPU clock frequency of 32 kHz.</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Methodology</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Now, as per the following formula, with a clock frequency of 32 kHz and 8-bit counter, the maximum delay possible is of 8 ms. This is quite low. Hence for a delay of 6 ms, we need a timer count of 191. This can easily be achieved with an 8-bit counter (MAX = 255).</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Thus, what we need to do is quite simple. We need to keep a track of the counter value. As soon as it reaches 191, we toggle the LED value and reset the counter. </a:t>
            </a:r>
            <a:endParaRPr sz="1800">
              <a:solidFill>
                <a:schemeClr val="dk1"/>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Overflow mode</a:t>
            </a:r>
            <a:endParaRPr/>
          </a:p>
        </p:txBody>
      </p:sp>
      <p:sp>
        <p:nvSpPr>
          <p:cNvPr id="140" name="Google Shape;140;p7"/>
          <p:cNvSpPr/>
          <p:nvPr/>
        </p:nvSpPr>
        <p:spPr>
          <a:xfrm>
            <a:off x="381000" y="1219200"/>
            <a:ext cx="8305800"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4C4C4C"/>
              </a:buClr>
              <a:buSzPts val="1800"/>
              <a:buFont typeface="Arial"/>
              <a:buChar char="•"/>
            </a:pPr>
            <a:r>
              <a:rPr lang="en-US" sz="1800">
                <a:solidFill>
                  <a:srgbClr val="4C4C4C"/>
                </a:solidFill>
                <a:latin typeface="Open Sans"/>
                <a:ea typeface="Open Sans"/>
                <a:cs typeface="Open Sans"/>
                <a:sym typeface="Open Sans"/>
              </a:rPr>
              <a:t>In AVR, </a:t>
            </a:r>
            <a:r>
              <a:rPr lang="en-US" sz="1800">
                <a:solidFill>
                  <a:schemeClr val="dk1"/>
                </a:solidFill>
                <a:latin typeface="Arial"/>
                <a:ea typeface="Arial"/>
                <a:cs typeface="Arial"/>
                <a:sym typeface="Arial"/>
              </a:rPr>
              <a:t>there are three types of timers Timer0, Timer1 and Timer2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TIMER1 is a 16-bit timer whereas others are 8-bit timers.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To configure the timer as we need. Knowing the registers details will the help.</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rgbClr val="FF0000"/>
                </a:solidFill>
                <a:latin typeface="Arial"/>
                <a:ea typeface="Arial"/>
                <a:cs typeface="Arial"/>
                <a:sym typeface="Arial"/>
              </a:rPr>
              <a:t>TCNT0 Register Timer/Counter Register</a:t>
            </a:r>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This is where the 8-bit counter of the timer resides. The value of the counter is stored here and it increases automatically each clock cycle. Data can be both read/written from this register. The initial value of the counter is set by writing it. </a:t>
            </a:r>
            <a:br>
              <a:rPr lang="en-US" sz="1800">
                <a:solidFill>
                  <a:schemeClr val="dk1"/>
                </a:solidFill>
                <a:latin typeface="Arial"/>
                <a:ea typeface="Arial"/>
                <a:cs typeface="Arial"/>
                <a:sym typeface="Arial"/>
              </a:rPr>
            </a:br>
            <a:endParaRPr sz="1800">
              <a:solidFill>
                <a:srgbClr val="FF0000"/>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pic>
        <p:nvPicPr>
          <p:cNvPr id="141" name="Google Shape;141;p7"/>
          <p:cNvPicPr preferRelativeResize="0"/>
          <p:nvPr/>
        </p:nvPicPr>
        <p:blipFill rotWithShape="1">
          <a:blip r:embed="rId3">
            <a:alphaModFix/>
          </a:blip>
          <a:srcRect b="0" l="0" r="0" t="0"/>
          <a:stretch/>
        </p:blipFill>
        <p:spPr>
          <a:xfrm>
            <a:off x="1219200" y="3816012"/>
            <a:ext cx="6722117" cy="1085017"/>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lang="en-US"/>
            </a:br>
            <a:r>
              <a:rPr lang="en-US"/>
              <a:t>AVR Overflow mode</a:t>
            </a:r>
            <a:endParaRPr/>
          </a:p>
        </p:txBody>
      </p:sp>
      <p:sp>
        <p:nvSpPr>
          <p:cNvPr id="148" name="Google Shape;148;p8"/>
          <p:cNvSpPr/>
          <p:nvPr/>
        </p:nvSpPr>
        <p:spPr>
          <a:xfrm>
            <a:off x="381000" y="1219200"/>
            <a:ext cx="8305800" cy="27392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Arial"/>
                <a:ea typeface="Arial"/>
                <a:cs typeface="Arial"/>
                <a:sym typeface="Arial"/>
              </a:rPr>
              <a:t>TCCR0B Register </a:t>
            </a:r>
            <a:r>
              <a:rPr lang="en-US" sz="2800">
                <a:solidFill>
                  <a:schemeClr val="dk1"/>
                </a:solidFill>
                <a:latin typeface="Arial"/>
                <a:ea typeface="Arial"/>
                <a:cs typeface="Arial"/>
                <a:sym typeface="Arial"/>
              </a:rPr>
              <a:t>– </a:t>
            </a:r>
            <a:r>
              <a:rPr lang="en-US" sz="1800">
                <a:solidFill>
                  <a:srgbClr val="FF0000"/>
                </a:solidFill>
                <a:latin typeface="Arial"/>
                <a:ea typeface="Arial"/>
                <a:cs typeface="Arial"/>
                <a:sym typeface="Arial"/>
              </a:rPr>
              <a:t>Timer/Counter Control Register B</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Right now, we will concentrate on the highlighted bits. The other bits will be discussed as and when necessary. By selecting these three </a:t>
            </a:r>
            <a:r>
              <a:rPr b="1" lang="en-US" sz="1800">
                <a:solidFill>
                  <a:schemeClr val="dk1"/>
                </a:solidFill>
                <a:latin typeface="Arial"/>
                <a:ea typeface="Arial"/>
                <a:cs typeface="Arial"/>
                <a:sym typeface="Arial"/>
              </a:rPr>
              <a:t>Clock Select Bits</a:t>
            </a: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CS02:00</a:t>
            </a:r>
            <a:r>
              <a:rPr lang="en-US" sz="1800">
                <a:solidFill>
                  <a:schemeClr val="dk1"/>
                </a:solidFill>
                <a:latin typeface="Arial"/>
                <a:ea typeface="Arial"/>
                <a:cs typeface="Arial"/>
                <a:sym typeface="Arial"/>
              </a:rPr>
              <a:t>, we set the timer up by choosing proper prescaler. The possible combinations are shown below.</a:t>
            </a:r>
            <a:endParaRPr sz="1800">
              <a:solidFill>
                <a:srgbClr val="FF0000"/>
              </a:solidFill>
              <a:latin typeface="Arial"/>
              <a:ea typeface="Arial"/>
              <a:cs typeface="Arial"/>
              <a:sym typeface="Arial"/>
            </a:endParaRPr>
          </a:p>
        </p:txBody>
      </p:sp>
      <p:pic>
        <p:nvPicPr>
          <p:cNvPr id="149" name="Google Shape;149;p8"/>
          <p:cNvPicPr preferRelativeResize="0"/>
          <p:nvPr/>
        </p:nvPicPr>
        <p:blipFill rotWithShape="1">
          <a:blip r:embed="rId3">
            <a:alphaModFix/>
          </a:blip>
          <a:srcRect b="0" l="0" r="0" t="0"/>
          <a:stretch/>
        </p:blipFill>
        <p:spPr>
          <a:xfrm>
            <a:off x="1629642" y="3981157"/>
            <a:ext cx="6341916" cy="2419643"/>
          </a:xfrm>
          <a:prstGeom prst="rect">
            <a:avLst/>
          </a:prstGeom>
          <a:noFill/>
          <a:ln>
            <a:noFill/>
          </a:ln>
        </p:spPr>
      </p:pic>
      <p:pic>
        <p:nvPicPr>
          <p:cNvPr id="150" name="Google Shape;150;p8"/>
          <p:cNvPicPr preferRelativeResize="0"/>
          <p:nvPr/>
        </p:nvPicPr>
        <p:blipFill rotWithShape="1">
          <a:blip r:embed="rId4">
            <a:alphaModFix/>
          </a:blip>
          <a:srcRect b="0" l="0" r="0" t="0"/>
          <a:stretch/>
        </p:blipFill>
        <p:spPr>
          <a:xfrm>
            <a:off x="1004887" y="1676400"/>
            <a:ext cx="7134225" cy="1066800"/>
          </a:xfrm>
          <a:prstGeom prst="rect">
            <a:avLst/>
          </a:prstGeom>
          <a:noFill/>
          <a:ln>
            <a:noFill/>
          </a:ln>
        </p:spPr>
      </p:pic>
    </p:spTree>
  </p:cSld>
  <p:clrMapOvr>
    <a:masterClrMapping/>
  </p:clrMapOvr>
  <mc:AlternateContent>
    <mc:Choice Requires="p14">
      <p:transition spd="slow" p14:dur="12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1143000" y="0"/>
            <a:ext cx="7315200" cy="990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AVR Overflow mode</a:t>
            </a:r>
            <a:endParaRPr/>
          </a:p>
        </p:txBody>
      </p:sp>
      <p:sp>
        <p:nvSpPr>
          <p:cNvPr id="157" name="Google Shape;157;p9"/>
          <p:cNvSpPr txBox="1"/>
          <p:nvPr/>
        </p:nvSpPr>
        <p:spPr>
          <a:xfrm>
            <a:off x="808630" y="1099757"/>
            <a:ext cx="7620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For the previous Problem statement  example: we need to flash an LED every 6 ms and we are have a CPU clock frequency of 32 kHz.</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158" name="Google Shape;158;p9"/>
          <p:cNvSpPr/>
          <p:nvPr/>
        </p:nvSpPr>
        <p:spPr>
          <a:xfrm>
            <a:off x="1066800" y="1828800"/>
            <a:ext cx="6629400" cy="4472058"/>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400">
                <a:solidFill>
                  <a:srgbClr val="4C4C4C"/>
                </a:solidFill>
                <a:latin typeface="Courier New"/>
                <a:ea typeface="Courier New"/>
                <a:cs typeface="Courier New"/>
                <a:sym typeface="Courier New"/>
              </a:rPr>
              <a:t>#include &lt;avr/io.h&gt;</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4C4C4C"/>
                </a:solidFill>
                <a:latin typeface="Courier New"/>
                <a:ea typeface="Courier New"/>
                <a:cs typeface="Courier New"/>
                <a:sym typeface="Courier New"/>
              </a:rPr>
              <a:t>void</a:t>
            </a:r>
            <a:r>
              <a:rPr lang="en-US" sz="1400">
                <a:solidFill>
                  <a:srgbClr val="4C4C4C"/>
                </a:solidFill>
                <a:latin typeface="Consolas"/>
                <a:ea typeface="Consolas"/>
                <a:cs typeface="Consolas"/>
                <a:sym typeface="Consolas"/>
              </a:rPr>
              <a:t> </a:t>
            </a:r>
            <a:r>
              <a:rPr lang="en-US" sz="1400">
                <a:solidFill>
                  <a:srgbClr val="4C4C4C"/>
                </a:solidFill>
                <a:latin typeface="Courier New"/>
                <a:ea typeface="Courier New"/>
                <a:cs typeface="Courier New"/>
                <a:sym typeface="Courier New"/>
              </a:rPr>
              <a:t>timer0_init(){</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4C4C4C"/>
                </a:solidFill>
                <a:latin typeface="Courier New"/>
                <a:ea typeface="Courier New"/>
                <a:cs typeface="Courier New"/>
                <a:sym typeface="Courier New"/>
              </a:rPr>
              <a:t>    </a:t>
            </a:r>
            <a:r>
              <a:rPr lang="en-US" sz="1400">
                <a:solidFill>
                  <a:srgbClr val="00B050"/>
                </a:solidFill>
                <a:latin typeface="Courier New"/>
                <a:ea typeface="Courier New"/>
                <a:cs typeface="Courier New"/>
                <a:sym typeface="Courier New"/>
              </a:rPr>
              <a:t>// set up timer with no prescaling</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4C4C4C"/>
                </a:solidFill>
                <a:latin typeface="Courier New"/>
                <a:ea typeface="Courier New"/>
                <a:cs typeface="Courier New"/>
                <a:sym typeface="Courier New"/>
              </a:rPr>
              <a:t>     TCCR0B |= (1 &lt;&lt; CS00);</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4C4C4C"/>
                </a:solidFill>
                <a:latin typeface="Courier New"/>
                <a:ea typeface="Courier New"/>
                <a:cs typeface="Courier New"/>
                <a:sym typeface="Courier New"/>
              </a:rPr>
              <a:t>    </a:t>
            </a:r>
            <a:r>
              <a:rPr lang="en-US" sz="1400">
                <a:solidFill>
                  <a:srgbClr val="00B050"/>
                </a:solidFill>
                <a:latin typeface="Courier New"/>
                <a:ea typeface="Courier New"/>
                <a:cs typeface="Courier New"/>
                <a:sym typeface="Courier New"/>
              </a:rPr>
              <a:t>// initialize counter</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4C4C4C"/>
                </a:solidFill>
                <a:latin typeface="Courier New"/>
                <a:ea typeface="Courier New"/>
                <a:cs typeface="Courier New"/>
                <a:sym typeface="Courier New"/>
              </a:rPr>
              <a:t>    TCNT0 = 0;}</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4C4C4C"/>
                </a:solidFill>
                <a:latin typeface="Courier New"/>
                <a:ea typeface="Courier New"/>
                <a:cs typeface="Courier New"/>
                <a:sym typeface="Courier New"/>
              </a:rPr>
              <a:t>void</a:t>
            </a:r>
            <a:r>
              <a:rPr lang="en-US" sz="1400">
                <a:solidFill>
                  <a:srgbClr val="4C4C4C"/>
                </a:solidFill>
                <a:latin typeface="Consolas"/>
                <a:ea typeface="Consolas"/>
                <a:cs typeface="Consolas"/>
                <a:sym typeface="Consolas"/>
              </a:rPr>
              <a:t> </a:t>
            </a:r>
            <a:r>
              <a:rPr lang="en-US" sz="1400">
                <a:solidFill>
                  <a:srgbClr val="4C4C4C"/>
                </a:solidFill>
                <a:latin typeface="Courier New"/>
                <a:ea typeface="Courier New"/>
                <a:cs typeface="Courier New"/>
                <a:sym typeface="Courier New"/>
              </a:rPr>
              <a:t>main(void){</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4C4C4C"/>
                </a:solidFill>
                <a:latin typeface="Courier New"/>
                <a:ea typeface="Courier New"/>
                <a:cs typeface="Courier New"/>
                <a:sym typeface="Courier New"/>
              </a:rPr>
              <a:t>   </a:t>
            </a:r>
            <a:r>
              <a:rPr lang="en-US" sz="1400">
                <a:solidFill>
                  <a:srgbClr val="00B050"/>
                </a:solidFill>
                <a:latin typeface="Courier New"/>
                <a:ea typeface="Courier New"/>
                <a:cs typeface="Courier New"/>
                <a:sym typeface="Courier New"/>
              </a:rPr>
              <a:t> // connect led to pin PC0</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4C4C4C"/>
                </a:solidFill>
                <a:latin typeface="Courier New"/>
                <a:ea typeface="Courier New"/>
                <a:cs typeface="Courier New"/>
                <a:sym typeface="Courier New"/>
              </a:rPr>
              <a:t>    DDRC |= (1 &lt;&lt; 0);</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4C4C4C"/>
                </a:solidFill>
                <a:latin typeface="Courier New"/>
                <a:ea typeface="Courier New"/>
                <a:cs typeface="Courier New"/>
                <a:sym typeface="Courier New"/>
              </a:rPr>
              <a:t>    </a:t>
            </a:r>
            <a:r>
              <a:rPr lang="en-US" sz="1400">
                <a:solidFill>
                  <a:srgbClr val="00B050"/>
                </a:solidFill>
                <a:latin typeface="Courier New"/>
                <a:ea typeface="Courier New"/>
                <a:cs typeface="Courier New"/>
                <a:sym typeface="Courier New"/>
              </a:rPr>
              <a:t>// initialize timer</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4C4C4C"/>
                </a:solidFill>
                <a:latin typeface="Courier New"/>
                <a:ea typeface="Courier New"/>
                <a:cs typeface="Courier New"/>
                <a:sym typeface="Courier New"/>
              </a:rPr>
              <a:t>    timer0_init();</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4C4C4C"/>
                </a:solidFill>
                <a:latin typeface="Courier New"/>
                <a:ea typeface="Courier New"/>
                <a:cs typeface="Courier New"/>
                <a:sym typeface="Courier New"/>
              </a:rPr>
              <a:t>    while(1){</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4C4C4C"/>
                </a:solidFill>
                <a:latin typeface="Courier New"/>
                <a:ea typeface="Courier New"/>
                <a:cs typeface="Courier New"/>
                <a:sym typeface="Courier New"/>
              </a:rPr>
              <a:t>       </a:t>
            </a:r>
            <a:r>
              <a:rPr lang="en-US" sz="1400">
                <a:solidFill>
                  <a:srgbClr val="00B050"/>
                </a:solidFill>
                <a:latin typeface="Courier New"/>
                <a:ea typeface="Courier New"/>
                <a:cs typeface="Courier New"/>
                <a:sym typeface="Courier New"/>
              </a:rPr>
              <a:t> // check if the timer count reaches 191</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4C4C4C"/>
                </a:solidFill>
                <a:latin typeface="Courier New"/>
                <a:ea typeface="Courier New"/>
                <a:cs typeface="Courier New"/>
                <a:sym typeface="Courier New"/>
              </a:rPr>
              <a:t>        if</a:t>
            </a:r>
            <a:r>
              <a:rPr lang="en-US" sz="1400">
                <a:solidFill>
                  <a:srgbClr val="4C4C4C"/>
                </a:solidFill>
                <a:latin typeface="Consolas"/>
                <a:ea typeface="Consolas"/>
                <a:cs typeface="Consolas"/>
                <a:sym typeface="Consolas"/>
              </a:rPr>
              <a:t> </a:t>
            </a:r>
            <a:r>
              <a:rPr lang="en-US" sz="1400">
                <a:solidFill>
                  <a:srgbClr val="4C4C4C"/>
                </a:solidFill>
                <a:latin typeface="Courier New"/>
                <a:ea typeface="Courier New"/>
                <a:cs typeface="Courier New"/>
                <a:sym typeface="Courier New"/>
              </a:rPr>
              <a:t>(TCNT0 &gt;= 191){</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4C4C4C"/>
                </a:solidFill>
                <a:latin typeface="Courier New"/>
                <a:ea typeface="Courier New"/>
                <a:cs typeface="Courier New"/>
                <a:sym typeface="Courier New"/>
              </a:rPr>
              <a:t>            PORTC ^= (1 &lt;&lt; 0);    </a:t>
            </a:r>
            <a:r>
              <a:rPr lang="en-US" sz="1400">
                <a:solidFill>
                  <a:srgbClr val="00B050"/>
                </a:solidFill>
                <a:latin typeface="Courier New"/>
                <a:ea typeface="Courier New"/>
                <a:cs typeface="Courier New"/>
                <a:sym typeface="Courier New"/>
              </a:rPr>
              <a:t>// toggles the led</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4C4C4C"/>
                </a:solidFill>
                <a:latin typeface="Courier New"/>
                <a:ea typeface="Courier New"/>
                <a:cs typeface="Courier New"/>
                <a:sym typeface="Courier New"/>
              </a:rPr>
              <a:t>            TCNT0 = 0;            </a:t>
            </a:r>
            <a:r>
              <a:rPr lang="en-US" sz="1400">
                <a:solidFill>
                  <a:srgbClr val="00B050"/>
                </a:solidFill>
                <a:latin typeface="Courier New"/>
                <a:ea typeface="Courier New"/>
                <a:cs typeface="Courier New"/>
                <a:sym typeface="Courier New"/>
              </a:rPr>
              <a:t>// reset counter</a:t>
            </a:r>
            <a:endParaRPr sz="1400">
              <a:solidFill>
                <a:srgbClr val="00B050"/>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4C4C4C"/>
                </a:solidFill>
                <a:latin typeface="Courier New"/>
                <a:ea typeface="Courier New"/>
                <a:cs typeface="Courier New"/>
                <a:sym typeface="Courier New"/>
              </a:rPr>
              <a:t>        }</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4C4C4C"/>
                </a:solidFill>
                <a:latin typeface="Courier New"/>
                <a:ea typeface="Courier New"/>
                <a:cs typeface="Courier New"/>
                <a:sym typeface="Courier New"/>
              </a:rPr>
              <a:t>    }</a:t>
            </a:r>
            <a:endParaRPr sz="1400">
              <a:solidFill>
                <a:schemeClr val="dk1"/>
              </a:solidFill>
              <a:latin typeface="Calibri"/>
              <a:ea typeface="Calibri"/>
              <a:cs typeface="Calibri"/>
              <a:sym typeface="Calibri"/>
            </a:endParaRPr>
          </a:p>
          <a:p>
            <a:pPr indent="0" lvl="0" marL="0" marR="0" rtl="0" algn="l">
              <a:lnSpc>
                <a:spcPct val="107000"/>
              </a:lnSpc>
              <a:spcBef>
                <a:spcPts val="0"/>
              </a:spcBef>
              <a:spcAft>
                <a:spcPts val="0"/>
              </a:spcAft>
              <a:buNone/>
            </a:pPr>
            <a:r>
              <a:rPr lang="en-US" sz="1400">
                <a:solidFill>
                  <a:srgbClr val="4C4C4C"/>
                </a:solidFill>
                <a:latin typeface="Courier New"/>
                <a:ea typeface="Courier New"/>
                <a:cs typeface="Courier New"/>
                <a:sym typeface="Courier New"/>
              </a:rPr>
              <a:t>}</a:t>
            </a:r>
            <a:endParaRPr sz="1400">
              <a:solidFill>
                <a:schemeClr val="dk1"/>
              </a:solidFill>
              <a:latin typeface="Calibri"/>
              <a:ea typeface="Calibri"/>
              <a:cs typeface="Calibri"/>
              <a:sym typeface="Calibri"/>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otes">
  <a:themeElements>
    <a:clrScheme name="not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2005-04-15T08:10:26Z</dcterms:created>
  <dc:creator>Ahmed Abou-Auf</dc:creator>
</cp:coreProperties>
</file>