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18"/>
  </p:notesMasterIdLst>
  <p:handoutMasterIdLst>
    <p:handoutMasterId r:id="rId19"/>
  </p:handoutMasterIdLst>
  <p:sldIdLst>
    <p:sldId id="256" r:id="rId2"/>
    <p:sldId id="441" r:id="rId3"/>
    <p:sldId id="442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1" r:id="rId12"/>
    <p:sldId id="450" r:id="rId13"/>
    <p:sldId id="452" r:id="rId14"/>
    <p:sldId id="453" r:id="rId15"/>
    <p:sldId id="454" r:id="rId16"/>
    <p:sldId id="455" r:id="rId17"/>
  </p:sldIdLst>
  <p:sldSz cx="9144000" cy="6858000" type="screen4x3"/>
  <p:notesSz cx="6858000" cy="9067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CCFF"/>
    <a:srgbClr val="FF9999"/>
    <a:srgbClr val="FF99CC"/>
    <a:srgbClr val="3366FF"/>
    <a:srgbClr val="D27D00"/>
    <a:srgbClr val="F0EA00"/>
    <a:srgbClr val="DDD800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9" autoAdjust="0"/>
    <p:restoredTop sz="95083" autoAdjust="0"/>
  </p:normalViewPr>
  <p:slideViewPr>
    <p:cSldViewPr>
      <p:cViewPr varScale="1">
        <p:scale>
          <a:sx n="81" d="100"/>
          <a:sy n="81" d="100"/>
        </p:scale>
        <p:origin x="140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5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58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6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79450"/>
            <a:ext cx="4533900" cy="3400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66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6888"/>
            <a:ext cx="5029200" cy="40814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366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3775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6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3775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fld id="{B971F334-4792-474A-B3EC-5F694BAD8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13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B5D5F-856D-40C0-9AA2-C857437A6DCC}" type="slidenum">
              <a:rPr lang="en-US"/>
              <a:pPr/>
              <a:t>1</a:t>
            </a:fld>
            <a:endParaRPr lang="en-US"/>
          </a:p>
        </p:txBody>
      </p:sp>
      <p:sp>
        <p:nvSpPr>
          <p:cNvPr id="112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50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2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6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76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19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43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76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5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96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51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1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56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47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F334-4792-474A-B3EC-5F694BAD811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1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Fall 2017               Slide </a:t>
            </a:r>
            <a:fld id="{B742BF93-29A9-407A-ABC1-9FA7C6A109D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Fall 2008               Slide </a:t>
            </a:r>
            <a:fld id="{5B695662-6332-4658-8B52-732A71EFF1C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Fall 2008               Slide </a:t>
            </a:r>
            <a:fld id="{514DFDA8-3B29-4BF1-B53A-ED9A4153808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Fall 2017              Slide </a:t>
            </a:r>
            <a:fld id="{5CC4C93E-4874-49C6-953F-4E43A5161E1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Fall 2008               Slide </a:t>
            </a:r>
            <a:fld id="{0015E19A-8F60-4879-9299-E2215AE00B2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Fall 2008               Slide </a:t>
            </a:r>
            <a:fld id="{EFE65D8E-73C5-47C9-B805-68FA5CD39AB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Fall 2008               Slide </a:t>
            </a:r>
            <a:fld id="{1BC224EA-C687-405C-A076-1692F492711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Fall 2017               Slide </a:t>
            </a:r>
            <a:fld id="{A6155446-2E20-4AFF-8802-658844AC3B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Fall 2017               Slide </a:t>
            </a:r>
            <a:fld id="{8F94FE06-08FC-4434-9B30-42D0A5ECC4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Fall 2008               Slide </a:t>
            </a:r>
            <a:fld id="{323AEB4C-4816-491A-9933-1AA579826D7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Fall 2008               Slide </a:t>
            </a:r>
            <a:fld id="{313961AC-A2B9-46B1-805C-3A03D250B2C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31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r>
              <a:rPr lang="en-US"/>
              <a:t>	</a:t>
            </a:r>
          </a:p>
        </p:txBody>
      </p:sp>
      <p:sp>
        <p:nvSpPr>
          <p:cNvPr id="89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</a:defRPr>
            </a:lvl1pPr>
          </a:lstStyle>
          <a:p>
            <a:r>
              <a:rPr lang="en-US" dirty="0"/>
              <a:t>EENG 514        Ch. 4: Sequential Circuits</a:t>
            </a:r>
          </a:p>
        </p:txBody>
      </p:sp>
      <p:sp>
        <p:nvSpPr>
          <p:cNvPr id="890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</a:defRPr>
            </a:lvl1pPr>
          </a:lstStyle>
          <a:p>
            <a:r>
              <a:rPr lang="en-US"/>
              <a:t>Dr. Abou-Auf</a:t>
            </a:r>
          </a:p>
        </p:txBody>
      </p:sp>
      <p:sp>
        <p:nvSpPr>
          <p:cNvPr id="890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553200"/>
            <a:ext cx="1752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</a:defRPr>
            </a:lvl1pPr>
          </a:lstStyle>
          <a:p>
            <a:r>
              <a:rPr lang="en-US" dirty="0"/>
              <a:t> Fall 2017               Slide </a:t>
            </a:r>
            <a:fld id="{F65A8E95-87C3-43BA-BA2A-65D52D3568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0887" name="Line 7"/>
          <p:cNvSpPr>
            <a:spLocks noChangeShapeType="1"/>
          </p:cNvSpPr>
          <p:nvPr/>
        </p:nvSpPr>
        <p:spPr bwMode="auto">
          <a:xfrm flipV="1">
            <a:off x="228600" y="990600"/>
            <a:ext cx="8686800" cy="0"/>
          </a:xfrm>
          <a:prstGeom prst="line">
            <a:avLst/>
          </a:prstGeom>
          <a:noFill/>
          <a:ln w="76200" cmpd="tri">
            <a:solidFill>
              <a:srgbClr val="DDD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888" name="Text Box 8"/>
          <p:cNvSpPr txBox="1">
            <a:spLocks noChangeArrowheads="1"/>
          </p:cNvSpPr>
          <p:nvPr/>
        </p:nvSpPr>
        <p:spPr bwMode="auto">
          <a:xfrm>
            <a:off x="990600" y="381000"/>
            <a:ext cx="1219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>
              <a:latin typeface="Verdana" pitchFamily="34" charset="0"/>
            </a:endParaRPr>
          </a:p>
        </p:txBody>
      </p:sp>
      <p:sp>
        <p:nvSpPr>
          <p:cNvPr id="890889" name="Line 9"/>
          <p:cNvSpPr>
            <a:spLocks noChangeShapeType="1"/>
          </p:cNvSpPr>
          <p:nvPr/>
        </p:nvSpPr>
        <p:spPr bwMode="auto">
          <a:xfrm>
            <a:off x="152400" y="6477000"/>
            <a:ext cx="8839200" cy="0"/>
          </a:xfrm>
          <a:prstGeom prst="line">
            <a:avLst/>
          </a:prstGeom>
          <a:noFill/>
          <a:ln w="38100" cmpd="dbl">
            <a:solidFill>
              <a:srgbClr val="DDD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har char="•"/>
        <a:defRPr sz="20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66CC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5pPr>
      <a:lvl6pPr marL="25146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6pPr>
      <a:lvl7pPr marL="29718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7pPr>
      <a:lvl8pPr marL="34290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8pPr>
      <a:lvl9pPr marL="38862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AVR Interfacing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ADC</a:t>
            </a:r>
            <a:endParaRPr lang="en-US" sz="28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 ADC Programming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991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sz="2000" dirty="0"/>
          </a:p>
          <a:p>
            <a:pPr lvl="1"/>
            <a:r>
              <a:rPr lang="en-US" sz="2400" i="1" dirty="0">
                <a:solidFill>
                  <a:srgbClr val="0070C0"/>
                </a:solidFill>
              </a:rPr>
              <a:t>ADC Initialization</a:t>
            </a:r>
            <a:br>
              <a:rPr lang="en-US" sz="2400" i="1" dirty="0">
                <a:solidFill>
                  <a:srgbClr val="0070C0"/>
                </a:solidFill>
              </a:rPr>
            </a:br>
            <a:r>
              <a:rPr lang="en-US" sz="1800" dirty="0"/>
              <a:t>The following code segment initializes the ADC</a:t>
            </a:r>
            <a:endParaRPr lang="en-US" sz="1800" i="1" dirty="0"/>
          </a:p>
        </p:txBody>
      </p:sp>
      <p:sp>
        <p:nvSpPr>
          <p:cNvPr id="6" name="Rectangle 5"/>
          <p:cNvSpPr/>
          <p:nvPr/>
        </p:nvSpPr>
        <p:spPr>
          <a:xfrm>
            <a:off x="888242" y="2438400"/>
            <a:ext cx="8382000" cy="2759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800" dirty="0">
                <a:solidFill>
                  <a:srgbClr val="4C4C4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adc_init</a:t>
            </a:r>
            <a:r>
              <a:rPr lang="en-US" sz="18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AREF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AVcc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ADMUX = (1&lt;&lt;REFS0);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4C4C4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ADC Enable and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prescaler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of 128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// 16000000/128 = 125000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ADCSRA = (1&lt;&lt;ADEN)|(1&lt;&lt;ADPS2)|(1&lt;&lt;ADPS1)|(1&lt;&lt;ADPS0);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99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 ADC Programming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991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i="1" dirty="0">
                <a:solidFill>
                  <a:srgbClr val="0070C0"/>
                </a:solidFill>
              </a:rPr>
              <a:t>Reading ADC Value</a:t>
            </a:r>
            <a:br>
              <a:rPr lang="en-US" sz="2400" i="1" dirty="0">
                <a:solidFill>
                  <a:srgbClr val="0070C0"/>
                </a:solidFill>
              </a:rPr>
            </a:br>
            <a:r>
              <a:rPr lang="en-US" sz="1800" dirty="0"/>
              <a:t>The following code segment reads the value of the ADC</a:t>
            </a:r>
            <a:endParaRPr lang="en-US" sz="1800" i="1" dirty="0"/>
          </a:p>
        </p:txBody>
      </p:sp>
      <p:sp>
        <p:nvSpPr>
          <p:cNvPr id="3" name="Rectangle 2"/>
          <p:cNvSpPr/>
          <p:nvPr/>
        </p:nvSpPr>
        <p:spPr>
          <a:xfrm>
            <a:off x="685800" y="1881664"/>
            <a:ext cx="8229600" cy="446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uint16_t </a:t>
            </a:r>
            <a:r>
              <a:rPr lang="en-US" sz="1400" dirty="0" err="1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adc_read</a:t>
            </a: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(uint8_t </a:t>
            </a:r>
            <a:r>
              <a:rPr lang="en-US" sz="1400" dirty="0" err="1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</a:t>
            </a: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select the corresponding channel 0~5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// ANDing with ’7′ will always keep the value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// of ‘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 between 0 and 5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</a:t>
            </a:r>
            <a:r>
              <a:rPr lang="en-US" sz="1400" dirty="0" err="1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</a:t>
            </a: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&amp;= 0b00000111; 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AND operation with 7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ADMUX = (ADMUX &amp; 0xF8)|</a:t>
            </a:r>
            <a:r>
              <a:rPr lang="en-US" sz="1400" dirty="0" err="1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</a:t>
            </a: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clears the bottom 3 bits before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ORing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start single conversion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// write ’1′ to ADSC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ADCSRA |= (1&lt;&lt;ADSC);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wait for conversion to complete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// ADSC becomes ’0′ again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// till then, run loop continuously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while(ADCSRA &amp; (1&lt;&lt;ADSC));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return</a:t>
            </a:r>
            <a:r>
              <a:rPr lang="en-US" sz="1400" dirty="0">
                <a:solidFill>
                  <a:srgbClr val="4C4C4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(ADC);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 ADC Programming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991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sz="2000" dirty="0"/>
          </a:p>
          <a:p>
            <a:pPr lvl="1"/>
            <a:br>
              <a:rPr lang="en-US" sz="2000" dirty="0"/>
            </a:b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0" y="2261278"/>
            <a:ext cx="2076450" cy="33013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1219200"/>
            <a:ext cx="86868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/>
              <a:t>The following circuit describes the connection of potentiometer. </a:t>
            </a:r>
          </a:p>
          <a:p>
            <a:r>
              <a:rPr lang="en-US" sz="1800" dirty="0"/>
              <a:t>The following code reads ADC value and checks if the reading is above 500, the led will be turned on. Otherwise, the led will be turned off.</a:t>
            </a:r>
            <a:endParaRPr lang="ar-EG" sz="1800" dirty="0"/>
          </a:p>
        </p:txBody>
      </p:sp>
      <p:sp>
        <p:nvSpPr>
          <p:cNvPr id="7" name="Rectangle 6"/>
          <p:cNvSpPr/>
          <p:nvPr/>
        </p:nvSpPr>
        <p:spPr>
          <a:xfrm>
            <a:off x="304800" y="2082463"/>
            <a:ext cx="6705600" cy="424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400" dirty="0">
                <a:solidFill>
                  <a:srgbClr val="4C4C4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main()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uint16_t adc_result0;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DDRB = 0x20;          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to connect led to PB5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initialize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adc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400" dirty="0" err="1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adc_init</a:t>
            </a: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while(1)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adc_result0 = </a:t>
            </a:r>
            <a:r>
              <a:rPr lang="en-US" sz="1400" dirty="0" err="1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adc_read</a:t>
            </a: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(0); 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read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adc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value at PC0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condition for led to turn on or off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if</a:t>
            </a:r>
            <a:r>
              <a:rPr lang="en-US" sz="1400" dirty="0">
                <a:solidFill>
                  <a:srgbClr val="4C4C4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(adc_result0 &gt; 500)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PORTB = 0x20;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else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PORTB = 0x00;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82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 ADC Programming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991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sz="2000" dirty="0"/>
          </a:p>
          <a:p>
            <a:pPr lvl="1"/>
            <a:br>
              <a:rPr lang="en-US" sz="2000" dirty="0"/>
            </a:b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219200"/>
            <a:ext cx="8686800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/>
              <a:t>Using ADC interrupt: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Replacing  conversion waiting to be completed with firing a flag or signal that called “ADC interrupt”.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main difference that will happen in the previous code to be adopted with the ADC interrupt, will be as following;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800" dirty="0"/>
              <a:t>In </a:t>
            </a:r>
            <a:r>
              <a:rPr lang="en-US" sz="1800" i="1" dirty="0">
                <a:solidFill>
                  <a:srgbClr val="0070C0"/>
                </a:solidFill>
              </a:rPr>
              <a:t>ADC Initialization, </a:t>
            </a:r>
            <a:r>
              <a:rPr lang="en-US" sz="1800" dirty="0"/>
              <a:t>global interrupt and ADC interrupt enable have to be set.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en-US" sz="1800" dirty="0"/>
              <a:t>In </a:t>
            </a:r>
            <a:r>
              <a:rPr lang="en-US" sz="1800" i="1" dirty="0">
                <a:solidFill>
                  <a:srgbClr val="0070C0"/>
                </a:solidFill>
              </a:rPr>
              <a:t>Reading ADC Value, </a:t>
            </a:r>
            <a:r>
              <a:rPr lang="en-US" sz="1800" dirty="0"/>
              <a:t>while loop which waiting for the conversion ending will be remove and global flag will checked if it comes high or not,</a:t>
            </a:r>
          </a:p>
          <a:p>
            <a:pPr marL="457200" lvl="2"/>
            <a:r>
              <a:rPr lang="en-US" sz="1800" dirty="0"/>
              <a:t>     In case of the flag comes high the ADC read will be ready to be returned</a:t>
            </a:r>
          </a:p>
          <a:p>
            <a:pPr marL="457200" lvl="2"/>
            <a:r>
              <a:rPr lang="en-US" sz="1800" dirty="0"/>
              <a:t>     from the function.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en-US" sz="1800" dirty="0"/>
              <a:t>This flag is controlled in the interrupt function (ISR).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ar-EG" sz="1800" dirty="0"/>
          </a:p>
        </p:txBody>
      </p:sp>
    </p:spTree>
    <p:extLst>
      <p:ext uri="{BB962C8B-B14F-4D97-AF65-F5344CB8AC3E}">
        <p14:creationId xmlns:p14="http://schemas.microsoft.com/office/powerpoint/2010/main" val="97273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 ADC Programming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991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sz="2000" dirty="0"/>
          </a:p>
          <a:p>
            <a:pPr lvl="1"/>
            <a:r>
              <a:rPr lang="en-US" sz="2400" i="1" dirty="0">
                <a:solidFill>
                  <a:srgbClr val="0070C0"/>
                </a:solidFill>
              </a:rPr>
              <a:t>ADC Initialization</a:t>
            </a:r>
            <a:br>
              <a:rPr lang="en-US" sz="2400" i="1" dirty="0">
                <a:solidFill>
                  <a:srgbClr val="0070C0"/>
                </a:solidFill>
              </a:rPr>
            </a:br>
            <a:r>
              <a:rPr lang="en-US" sz="1800" dirty="0"/>
              <a:t>The following code segment initializes the ADC</a:t>
            </a:r>
            <a:endParaRPr lang="en-US" sz="1800" i="1" dirty="0"/>
          </a:p>
        </p:txBody>
      </p:sp>
      <p:sp>
        <p:nvSpPr>
          <p:cNvPr id="6" name="Rectangle 5"/>
          <p:cNvSpPr/>
          <p:nvPr/>
        </p:nvSpPr>
        <p:spPr>
          <a:xfrm>
            <a:off x="381000" y="2286000"/>
            <a:ext cx="9067800" cy="394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800" dirty="0">
                <a:solidFill>
                  <a:srgbClr val="4C4C4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adc_init</a:t>
            </a:r>
            <a:r>
              <a:rPr lang="en-US" sz="18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AREF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AVcc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ADMUX = (1&lt;&lt;REFS0);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4C4C4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ADC Enable and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prescaler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of 128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// 16000000/128 = 125000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(1&lt;&lt;ADIE)=1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 set ADC interrupt enable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ADCSRA = (1&lt;&lt;ADEN)|(1&lt;&lt;ADPS2)|(1&lt;&lt;ADPS1)|(1&lt;&lt;ADPS0)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|(1&lt;&lt;ADIE);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Set global interrupt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800" dirty="0" err="1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sei</a:t>
            </a:r>
            <a:r>
              <a:rPr lang="en-US" sz="18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633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 ADC Programming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061853"/>
            <a:ext cx="899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i="1" dirty="0">
                <a:solidFill>
                  <a:srgbClr val="0070C0"/>
                </a:solidFill>
              </a:rPr>
              <a:t>Reading ADC Value</a:t>
            </a:r>
            <a:br>
              <a:rPr lang="en-US" sz="2000" i="1" dirty="0">
                <a:solidFill>
                  <a:srgbClr val="0070C0"/>
                </a:solidFill>
              </a:rPr>
            </a:br>
            <a:endParaRPr lang="en-US" sz="2000" i="1" dirty="0"/>
          </a:p>
        </p:txBody>
      </p:sp>
      <p:sp>
        <p:nvSpPr>
          <p:cNvPr id="3" name="Rectangle 2"/>
          <p:cNvSpPr/>
          <p:nvPr/>
        </p:nvSpPr>
        <p:spPr>
          <a:xfrm>
            <a:off x="685800" y="1415796"/>
            <a:ext cx="8229600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FF33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uint8_t </a:t>
            </a:r>
            <a:r>
              <a:rPr lang="en-US" sz="1400" dirty="0" err="1">
                <a:solidFill>
                  <a:srgbClr val="FF33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ADC_endconversion_Flag</a:t>
            </a:r>
            <a:r>
              <a:rPr lang="en-US" sz="1400" dirty="0">
                <a:solidFill>
                  <a:srgbClr val="FF33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=0;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FF33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int16_t</a:t>
            </a: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adc_read</a:t>
            </a: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(uint8_t </a:t>
            </a:r>
            <a:r>
              <a:rPr lang="en-US" sz="1400" dirty="0" err="1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</a:t>
            </a: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select the corresponding channel 0~5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//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ANDing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with ’7′ will always keep the value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// of ‘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 between 0 and 5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</a:t>
            </a:r>
            <a:r>
              <a:rPr lang="en-US" sz="1400" dirty="0" err="1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</a:t>
            </a: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&amp;= 0b00000111; 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AND operation with 7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ADMUX = (ADMUX &amp; 0xF8)|</a:t>
            </a:r>
            <a:r>
              <a:rPr lang="en-US" sz="1400" dirty="0" err="1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</a:t>
            </a: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clears the bottom 3 bits before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ORing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start single conversion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// write ’1′ to ADSC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ADCSRA |= (1&lt;&lt;ADSC);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wait for conversion to complete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// ADSC becomes ’0′ again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// till then, run loop continuously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</a:t>
            </a:r>
            <a:r>
              <a:rPr lang="en-US" sz="1400" dirty="0">
                <a:solidFill>
                  <a:srgbClr val="FF33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if(</a:t>
            </a:r>
            <a:r>
              <a:rPr lang="en-US" sz="1400" dirty="0" err="1">
                <a:solidFill>
                  <a:srgbClr val="FF33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ADC_endconversion_Flag</a:t>
            </a:r>
            <a:r>
              <a:rPr lang="en-US" sz="1400" dirty="0">
                <a:solidFill>
                  <a:srgbClr val="FF33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==1){</a:t>
            </a:r>
            <a:r>
              <a:rPr lang="en-US" sz="1400" dirty="0">
                <a:solidFill>
                  <a:srgbClr val="FF33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solidFill>
                <a:srgbClr val="FF33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	</a:t>
            </a:r>
            <a:r>
              <a:rPr lang="en-US" sz="1400" dirty="0" err="1">
                <a:solidFill>
                  <a:srgbClr val="FF33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ADC_endconversion_Flag</a:t>
            </a:r>
            <a:r>
              <a:rPr lang="en-US" sz="1400" dirty="0">
                <a:solidFill>
                  <a:srgbClr val="FF33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=0;</a:t>
            </a:r>
            <a:endParaRPr lang="en-US" sz="1400" dirty="0">
              <a:solidFill>
                <a:srgbClr val="4C4C4C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 return</a:t>
            </a:r>
            <a:r>
              <a:rPr lang="en-US" sz="1400" dirty="0">
                <a:solidFill>
                  <a:srgbClr val="4C4C4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(ADC);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else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return(-1);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600" y="4272005"/>
            <a:ext cx="3640740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1">
            <a:spAutoFit/>
          </a:bodyPr>
          <a:lstStyle/>
          <a:p>
            <a:r>
              <a:rPr lang="en-US" sz="1600" dirty="0">
                <a:solidFill>
                  <a:srgbClr val="FF3300"/>
                </a:solidFill>
              </a:rPr>
              <a:t>ISR(</a:t>
            </a:r>
            <a:r>
              <a:rPr lang="en-US" sz="1600" dirty="0" err="1">
                <a:solidFill>
                  <a:srgbClr val="FF3300"/>
                </a:solidFill>
              </a:rPr>
              <a:t>ADC_vect</a:t>
            </a:r>
            <a:r>
              <a:rPr lang="en-US" sz="1600" dirty="0">
                <a:solidFill>
                  <a:srgbClr val="FF3300"/>
                </a:solidFill>
              </a:rPr>
              <a:t>)</a:t>
            </a:r>
          </a:p>
          <a:p>
            <a:r>
              <a:rPr lang="en-US" sz="1600" dirty="0">
                <a:solidFill>
                  <a:srgbClr val="FF3300"/>
                </a:solidFill>
              </a:rPr>
              <a:t>{</a:t>
            </a:r>
          </a:p>
          <a:p>
            <a:r>
              <a:rPr lang="en-US" sz="1600" dirty="0">
                <a:solidFill>
                  <a:srgbClr val="FF33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600" dirty="0" err="1">
                <a:solidFill>
                  <a:srgbClr val="FF33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ADC_endconversion_Flag</a:t>
            </a:r>
            <a:r>
              <a:rPr lang="en-US" sz="1600" dirty="0">
                <a:solidFill>
                  <a:srgbClr val="FF33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=1;</a:t>
            </a:r>
            <a:endParaRPr lang="en-US" sz="1600" dirty="0">
              <a:solidFill>
                <a:srgbClr val="FF3300"/>
              </a:solidFill>
            </a:endParaRPr>
          </a:p>
          <a:p>
            <a:r>
              <a:rPr lang="en-US" sz="1600" dirty="0">
                <a:solidFill>
                  <a:srgbClr val="FF33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576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 ADC Programming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991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sz="2000" dirty="0"/>
          </a:p>
          <a:p>
            <a:pPr lvl="1"/>
            <a:br>
              <a:rPr lang="en-US" sz="2000" dirty="0"/>
            </a:b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0" y="2261278"/>
            <a:ext cx="2076450" cy="33013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0958" y="1315203"/>
            <a:ext cx="8686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Main function:</a:t>
            </a:r>
            <a:endParaRPr lang="ar-EG" sz="2000" i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828800"/>
            <a:ext cx="6705600" cy="470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400" dirty="0">
                <a:solidFill>
                  <a:srgbClr val="4C4C4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main()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uint16_t adc_result0;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DDRB = 0x20;          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to connect led to PB5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initialize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adc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1400" dirty="0" err="1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adc_init</a:t>
            </a: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while(1)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adc_result0 = </a:t>
            </a:r>
            <a:r>
              <a:rPr lang="en-US" sz="1400" dirty="0" err="1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adc_read</a:t>
            </a: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(0); 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read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adc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value at PA0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condition for led to turn on or off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FF33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if(</a:t>
            </a:r>
            <a:r>
              <a:rPr lang="en-US" sz="1400" dirty="0">
                <a:solidFill>
                  <a:srgbClr val="FF33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adc_result0!=-1</a:t>
            </a:r>
            <a:r>
              <a:rPr lang="en-US" sz="1400" dirty="0">
                <a:solidFill>
                  <a:srgbClr val="FF33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){</a:t>
            </a:r>
            <a:endParaRPr lang="en-US" sz="1400" dirty="0">
              <a:solidFill>
                <a:srgbClr val="FF33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if</a:t>
            </a:r>
            <a:r>
              <a:rPr lang="en-US" sz="1400" dirty="0">
                <a:solidFill>
                  <a:srgbClr val="4C4C4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(adc_result0 &gt; 500)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PORTB = 0x20;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else if ()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PORTB = 0x00;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FF33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endParaRPr lang="en-US" sz="1400" dirty="0">
              <a:solidFill>
                <a:srgbClr val="FF33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4C4C4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7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4478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Introduction to ADC.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AVR ADC.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AVR ADC Registers.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AVR ADC Programming. </a:t>
            </a:r>
            <a:br>
              <a:rPr lang="en-US" sz="2000" dirty="0"/>
            </a:br>
            <a:r>
              <a:rPr lang="en-US" sz="2000" dirty="0"/>
              <a:t>	</a:t>
            </a: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118458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ADC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371600"/>
            <a:ext cx="89916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the Real World, a </a:t>
            </a:r>
            <a:r>
              <a:rPr lang="en-US" sz="2000" b="1" dirty="0"/>
              <a:t>sensor </a:t>
            </a:r>
            <a:r>
              <a:rPr lang="en-US" sz="2000" dirty="0"/>
              <a:t>senses any physical parameter and converts into an equivalent analog electrical signal this analog signal is converted into a digital signal using an Analog to Digital Converter (ADC).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ADC can be defined by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The ADC </a:t>
            </a:r>
            <a:r>
              <a:rPr lang="en-US" sz="2000" b="1" dirty="0"/>
              <a:t>precision </a:t>
            </a:r>
            <a:r>
              <a:rPr lang="en-US" sz="2000" dirty="0"/>
              <a:t>is the number of distinguishable ADC inputs that ADC can measure (e.g. 1024 alternatives for 10 bits ADC).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The ADC </a:t>
            </a:r>
            <a:r>
              <a:rPr lang="en-US" sz="2000" b="1" dirty="0"/>
              <a:t>range </a:t>
            </a:r>
            <a:r>
              <a:rPr lang="en-US" sz="2000" dirty="0"/>
              <a:t>is the maximum and minimum ADC input (e.g. 0 to +5V).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he ADC </a:t>
            </a:r>
            <a:r>
              <a:rPr lang="en-US" sz="2000" b="1" dirty="0"/>
              <a:t>resolution </a:t>
            </a:r>
            <a:r>
              <a:rPr lang="en-US" sz="2000" dirty="0"/>
              <a:t>is the smallest distinguishable change</a:t>
            </a:r>
            <a:br>
              <a:rPr lang="en-US" sz="2000" dirty="0"/>
            </a:br>
            <a:r>
              <a:rPr lang="en-US" sz="2000" dirty="0"/>
              <a:t>in input voltage that can be sensed by ADC. The resolution is the change in input that causes the digital output to change by 1. </a:t>
            </a:r>
            <a:br>
              <a:rPr lang="en-US" sz="2000" dirty="0"/>
            </a:br>
            <a:r>
              <a:rPr lang="en-US" sz="2000" dirty="0"/>
              <a:t>ex: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ar-EG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105400"/>
            <a:ext cx="7705725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AD6FA3-42DF-40ED-9EAF-4C5D1561F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862" y="5827925"/>
            <a:ext cx="15240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ADC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371600"/>
            <a:ext cx="89916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ADC </a:t>
            </a:r>
            <a:r>
              <a:rPr lang="en-US" sz="2000" b="1" dirty="0" err="1"/>
              <a:t>Prescaler</a:t>
            </a:r>
            <a:endParaRPr lang="en-US" sz="2000" b="1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The ADC of the AVR converts analog signal into digital signal at some regular interval. This interval is determined by the clock frequency.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The </a:t>
            </a:r>
            <a:r>
              <a:rPr lang="en-US" sz="2000" dirty="0" err="1"/>
              <a:t>prescaler</a:t>
            </a:r>
            <a:r>
              <a:rPr lang="en-US" sz="2000" dirty="0"/>
              <a:t> acts as frequency division factor.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There are some predefined division factors  2, 4, 8, 16, 32, 64, and 128.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For example, a </a:t>
            </a:r>
            <a:r>
              <a:rPr lang="en-US" sz="2000" dirty="0" err="1"/>
              <a:t>prescaler</a:t>
            </a:r>
            <a:r>
              <a:rPr lang="en-US" sz="2000" dirty="0"/>
              <a:t> of 128 implies </a:t>
            </a:r>
          </a:p>
          <a:p>
            <a:pPr lvl="1"/>
            <a:r>
              <a:rPr lang="en-US" sz="2000" dirty="0"/>
              <a:t>     F_ADC = F_CPU/8. For F_CPU = 16MHz, F_ADC = 16M/128 = 125kHz.</a:t>
            </a:r>
          </a:p>
          <a:p>
            <a:pPr lvl="1"/>
            <a:r>
              <a:rPr lang="en-US" sz="2000" dirty="0"/>
              <a:t>     so time required to convert the analog signal to digital is 1/125 </a:t>
            </a:r>
            <a:r>
              <a:rPr lang="en-US" sz="2000" dirty="0" err="1"/>
              <a:t>ms.</a:t>
            </a:r>
            <a:endParaRPr lang="en-US" sz="2000" dirty="0"/>
          </a:p>
          <a:p>
            <a:pPr lvl="1"/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  <a:p>
            <a:pPr lvl="1"/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205106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 ADC Registers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04800" y="1371600"/>
                <a:ext cx="8991600" cy="6276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000" b="1" dirty="0"/>
                  <a:t>ADMUX - ADC Multiplexer </a:t>
                </a:r>
                <a:r>
                  <a:rPr lang="fr-FR" sz="2000" b="1" dirty="0" err="1"/>
                  <a:t>Selection</a:t>
                </a:r>
                <a:r>
                  <a:rPr lang="fr-FR" sz="2000" b="1" dirty="0"/>
                  <a:t> </a:t>
                </a:r>
                <a:r>
                  <a:rPr lang="fr-FR" sz="2000" b="1" dirty="0" err="1"/>
                  <a:t>Register</a:t>
                </a:r>
                <a:endParaRPr lang="fr-FR" sz="2000" b="1" dirty="0"/>
              </a:p>
              <a:p>
                <a:pPr lvl="1"/>
                <a:endParaRPr lang="fr-FR" sz="2000" b="1" dirty="0"/>
              </a:p>
              <a:p>
                <a:pPr lvl="1"/>
                <a:endParaRPr lang="fr-FR" sz="2000" b="1" dirty="0"/>
              </a:p>
              <a:p>
                <a:pPr lvl="1"/>
                <a:endParaRPr lang="fr-FR" sz="2000" b="1" dirty="0"/>
              </a:p>
              <a:p>
                <a:pPr lvl="1"/>
                <a:endParaRPr lang="fr-FR" sz="2000" b="1" dirty="0"/>
              </a:p>
              <a:p>
                <a:pPr lvl="1"/>
                <a:endParaRPr lang="fr-FR" sz="2000" b="1" dirty="0"/>
              </a:p>
              <a:p>
                <a:pPr marL="1257300" lvl="2" indent="-342900">
                  <a:buFont typeface="Wingdings" panose="05000000000000000000" pitchFamily="2" charset="2"/>
                  <a:buChar char="Ø"/>
                </a:pPr>
                <a:r>
                  <a:rPr lang="fr-FR" sz="2000" dirty="0"/>
                  <a:t> </a:t>
                </a:r>
                <a:r>
                  <a:rPr lang="en-US" sz="2000" b="1" dirty="0"/>
                  <a:t>Bits 7:6 – REFS1:0 – ADC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𝒓𝒆𝒇</m:t>
                        </m:r>
                      </m:sub>
                    </m:sSub>
                  </m:oMath>
                </a14:m>
                <a:r>
                  <a:rPr lang="en-US" sz="2000" dirty="0"/>
                  <a:t> Reference Selection Bits</a:t>
                </a:r>
              </a:p>
              <a:p>
                <a:pPr lvl="2"/>
                <a:r>
                  <a:rPr lang="en-US" sz="2000" dirty="0"/>
                  <a:t>These bits select the voltage reference for the ADC. The internal voltage reference options may not be used if an external reference voltage is being applied to the AREF pin</a:t>
                </a:r>
              </a:p>
              <a:p>
                <a:pPr lvl="2"/>
                <a:br>
                  <a:rPr lang="en-US" sz="2000" dirty="0"/>
                </a:br>
                <a:br>
                  <a:rPr lang="fr-FR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r>
                  <a:rPr lang="en-US" sz="2000" dirty="0"/>
                  <a:t> </a:t>
                </a:r>
                <a:br>
                  <a:rPr lang="en-US" sz="2000" dirty="0"/>
                </a:br>
                <a:br>
                  <a:rPr lang="en-US" sz="2000" dirty="0"/>
                </a:br>
                <a:r>
                  <a:rPr lang="en-US" sz="2000" dirty="0"/>
                  <a:t> </a:t>
                </a:r>
                <a:br>
                  <a:rPr lang="en-US" sz="2000" dirty="0"/>
                </a:br>
                <a:endParaRPr lang="en-US" sz="2000" dirty="0"/>
              </a:p>
              <a:p>
                <a:pPr lvl="1"/>
                <a:br>
                  <a:rPr lang="en-US" sz="2000" dirty="0"/>
                </a:br>
                <a:endParaRPr lang="ar-EG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71600"/>
                <a:ext cx="8991600" cy="6276975"/>
              </a:xfrm>
              <a:prstGeom prst="rect">
                <a:avLst/>
              </a:prstGeom>
              <a:blipFill>
                <a:blip r:embed="rId3"/>
                <a:stretch>
                  <a:fillRect t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A2941CD-7C92-4C2E-B335-A915191AC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981200"/>
            <a:ext cx="6610350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FBB9C-7A67-4547-AC13-496E7B3EC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724400"/>
            <a:ext cx="80676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7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 ADC Registers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371600"/>
            <a:ext cx="8991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FR" sz="2000" dirty="0"/>
              <a:t> </a:t>
            </a:r>
            <a:r>
              <a:rPr lang="en-US" sz="2000" b="1" dirty="0"/>
              <a:t>Bit 5 – ADLAR – ADC Left Adjust Result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The ADLAR bit affects the presentation of the ADC conversion</a:t>
            </a:r>
            <a:br>
              <a:rPr lang="en-US" sz="2000" dirty="0"/>
            </a:br>
            <a:r>
              <a:rPr lang="en-US" sz="2000" dirty="0"/>
              <a:t>result in the ADC Data Register. Write one to ADLAR to left adjust</a:t>
            </a:r>
            <a:br>
              <a:rPr lang="en-US" sz="2000" dirty="0"/>
            </a:br>
            <a:r>
              <a:rPr lang="en-US" sz="2000" dirty="0"/>
              <a:t>the result. Otherwise, the result is right adjusted.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FR" sz="2000" dirty="0"/>
              <a:t> </a:t>
            </a:r>
            <a:r>
              <a:rPr lang="en-US" sz="2000" b="1" dirty="0"/>
              <a:t>Bits 3:0 – MUX4:0 – Analog Channel Bits</a:t>
            </a:r>
          </a:p>
          <a:p>
            <a:pPr lvl="2"/>
            <a:r>
              <a:rPr lang="en-US" sz="2000" b="1" dirty="0"/>
              <a:t>     </a:t>
            </a:r>
            <a:r>
              <a:rPr lang="en-US" sz="2000" dirty="0"/>
              <a:t>There are 6 ADC channels (PC0…PC5).</a:t>
            </a:r>
            <a:br>
              <a:rPr lang="en-US" sz="2000" dirty="0"/>
            </a:br>
            <a:endParaRPr lang="ar-EG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2895600"/>
            <a:ext cx="7678003" cy="903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99" y="4038601"/>
            <a:ext cx="7658954" cy="9037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434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 ADC Registers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991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ADCSRA – ADC Control and Status Register A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2"/>
            <a:endParaRPr lang="en-US" sz="20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b="1" dirty="0"/>
              <a:t>Bit 7 – ADEN – ADC Enable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This is enabled, ADC operations. Otherwise the pins behave as GPIO ports.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Bit 6 – ADSC – ADC Start Conversion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1 is written as long as the conversion is in progress, When the conversion is complete, it returns to zero.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Bit 5 – ADATE – ADC Auto Trigger Enable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1 enables auto trigger where the ADC will start a conversion on a positive edge of the selected trigger signal.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Bit 4 – ADIF – ADC Interrupt Flag</a:t>
            </a:r>
            <a:r>
              <a:rPr lang="en-US" sz="2000" dirty="0"/>
              <a:t> </a:t>
            </a:r>
          </a:p>
          <a:p>
            <a:pPr lvl="3"/>
            <a:r>
              <a:rPr lang="en-US" sz="2000" dirty="0"/>
              <a:t>This bit is set when an ADC conversion completes and the Data</a:t>
            </a:r>
            <a:br>
              <a:rPr lang="en-US" sz="2000" dirty="0"/>
            </a:br>
            <a:r>
              <a:rPr lang="en-US" sz="2000" dirty="0"/>
              <a:t>Registers are updated.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34BC03-9ED8-4E1B-A3F2-AEB199B7E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69913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 ADC Registers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991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sz="20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Bit 3 – ADIE – ADC Interrupt Enable</a:t>
            </a:r>
            <a:r>
              <a:rPr lang="en-US" sz="2000" dirty="0"/>
              <a:t>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Bits 2:0 – ADPS2:0 – ADC </a:t>
            </a:r>
            <a:r>
              <a:rPr lang="en-US" sz="2000" b="1" dirty="0" err="1"/>
              <a:t>Prescaler</a:t>
            </a:r>
            <a:r>
              <a:rPr lang="en-US" sz="2000" b="1" dirty="0"/>
              <a:t> Select Bits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ADCL and ADCH – ADC Data Registers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    The result of the ADC conversion is stored here.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631" y="2209800"/>
            <a:ext cx="6734175" cy="2752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42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 ADC Programming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991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endParaRPr lang="en-US" sz="2000" dirty="0"/>
          </a:p>
          <a:p>
            <a:pPr lvl="1"/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2" y="1295400"/>
            <a:ext cx="25812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6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otes">
  <a:themeElements>
    <a:clrScheme name="n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ot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t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20893</TotalTime>
  <Words>1471</Words>
  <Application>Microsoft Office PowerPoint</Application>
  <PresentationFormat>On-screen Show (4:3)</PresentationFormat>
  <Paragraphs>239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Consolas</vt:lpstr>
      <vt:lpstr>Courier New</vt:lpstr>
      <vt:lpstr>Times New Roman</vt:lpstr>
      <vt:lpstr>Verdana</vt:lpstr>
      <vt:lpstr>Wingdings</vt:lpstr>
      <vt:lpstr>notes</vt:lpstr>
      <vt:lpstr>AVR Interfacing   ADC</vt:lpstr>
      <vt:lpstr> Agenda</vt:lpstr>
      <vt:lpstr>Introduction to ADC</vt:lpstr>
      <vt:lpstr>Introduction to ADC</vt:lpstr>
      <vt:lpstr>AVR ADC Registers</vt:lpstr>
      <vt:lpstr>AVR ADC Registers</vt:lpstr>
      <vt:lpstr>AVR ADC Registers</vt:lpstr>
      <vt:lpstr>AVR ADC Registers</vt:lpstr>
      <vt:lpstr>AVR ADC Programming </vt:lpstr>
      <vt:lpstr>AVR ADC Programming </vt:lpstr>
      <vt:lpstr>AVR ADC Programming </vt:lpstr>
      <vt:lpstr>AVR ADC Programming </vt:lpstr>
      <vt:lpstr>AVR ADC Programming </vt:lpstr>
      <vt:lpstr>AVR ADC Programming </vt:lpstr>
      <vt:lpstr>AVR ADC Programming </vt:lpstr>
      <vt:lpstr>AVR ADC Programming </vt:lpstr>
    </vt:vector>
  </TitlesOfParts>
  <Company>PyramidTech,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 Magnetostatic Fields</dc:title>
  <dc:creator>Ahmed Abou-Auf</dc:creator>
  <cp:lastModifiedBy>mostafa mahmoud</cp:lastModifiedBy>
  <cp:revision>494</cp:revision>
  <cp:lastPrinted>2005-07-04T07:58:56Z</cp:lastPrinted>
  <dcterms:created xsi:type="dcterms:W3CDTF">2005-04-15T08:10:26Z</dcterms:created>
  <dcterms:modified xsi:type="dcterms:W3CDTF">2022-03-18T13:04:33Z</dcterms:modified>
</cp:coreProperties>
</file>