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28"/>
  </p:notesMasterIdLst>
  <p:handoutMasterIdLst>
    <p:handoutMasterId r:id="rId29"/>
  </p:handoutMasterIdLst>
  <p:sldIdLst>
    <p:sldId id="265" r:id="rId5"/>
    <p:sldId id="259" r:id="rId6"/>
    <p:sldId id="280" r:id="rId7"/>
    <p:sldId id="281" r:id="rId8"/>
    <p:sldId id="285" r:id="rId9"/>
    <p:sldId id="286" r:id="rId10"/>
    <p:sldId id="287" r:id="rId11"/>
    <p:sldId id="304" r:id="rId12"/>
    <p:sldId id="288" r:id="rId13"/>
    <p:sldId id="289" r:id="rId14"/>
    <p:sldId id="290" r:id="rId15"/>
    <p:sldId id="303" r:id="rId16"/>
    <p:sldId id="291" r:id="rId17"/>
    <p:sldId id="298" r:id="rId18"/>
    <p:sldId id="299" r:id="rId19"/>
    <p:sldId id="300" r:id="rId20"/>
    <p:sldId id="301" r:id="rId21"/>
    <p:sldId id="302" r:id="rId22"/>
    <p:sldId id="305" r:id="rId23"/>
    <p:sldId id="306" r:id="rId24"/>
    <p:sldId id="307" r:id="rId25"/>
    <p:sldId id="309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>
        <p:scale>
          <a:sx n="66" d="100"/>
          <a:sy n="66" d="100"/>
        </p:scale>
        <p:origin x="-1392" y="-17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38" y="807993"/>
            <a:ext cx="715168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560231" y="2180823"/>
            <a:ext cx="8229600" cy="2773363"/>
          </a:xfrm>
          <a:prstGeom prst="rect">
            <a:avLst/>
          </a:prstGeom>
        </p:spPr>
        <p:txBody>
          <a:bodyPr vert="horz" lIns="720000" tIns="33059" rIns="33059" bIns="33059" rtlCol="0">
            <a:norm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indent="0" algn="ctr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number: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II. </a:t>
            </a:r>
            <a:r>
              <a:rPr lang="en-US" sz="22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New Account Page:</a:t>
            </a:r>
          </a:p>
          <a:p>
            <a:pPr marL="1257300" lvl="2" indent="-457200"/>
            <a:r>
              <a:rPr lang="en-US" sz="2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page must accept account holder name, address, mobile number, email-id, account type ,opening balance and generate the account </a:t>
            </a:r>
            <a:r>
              <a:rPr lang="en-US" sz="2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number and temporary password </a:t>
            </a:r>
            <a:r>
              <a:rPr lang="en-US" sz="2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III.  View Transactions Of All Accounts:</a:t>
            </a:r>
          </a:p>
          <a:p>
            <a:pPr marL="1257300" lvl="2" indent="-457200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link displays the transaction details of all account on daily /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monthly/ quaterly/yearly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HOLDER MODULE</a:t>
            </a:r>
          </a:p>
        </p:txBody>
      </p:sp>
      <p:sp>
        <p:nvSpPr>
          <p:cNvPr id="5" name="Oval 4"/>
          <p:cNvSpPr/>
          <p:nvPr/>
        </p:nvSpPr>
        <p:spPr>
          <a:xfrm>
            <a:off x="1449388" y="2212975"/>
            <a:ext cx="406400" cy="4508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52588" y="2663825"/>
            <a:ext cx="0" cy="8556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52588" y="2808288"/>
            <a:ext cx="20320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449388" y="2808288"/>
            <a:ext cx="20320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52588" y="3316288"/>
            <a:ext cx="304800" cy="3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47788" y="3316288"/>
            <a:ext cx="304800" cy="3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57388" y="2938463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3643313" y="27606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Login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92613" y="1735554"/>
            <a:ext cx="1673336" cy="120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65949" y="1407438"/>
            <a:ext cx="284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Service Request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33363" y="2337009"/>
            <a:ext cx="2305319" cy="60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33363" y="2760663"/>
            <a:ext cx="2446986" cy="24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6841615" y="2133387"/>
            <a:ext cx="17198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View Statements</a:t>
            </a:r>
          </a:p>
        </p:txBody>
      </p:sp>
      <p:sp>
        <p:nvSpPr>
          <p:cNvPr id="32" name="TextBox 18"/>
          <p:cNvSpPr txBox="1">
            <a:spLocks noChangeArrowheads="1"/>
          </p:cNvSpPr>
          <p:nvPr/>
        </p:nvSpPr>
        <p:spPr bwMode="auto">
          <a:xfrm>
            <a:off x="6980349" y="2591386"/>
            <a:ext cx="1946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Fund Transfer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18758" y="3008901"/>
            <a:ext cx="2343149" cy="83026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97B7E">
                  <a:lumMod val="75000"/>
                </a:srgbClr>
              </a:solidFill>
              <a:effectLst/>
              <a:uLnTx/>
              <a:uFillTx/>
              <a:latin typeface="Franklin Gothic Book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83497" y="3189038"/>
            <a:ext cx="2343149" cy="83026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97B7E">
                    <a:lumMod val="75000"/>
                  </a:srgbClr>
                </a:solidFill>
                <a:effectLst/>
                <a:uLnTx/>
                <a:uFillTx/>
                <a:latin typeface="Franklin Gothic Book"/>
                <a:cs typeface="Arial" panose="020B0604020202020204" pitchFamily="34" charset="0"/>
              </a:rPr>
              <a:t>Request for Change in Address/Mobile No.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97B7E">
                  <a:lumMod val="75000"/>
                </a:srgbClr>
              </a:solidFill>
              <a:effectLst/>
              <a:uLnTx/>
              <a:uFillTx/>
              <a:latin typeface="Franklin Gothic Book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85763" y="3161301"/>
            <a:ext cx="2037009" cy="35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44230" y="4713990"/>
            <a:ext cx="2514600" cy="7239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97B7E">
                    <a:lumMod val="75000"/>
                  </a:srgbClr>
                </a:solidFill>
                <a:effectLst/>
                <a:uLnTx/>
                <a:uFillTx/>
                <a:latin typeface="Franklin Gothic Book"/>
                <a:cs typeface="Arial" panose="020B0604020202020204" pitchFamily="34" charset="0"/>
              </a:rPr>
              <a:t>Request for Cheque Book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97B7E">
                  <a:lumMod val="75000"/>
                </a:srgbClr>
              </a:solidFill>
              <a:effectLst/>
              <a:uLnTx/>
              <a:uFillTx/>
              <a:latin typeface="Franklin Gothic Book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07221" y="3277188"/>
            <a:ext cx="2176276" cy="1655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mini/detailed Statement Page</a:t>
            </a:r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change in communication address/mobile number for bank account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Chequebook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 </a:t>
            </a:r>
            <a:r>
              <a:rPr lang="en-US" alt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14350" lvl="1" indent="0">
              <a:buNone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I.  View mini/detailed Statement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age:</a:t>
            </a:r>
          </a:p>
          <a:p>
            <a:pPr lvl="2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Statement:</a:t>
            </a:r>
          </a:p>
          <a:p>
            <a:pPr lvl="3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will show the last 10 transactions </a:t>
            </a:r>
            <a:endParaRPr 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Detailed Statement:</a:t>
            </a:r>
          </a:p>
          <a:p>
            <a:pPr lvl="3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will show the transaction details for the period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  <a:p>
            <a:pPr marL="137160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 can have multiple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accounts. He/She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should be able to view statements of all his/her accounts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32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II. Request for change in communication address/mobile  number for bank account page:</a:t>
            </a:r>
          </a:p>
          <a:p>
            <a:pPr marL="114300" indent="0">
              <a:buNone/>
            </a:pP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Displays current communication and Mobile  number details and allows the user to change the address of communication and mobile number</a:t>
            </a:r>
          </a:p>
          <a:p>
            <a:pPr marL="57150" indent="0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III. Request for Chequebook:</a:t>
            </a:r>
          </a:p>
          <a:p>
            <a:pPr marL="57150" indent="0">
              <a:buNone/>
            </a:pP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Accepts the request and displays service request number.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chequebook request is always in Open state. Other valid states are dispatched, issued or returned.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IV.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page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14300" indent="0">
              <a:buNone/>
            </a:pPr>
            <a:endParaRPr lang="en-US" sz="2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link helps the user to know the status of the service requested like request for cheque 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should be displayed at the end of the page</a:t>
            </a:r>
          </a:p>
          <a:p>
            <a:pPr marL="0" indent="0">
              <a:buNone/>
            </a:pPr>
            <a:r>
              <a:rPr lang="en-US" alt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V. Fund Transfer page:</a:t>
            </a:r>
          </a:p>
          <a:p>
            <a:pPr marL="0" indent="0">
              <a:buNone/>
            </a:pPr>
            <a:endParaRPr lang="en-US" altLang="en-US" sz="2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own  bank account across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Allows transferring from user’s own accounts.</a:t>
            </a:r>
          </a:p>
        </p:txBody>
      </p:sp>
    </p:spTree>
    <p:extLst>
      <p:ext uri="{BB962C8B-B14F-4D97-AF65-F5344CB8AC3E}">
        <p14:creationId xmlns:p14="http://schemas.microsoft.com/office/powerpoint/2010/main" val="38784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2" indent="-457200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Other  account of same bank across India:</a:t>
            </a:r>
          </a:p>
          <a:p>
            <a:pPr marL="400050" lvl="2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IN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Funds can be transferred to other accounts of the same bank .</a:t>
            </a:r>
          </a:p>
          <a:p>
            <a:pPr marL="1314450" lvl="3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the payee (person user want to pay to) from the list of payees in the drop down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14450" lvl="3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 the Pay button: user will be prompted to enter the transaction amount and transaction password.  On entering the correct transaction password, transaction will be completed</a:t>
            </a:r>
          </a:p>
          <a:p>
            <a:pPr marL="85725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maximum amount of funds that can be transferred per day is Rs. 10 lakhs.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is no limit on Funds transfer to “your own Bank Account”.</a:t>
            </a:r>
            <a:endParaRPr lang="en-US" sz="2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VI.  Change Password: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 change option allows the user to provide a new password for login.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DIAGRAM(Account Holder)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8" name="Picture 2" descr="C:\Users\akhan15\Desktop\mini project\Project Diagrams\Sequence Diagram\accHolder_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2" y="1231309"/>
            <a:ext cx="7431110" cy="50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TEAM MEMBERS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smtClean="0"/>
              <a:t>CRISTA  STEPHEN</a:t>
            </a:r>
            <a:endParaRPr lang="en-US" sz="2800" b="1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AVIIJIT  SINGH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BURLE  LEKHYA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DARSHAN M 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ASMITA  CHAKRABORTY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ATREYEE  PAUL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AMRUTHA BHAT RADHAKRISHNA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AMIR KHAN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DIAGRAM(Admin)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2" name="Picture 2" descr="C:\Users\akhan15\Desktop\mini project\Project Diagrams\Sequence Diagram\admin_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4" y="1339403"/>
            <a:ext cx="8144703" cy="494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6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s://raw.githubusercontent.com/amir-khan12/minutesofmeetingonlinebanking/master/ClassDiagramFlo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1287886"/>
            <a:ext cx="8878956" cy="48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2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REQUIREMENTS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1800" dirty="0" smtClean="0"/>
          </a:p>
          <a:p>
            <a:pPr lvl="0"/>
            <a:r>
              <a:rPr lang="en-US" sz="1800" dirty="0" smtClean="0"/>
              <a:t>Microsoft Windows </a:t>
            </a:r>
            <a:r>
              <a:rPr lang="en-US" sz="1800" dirty="0"/>
              <a:t>7</a:t>
            </a:r>
          </a:p>
          <a:p>
            <a:pPr lvl="0"/>
            <a:r>
              <a:rPr lang="en-US" sz="1800" dirty="0"/>
              <a:t>Memory: 32MB of RAM (64MB or more recommended)</a:t>
            </a:r>
          </a:p>
          <a:p>
            <a:pPr lvl="0"/>
            <a:r>
              <a:rPr lang="en-US" sz="1800" dirty="0"/>
              <a:t>Internet Explorer 6.0 or higher</a:t>
            </a:r>
          </a:p>
          <a:p>
            <a:pPr lvl="0"/>
            <a:r>
              <a:rPr lang="en-US" sz="1800" dirty="0" smtClean="0"/>
              <a:t>Database oracle 11g</a:t>
            </a:r>
            <a:endParaRPr lang="en-US" sz="1800" dirty="0"/>
          </a:p>
          <a:p>
            <a:pPr lvl="0"/>
            <a:r>
              <a:rPr lang="en-US" sz="1800" dirty="0"/>
              <a:t>JDK 8</a:t>
            </a:r>
          </a:p>
          <a:p>
            <a:pPr lvl="0"/>
            <a:r>
              <a:rPr lang="en-US" sz="1800" dirty="0"/>
              <a:t>Eclipse Luna</a:t>
            </a:r>
          </a:p>
          <a:p>
            <a:pPr lvl="0"/>
            <a:r>
              <a:rPr lang="en-US" sz="1800" dirty="0"/>
              <a:t>JUnit </a:t>
            </a:r>
            <a:r>
              <a:rPr lang="en-US" sz="1800" dirty="0" smtClean="0"/>
              <a:t>4.0</a:t>
            </a:r>
            <a:endParaRPr lang="en-US" sz="1800" dirty="0"/>
          </a:p>
          <a:p>
            <a:pPr lvl="0"/>
            <a:r>
              <a:rPr lang="en-US" sz="1800" dirty="0"/>
              <a:t>WildFly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24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r>
              <a:rPr lang="en-US" sz="3200" b="1" i="1" dirty="0" smtClean="0"/>
              <a:t>~TEAM 5</a:t>
            </a:r>
          </a:p>
        </p:txBody>
      </p:sp>
    </p:spTree>
    <p:extLst>
      <p:ext uri="{BB962C8B-B14F-4D97-AF65-F5344CB8AC3E}">
        <p14:creationId xmlns:p14="http://schemas.microsoft.com/office/powerpoint/2010/main" val="22398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OBJECTIVES</a:t>
            </a:r>
            <a:endParaRPr lang="en-US" sz="36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anose="020B0502040204020203" pitchFamily="34" charset="0"/>
                <a:cs typeface="Segoe UI" panose="020B0502040204020203" pitchFamily="34" charset="0"/>
              </a:rPr>
              <a:t>PROJECT CONCEPTION</a:t>
            </a:r>
          </a:p>
          <a:p>
            <a:pPr marL="0" indent="0">
              <a:buNone/>
            </a:pPr>
            <a:endParaRPr lang="en-US" sz="2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anose="020B0502040204020203" pitchFamily="34" charset="0"/>
                <a:cs typeface="Segoe UI" panose="020B0502040204020203" pitchFamily="34" charset="0"/>
              </a:rPr>
              <a:t>FUNCTIONAL COMPONENTS OF THE PROJECT</a:t>
            </a:r>
          </a:p>
          <a:p>
            <a:pPr marL="0" indent="0"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anose="020B0502040204020203" pitchFamily="34" charset="0"/>
                <a:cs typeface="Segoe UI" panose="020B0502040204020203" pitchFamily="34" charset="0"/>
              </a:rPr>
              <a:t>UML DIAGRAMS</a:t>
            </a:r>
          </a:p>
          <a:p>
            <a:pPr marL="0" indent="0">
              <a:buNone/>
            </a:pPr>
            <a:endParaRPr 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project aims at developing an 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Banking</a:t>
            </a: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(OBS)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Account holders and Bank admin which 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enables customers of a bank or other financial institution to conduct a range of financial transactions through the financial institution websites</a:t>
            </a:r>
            <a:r>
              <a:rPr lang="en-US" alt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is an integrated system that contains the Bank Admin 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element</a:t>
            </a: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</a:t>
            </a: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element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1" dirty="0">
              <a:solidFill>
                <a:schemeClr val="bg2">
                  <a:lumMod val="50000"/>
                </a:schemeClr>
              </a:solidFill>
              <a:latin typeface="+mj-lt"/>
              <a:ea typeface="ＭＳ Ｐゴシック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PROJECT  CONCEPTION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two categories of people who would access the system viz. </a:t>
            </a:r>
            <a:r>
              <a:rPr lang="en-US" sz="1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Bank Admin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: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into the system using his/her credentials.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 Mini /Detailed statement of  all the accounts (Multiple accounts, if any can be viewed)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change in communication address/mobile number for bank account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cheque book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password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 :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 new Account upon request.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view the reports of overall transactions on   daily/monthly/quarterly/yearly basis.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FUNCTIONAL COMPONENTS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Screen</a:t>
            </a:r>
          </a:p>
          <a:p>
            <a:pPr marL="1257300" lvl="2" indent="-457200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in/Sign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 Page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 Mini /Detailed statement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change in communication address/mobile number for bank account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Chequebook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password</a:t>
            </a:r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MODULES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35805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in/Sign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Account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transactions of all accounts</a:t>
            </a:r>
          </a:p>
          <a:p>
            <a:pPr marL="1428750" lvl="2" indent="-514350">
              <a:buFont typeface="+mj-lt"/>
              <a:buAutoNum type="romanLcPeriod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ADMIN MODULE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449388" y="2212975"/>
            <a:ext cx="406400" cy="450850"/>
          </a:xfrm>
          <a:prstGeom prst="ellipse">
            <a:avLst/>
          </a:prstGeom>
          <a:noFill/>
          <a:ln w="25400" cap="flat" cmpd="sng" algn="ctr">
            <a:solidFill>
              <a:srgbClr val="797B7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52588" y="2663825"/>
            <a:ext cx="0" cy="855663"/>
          </a:xfrm>
          <a:prstGeom prst="line">
            <a:avLst/>
          </a:prstGeom>
          <a:noFill/>
          <a:ln w="9525" cap="flat" cmpd="sng" algn="ctr">
            <a:solidFill>
              <a:srgbClr val="797B7E"/>
            </a:solidFill>
            <a:prstDash val="solid"/>
          </a:ln>
          <a:effectLst/>
        </p:spPr>
      </p:cxnSp>
      <p:cxnSp>
        <p:nvCxnSpPr>
          <p:cNvPr id="7" name="Straight Connector 6"/>
          <p:cNvCxnSpPr/>
          <p:nvPr/>
        </p:nvCxnSpPr>
        <p:spPr>
          <a:xfrm>
            <a:off x="1652588" y="2808288"/>
            <a:ext cx="203200" cy="130175"/>
          </a:xfrm>
          <a:prstGeom prst="line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" name="Straight Connector 7"/>
          <p:cNvCxnSpPr/>
          <p:nvPr/>
        </p:nvCxnSpPr>
        <p:spPr>
          <a:xfrm flipH="1">
            <a:off x="1449388" y="2808288"/>
            <a:ext cx="203200" cy="130175"/>
          </a:xfrm>
          <a:prstGeom prst="line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1652588" y="3316288"/>
            <a:ext cx="304800" cy="319087"/>
          </a:xfrm>
          <a:prstGeom prst="line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 flipH="1">
            <a:off x="1347788" y="3316288"/>
            <a:ext cx="304800" cy="319087"/>
          </a:xfrm>
          <a:prstGeom prst="line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1957388" y="2938463"/>
            <a:ext cx="1524000" cy="0"/>
          </a:xfrm>
          <a:prstGeom prst="straightConnector1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3643313" y="27606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Login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6138" y="2954338"/>
            <a:ext cx="1062037" cy="3175"/>
          </a:xfrm>
          <a:prstGeom prst="straightConnector1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5803265" y="2673350"/>
            <a:ext cx="1597025" cy="64293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97B7E">
                    <a:lumMod val="50000"/>
                  </a:srgbClr>
                </a:solidFill>
                <a:effectLst/>
                <a:uLnTx/>
                <a:uFillTx/>
                <a:latin typeface="Franklin Gothic Book"/>
                <a:cs typeface="Arial" panose="020B0604020202020204" pitchFamily="34" charset="0"/>
              </a:rPr>
              <a:t>Create Account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97B7E">
                  <a:lumMod val="50000"/>
                </a:srgbClr>
              </a:solidFill>
              <a:effectLst/>
              <a:uLnTx/>
              <a:uFillTx/>
              <a:latin typeface="Franklin Gothic Book"/>
              <a:cs typeface="Arial" panose="020B0604020202020204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29" y="3130550"/>
            <a:ext cx="93345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5187156" y="4675186"/>
            <a:ext cx="2649537" cy="5847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charset="0"/>
                <a:cs typeface="Arial" charset="0"/>
              </a:rPr>
              <a:t>View Reports of Overall Transactions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222419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romanUcPeriod"/>
            </a:pPr>
            <a:r>
              <a:rPr 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In:</a:t>
            </a:r>
          </a:p>
          <a:p>
            <a:pPr marL="0" indent="0"/>
            <a:endParaRPr lang="en-US" sz="220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module is common for all the users of the system </a:t>
            </a:r>
            <a:r>
              <a:rPr 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viz. </a:t>
            </a:r>
            <a:r>
              <a:rPr lang="en-US" sz="2200" b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200" b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Bank Admin</a:t>
            </a:r>
            <a:endParaRPr lang="en-US" altLang="en-US" sz="2200" b="1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functionalities of the login module are as follows: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Taking login credentials from the user.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given credentials are wrong, show appropriate message.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login succeeds, user will be navigated to his/her respective page as per his/her role.</a:t>
            </a:r>
            <a:endParaRPr lang="en-US" alt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952a6df7-b138-4f89-9bc4-e7a874ea3254"/>
    <ds:schemaRef ds:uri="http://schemas.openxmlformats.org/package/2006/metadata/core-properties"/>
    <ds:schemaRef ds:uri="a85eb2a3-840f-4054-86f6-d41d0c1cba4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</TotalTime>
  <Words>858</Words>
  <Application>Microsoft Office PowerPoint</Application>
  <PresentationFormat>On-screen Show (4:3)</PresentationFormat>
  <Paragraphs>172</Paragraphs>
  <Slides>23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2_Corporate Presentation Template (4x3 - Normal)</vt:lpstr>
      <vt:lpstr>think-cell Slide</vt:lpstr>
      <vt:lpstr>PowerPoint Presentation</vt:lpstr>
      <vt:lpstr>TEAM MEMBERS</vt:lpstr>
      <vt:lpstr>OBJECTIVES</vt:lpstr>
      <vt:lpstr>PROJECT  CONCEPTION</vt:lpstr>
      <vt:lpstr>FUNCTIONAL COMPONENTS</vt:lpstr>
      <vt:lpstr>MODULES</vt:lpstr>
      <vt:lpstr>MODULES(contd.)</vt:lpstr>
      <vt:lpstr>BANK ADMIN MODULE</vt:lpstr>
      <vt:lpstr>MODULES(contd.)</vt:lpstr>
      <vt:lpstr>MODULES(contd.)</vt:lpstr>
      <vt:lpstr>MODULES(contd.)</vt:lpstr>
      <vt:lpstr> ACCOUNT HOLDER MODULE</vt:lpstr>
      <vt:lpstr> MODULES(contd.) </vt:lpstr>
      <vt:lpstr>MODULES(contd.)</vt:lpstr>
      <vt:lpstr>MODULES(contd.)</vt:lpstr>
      <vt:lpstr>MODULES(contd.)</vt:lpstr>
      <vt:lpstr>MODULES(contd.)</vt:lpstr>
      <vt:lpstr>MODULES(contd.)</vt:lpstr>
      <vt:lpstr>SEQUENCE DIAGRAM(Account Holder)</vt:lpstr>
      <vt:lpstr>SEQUENCE DIAGRAM(Admin)</vt:lpstr>
      <vt:lpstr>CLASS DIAGRAM</vt:lpstr>
      <vt:lpstr>SOFTWARE REQUIREMENTS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Chakraborty, Asmita</cp:lastModifiedBy>
  <cp:revision>159</cp:revision>
  <dcterms:created xsi:type="dcterms:W3CDTF">2012-05-18T02:59:15Z</dcterms:created>
  <dcterms:modified xsi:type="dcterms:W3CDTF">2018-01-04T07:13:05Z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