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 id="2147484131" r:id="rId2"/>
  </p:sldMasterIdLst>
  <p:notesMasterIdLst>
    <p:notesMasterId r:id="rId51"/>
  </p:notesMasterIdLst>
  <p:sldIdLst>
    <p:sldId id="256" r:id="rId3"/>
    <p:sldId id="347" r:id="rId4"/>
    <p:sldId id="348" r:id="rId5"/>
    <p:sldId id="282" r:id="rId6"/>
    <p:sldId id="351" r:id="rId7"/>
    <p:sldId id="405" r:id="rId8"/>
    <p:sldId id="309" r:id="rId9"/>
    <p:sldId id="352" r:id="rId10"/>
    <p:sldId id="280" r:id="rId11"/>
    <p:sldId id="279" r:id="rId12"/>
    <p:sldId id="311" r:id="rId13"/>
    <p:sldId id="313" r:id="rId14"/>
    <p:sldId id="297" r:id="rId15"/>
    <p:sldId id="298" r:id="rId16"/>
    <p:sldId id="310" r:id="rId17"/>
    <p:sldId id="342" r:id="rId18"/>
    <p:sldId id="385" r:id="rId19"/>
    <p:sldId id="397" r:id="rId20"/>
    <p:sldId id="407" r:id="rId21"/>
    <p:sldId id="358" r:id="rId22"/>
    <p:sldId id="396" r:id="rId23"/>
    <p:sldId id="398" r:id="rId24"/>
    <p:sldId id="404" r:id="rId25"/>
    <p:sldId id="406" r:id="rId26"/>
    <p:sldId id="401" r:id="rId27"/>
    <p:sldId id="403" r:id="rId28"/>
    <p:sldId id="360" r:id="rId29"/>
    <p:sldId id="400" r:id="rId30"/>
    <p:sldId id="362" r:id="rId31"/>
    <p:sldId id="366" r:id="rId32"/>
    <p:sldId id="367" r:id="rId33"/>
    <p:sldId id="368" r:id="rId34"/>
    <p:sldId id="381" r:id="rId35"/>
    <p:sldId id="382" r:id="rId36"/>
    <p:sldId id="383" r:id="rId37"/>
    <p:sldId id="399" r:id="rId38"/>
    <p:sldId id="384" r:id="rId39"/>
    <p:sldId id="386" r:id="rId40"/>
    <p:sldId id="402" r:id="rId41"/>
    <p:sldId id="387" r:id="rId42"/>
    <p:sldId id="388" r:id="rId43"/>
    <p:sldId id="392" r:id="rId44"/>
    <p:sldId id="391" r:id="rId45"/>
    <p:sldId id="389" r:id="rId46"/>
    <p:sldId id="390" r:id="rId47"/>
    <p:sldId id="393" r:id="rId48"/>
    <p:sldId id="394" r:id="rId49"/>
    <p:sldId id="395" r:id="rId50"/>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9C"/>
    <a:srgbClr val="465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57913" autoAdjust="0"/>
  </p:normalViewPr>
  <p:slideViewPr>
    <p:cSldViewPr>
      <p:cViewPr varScale="1">
        <p:scale>
          <a:sx n="82" d="100"/>
          <a:sy n="82" d="100"/>
        </p:scale>
        <p:origin x="2238" y="72"/>
      </p:cViewPr>
      <p:guideLst>
        <p:guide orient="horz" pos="1620"/>
        <p:guide pos="2880"/>
      </p:guideLst>
    </p:cSldViewPr>
  </p:slideViewPr>
  <p:notesTextViewPr>
    <p:cViewPr>
      <p:scale>
        <a:sx n="100" d="100"/>
        <a:sy n="100" d="100"/>
      </p:scale>
      <p:origin x="0" y="0"/>
    </p:cViewPr>
  </p:notesTextViewPr>
  <p:sorterViewPr>
    <p:cViewPr>
      <p:scale>
        <a:sx n="200" d="100"/>
        <a:sy n="200" d="100"/>
      </p:scale>
      <p:origin x="0" y="-116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10C82B3-7165-40D2-88AF-D0C60F1568C1}" type="datetimeFigureOut">
              <a:rPr lang="en-CA" smtClean="0"/>
              <a:t>2020-01-15</a:t>
            </a:fld>
            <a:endParaRPr lang="en-CA"/>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72D4F22-4051-4F28-9B90-CE898DB336CD}" type="slidenum">
              <a:rPr lang="en-CA" smtClean="0"/>
              <a:t>‹#›</a:t>
            </a:fld>
            <a:endParaRPr lang="en-CA"/>
          </a:p>
        </p:txBody>
      </p:sp>
    </p:spTree>
    <p:extLst>
      <p:ext uri="{BB962C8B-B14F-4D97-AF65-F5344CB8AC3E}">
        <p14:creationId xmlns:p14="http://schemas.microsoft.com/office/powerpoint/2010/main" val="176370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hestar.com/opinion/contributors/2018/07/01/its-time-to-close-the-gender-gap-in-tech.html"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npr.org/2011/10/06/141115121/steve-jobs-computer-science-is-a-liberal-art" TargetMode="External"/><Relationship Id="rId4" Type="http://schemas.openxmlformats.org/officeDocument/2006/relationships/hyperlink" Target="https://www.newyorker.com/news/news-desk/steve-jobs-technology-alone-is-not-enough"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Welcome. </a:t>
            </a:r>
            <a:r>
              <a:rPr lang="en-US" sz="1200" dirty="0" err="1"/>
              <a:t>Bienvenue</a:t>
            </a:r>
            <a:r>
              <a:rPr lang="en-US" sz="1200" dirty="0"/>
              <a:t>. There are many other languages in this room; please say "welcome" in another language.</a:t>
            </a:r>
          </a:p>
          <a:p>
            <a:endParaRPr lang="en-US" sz="1200" dirty="0"/>
          </a:p>
          <a:p>
            <a:r>
              <a:rPr lang="en-CA" sz="1200" dirty="0"/>
              <a:t>Embracing diversity is being willing to understand an issue from many points of view (the Apple formula for success). You heard greetings you didn't understand –words are code for concepts. Given the context, you knew they meant something friendly. Greetings in some cultures can mean much more than that such as "Shalom or Namaste or Salam". To really appreciate the person we refer to as the end user, you must also understand what they mean, not just what they say. It may just be the abstraction of an entire culture.</a:t>
            </a:r>
          </a:p>
          <a:p>
            <a:endParaRPr lang="en-CA" sz="1200" dirty="0"/>
          </a:p>
          <a:p>
            <a:pPr defTabSz="966612">
              <a:defRPr/>
            </a:pPr>
            <a:r>
              <a:rPr lang="en-US" sz="1200" dirty="0"/>
              <a:t>Gender diversity is an issue in the IT industry. We need more women in this business for another point of view – a special welcome to the women in the room who are willing to put up all the guys. </a:t>
            </a:r>
            <a:r>
              <a:rPr lang="en-CA" sz="1200" b="0" i="0" kern="1200" dirty="0">
                <a:solidFill>
                  <a:schemeClr val="tx1"/>
                </a:solidFill>
                <a:effectLst/>
                <a:latin typeface="+mn-lt"/>
                <a:ea typeface="+mn-ea"/>
                <a:cs typeface="+mn-cs"/>
              </a:rPr>
              <a:t>Since 2011, the percentage of women in ICT has ranged from 29.5% to a low of 26.4% with 26.7% in 2018. the ICT industry is facing a talent shortage. Canada will need to fill more than 200,000 technology-related positions by 2021. The growth in these jobs has outpaced the overall economy in the last two years by 4 to 1. Our supply of ICT graduates and workers will be not meet this demand. (</a:t>
            </a:r>
            <a:r>
              <a:rPr lang="en-CA" dirty="0">
                <a:hlinkClick r:id="rId3"/>
              </a:rPr>
              <a:t>https://www.thestar.com/opinion/contributors/2018/07/01/its-time-to-close-the-gender-gap-in-tech.html</a:t>
            </a:r>
            <a:r>
              <a:rPr lang="en-CA" sz="1200" b="0" i="0" kern="1200" dirty="0">
                <a:solidFill>
                  <a:schemeClr val="tx1"/>
                </a:solidFill>
                <a:effectLst/>
                <a:latin typeface="+mn-lt"/>
                <a:ea typeface="+mn-ea"/>
                <a:cs typeface="+mn-cs"/>
              </a:rPr>
              <a:t>)</a:t>
            </a:r>
            <a:endParaRPr lang="en-US" sz="1200" dirty="0"/>
          </a:p>
          <a:p>
            <a:pPr defTabSz="966612">
              <a:defRPr/>
            </a:pPr>
            <a:endParaRPr lang="en-US" sz="1200" dirty="0"/>
          </a:p>
          <a:p>
            <a:r>
              <a:rPr lang="en-US" sz="1200" dirty="0"/>
              <a:t>Diversity is strength in IT – especially in software design and in the creation of the UX – User </a:t>
            </a:r>
            <a:r>
              <a:rPr lang="en-US" sz="1200" dirty="0" err="1"/>
              <a:t>eXperience</a:t>
            </a:r>
            <a:r>
              <a:rPr lang="en-US" sz="1200" dirty="0"/>
              <a:t>. Different points of view from various languages, cultures, genders, industries, disciplines are all valuable in designing and building good software. Facebook, Amazon, Apple, Netflix, Google (FAANG) would not be as successful, without multiple POV. Apple used to hire liberal arts majors. Steve Jobs: "</a:t>
            </a:r>
            <a:r>
              <a:rPr lang="en-CA" sz="1200" dirty="0"/>
              <a:t>technology alone is not enough—it’s technology married with liberal arts, married with the humanities, that yields us the results". </a:t>
            </a:r>
          </a:p>
          <a:p>
            <a:endParaRPr lang="en-US" sz="1200" dirty="0"/>
          </a:p>
          <a:p>
            <a:r>
              <a:rPr lang="en-US" sz="1200" dirty="0"/>
              <a:t>Students are not only here to learn from professors and course materials, students are also here to learn from each other – something you cannot do on YouTube. People come to college to </a:t>
            </a:r>
            <a:r>
              <a:rPr lang="en-CA" sz="1200" dirty="0"/>
              <a:t>improve their social skills for the business world, learn how to interact and work with others, how to compromise, how to deal with rejection and failure, and to learn what it is you </a:t>
            </a:r>
            <a:r>
              <a:rPr lang="en-CA" sz="1200" b="1" dirty="0"/>
              <a:t>don’t </a:t>
            </a:r>
            <a:r>
              <a:rPr lang="en-CA" sz="1200" dirty="0"/>
              <a:t>know. These are all </a:t>
            </a:r>
            <a:r>
              <a:rPr lang="en-US" sz="1200" dirty="0"/>
              <a:t>things you cannot do on YouTube. </a:t>
            </a:r>
          </a:p>
          <a:p>
            <a:endParaRPr lang="en-US" sz="1200" dirty="0"/>
          </a:p>
          <a:p>
            <a:r>
              <a:rPr lang="en-CA" sz="1200" dirty="0"/>
              <a:t>Programming isn't about coding, it is about solving problems. When problems are reduced to abstractions, the meaning of the application you coded can be lost; think of a manufacturing robot – it has no idea of the importance of its work or how someone will appreciate the accuracy of its creation. The physical work of crafting a real object in a workshop is abstracted to a manual procedure which is abstracted to an algorithm which is abstracted to source code which is compiled for a computer to run a robot that reproduces that object. We must understand the original work that our source code represents—crafting that real object—in order to create a good UX – User Experience. Otherwise, our systems will solve users' problems only with luck. And being lucky is no way to be a professional.</a:t>
            </a:r>
          </a:p>
          <a:p>
            <a:endParaRPr lang="en-CA" sz="1200" dirty="0"/>
          </a:p>
          <a:p>
            <a:r>
              <a:rPr lang="en-CA" sz="1200" dirty="0">
                <a:hlinkClick r:id="rId4"/>
              </a:rPr>
              <a:t>[1] https://www.newyorker.com/news/news-desk/steve-jobs-technology-alone-is-not-enough</a:t>
            </a:r>
            <a:endParaRPr lang="en-CA" sz="1200" dirty="0"/>
          </a:p>
          <a:p>
            <a:r>
              <a:rPr lang="en-CA" sz="1200" dirty="0">
                <a:hlinkClick r:id="rId5"/>
              </a:rPr>
              <a:t>https://www.npr.org/2011/10/06/141115121/steve-jobs-computer-science-is-a-liberal-art</a:t>
            </a:r>
            <a:endParaRPr lang="en-CA" sz="1200" dirty="0"/>
          </a:p>
        </p:txBody>
      </p:sp>
      <p:sp>
        <p:nvSpPr>
          <p:cNvPr id="4" name="Slide Number Placeholder 3"/>
          <p:cNvSpPr>
            <a:spLocks noGrp="1"/>
          </p:cNvSpPr>
          <p:nvPr>
            <p:ph type="sldNum" sz="quarter" idx="10"/>
          </p:nvPr>
        </p:nvSpPr>
        <p:spPr/>
        <p:txBody>
          <a:bodyPr/>
          <a:lstStyle/>
          <a:p>
            <a:fld id="{872D4F22-4051-4F28-9B90-CE898DB336CD}" type="slidenum">
              <a:rPr lang="en-CA" smtClean="0"/>
              <a:t>1</a:t>
            </a:fld>
            <a:endParaRPr lang="en-CA"/>
          </a:p>
        </p:txBody>
      </p:sp>
    </p:spTree>
    <p:extLst>
      <p:ext uri="{BB962C8B-B14F-4D97-AF65-F5344CB8AC3E}">
        <p14:creationId xmlns:p14="http://schemas.microsoft.com/office/powerpoint/2010/main" val="379370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ICT is Information and Communications Technology. It used to be just "I–T", Information Technology, until Communications became an essential part. E.g. How do you feel about using a computer or phone without an Internet connection?</a:t>
            </a:r>
          </a:p>
          <a:p>
            <a:endParaRPr lang="en-US" dirty="0"/>
          </a:p>
          <a:p>
            <a:r>
              <a:rPr lang="en-US" dirty="0"/>
              <a:t>ICT is a TLA. TLA is an in-joke: </a:t>
            </a:r>
            <a:r>
              <a:rPr lang="en-US" b="1" dirty="0"/>
              <a:t>Three Letter Acronyms</a:t>
            </a:r>
            <a:r>
              <a:rPr lang="en-US" dirty="0"/>
              <a:t>, There are lots of TLAs -- a few Two Letter Acronyms, but no FLAs -- Four Letter Acronyms, there are only xTLAs – eXtended Three Letter Acronyms (also an in-joke). </a:t>
            </a:r>
          </a:p>
          <a:p>
            <a:r>
              <a:rPr lang="en-CA" dirty="0"/>
              <a:t>In 1988, in a paper titled "On the cruelty of really teaching computer science", eminent computer scientist Edsger W. Dijkstra wrote "Because no endeavour is respectable these days without a TLA ..."</a:t>
            </a:r>
          </a:p>
          <a:p>
            <a:endParaRPr lang="en-US" dirty="0"/>
          </a:p>
          <a:p>
            <a:r>
              <a:rPr lang="en-US" dirty="0"/>
              <a:t>When someone asks what does ICT, CPU, FPU, AI, USB, or RAM mean, you say, "It's a TLA." If anyone laughs, you know they are part of the ICT club. For the others who are frowning, you apologize for the ICT industry being full of TLAs, then explain TLA and the TLA itself—without using more TLAs.</a:t>
            </a:r>
          </a:p>
          <a:p>
            <a:r>
              <a:rPr lang="en-CA" sz="1300" dirty="0"/>
              <a:t>All vertical industries have their own shorthand TLAs. </a:t>
            </a:r>
            <a:r>
              <a:rPr lang="en-CA" sz="1300" b="1" dirty="0"/>
              <a:t>Just don't use them to impress and intimidate others.</a:t>
            </a:r>
            <a:endParaRPr lang="en-US" b="1" dirty="0"/>
          </a:p>
          <a:p>
            <a:r>
              <a:rPr lang="en-US" dirty="0"/>
              <a:t>https://en.wikipedia.org/wiki/Three-letter_acronym</a:t>
            </a:r>
          </a:p>
          <a:p>
            <a:r>
              <a:rPr lang="en-US" dirty="0"/>
              <a:t>http://www.nickh.org/computer/glossary.html</a:t>
            </a:r>
          </a:p>
          <a:p>
            <a:r>
              <a:rPr lang="en-US" dirty="0"/>
              <a:t>Also see http://www.catb.org/~esr/jargon/index.html</a:t>
            </a:r>
          </a:p>
          <a:p>
            <a:endParaRPr lang="en-US" dirty="0"/>
          </a:p>
          <a:p>
            <a:r>
              <a:rPr lang="en-US" dirty="0"/>
              <a:t>4 students each present a topic in weeks 2 – 6 and 8 – 10. Students will be assigned weeks. Be prepared a week ahead so if one of your colleagues experiences a big dose of the gods' </a:t>
            </a:r>
            <a:r>
              <a:rPr lang="en-US" dirty="0" err="1"/>
              <a:t>humour</a:t>
            </a:r>
            <a:r>
              <a:rPr lang="en-US" dirty="0"/>
              <a:t> this week, you can be a hero by stepping in for them and they can take your spot next week.</a:t>
            </a:r>
          </a:p>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10</a:t>
            </a:fld>
            <a:endParaRPr lang="en-CA"/>
          </a:p>
        </p:txBody>
      </p:sp>
    </p:spTree>
    <p:extLst>
      <p:ext uri="{BB962C8B-B14F-4D97-AF65-F5344CB8AC3E}">
        <p14:creationId xmlns:p14="http://schemas.microsoft.com/office/powerpoint/2010/main" val="2092318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Face-to-face is the best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social rules in class are more relaxed than in some environments but there are more rules IRL than in the online world. E.g. a rule you don't often see followed online: </a:t>
            </a:r>
            <a:r>
              <a:rPr lang="en-CA" dirty="0"/>
              <a:t>Be respectful of others.</a:t>
            </a:r>
            <a:br>
              <a:rPr lang="en-CA" dirty="0"/>
            </a:br>
            <a:r>
              <a:rPr lang="en-CA" dirty="0"/>
              <a:t>Treat the lecture as a business meeting where the client is telling you about their business and their requirements. Your job is to fulfill those requirements within the next week.</a:t>
            </a:r>
            <a:endParaRPr lang="en-US" dirty="0"/>
          </a:p>
          <a:p>
            <a:endParaRPr lang="en-US" dirty="0"/>
          </a:p>
          <a:p>
            <a:r>
              <a:rPr lang="en-US" dirty="0"/>
              <a:t>https://www.theglobeandmail.com/technology/your-smartphone-is-making-you-stupid/article37511900/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https://news.utexas.edu/2017/06/26/the-mere-presence-of-your-smartphone-reduces-brain-power</a:t>
            </a:r>
          </a:p>
          <a:p>
            <a:r>
              <a:rPr lang="en-US" dirty="0"/>
              <a:t>https://www.psychologytoday.com/blog/the-athletes-way/201706/are-smartphones-making-us-stupid</a:t>
            </a:r>
          </a:p>
          <a:p>
            <a:r>
              <a:rPr lang="en-US" dirty="0"/>
              <a:t>https://hbr.org/2017/04/a-new-more-rigorous-study-confirms-the-more-you-use-facebook-the-worse-you-feel</a:t>
            </a:r>
          </a:p>
          <a:p>
            <a:r>
              <a:rPr lang="en-US" dirty="0"/>
              <a:t>https://hbr.org/2018/03/having-your-smartphone-nearby-takes-a-toll-on-your-thinking</a:t>
            </a:r>
          </a:p>
          <a:p>
            <a:endParaRPr lang="en-US" dirty="0"/>
          </a:p>
          <a:p>
            <a:r>
              <a:rPr lang="en-US" dirty="0"/>
              <a:t>https://www.theglobeandmail.com/opinion/article-squirrel-we-must-zero-in-on-improving-our-attention-management/</a:t>
            </a:r>
          </a:p>
        </p:txBody>
      </p:sp>
      <p:sp>
        <p:nvSpPr>
          <p:cNvPr id="4" name="Slide Number Placeholder 3"/>
          <p:cNvSpPr>
            <a:spLocks noGrp="1"/>
          </p:cNvSpPr>
          <p:nvPr>
            <p:ph type="sldNum" sz="quarter" idx="10"/>
          </p:nvPr>
        </p:nvSpPr>
        <p:spPr/>
        <p:txBody>
          <a:bodyPr/>
          <a:lstStyle/>
          <a:p>
            <a:fld id="{872D4F22-4051-4F28-9B90-CE898DB336CD}" type="slidenum">
              <a:rPr lang="en-CA" smtClean="0"/>
              <a:t>11</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approximately 1 period of time, about 50 minutes) for you to explore the activity. Doing it in class means you can talk about it with others and your instructor as you do it.</a:t>
            </a:r>
          </a:p>
          <a:p>
            <a:endParaRPr lang="en-US" dirty="0"/>
          </a:p>
          <a:p>
            <a:r>
              <a:rPr lang="en-US" dirty="0"/>
              <a:t>Activities are due via submission through Blackboard (my.senecacollege.ca) by 23:59 of the next calendar day. This is to give you flexibility in balancing your workload with other courses. It does not mean procrastinate for a day.</a:t>
            </a:r>
          </a:p>
        </p:txBody>
      </p:sp>
      <p:sp>
        <p:nvSpPr>
          <p:cNvPr id="4" name="Slide Number Placeholder 3"/>
          <p:cNvSpPr>
            <a:spLocks noGrp="1"/>
          </p:cNvSpPr>
          <p:nvPr>
            <p:ph type="sldNum" sz="quarter" idx="10"/>
          </p:nvPr>
        </p:nvSpPr>
        <p:spPr/>
        <p:txBody>
          <a:bodyPr/>
          <a:lstStyle/>
          <a:p>
            <a:fld id="{872D4F22-4051-4F28-9B90-CE898DB336CD}" type="slidenum">
              <a:rPr lang="en-CA" smtClean="0"/>
              <a:t>12</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13</a:t>
            </a:fld>
            <a:endParaRPr lang="en-CA"/>
          </a:p>
        </p:txBody>
      </p:sp>
    </p:spTree>
    <p:extLst>
      <p:ext uri="{BB962C8B-B14F-4D97-AF65-F5344CB8AC3E}">
        <p14:creationId xmlns:p14="http://schemas.microsoft.com/office/powerpoint/2010/main" val="2936710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14</a:t>
            </a:fld>
            <a:endParaRPr lang="en-CA"/>
          </a:p>
        </p:txBody>
      </p:sp>
    </p:spTree>
    <p:extLst>
      <p:ext uri="{BB962C8B-B14F-4D97-AF65-F5344CB8AC3E}">
        <p14:creationId xmlns:p14="http://schemas.microsoft.com/office/powerpoint/2010/main" val="1395873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15</a:t>
            </a:fld>
            <a:endParaRPr lang="en-CA"/>
          </a:p>
        </p:txBody>
      </p:sp>
    </p:spTree>
    <p:extLst>
      <p:ext uri="{BB962C8B-B14F-4D97-AF65-F5344CB8AC3E}">
        <p14:creationId xmlns:p14="http://schemas.microsoft.com/office/powerpoint/2010/main" val="2293078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Come to class. It has been said that "80% of success is showing up."</a:t>
            </a:r>
          </a:p>
          <a:p>
            <a:pPr marL="0" indent="0">
              <a:buNone/>
            </a:pPr>
            <a:r>
              <a:rPr lang="en-US" dirty="0"/>
              <a:t>Pull is the business world. Web pages are pull – you must load a page and read it. Email is pull. You may not know if there is new email until you look or PULL from the server. Unlike the </a:t>
            </a:r>
            <a:r>
              <a:rPr lang="en-US" dirty="0" err="1"/>
              <a:t>Twitterverse</a:t>
            </a:r>
            <a:r>
              <a:rPr lang="en-US" dirty="0"/>
              <a:t> which is always trying to get your attention by pushing new events to your phone, you have to consciously pull at Seneca and when working in the industry.</a:t>
            </a:r>
          </a:p>
          <a:p>
            <a:pPr marL="0" indent="0">
              <a:buNone/>
            </a:pPr>
            <a:endParaRPr lang="en-US" dirty="0"/>
          </a:p>
          <a:p>
            <a:r>
              <a:rPr lang="en-US" dirty="0"/>
              <a:t>3. Taking notes is not for recording the factoids of a lecture, it is for making meaning. What questions do you want to ask? What interests you? What do you want to look further into? What matters? Why does it matter? When will it matter? </a:t>
            </a:r>
          </a:p>
          <a:p>
            <a:r>
              <a:rPr lang="en-US" dirty="0"/>
              <a:t>…</a:t>
            </a:r>
          </a:p>
          <a:p>
            <a:r>
              <a:rPr lang="en-US" dirty="0"/>
              <a:t>5. "Talk all you want, don't copy anything."</a:t>
            </a:r>
            <a:br>
              <a:rPr lang="en-US" dirty="0"/>
            </a:br>
            <a:r>
              <a:rPr lang="en-US" dirty="0"/>
              <a:t>Giving or getting anything to/from another student that will be/has been graded is plagiarism possibly on both the giving and getting sides. In this course, that means quiz answers, activity submissions, and final assignment components. Please discuss anything and everything, just don't exchange quiz answers, activity doc files, program source code, or anything else that is marked by an instructor in any course.</a:t>
            </a:r>
          </a:p>
          <a:p>
            <a:r>
              <a:rPr lang="en-CA" sz="1200" kern="1200" dirty="0">
                <a:solidFill>
                  <a:schemeClr val="tx1"/>
                </a:solidFill>
                <a:effectLst/>
                <a:latin typeface="+mn-lt"/>
                <a:ea typeface="+mn-ea"/>
                <a:cs typeface="+mn-cs"/>
              </a:rPr>
              <a:t>All the answers to just about everything in life are out there on the Internet. In some education cultures, the objective is to find the answer. However, in this course and others, having the answer is not meaningful unless you worked it out for yourself – that is what matters. It's the journey, not the destination. If you need help understanding the problem, you can ask for it. If you need help working out the solution, you can ask for it. If you need more time, you can ask for it (as long as you've been working on the problem before delivery was due).</a:t>
            </a:r>
          </a:p>
          <a:p>
            <a:endParaRPr lang="en-US" dirty="0"/>
          </a:p>
          <a:p>
            <a:r>
              <a:rPr lang="en-US" dirty="0"/>
              <a:t>6. Goals and dreams are great to have. Goals are what psychologists call Delayed Gratification: invest in short term pain for long term gain.</a:t>
            </a:r>
          </a:p>
          <a:p>
            <a:endParaRPr lang="en-US" dirty="0"/>
          </a:p>
          <a:p>
            <a:r>
              <a:rPr lang="en-US" dirty="0"/>
              <a:t>Your commitment to come to Seneca was huge. It will have long term value. Your goal to complete your program and learn good things gets you started.  It is hard to start something so big, and yet, you’ve done that – you are here. But it isn't enough.</a:t>
            </a:r>
          </a:p>
          <a:p>
            <a:endParaRPr lang="en-US" dirty="0"/>
          </a:p>
          <a:p>
            <a:r>
              <a:rPr lang="en-US" b="1" dirty="0"/>
              <a:t>So why don’t goals work? Delayed Gratification takes too long, that’s why. </a:t>
            </a:r>
            <a:r>
              <a:rPr lang="en-CA" b="1" dirty="0"/>
              <a:t>Hard work often pays off after time, but laziness always pays off now. </a:t>
            </a:r>
            <a:r>
              <a:rPr lang="en-US" b="1" dirty="0"/>
              <a:t>What works? Process works. Having a goal to do a marathon does not work. Diligent training and wearing out many pairs of running shoes…that works. Getting up early to go to the gym or run 5 days/week works.</a:t>
            </a:r>
          </a:p>
          <a:p>
            <a:endParaRPr lang="en-US" dirty="0"/>
          </a:p>
          <a:p>
            <a:pPr defTabSz="966612">
              <a:defRPr/>
            </a:pPr>
            <a:r>
              <a:rPr lang="en-US" dirty="0"/>
              <a:t>Process is planning your novels while on public transit – that works. Process is writing your novel in longhand whenever your baby daughter sleeps – that works. Keying it on a typewriter—repeatedly—works. The process of doing that for 5 years got the novel written. Spending a year being rejected by agents, then finding one who sent the manuscript to 12 publishers, who all rejected it, all the while training as a teacher in case the novel didn't sell…that works. The 13th publisher, </a:t>
            </a:r>
            <a:r>
              <a:rPr lang="en-CA" dirty="0"/>
              <a:t>Bloomsbury, agreed to take a chance on Harry Potter and the Philosopher’s Stone </a:t>
            </a:r>
            <a:r>
              <a:rPr lang="en-US" dirty="0"/>
              <a:t>publishing it with low expectations</a:t>
            </a:r>
            <a:r>
              <a:rPr lang="en-CA" dirty="0"/>
              <a:t>. </a:t>
            </a:r>
            <a:r>
              <a:rPr lang="en-US" dirty="0"/>
              <a:t>That’s how J.K. Rowling got the first Harry Potter book out into the world. Process got it written. Process got it published. But just having a goal to sell over 500 million books and become the richest author in history does not get it done. Success is about process; that's what is meant by "showing up."</a:t>
            </a:r>
          </a:p>
          <a:p>
            <a:pPr defTabSz="966612">
              <a:defRPr/>
            </a:pPr>
            <a:endParaRPr lang="en-US" dirty="0"/>
          </a:p>
          <a:p>
            <a:pPr defTabSz="966612">
              <a:defRPr/>
            </a:pPr>
            <a:r>
              <a:rPr lang="en-US" dirty="0"/>
              <a:t>https://getpocket.com/explore/item/how-to-beat-procrastination-backed-by-science</a:t>
            </a:r>
          </a:p>
          <a:p>
            <a:endParaRPr lang="en-US" dirty="0"/>
          </a:p>
          <a:p>
            <a:r>
              <a:rPr lang="en-US" dirty="0"/>
              <a:t>These and other details should be in each professor’s course Addendum.</a:t>
            </a:r>
          </a:p>
          <a:p>
            <a:pPr marL="483306" indent="-483306">
              <a:buFont typeface="+mj-lt"/>
              <a:buAutoNum type="arabicPeriod" startAt="5"/>
            </a:pPr>
            <a:r>
              <a:rPr lang="en-CA" dirty="0"/>
              <a:t>Attend all classes and “</a:t>
            </a:r>
            <a:r>
              <a:rPr lang="en-CA" dirty="0">
                <a:solidFill>
                  <a:schemeClr val="tx2"/>
                </a:solidFill>
              </a:rPr>
              <a:t>be on time</a:t>
            </a:r>
            <a:r>
              <a:rPr lang="en-CA" dirty="0"/>
              <a:t>.”</a:t>
            </a:r>
          </a:p>
          <a:p>
            <a:pPr marL="483306" indent="-483306">
              <a:buFont typeface="+mj-lt"/>
              <a:buAutoNum type="arabicPeriod" startAt="5"/>
            </a:pPr>
            <a:r>
              <a:rPr lang="en-CA" dirty="0"/>
              <a:t>“</a:t>
            </a:r>
            <a:r>
              <a:rPr lang="en-CA" dirty="0">
                <a:solidFill>
                  <a:schemeClr val="tx2"/>
                </a:solidFill>
              </a:rPr>
              <a:t>Silence</a:t>
            </a:r>
            <a:r>
              <a:rPr lang="en-CA" dirty="0"/>
              <a:t>” audible devices or put your call on speakerphone so we can all participate.</a:t>
            </a:r>
          </a:p>
          <a:p>
            <a:pPr marL="483306" indent="-483306">
              <a:buFont typeface="+mj-lt"/>
              <a:buAutoNum type="arabicPeriod" startAt="5"/>
            </a:pPr>
            <a:r>
              <a:rPr lang="en-CA" dirty="0"/>
              <a:t>Don’t work on the activities or assignments during the lecture! Focus on the task at hand – “</a:t>
            </a:r>
            <a:r>
              <a:rPr lang="en-CA" dirty="0">
                <a:solidFill>
                  <a:schemeClr val="tx2"/>
                </a:solidFill>
              </a:rPr>
              <a:t>don’t multitask</a:t>
            </a:r>
            <a:r>
              <a:rPr lang="en-CA" dirty="0"/>
              <a:t>.”</a:t>
            </a:r>
          </a:p>
          <a:p>
            <a:pPr marL="483306" indent="-483306">
              <a:buFont typeface="+mj-lt"/>
              <a:buAutoNum type="arabicPeriod" startAt="5"/>
            </a:pPr>
            <a:r>
              <a:rPr lang="en-CA" dirty="0"/>
              <a:t>Review previous lecture notes to prepare for the quiz of each week, the night </a:t>
            </a:r>
            <a:r>
              <a:rPr lang="en-CA" dirty="0">
                <a:solidFill>
                  <a:schemeClr val="tx2"/>
                </a:solidFill>
              </a:rPr>
              <a:t>before class</a:t>
            </a:r>
            <a:r>
              <a:rPr lang="en-CA" dirty="0"/>
              <a:t>.</a:t>
            </a:r>
          </a:p>
          <a:p>
            <a:pPr marL="483306" indent="-483306">
              <a:buFont typeface="+mj-lt"/>
              <a:buAutoNum type="arabicPeriod" startAt="5"/>
            </a:pPr>
            <a:r>
              <a:rPr lang="en-CA" dirty="0"/>
              <a:t>Submit all graded work on time.</a:t>
            </a:r>
            <a:endParaRPr lang="en-US" dirty="0"/>
          </a:p>
          <a:p>
            <a:pPr marL="483306" indent="-483306">
              <a:buFont typeface="+mj-lt"/>
              <a:buAutoNum type="arabicPeriod" startAt="10"/>
            </a:pPr>
            <a:r>
              <a:rPr lang="en-CA" dirty="0"/>
              <a:t>Even if you know some of the material already, we are going to emphasize the “</a:t>
            </a:r>
            <a:r>
              <a:rPr lang="en-CA" dirty="0">
                <a:solidFill>
                  <a:schemeClr val="tx2"/>
                </a:solidFill>
              </a:rPr>
              <a:t>professional practice</a:t>
            </a:r>
            <a:r>
              <a:rPr lang="en-CA" dirty="0"/>
              <a:t>” of those concepts. So, “</a:t>
            </a:r>
            <a:r>
              <a:rPr lang="en-CA" dirty="0">
                <a:solidFill>
                  <a:schemeClr val="tx2"/>
                </a:solidFill>
              </a:rPr>
              <a:t>be patient and pay attention all the time</a:t>
            </a:r>
            <a:r>
              <a:rPr lang="en-CA" dirty="0"/>
              <a:t>.”</a:t>
            </a:r>
          </a:p>
          <a:p>
            <a:pPr marL="483306" indent="-483306">
              <a:buFont typeface="+mj-lt"/>
              <a:buAutoNum type="arabicPeriod" startAt="10"/>
            </a:pPr>
            <a:r>
              <a:rPr lang="en-CA" dirty="0"/>
              <a:t>“</a:t>
            </a:r>
            <a:r>
              <a:rPr lang="en-CA" dirty="0">
                <a:solidFill>
                  <a:schemeClr val="tx2"/>
                </a:solidFill>
              </a:rPr>
              <a:t>Keep quiet</a:t>
            </a:r>
            <a:r>
              <a:rPr lang="en-CA" dirty="0"/>
              <a:t>” during the quiz, news, and lecture and “</a:t>
            </a:r>
            <a:r>
              <a:rPr lang="en-CA" dirty="0">
                <a:solidFill>
                  <a:schemeClr val="tx2"/>
                </a:solidFill>
              </a:rPr>
              <a:t>don’t distract others</a:t>
            </a:r>
            <a:r>
              <a:rPr lang="en-CA" dirty="0"/>
              <a:t>.”</a:t>
            </a:r>
          </a:p>
          <a:p>
            <a:pPr marL="483306" indent="-483306">
              <a:buFont typeface="+mj-lt"/>
              <a:buAutoNum type="arabicPeriod" startAt="10"/>
            </a:pPr>
            <a:r>
              <a:rPr lang="en-CA" dirty="0"/>
              <a:t>The ultimate goal is to get you ready for the job market. So, get in the habit of being “</a:t>
            </a:r>
            <a:r>
              <a:rPr lang="en-CA" dirty="0">
                <a:solidFill>
                  <a:schemeClr val="tx2"/>
                </a:solidFill>
              </a:rPr>
              <a:t>punctual and respectful of others</a:t>
            </a:r>
            <a:r>
              <a:rPr lang="en-CA" dirty="0"/>
              <a:t>.” Treat your professor as your boss/manager and treat your classmates as your colleagues.</a:t>
            </a:r>
          </a:p>
          <a:p>
            <a:pPr marL="483306" indent="-483306">
              <a:buFont typeface="+mj-lt"/>
              <a:buAutoNum type="arabicPeriod" startAt="13"/>
            </a:pPr>
            <a:r>
              <a:rPr lang="en-CA" dirty="0"/>
              <a:t>During the quiz, looking at others monitors and/or talking before everyone is done is considered as “</a:t>
            </a:r>
            <a:r>
              <a:rPr lang="en-CA" dirty="0">
                <a:solidFill>
                  <a:schemeClr val="tx2"/>
                </a:solidFill>
              </a:rPr>
              <a:t>cheating</a:t>
            </a:r>
            <a:r>
              <a:rPr lang="en-CA" dirty="0"/>
              <a:t>.”</a:t>
            </a:r>
          </a:p>
          <a:p>
            <a:pPr marL="483306" indent="-483306">
              <a:buFont typeface="+mj-lt"/>
              <a:buAutoNum type="arabicPeriod" startAt="13"/>
            </a:pPr>
            <a:r>
              <a:rPr lang="en-CA" dirty="0"/>
              <a:t>Check your grades and if you have any concern about them for each week, talk to your professor “</a:t>
            </a:r>
            <a:r>
              <a:rPr lang="en-CA" dirty="0">
                <a:solidFill>
                  <a:schemeClr val="tx2"/>
                </a:solidFill>
              </a:rPr>
              <a:t>no later than the following week</a:t>
            </a:r>
            <a:r>
              <a:rPr lang="en-CA" dirty="0"/>
              <a:t>.”</a:t>
            </a:r>
          </a:p>
          <a:p>
            <a:pPr marL="483306" indent="-483306">
              <a:buFont typeface="+mj-lt"/>
              <a:buAutoNum type="arabicPeriod" startAt="13"/>
            </a:pPr>
            <a:r>
              <a:rPr lang="en-CA" sz="1200" dirty="0"/>
              <a:t>You are responsible to “</a:t>
            </a:r>
            <a:r>
              <a:rPr lang="en-CA" sz="1200" dirty="0">
                <a:solidFill>
                  <a:schemeClr val="tx2"/>
                </a:solidFill>
              </a:rPr>
              <a:t>continuously and regularly check and follow</a:t>
            </a:r>
            <a:r>
              <a:rPr lang="en-CA" sz="1200" dirty="0"/>
              <a:t>” your Seneca emails for this course. There might “</a:t>
            </a:r>
            <a:r>
              <a:rPr lang="en-CA" sz="1200" dirty="0">
                <a:solidFill>
                  <a:schemeClr val="tx2"/>
                </a:solidFill>
              </a:rPr>
              <a:t>always</a:t>
            </a:r>
            <a:r>
              <a:rPr lang="en-CA" sz="1200" dirty="0"/>
              <a:t>” be important messages!</a:t>
            </a:r>
          </a:p>
          <a:p>
            <a:pPr marL="483306" indent="-483306">
              <a:buFont typeface="+mj-lt"/>
              <a:buAutoNum type="arabicPeriod" startAt="16"/>
            </a:pPr>
            <a:r>
              <a:rPr lang="en-CA" sz="1200" dirty="0"/>
              <a:t>Based on the emails your professor receives, it might take some time for him/her to reply your email; “</a:t>
            </a:r>
            <a:r>
              <a:rPr lang="en-CA" sz="1200" dirty="0">
                <a:solidFill>
                  <a:schemeClr val="tx2"/>
                </a:solidFill>
              </a:rPr>
              <a:t>be patient</a:t>
            </a:r>
            <a:r>
              <a:rPr lang="en-CA" sz="1200" dirty="0"/>
              <a:t>!”</a:t>
            </a:r>
          </a:p>
          <a:p>
            <a:pPr marL="483306" indent="-483306">
              <a:buFont typeface="+mj-lt"/>
              <a:buAutoNum type="arabicPeriod" startAt="16"/>
            </a:pPr>
            <a:r>
              <a:rPr lang="en-CA" sz="1200" dirty="0"/>
              <a:t>If you miss a class, your professor is not going to re-teach that to you (even during office hours). You are </a:t>
            </a:r>
            <a:r>
              <a:rPr lang="en-CA" sz="1200" dirty="0">
                <a:solidFill>
                  <a:schemeClr val="tx2"/>
                </a:solidFill>
              </a:rPr>
              <a:t>responsible for your learning</a:t>
            </a:r>
            <a:r>
              <a:rPr lang="en-CA" sz="1200" dirty="0"/>
              <a:t>. Back each other up by sharing your notes (but NOT graded items).</a:t>
            </a:r>
          </a:p>
          <a:p>
            <a:pPr marL="483306" indent="-483306">
              <a:buFont typeface="+mj-lt"/>
              <a:buAutoNum type="arabicPeriod" startAt="16"/>
            </a:pPr>
            <a:r>
              <a:rPr lang="en-CA" sz="1200" dirty="0"/>
              <a:t>Don’t rush to leave the class early; instead, “</a:t>
            </a:r>
            <a:r>
              <a:rPr lang="en-CA" sz="1200" dirty="0">
                <a:solidFill>
                  <a:schemeClr val="tx2"/>
                </a:solidFill>
              </a:rPr>
              <a:t>concentrate on studying the steps needed to be done and doing them right</a:t>
            </a:r>
            <a:r>
              <a:rPr lang="en-CA" sz="1200" dirty="0"/>
              <a:t>!” Also, there might be “</a:t>
            </a:r>
            <a:r>
              <a:rPr lang="en-US" sz="1200" dirty="0">
                <a:solidFill>
                  <a:schemeClr val="tx2"/>
                </a:solidFill>
              </a:rPr>
              <a:t>some directions or explanations needed from your professor before doing the activities</a:t>
            </a:r>
            <a:r>
              <a:rPr lang="en-CA" sz="1200" dirty="0"/>
              <a:t>”. Talking about the issues with your colleagues is a great way to make learning easier.</a:t>
            </a:r>
          </a:p>
          <a:p>
            <a:pPr marL="483306" indent="-483306">
              <a:buFont typeface="+mj-lt"/>
              <a:buAutoNum type="arabicPeriod" startAt="19"/>
            </a:pPr>
            <a:r>
              <a:rPr lang="en-CA" sz="1200" dirty="0"/>
              <a:t>Quizzes and activities are to be done “</a:t>
            </a:r>
            <a:r>
              <a:rPr lang="en-CA" sz="1200" dirty="0">
                <a:solidFill>
                  <a:schemeClr val="tx2"/>
                </a:solidFill>
              </a:rPr>
              <a:t>in class, on-time, and through Blackboard</a:t>
            </a:r>
            <a:r>
              <a:rPr lang="en-CA" sz="1200" dirty="0"/>
              <a:t>.” You can’t email them or do them after the class or out of their time. Also, “</a:t>
            </a:r>
            <a:r>
              <a:rPr lang="en-CA" sz="1200" dirty="0">
                <a:solidFill>
                  <a:schemeClr val="tx2"/>
                </a:solidFill>
              </a:rPr>
              <a:t>be careful of your Blackboard submissions and double check everything</a:t>
            </a:r>
            <a:r>
              <a:rPr lang="en-CA" sz="1200" dirty="0"/>
              <a:t>” before that.</a:t>
            </a:r>
          </a:p>
          <a:p>
            <a:pPr marL="483306" indent="-483306">
              <a:buFont typeface="+mj-lt"/>
              <a:buAutoNum type="arabicPeriod" startAt="19"/>
            </a:pPr>
            <a:r>
              <a:rPr lang="en-CA" sz="1200" dirty="0"/>
              <a:t>You have the right to ask help from your instructor or other students or search the web to find the answers to questions in the activities, but the “</a:t>
            </a:r>
            <a:r>
              <a:rPr lang="en-CA" sz="1200" dirty="0">
                <a:solidFill>
                  <a:schemeClr val="tx2"/>
                </a:solidFill>
              </a:rPr>
              <a:t>ultimate answers should be yours</a:t>
            </a:r>
            <a:r>
              <a:rPr lang="en-CA" sz="1200" dirty="0"/>
              <a:t>.”</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16</a:t>
            </a:fld>
            <a:endParaRPr lang="en-CA"/>
          </a:p>
        </p:txBody>
      </p:sp>
    </p:spTree>
    <p:extLst>
      <p:ext uri="{BB962C8B-B14F-4D97-AF65-F5344CB8AC3E}">
        <p14:creationId xmlns:p14="http://schemas.microsoft.com/office/powerpoint/2010/main" val="1075685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Review these lecture notes tomorrow, then 6 days from now before you go to sleep. On the 7</a:t>
            </a:r>
            <a:r>
              <a:rPr lang="en-CA" baseline="30000" dirty="0"/>
              <a:t>th</a:t>
            </a:r>
            <a:r>
              <a:rPr lang="en-CA" dirty="0"/>
              <a:t> day from now, you'll do fine on the quiz.</a:t>
            </a:r>
          </a:p>
          <a:p>
            <a:r>
              <a:rPr lang="en-CA" dirty="0"/>
              <a:t>https://www.google.ca/search?q=Ebbinghaus+forgetting+curve</a:t>
            </a:r>
          </a:p>
          <a:p>
            <a:r>
              <a:rPr lang="en-CA" dirty="0"/>
              <a:t>https://uwaterloo.ca/campus-wellness/curve-forgetting</a:t>
            </a:r>
          </a:p>
          <a:p>
            <a:r>
              <a:rPr lang="en-CA" dirty="0"/>
              <a:t>On day 1, at the beginning of the lecture, you go in knowing little of what might be said ( 0% baseline). At the end of the lecture you know 100% of what you know, however well you know it (where the curve rises to its highest point).</a:t>
            </a:r>
          </a:p>
          <a:p>
            <a:r>
              <a:rPr lang="en-CA" dirty="0"/>
              <a:t>By day 2, if you have done nothing with the information you learned in that lecture, didn't think about it again or read it again, you may have lost 50%-80% of what you learned.</a:t>
            </a:r>
          </a:p>
          <a:p>
            <a:r>
              <a:rPr lang="en-CA" dirty="0"/>
              <a:t>By day 7, we remember even less, and by day 30, we retain about 2%-3% of the original hour. It's pretty much gone…you know this. Have you ever wondered when taking a quiz or writing an exam, "Where did </a:t>
            </a:r>
            <a:r>
              <a:rPr lang="en-CA" i="1" dirty="0"/>
              <a:t>this </a:t>
            </a:r>
            <a:r>
              <a:rPr lang="en-CA" dirty="0"/>
              <a:t>question come from?"</a:t>
            </a:r>
          </a:p>
          <a:p>
            <a:endParaRPr lang="en-US" dirty="0"/>
          </a:p>
          <a:p>
            <a:r>
              <a:rPr lang="en-CA" dirty="0"/>
              <a:t>You can change the shape of the curve! Reprocessing the same chunk of information sends a big signal to your brain to hold onto that data. When the same thing is repeated, your brain says, "Oh - there it is again, I better keep that." When you are exposed to the same information repeatedly, it takes less and less time to "activate" the information in your long term memory and it becomes easier for you to retrieve the information when you need it.</a:t>
            </a:r>
          </a:p>
          <a:p>
            <a:endParaRPr lang="en-CA" dirty="0"/>
          </a:p>
          <a:p>
            <a:r>
              <a:rPr lang="en-CA" dirty="0"/>
              <a:t>Here's the process: </a:t>
            </a:r>
          </a:p>
          <a:p>
            <a:r>
              <a:rPr lang="en-CA" dirty="0"/>
              <a:t>after a good night's sleep and within 24 hours of getting the information, spend 10 minutes reviewing and you will raise the remembering curve to almost 100% again. A week later (Day 7), it takes 5 minutes to "reactivate" the same material and raise the curve back up. By Day 30, your brain will need 2-4 minutes of review to not only remember what you knew on Day 1 but will likely </a:t>
            </a:r>
            <a:r>
              <a:rPr lang="en-CA" i="1" dirty="0"/>
              <a:t>understand </a:t>
            </a:r>
            <a:r>
              <a:rPr lang="en-CA" dirty="0"/>
              <a:t>more than you did then. During the test, you'll think, "Hey, I know where that question came from…"</a:t>
            </a:r>
          </a:p>
          <a:p>
            <a:endParaRPr lang="en-CA" dirty="0"/>
          </a:p>
          <a:p>
            <a:r>
              <a:rPr lang="en-CA" dirty="0"/>
              <a:t>Often students feel they can't possibly make time for a review session every day in their schedules – students have trouble keeping up as it is. However, this review is a pro-active investment of less than one-half hour of your time. If you don't review, you will need to spend 40-50 minutes </a:t>
            </a:r>
            <a:r>
              <a:rPr lang="en-CA" i="1" dirty="0"/>
              <a:t>re-learning </a:t>
            </a:r>
            <a:r>
              <a:rPr lang="en-CA" dirty="0"/>
              <a:t>each hour of material later. So, if you don't have time now, exactly when are you going to have that kind of time in the future when things get even busier? </a:t>
            </a:r>
          </a:p>
        </p:txBody>
      </p:sp>
      <p:sp>
        <p:nvSpPr>
          <p:cNvPr id="4" name="Slide Number Placeholder 3"/>
          <p:cNvSpPr>
            <a:spLocks noGrp="1"/>
          </p:cNvSpPr>
          <p:nvPr>
            <p:ph type="sldNum" sz="quarter" idx="10"/>
          </p:nvPr>
        </p:nvSpPr>
        <p:spPr/>
        <p:txBody>
          <a:bodyPr/>
          <a:lstStyle/>
          <a:p>
            <a:fld id="{872D4F22-4051-4F28-9B90-CE898DB336CD}" type="slidenum">
              <a:rPr lang="en-CA" smtClean="0"/>
              <a:t>17</a:t>
            </a:fld>
            <a:endParaRPr lang="en-CA"/>
          </a:p>
        </p:txBody>
      </p:sp>
    </p:spTree>
    <p:extLst>
      <p:ext uri="{BB962C8B-B14F-4D97-AF65-F5344CB8AC3E}">
        <p14:creationId xmlns:p14="http://schemas.microsoft.com/office/powerpoint/2010/main" val="536144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In the beginning </a:t>
            </a:r>
            <a:r>
              <a:rPr lang="en-CA" dirty="0"/>
              <a:t>of the program, </a:t>
            </a:r>
            <a:br>
              <a:rPr lang="en-CA" dirty="0"/>
            </a:br>
            <a:r>
              <a:rPr lang="en-CA" dirty="0"/>
              <a:t>students </a:t>
            </a:r>
            <a:r>
              <a:rPr lang="en-CA" b="1" dirty="0"/>
              <a:t>vary widely</a:t>
            </a:r>
            <a:r>
              <a:rPr lang="en-CA" dirty="0"/>
              <a:t> in their computing "literacy" and overall programming abilities. </a:t>
            </a:r>
          </a:p>
          <a:p>
            <a:r>
              <a:rPr lang="en-CA" b="1" dirty="0"/>
              <a:t>By the end </a:t>
            </a:r>
            <a:r>
              <a:rPr lang="en-CA" dirty="0"/>
              <a:t>of the program, there is </a:t>
            </a:r>
            <a:r>
              <a:rPr lang="en-CA" b="1" dirty="0"/>
              <a:t>little difference</a:t>
            </a:r>
            <a:r>
              <a:rPr lang="en-CA" dirty="0"/>
              <a:t>. Entrance experience is NOT correlated with graduating GPA.</a:t>
            </a:r>
          </a:p>
          <a:p>
            <a:r>
              <a:rPr lang="en-CA" dirty="0"/>
              <a:t>Humans naturally compare themselves to others:</a:t>
            </a:r>
            <a:br>
              <a:rPr lang="en-CA" dirty="0"/>
            </a:br>
            <a:r>
              <a:rPr lang="en-CA" dirty="0"/>
              <a:t>it's good for self-motivation but bad for self-evaluation/esteem.</a:t>
            </a:r>
            <a:br>
              <a:rPr lang="en-CA" dirty="0"/>
            </a:br>
            <a:r>
              <a:rPr lang="en-CA" i="1" dirty="0"/>
              <a:t>“</a:t>
            </a:r>
            <a:r>
              <a:rPr lang="en-CA" b="1" i="1" dirty="0"/>
              <a:t>Comparison is the thief of joy.</a:t>
            </a:r>
            <a:r>
              <a:rPr lang="en-CA" i="1" dirty="0"/>
              <a:t>”</a:t>
            </a:r>
            <a:r>
              <a:rPr lang="en-CA" dirty="0"/>
              <a:t> —</a:t>
            </a:r>
            <a:r>
              <a:rPr lang="en-CA" sz="1050" dirty="0"/>
              <a:t>Theodore Roosevelt</a:t>
            </a:r>
          </a:p>
          <a:p>
            <a:endParaRPr lang="en-CA" sz="1050" dirty="0"/>
          </a:p>
          <a:p>
            <a:r>
              <a:rPr lang="en-US" dirty="0"/>
              <a:t>How did you learn to ride a bicycle? …How?</a:t>
            </a:r>
            <a:br>
              <a:rPr lang="en-US" dirty="0"/>
            </a:br>
            <a:r>
              <a:rPr lang="en-US" b="1" dirty="0"/>
              <a:t>Not by falling off, that was learning how NOT to ride a bicycle. You learned by getting on again.</a:t>
            </a:r>
          </a:p>
          <a:p>
            <a:r>
              <a:rPr lang="en-US" dirty="0"/>
              <a:t>Lots of people obviously already knew how to ride a bicycle – you didn't – but you didn't compare yourself </a:t>
            </a:r>
            <a:r>
              <a:rPr lang="en-CA" noProof="0" dirty="0"/>
              <a:t>unfavourably</a:t>
            </a:r>
            <a:r>
              <a:rPr lang="en-US" dirty="0"/>
              <a:t> to them. Why not?</a:t>
            </a:r>
          </a:p>
          <a:p>
            <a:r>
              <a:rPr lang="en-US" b="1" dirty="0"/>
              <a:t>Everyone accepts riding is a skill no one is born; it has to be learned, that it is OK to fall off, that if you are willing to get back on again, you will learn to do it. How many people do you know who ever said, "Yeah, I tried bicycle riding but it wasn't for me. I don't think I'm cut out for it so I just walk."? Hmmm? How many?</a:t>
            </a:r>
            <a:endParaRPr lang="en-CA" b="1" dirty="0"/>
          </a:p>
          <a:p>
            <a:endParaRPr lang="en-CA" dirty="0"/>
          </a:p>
          <a:p>
            <a:r>
              <a:rPr lang="en-CA" dirty="0"/>
              <a:t>https://www.theglobeandmail.com/life/facts-and-arguments/i-am-25-years-old-and-i-cant-ride-a-bike/article14147665/</a:t>
            </a:r>
          </a:p>
          <a:p>
            <a:r>
              <a:rPr lang="en-CA" dirty="0"/>
              <a:t>https://en.wikipedia.org/wiki/Social_comparison_theory</a:t>
            </a:r>
          </a:p>
          <a:p>
            <a:r>
              <a:rPr lang="en-CA" sz="1300" b="1" dirty="0"/>
              <a:t>individuals evaluate their abilities by comparing themselves to others </a:t>
            </a:r>
            <a:r>
              <a:rPr lang="en-CA" sz="1300" dirty="0"/>
              <a:t>in order to reduce uncertainty in these domains, and learn how to define the self. (Festinger, 1954)</a:t>
            </a:r>
          </a:p>
          <a:p>
            <a:r>
              <a:rPr lang="en-US" sz="1300" dirty="0"/>
              <a:t>https://www.psychologytoday.com/basics/social-comparison-theory</a:t>
            </a:r>
          </a:p>
          <a:p>
            <a:r>
              <a:rPr lang="en-US" sz="1300" dirty="0"/>
              <a:t>http://www.cnn.com/2015/10/27/health/comparing-yourself-with-peers/index.html</a:t>
            </a:r>
          </a:p>
          <a:p>
            <a:r>
              <a:rPr lang="en-CA" sz="1300" dirty="0" err="1"/>
              <a:t>Galinksy</a:t>
            </a:r>
            <a:r>
              <a:rPr lang="en-CA" sz="1300" dirty="0"/>
              <a:t> and Schweitzer (2015) write that "when it comes to using social comparison to boost your own motivation, here is the key rule to keep in mind: Seek favorable comparisons if you want to feel happier, and seek unfavorable comparisons if you want to push yourself harder."</a:t>
            </a:r>
            <a:endParaRPr lang="en-US" sz="1300" dirty="0"/>
          </a:p>
          <a:p>
            <a:endParaRPr lang="en-US" sz="1300" dirty="0"/>
          </a:p>
        </p:txBody>
      </p:sp>
      <p:sp>
        <p:nvSpPr>
          <p:cNvPr id="4" name="Slide Number Placeholder 3"/>
          <p:cNvSpPr>
            <a:spLocks noGrp="1"/>
          </p:cNvSpPr>
          <p:nvPr>
            <p:ph type="sldNum" sz="quarter" idx="10"/>
          </p:nvPr>
        </p:nvSpPr>
        <p:spPr/>
        <p:txBody>
          <a:bodyPr/>
          <a:lstStyle/>
          <a:p>
            <a:fld id="{872D4F22-4051-4F28-9B90-CE898DB336CD}" type="slidenum">
              <a:rPr lang="en-CA" smtClean="0"/>
              <a:t>18</a:t>
            </a:fld>
            <a:endParaRPr lang="en-CA"/>
          </a:p>
        </p:txBody>
      </p:sp>
    </p:spTree>
    <p:extLst>
      <p:ext uri="{BB962C8B-B14F-4D97-AF65-F5344CB8AC3E}">
        <p14:creationId xmlns:p14="http://schemas.microsoft.com/office/powerpoint/2010/main" val="1965820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Highly recommended for both genders. Her TED talk is worth 12 minutes of your time. These slides will be available later today.</a:t>
            </a:r>
          </a:p>
          <a:p>
            <a:endParaRPr lang="en-CA" dirty="0"/>
          </a:p>
        </p:txBody>
      </p:sp>
      <p:sp>
        <p:nvSpPr>
          <p:cNvPr id="4" name="Slide Number Placeholder 3"/>
          <p:cNvSpPr>
            <a:spLocks noGrp="1"/>
          </p:cNvSpPr>
          <p:nvPr>
            <p:ph type="sldNum" sz="quarter" idx="5"/>
          </p:nvPr>
        </p:nvSpPr>
        <p:spPr/>
        <p:txBody>
          <a:bodyPr/>
          <a:lstStyle/>
          <a:p>
            <a:fld id="{872D4F22-4051-4F28-9B90-CE898DB336CD}" type="slidenum">
              <a:rPr lang="en-CA" smtClean="0"/>
              <a:t>19</a:t>
            </a:fld>
            <a:endParaRPr lang="en-CA"/>
          </a:p>
        </p:txBody>
      </p:sp>
    </p:spTree>
    <p:extLst>
      <p:ext uri="{BB962C8B-B14F-4D97-AF65-F5344CB8AC3E}">
        <p14:creationId xmlns:p14="http://schemas.microsoft.com/office/powerpoint/2010/main" val="2650554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slides will be available to you</a:t>
            </a:r>
          </a:p>
          <a:p>
            <a:r>
              <a:rPr lang="en-CA" dirty="0"/>
              <a:t>That does not mean you don't have to take notes</a:t>
            </a:r>
          </a:p>
          <a:p>
            <a:r>
              <a:rPr lang="en-CA" dirty="0"/>
              <a:t>Your notes are not for the data and info you hear and see – </a:t>
            </a:r>
          </a:p>
          <a:p>
            <a:r>
              <a:rPr lang="en-CA" dirty="0"/>
              <a:t>Write down your questions, topics of interest, topics that you want to investigate further.</a:t>
            </a:r>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3066235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start of the agenda question, </a:t>
            </a:r>
            <a:r>
              <a:rPr lang="en-US" sz="1200" dirty="0"/>
              <a:t>If you had it all, where would you put it? </a:t>
            </a:r>
            <a:endParaRPr lang="en-US" dirty="0"/>
          </a:p>
          <a:p>
            <a:r>
              <a:rPr lang="en-US" dirty="0"/>
              <a:t>Information is usually stored in an organized, hierarchical fashion.</a:t>
            </a:r>
          </a:p>
        </p:txBody>
      </p:sp>
      <p:sp>
        <p:nvSpPr>
          <p:cNvPr id="4" name="Slide Number Placeholder 3"/>
          <p:cNvSpPr>
            <a:spLocks noGrp="1"/>
          </p:cNvSpPr>
          <p:nvPr>
            <p:ph type="sldNum" sz="quarter" idx="10"/>
          </p:nvPr>
        </p:nvSpPr>
        <p:spPr/>
        <p:txBody>
          <a:bodyPr/>
          <a:lstStyle/>
          <a:p>
            <a:fld id="{872D4F22-4051-4F28-9B90-CE898DB336CD}" type="slidenum">
              <a:rPr lang="en-CA" smtClean="0"/>
              <a:t>20</a:t>
            </a:fld>
            <a:endParaRPr lang="en-CA"/>
          </a:p>
        </p:txBody>
      </p:sp>
    </p:spTree>
    <p:extLst>
      <p:ext uri="{BB962C8B-B14F-4D97-AF65-F5344CB8AC3E}">
        <p14:creationId xmlns:p14="http://schemas.microsoft.com/office/powerpoint/2010/main" val="3855955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general, you probably know this already. However, the terms volatile, non-volatile, primary, secondary, and persistently should be clear in a programmer's mind.</a:t>
            </a: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RAM – Random Access Memory</a:t>
            </a:r>
          </a:p>
          <a:p>
            <a:pPr rtl="0"/>
            <a:r>
              <a:rPr lang="en-CA" sz="1200" b="0" i="0" kern="1200" dirty="0">
                <a:solidFill>
                  <a:schemeClr val="tx1"/>
                </a:solidFill>
                <a:effectLst/>
                <a:latin typeface="+mn-lt"/>
                <a:ea typeface="+mn-ea"/>
                <a:cs typeface="+mn-cs"/>
              </a:rPr>
              <a:t>CPU: central processing unit, or processor. Runs your computer. general workhorse. Capable of many different operations and memory transfers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FPU:  Floating Point Unit.</a:t>
            </a:r>
          </a:p>
          <a:p>
            <a:pPr rtl="0"/>
            <a:r>
              <a:rPr lang="en-CA" sz="1200" b="0" i="0" kern="1200" dirty="0">
                <a:solidFill>
                  <a:schemeClr val="tx1"/>
                </a:solidFill>
                <a:effectLst/>
                <a:latin typeface="+mn-lt"/>
                <a:ea typeface="+mn-ea"/>
                <a:cs typeface="+mn-cs"/>
              </a:rPr>
              <a:t>GPU: graphics processing unit, or graphics card. Runs your graphics: video rendering, image rotation, shadowing, compression, …  GPU’s are tuned for massively parallel calculations for use in video and image processing. Machine learning and crypto enthusiasts used the GPU parallel math capabilities to speed up their algorithms – faster on a GPU than on a CPU</a:t>
            </a:r>
          </a:p>
          <a:p>
            <a:pPr rtl="0"/>
            <a:r>
              <a:rPr lang="en-CA" sz="1200" b="0" i="0" kern="1200" dirty="0">
                <a:solidFill>
                  <a:schemeClr val="tx1"/>
                </a:solidFill>
                <a:effectLst/>
                <a:latin typeface="+mn-lt"/>
                <a:ea typeface="+mn-ea"/>
                <a:cs typeface="+mn-cs"/>
              </a:rPr>
              <a:t>TPU: tensor coprocessing unit. Runs the ASIC for neural network machine learning</a:t>
            </a:r>
            <a:r>
              <a:rPr lang="en-CA" sz="1200" b="0" i="0" kern="1200" noProof="0" dirty="0">
                <a:solidFill>
                  <a:schemeClr val="tx1"/>
                </a:solidFill>
                <a:effectLst/>
                <a:latin typeface="+mn-lt"/>
                <a:ea typeface="+mn-ea"/>
                <a:cs typeface="+mn-cs"/>
              </a:rPr>
              <a:t>. accelerate neural computations (matrix-matrix and vector-matrix), cheaper and faster than GPU for Machine Learning -- deep learning (</a:t>
            </a:r>
            <a:r>
              <a:rPr lang="en-CA" sz="1200" b="0" i="0" kern="1200" dirty="0">
                <a:solidFill>
                  <a:schemeClr val="tx1"/>
                </a:solidFill>
                <a:effectLst/>
                <a:latin typeface="+mn-lt"/>
                <a:ea typeface="+mn-ea"/>
                <a:cs typeface="+mn-cs"/>
              </a:rPr>
              <a:t>TensorFlow</a:t>
            </a:r>
            <a:r>
              <a:rPr lang="en-CA" sz="1200" b="0" i="0" kern="1200" noProof="0" dirty="0">
                <a:solidFill>
                  <a:schemeClr val="tx1"/>
                </a:solidFill>
                <a:effectLst/>
                <a:latin typeface="+mn-lt"/>
                <a:ea typeface="+mn-ea"/>
                <a:cs typeface="+mn-cs"/>
              </a:rPr>
              <a:t>) and neural networks</a:t>
            </a:r>
          </a:p>
          <a:p>
            <a:pPr rtl="0"/>
            <a:r>
              <a:rPr lang="en-CA" sz="1200" b="0" i="0" kern="1200" noProof="0" dirty="0">
                <a:solidFill>
                  <a:schemeClr val="tx1"/>
                </a:solidFill>
                <a:effectLst/>
                <a:latin typeface="+mn-lt"/>
                <a:ea typeface="+mn-ea"/>
                <a:cs typeface="+mn-cs"/>
              </a:rPr>
              <a:t>ASIC: application specific integrated circuit. A customised circuit for a very specific use (rather than general purpose).</a:t>
            </a:r>
          </a:p>
          <a:p>
            <a:pPr marL="0" marR="0" lvl="0" indent="0" algn="l" defTabSz="966612"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defTabSz="966612">
              <a:defRPr/>
            </a:pPr>
            <a:r>
              <a:rPr lang="en-CA" sz="1200" b="0" i="0" kern="1200" dirty="0">
                <a:solidFill>
                  <a:schemeClr val="tx1"/>
                </a:solidFill>
                <a:effectLst/>
                <a:latin typeface="+mn-lt"/>
                <a:ea typeface="+mn-ea"/>
                <a:cs typeface="+mn-cs"/>
              </a:rPr>
              <a:t>https://www.quora.com/How-can-CPU-FPU-and-GPU-be-explained-compared-and-contrasted</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https://www.quora.com/How-different-is-a-TPU-from-GPU</a:t>
            </a:r>
          </a:p>
          <a:p>
            <a:pPr defTabSz="966612">
              <a:defRPr/>
            </a:pPr>
            <a:endParaRPr lang="en-CA" sz="1200" b="0" i="0" kern="1200" dirty="0">
              <a:solidFill>
                <a:schemeClr val="tx1"/>
              </a:solidFill>
              <a:effectLst/>
              <a:latin typeface="+mn-lt"/>
              <a:ea typeface="+mn-ea"/>
              <a:cs typeface="+mn-cs"/>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ROM – Read Only Memory </a:t>
            </a:r>
          </a:p>
          <a:p>
            <a:pPr defTabSz="966612">
              <a:defRPr/>
            </a:pPr>
            <a:r>
              <a:rPr lang="en-CA" sz="1200" b="0" i="0" kern="1200" dirty="0">
                <a:solidFill>
                  <a:schemeClr val="tx1"/>
                </a:solidFill>
                <a:effectLst/>
                <a:latin typeface="+mn-lt"/>
                <a:ea typeface="+mn-ea"/>
                <a:cs typeface="+mn-cs"/>
              </a:rPr>
              <a:t>WOM – Write Only Memory (kidding)</a:t>
            </a:r>
          </a:p>
          <a:p>
            <a:pPr defTabSz="966612">
              <a:defRPr/>
            </a:pPr>
            <a:endParaRPr lang="en-CA" sz="1200" b="0" i="0" kern="1200" dirty="0">
              <a:solidFill>
                <a:schemeClr val="tx1"/>
              </a:solidFill>
              <a:effectLst/>
              <a:latin typeface="+mn-lt"/>
              <a:ea typeface="+mn-ea"/>
              <a:cs typeface="+mn-cs"/>
            </a:endParaRPr>
          </a:p>
          <a:p>
            <a:pPr defTabSz="966612">
              <a:defRPr/>
            </a:pPr>
            <a:r>
              <a:rPr lang="en-CA" dirty="0"/>
              <a:t>Persistently = permanently.</a:t>
            </a:r>
          </a:p>
          <a:p>
            <a:pPr defTabSz="966612">
              <a:defRPr/>
            </a:pPr>
            <a:r>
              <a:rPr lang="en-CA" dirty="0"/>
              <a:t>A file or set of data may be quite large and will not always fit into RAM. The CPU works only on portions of a file at a time, i.e. data elements (size &amp; type, e.g. char or int) are used in RAM which come from fields in a record; a file contains many records which have similar information. E.g. a file of Seneca courses contains a record for each class; each record contains fields for course code, section code, room number, instructor, day-of-week &amp; from/to times, … A file is a grouping of related records.</a:t>
            </a:r>
            <a:endParaRPr lang="en-US" dirty="0"/>
          </a:p>
          <a:p>
            <a:pPr defTabSz="966612">
              <a:defRPr/>
            </a:pPr>
            <a:endParaRPr lang="en-US" dirty="0"/>
          </a:p>
          <a:p>
            <a:pPr defTabSz="966612">
              <a:defRPr/>
            </a:pPr>
            <a:r>
              <a:rPr lang="en-US" dirty="0"/>
              <a:t>https://en.wikipedia.org/wiki/Volatile_memory</a:t>
            </a:r>
          </a:p>
          <a:p>
            <a:pPr defTabSz="966612">
              <a:defRPr/>
            </a:pPr>
            <a:r>
              <a:rPr lang="en-US" dirty="0"/>
              <a:t>https://en.wikipedia.org/wiki/Non-volatile_memory</a:t>
            </a:r>
          </a:p>
          <a:p>
            <a:pPr defTabSz="966612">
              <a:defRPr/>
            </a:pPr>
            <a:endParaRPr lang="en-US" dirty="0"/>
          </a:p>
          <a:p>
            <a:pPr defTabSz="966612">
              <a:defRPr/>
            </a:pPr>
            <a:r>
              <a:rPr lang="en-US" dirty="0"/>
              <a:t>Relative performance from https://www.enterprisestorageforum.com/storage-hardware/ssd-vs-hdd-speed.html</a:t>
            </a:r>
          </a:p>
          <a:p>
            <a:pPr defTabSz="966612">
              <a:defRPr/>
            </a:pPr>
            <a:r>
              <a:rPr lang="en-US" dirty="0"/>
              <a:t>If HDD is 10ms, SSD would be 2.25ms, DRAM would be 0.00001ms or 10ns to 0.0001ms or 100ns, CPU cache would be 0.00001ms or 1ns to 0.00001ms or 10ns, CPU register would be 0.000001ms or 0.11ns. Overall, DRAM is ~100,000 to 1M times faster than HDD.  CPU cache is an order of magnitude faster than DRAM, and CPU registers are an order of magnitude faster </a:t>
            </a:r>
            <a:r>
              <a:rPr lang="en-US"/>
              <a:t>than CPU cache</a:t>
            </a:r>
            <a:r>
              <a:rPr lang="en-US" dirty="0"/>
              <a:t>.</a:t>
            </a:r>
          </a:p>
        </p:txBody>
      </p:sp>
      <p:sp>
        <p:nvSpPr>
          <p:cNvPr id="4" name="Slide Number Placeholder 3"/>
          <p:cNvSpPr>
            <a:spLocks noGrp="1"/>
          </p:cNvSpPr>
          <p:nvPr>
            <p:ph type="sldNum" sz="quarter" idx="10"/>
          </p:nvPr>
        </p:nvSpPr>
        <p:spPr/>
        <p:txBody>
          <a:bodyPr/>
          <a:lstStyle/>
          <a:p>
            <a:fld id="{872D4F22-4051-4F28-9B90-CE898DB336CD}" type="slidenum">
              <a:rPr lang="en-CA" smtClean="0"/>
              <a:t>21</a:t>
            </a:fld>
            <a:endParaRPr lang="en-CA"/>
          </a:p>
        </p:txBody>
      </p:sp>
    </p:spTree>
    <p:extLst>
      <p:ext uri="{BB962C8B-B14F-4D97-AF65-F5344CB8AC3E}">
        <p14:creationId xmlns:p14="http://schemas.microsoft.com/office/powerpoint/2010/main" val="1472923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CA" sz="1200" kern="1200" dirty="0">
                <a:solidFill>
                  <a:schemeClr val="tx1"/>
                </a:solidFill>
                <a:effectLst/>
                <a:latin typeface="+mn-lt"/>
                <a:ea typeface="+mn-ea"/>
                <a:cs typeface="+mn-cs"/>
              </a:rPr>
              <a:t>For PCs and small servers: HDDs and SSDs can be mounted internally for high performance or via USB flash/portable/external for simple backups. </a:t>
            </a:r>
          </a:p>
          <a:p>
            <a:pPr defTabSz="966612">
              <a:defRPr/>
            </a:pPr>
            <a:endParaRPr lang="en-CA" sz="1200" kern="1200" dirty="0">
              <a:solidFill>
                <a:schemeClr val="tx1"/>
              </a:solidFill>
              <a:effectLst/>
              <a:latin typeface="+mn-lt"/>
              <a:ea typeface="+mn-ea"/>
              <a:cs typeface="+mn-cs"/>
            </a:endParaRPr>
          </a:p>
          <a:p>
            <a:pPr defTabSz="966612">
              <a:defRPr/>
            </a:pPr>
            <a:r>
              <a:rPr lang="en-CA" sz="1200" kern="1200" dirty="0">
                <a:solidFill>
                  <a:schemeClr val="tx1"/>
                </a:solidFill>
                <a:effectLst/>
                <a:latin typeface="+mn-lt"/>
                <a:ea typeface="+mn-ea"/>
                <a:cs typeface="+mn-cs"/>
              </a:rPr>
              <a:t>SSDs and HDDs are used in all sizes of systems. High capacity Blu Ray (BD) discs and LTO are used in enterprise backup systems.</a:t>
            </a:r>
          </a:p>
          <a:p>
            <a:pPr defTabSz="966612">
              <a:defRPr/>
            </a:pPr>
            <a:r>
              <a:rPr lang="en-CA" sz="1200" kern="1200" dirty="0">
                <a:solidFill>
                  <a:schemeClr val="tx1"/>
                </a:solidFill>
                <a:effectLst/>
                <a:latin typeface="+mn-lt"/>
                <a:ea typeface="+mn-ea"/>
                <a:cs typeface="+mn-cs"/>
              </a:rPr>
              <a:t>The term "enterprise" when used in the ICT context means large organizations and/or large-scale systems.</a:t>
            </a:r>
          </a:p>
          <a:p>
            <a:pPr defTabSz="966612">
              <a:defRPr/>
            </a:pPr>
            <a:r>
              <a:rPr lang="en-CA" sz="1200" kern="1200" dirty="0">
                <a:solidFill>
                  <a:schemeClr val="tx1"/>
                </a:solidFill>
                <a:effectLst/>
                <a:latin typeface="+mn-lt"/>
                <a:ea typeface="+mn-ea"/>
                <a:cs typeface="+mn-cs"/>
              </a:rPr>
              <a:t>See </a:t>
            </a:r>
            <a:r>
              <a:rPr lang="en-CA" sz="1200" b="1" kern="1200" dirty="0">
                <a:solidFill>
                  <a:schemeClr val="tx1"/>
                </a:solidFill>
                <a:effectLst/>
                <a:latin typeface="+mn-lt"/>
                <a:ea typeface="+mn-ea"/>
                <a:cs typeface="+mn-cs"/>
              </a:rPr>
              <a:t>https://en.wikipedia.org/wiki/Enterprise_software</a:t>
            </a:r>
            <a:r>
              <a:rPr lang="en-CA" sz="1200" kern="1200" dirty="0">
                <a:solidFill>
                  <a:schemeClr val="tx1"/>
                </a:solidFill>
                <a:effectLst/>
                <a:latin typeface="+mn-lt"/>
                <a:ea typeface="+mn-ea"/>
                <a:cs typeface="+mn-cs"/>
              </a:rPr>
              <a:t> for a general sense of the term's use.</a:t>
            </a:r>
          </a:p>
          <a:p>
            <a:pPr defTabSz="966612">
              <a:defRPr/>
            </a:pPr>
            <a:endParaRPr lang="en-CA" sz="1200" kern="1200" dirty="0">
              <a:solidFill>
                <a:schemeClr val="tx1"/>
              </a:solidFill>
              <a:effectLst/>
              <a:latin typeface="+mn-lt"/>
              <a:ea typeface="+mn-ea"/>
              <a:cs typeface="+mn-cs"/>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USB attached devices are not used in enterprise data centers but are very handy for casual personal and small server 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USB drives have low performance but high flexibility. Flash / pen / thumb drives are small cost &amp; small capacity, low performance but highly portable, robust, and convenient. But are high cost per GB.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portable</a:t>
            </a:r>
            <a:r>
              <a:rPr lang="en-US" dirty="0"/>
              <a:t>" drives powered by the USB connection have larger capacity than flash drives but smaller capacity than externals.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"external</a:t>
            </a:r>
            <a:r>
              <a:rPr lang="en-US" b="0" dirty="0"/>
              <a:t>"</a:t>
            </a:r>
            <a:r>
              <a:rPr lang="en-US" b="1" dirty="0"/>
              <a:t> </a:t>
            </a:r>
            <a:r>
              <a:rPr lang="en-US" b="0" dirty="0"/>
              <a:t>drives </a:t>
            </a:r>
            <a:r>
              <a:rPr lang="en-US" dirty="0"/>
              <a:t>are larger capacity units needing their own power supply because they usually run HDDs within the enclosure.</a:t>
            </a:r>
          </a:p>
          <a:p>
            <a:endParaRPr lang="en-CA" dirty="0"/>
          </a:p>
          <a:p>
            <a:r>
              <a:rPr lang="en-CA" sz="1200" kern="1200" dirty="0">
                <a:solidFill>
                  <a:schemeClr val="tx1"/>
                </a:solidFill>
                <a:effectLst/>
                <a:latin typeface="+mn-lt"/>
                <a:ea typeface="+mn-ea"/>
                <a:cs typeface="+mn-cs"/>
              </a:rPr>
              <a:t>https://en.wikipedia.org/wiki/USB_flash_drive</a:t>
            </a:r>
          </a:p>
          <a:p>
            <a:r>
              <a:rPr lang="en-CA" sz="1200" kern="1200" dirty="0">
                <a:solidFill>
                  <a:schemeClr val="tx1"/>
                </a:solidFill>
                <a:effectLst/>
                <a:latin typeface="+mn-lt"/>
                <a:ea typeface="+mn-ea"/>
                <a:cs typeface="+mn-cs"/>
              </a:rPr>
              <a:t>https://www.premiumusb.com/blog/whats-in-a-name-usb-flash-drive-synonyms</a:t>
            </a:r>
          </a:p>
          <a:p>
            <a:r>
              <a:rPr lang="en-CA" sz="1200" kern="1200" dirty="0">
                <a:solidFill>
                  <a:schemeClr val="tx1"/>
                </a:solidFill>
                <a:effectLst/>
                <a:latin typeface="+mn-lt"/>
                <a:ea typeface="+mn-ea"/>
                <a:cs typeface="+mn-cs"/>
              </a:rPr>
              <a:t>https://www.premiumusb.com/blog/how-long-can-usb-drives-last</a:t>
            </a:r>
          </a:p>
          <a:p>
            <a:r>
              <a:rPr lang="en-CA" sz="1200" kern="1200" dirty="0">
                <a:solidFill>
                  <a:schemeClr val="tx1"/>
                </a:solidFill>
                <a:effectLst/>
                <a:latin typeface="+mn-lt"/>
                <a:ea typeface="+mn-ea"/>
                <a:cs typeface="+mn-cs"/>
              </a:rPr>
              <a:t>http://searchstorage.techtarget.com/definition/USB-drive</a:t>
            </a:r>
          </a:p>
          <a:p>
            <a:r>
              <a:rPr lang="en-CA" sz="1200" kern="1200" dirty="0">
                <a:solidFill>
                  <a:schemeClr val="tx1"/>
                </a:solidFill>
                <a:effectLst/>
                <a:latin typeface="+mn-lt"/>
                <a:ea typeface="+mn-ea"/>
                <a:cs typeface="+mn-cs"/>
              </a:rPr>
              <a:t>https://www.makeuseof.com/tag/hard-drives-ssds-flash-drives-how-long-will-your-storage-media-last/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Usually </a:t>
            </a:r>
            <a:r>
              <a:rPr lang="en-CA" sz="1200" b="1" kern="1200" dirty="0">
                <a:solidFill>
                  <a:schemeClr val="tx1"/>
                </a:solidFill>
                <a:effectLst/>
                <a:latin typeface="+mn-lt"/>
                <a:ea typeface="+mn-ea"/>
                <a:cs typeface="+mn-cs"/>
              </a:rPr>
              <a:t>disk</a:t>
            </a:r>
            <a:r>
              <a:rPr lang="en-CA" sz="1200" kern="1200" dirty="0">
                <a:solidFill>
                  <a:schemeClr val="tx1"/>
                </a:solidFill>
                <a:effectLst/>
                <a:latin typeface="+mn-lt"/>
                <a:ea typeface="+mn-ea"/>
                <a:cs typeface="+mn-cs"/>
              </a:rPr>
              <a:t> refers to magnetic storage, </a:t>
            </a:r>
            <a:r>
              <a:rPr lang="en-CA" sz="1200" b="1" kern="1200" dirty="0">
                <a:solidFill>
                  <a:schemeClr val="tx1"/>
                </a:solidFill>
                <a:effectLst/>
                <a:latin typeface="+mn-lt"/>
                <a:ea typeface="+mn-ea"/>
                <a:cs typeface="+mn-cs"/>
              </a:rPr>
              <a:t>disc</a:t>
            </a:r>
            <a:r>
              <a:rPr lang="en-CA" sz="1200" kern="1200" dirty="0">
                <a:solidFill>
                  <a:schemeClr val="tx1"/>
                </a:solidFill>
                <a:effectLst/>
                <a:latin typeface="+mn-lt"/>
                <a:ea typeface="+mn-ea"/>
                <a:cs typeface="+mn-cs"/>
              </a:rPr>
              <a:t> refers to optical storage. </a:t>
            </a:r>
          </a:p>
          <a:p>
            <a:r>
              <a:rPr lang="en-CA" sz="1200" kern="1200" dirty="0">
                <a:solidFill>
                  <a:schemeClr val="tx1"/>
                </a:solidFill>
                <a:effectLst/>
                <a:latin typeface="+mn-lt"/>
                <a:ea typeface="+mn-ea"/>
                <a:cs typeface="+mn-cs"/>
              </a:rPr>
              <a:t>Consumer discs used as distribution media are "stamped", i.e. replicated, in mass quantities. Industry use of discs are individually burned.</a:t>
            </a:r>
          </a:p>
          <a:p>
            <a:r>
              <a:rPr lang="en-US" sz="1200" b="1" kern="1200" dirty="0">
                <a:solidFill>
                  <a:schemeClr val="tx1"/>
                </a:solidFill>
                <a:effectLst/>
                <a:latin typeface="+mn-lt"/>
                <a:ea typeface="+mn-ea"/>
                <a:cs typeface="+mn-cs"/>
              </a:rPr>
              <a:t>CD</a:t>
            </a:r>
            <a:r>
              <a:rPr lang="en-US" sz="1200" kern="1200" dirty="0">
                <a:solidFill>
                  <a:schemeClr val="tx1"/>
                </a:solidFill>
                <a:effectLst/>
                <a:latin typeface="+mn-lt"/>
                <a:ea typeface="+mn-ea"/>
                <a:cs typeface="+mn-cs"/>
              </a:rPr>
              <a:t> – Compact Disc, originally developed for music distribution, 700MB</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DVD</a:t>
            </a:r>
            <a:r>
              <a:rPr lang="en-US" sz="1200" kern="1200" dirty="0">
                <a:solidFill>
                  <a:schemeClr val="tx1"/>
                </a:solidFill>
                <a:effectLst/>
                <a:latin typeface="+mn-lt"/>
                <a:ea typeface="+mn-ea"/>
                <a:cs typeface="+mn-cs"/>
              </a:rPr>
              <a:t> – </a:t>
            </a:r>
            <a:r>
              <a:rPr lang="en-CA" sz="1200" kern="1200" dirty="0">
                <a:solidFill>
                  <a:schemeClr val="tx1"/>
                </a:solidFill>
                <a:effectLst/>
                <a:latin typeface="+mn-lt"/>
                <a:ea typeface="+mn-ea"/>
                <a:cs typeface="+mn-cs"/>
              </a:rPr>
              <a:t>Digital Versatile Disc, </a:t>
            </a:r>
            <a:r>
              <a:rPr lang="en-US" sz="1200" kern="1200" dirty="0">
                <a:solidFill>
                  <a:schemeClr val="tx1"/>
                </a:solidFill>
                <a:effectLst/>
                <a:latin typeface="+mn-lt"/>
                <a:ea typeface="+mn-ea"/>
                <a:cs typeface="+mn-cs"/>
              </a:rPr>
              <a:t>used for video distribution replacing VHS tape media, thus the Digital </a:t>
            </a:r>
            <a:r>
              <a:rPr lang="en-US" sz="1200" i="1" kern="1200" dirty="0">
                <a:solidFill>
                  <a:schemeClr val="tx1"/>
                </a:solidFill>
                <a:effectLst/>
                <a:latin typeface="+mn-lt"/>
                <a:ea typeface="+mn-ea"/>
                <a:cs typeface="+mn-cs"/>
              </a:rPr>
              <a:t>Video </a:t>
            </a:r>
            <a:r>
              <a:rPr lang="en-US" sz="1200" kern="1200" dirty="0">
                <a:solidFill>
                  <a:schemeClr val="tx1"/>
                </a:solidFill>
                <a:effectLst/>
                <a:latin typeface="+mn-lt"/>
                <a:ea typeface="+mn-ea"/>
                <a:cs typeface="+mn-cs"/>
              </a:rPr>
              <a:t>Disc confusion.</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BD</a:t>
            </a:r>
            <a:r>
              <a:rPr lang="en-US" sz="1200" kern="1200" dirty="0">
                <a:solidFill>
                  <a:schemeClr val="tx1"/>
                </a:solidFill>
                <a:effectLst/>
                <a:latin typeface="+mn-lt"/>
                <a:ea typeface="+mn-ea"/>
                <a:cs typeface="+mn-cs"/>
              </a:rPr>
              <a:t> – Blu-ray Disc. 25GB blank BD-R discs are affordable but have insufficient capacity for use "at scale" in large enterprises. 100GB BD-Rs used in industry backup/storage/archive systems.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distribution purposes: You can no longer assume that everyone has a general purpose optical disc reader or, if they do, that it can read BD discs.</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22</a:t>
            </a:fld>
            <a:endParaRPr lang="en-CA"/>
          </a:p>
        </p:txBody>
      </p:sp>
    </p:spTree>
    <p:extLst>
      <p:ext uri="{BB962C8B-B14F-4D97-AF65-F5344CB8AC3E}">
        <p14:creationId xmlns:p14="http://schemas.microsoft.com/office/powerpoint/2010/main" val="1740527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Online drives listed from highest to lowest performance. WHY are each type high/low cap-ex &amp; high/low op-ex ?</a:t>
            </a:r>
          </a:p>
          <a:p>
            <a:r>
              <a:rPr lang="en-CA" sz="1200" kern="1200" dirty="0">
                <a:solidFill>
                  <a:schemeClr val="tx1"/>
                </a:solidFill>
                <a:effectLst/>
                <a:latin typeface="+mn-lt"/>
                <a:ea typeface="+mn-ea"/>
                <a:cs typeface="+mn-cs"/>
              </a:rPr>
              <a:t>Capital vs operating expense: capital is acquisition cost – purchasing a device,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SSDs are currently 6 – 10 times the capital cost of HDDs per GB.</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Operating cost is the electricity to run the device which creates waste heat and the climate control system which gets rid of the heat generated by the device running.</a:t>
            </a:r>
          </a:p>
          <a:p>
            <a:r>
              <a:rPr lang="en-CA" sz="1200" kern="1200" dirty="0">
                <a:solidFill>
                  <a:schemeClr val="tx1"/>
                </a:solidFill>
                <a:effectLst/>
                <a:latin typeface="+mn-lt"/>
                <a:ea typeface="+mn-ea"/>
                <a:cs typeface="+mn-cs"/>
              </a:rPr>
              <a:t>https://en.wikipedia.org/wiki/Cloud_storage</a:t>
            </a:r>
          </a:p>
          <a:p>
            <a:r>
              <a:rPr lang="en-CA" sz="1200" b="1" kern="1200" dirty="0">
                <a:solidFill>
                  <a:schemeClr val="tx1"/>
                </a:solidFill>
                <a:effectLst/>
                <a:latin typeface="+mn-lt"/>
                <a:ea typeface="+mn-ea"/>
                <a:cs typeface="+mn-cs"/>
              </a:rPr>
              <a:t>DAS</a:t>
            </a:r>
            <a:r>
              <a:rPr lang="en-CA" sz="1200" kern="1200" dirty="0">
                <a:solidFill>
                  <a:schemeClr val="tx1"/>
                </a:solidFill>
                <a:effectLst/>
                <a:latin typeface="+mn-lt"/>
                <a:ea typeface="+mn-ea"/>
                <a:cs typeface="+mn-cs"/>
              </a:rPr>
              <a:t> Direct attach = storage devices installed within the computer </a:t>
            </a:r>
            <a:r>
              <a:rPr lang="en-US" sz="1200" kern="1200" dirty="0">
                <a:solidFill>
                  <a:schemeClr val="tx1"/>
                </a:solidFill>
                <a:effectLst/>
                <a:latin typeface="+mn-lt"/>
                <a:ea typeface="+mn-ea"/>
                <a:cs typeface="+mn-cs"/>
              </a:rPr>
              <a:t>on a data bus connected to a motherboard or disk controller</a:t>
            </a:r>
            <a:r>
              <a:rPr lang="en-CA" sz="1200" kern="1200" dirty="0">
                <a:solidFill>
                  <a:schemeClr val="tx1"/>
                </a:solidFill>
                <a:effectLst/>
                <a:latin typeface="+mn-lt"/>
                <a:ea typeface="+mn-ea"/>
                <a:cs typeface="+mn-cs"/>
              </a:rPr>
              <a:t>, also known as 'internal' drives. Mostly used in PCs and smaller servers. </a:t>
            </a:r>
          </a:p>
          <a:p>
            <a:r>
              <a:rPr lang="en-US" sz="1200" kern="1200" dirty="0">
                <a:solidFill>
                  <a:schemeClr val="tx1"/>
                </a:solidFill>
                <a:effectLst/>
                <a:latin typeface="+mn-lt"/>
                <a:ea typeface="+mn-ea"/>
                <a:cs typeface="+mn-cs"/>
              </a:rPr>
              <a:t>https://en.wikipedia.org/wiki/Direct-attached_storage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https://www.cnet.com/how-to/digital-storage-basics-part-1-internal-storage-vs-memory/</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SAN</a:t>
            </a:r>
            <a:r>
              <a:rPr lang="en-CA" sz="1200" kern="1200" dirty="0">
                <a:solidFill>
                  <a:schemeClr val="tx1"/>
                </a:solidFill>
                <a:effectLst/>
                <a:latin typeface="+mn-lt"/>
                <a:ea typeface="+mn-ea"/>
                <a:cs typeface="+mn-cs"/>
              </a:rPr>
              <a:t> Storage Area Network = block-level storage devices accessed through a dedicated high speed connection with specialized protocol optimized for data transfer over a network, (independent of local area network traffic and generic network protocols). Functionally, it is similar to DAS (not NAS); it provides what appears to be a DAS drive to an attached server. https://en.wikipedia.org/wiki/Storage_area_network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Highly </a:t>
            </a:r>
            <a:r>
              <a:rPr lang="en-CA" sz="1200" i="1" kern="1200" dirty="0">
                <a:solidFill>
                  <a:schemeClr val="tx1"/>
                </a:solidFill>
                <a:effectLst/>
                <a:latin typeface="+mn-lt"/>
                <a:ea typeface="+mn-ea"/>
                <a:cs typeface="+mn-cs"/>
              </a:rPr>
              <a:t>scalable </a:t>
            </a:r>
            <a:r>
              <a:rPr lang="en-CA" sz="1200" i="0" kern="1200" dirty="0">
                <a:solidFill>
                  <a:schemeClr val="tx1"/>
                </a:solidFill>
                <a:effectLst/>
                <a:latin typeface="+mn-lt"/>
                <a:ea typeface="+mn-ea"/>
                <a:cs typeface="+mn-cs"/>
              </a:rPr>
              <a:t>meaning the system can grow to meeting increasing demands: more servers, higher/faster transaction loads, bigger storage capacity. https://en.wikipedia.org/wiki/Scalability</a:t>
            </a:r>
            <a:endParaRPr lang="en-CA" sz="1200" kern="1200" dirty="0">
              <a:solidFill>
                <a:schemeClr val="tx1"/>
              </a:solidFill>
              <a:effectLst/>
              <a:latin typeface="+mn-lt"/>
              <a:ea typeface="+mn-ea"/>
              <a:cs typeface="+mn-cs"/>
            </a:endParaRPr>
          </a:p>
          <a:p>
            <a:endParaRPr lang="en-CA" sz="1200" b="1"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NAS</a:t>
            </a:r>
            <a:r>
              <a:rPr lang="en-CA" sz="1200" kern="1200" dirty="0">
                <a:solidFill>
                  <a:schemeClr val="tx1"/>
                </a:solidFill>
                <a:effectLst/>
                <a:latin typeface="+mn-lt"/>
                <a:ea typeface="+mn-ea"/>
                <a:cs typeface="+mn-cs"/>
              </a:rPr>
              <a:t> Network attach = storage devices accessible through the local area network. Range </a:t>
            </a:r>
            <a:r>
              <a:rPr lang="en-US" sz="1200" kern="1200" dirty="0">
                <a:solidFill>
                  <a:schemeClr val="tx1"/>
                </a:solidFill>
                <a:effectLst/>
                <a:latin typeface="+mn-lt"/>
                <a:ea typeface="+mn-ea"/>
                <a:cs typeface="+mn-cs"/>
              </a:rPr>
              <a:t>from industrial/enterprise size systems down to a Western Digital "My Cloud" device plugged into your home router. NAS</a:t>
            </a:r>
            <a:r>
              <a:rPr lang="en-CA" sz="1200" kern="1200" dirty="0">
                <a:solidFill>
                  <a:schemeClr val="tx1"/>
                </a:solidFill>
                <a:effectLst/>
                <a:latin typeface="+mn-lt"/>
                <a:ea typeface="+mn-ea"/>
                <a:cs typeface="+mn-cs"/>
              </a:rPr>
              <a:t> is a file-level computer data storage server on a LAN providing data access to a heterogeneous group of clients using various file sharing protocols.  NAS </a:t>
            </a:r>
            <a:r>
              <a:rPr lang="en-US" sz="1200" kern="1200" dirty="0">
                <a:solidFill>
                  <a:schemeClr val="tx1"/>
                </a:solidFill>
                <a:effectLst/>
                <a:latin typeface="+mn-lt"/>
                <a:ea typeface="+mn-ea"/>
                <a:cs typeface="+mn-cs"/>
              </a:rPr>
              <a:t>file systems are independent of the platform that originally sent or is requesting the data. E.g. Apple, Windows, Linux, IBM systems, which all have different file systems, can send files to an NAS which can send a file to a different (heterogeneous) system – no more platform incompatibilities. https://en.wikipedia.org/wiki/Network-attached_storage</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large data center, racks of diskless servers are connected to NAS and SAN systems.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High Tier Cloud </a:t>
            </a:r>
            <a:r>
              <a:rPr lang="en-CA" sz="1200" dirty="0"/>
              <a:t>needs high bandwidth + low latency private network connection to cloud provider. </a:t>
            </a:r>
          </a:p>
          <a:p>
            <a:r>
              <a:rPr lang="en-CA" sz="1200" kern="1200" dirty="0">
                <a:solidFill>
                  <a:schemeClr val="tx1"/>
                </a:solidFill>
                <a:effectLst/>
                <a:latin typeface="+mn-lt"/>
                <a:ea typeface="+mn-ea"/>
                <a:cs typeface="+mn-cs"/>
              </a:rPr>
              <a:t>e.g. "</a:t>
            </a:r>
            <a:r>
              <a:rPr lang="en-CA" dirty="0"/>
              <a:t>Amazon S3 now provides increased performance to support at least 3,500 requests per second to add data and 5,500 requests per second to retrieve data" – this does not happen through your regular ISP connection.</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https://aws.amazon.com/s3/storage-classes/</a:t>
            </a:r>
          </a:p>
          <a:p>
            <a:r>
              <a:rPr lang="en-CA" sz="1200" kern="1200" dirty="0">
                <a:solidFill>
                  <a:schemeClr val="tx1"/>
                </a:solidFill>
                <a:effectLst/>
                <a:latin typeface="+mn-lt"/>
                <a:ea typeface="+mn-ea"/>
                <a:cs typeface="+mn-cs"/>
              </a:rPr>
              <a:t>https://docs.aws.amazon.com/AmazonS3/latest/dev/optimizing-performance-guidelines.html</a:t>
            </a:r>
          </a:p>
          <a:p>
            <a:r>
              <a:rPr lang="en-CA" sz="1200" kern="1200" dirty="0">
                <a:solidFill>
                  <a:schemeClr val="tx1"/>
                </a:solidFill>
                <a:effectLst/>
                <a:latin typeface="+mn-lt"/>
                <a:ea typeface="+mn-ea"/>
                <a:cs typeface="+mn-cs"/>
              </a:rPr>
              <a:t>https://aws.amazon.com/about-aws/whats-new/2018/07/amazon-s3-announces-increased-request-rate-performance/</a:t>
            </a:r>
          </a:p>
          <a:p>
            <a:r>
              <a:rPr lang="en-CA" sz="1200" kern="1200" dirty="0">
                <a:solidFill>
                  <a:schemeClr val="tx1"/>
                </a:solidFill>
                <a:effectLst/>
                <a:latin typeface="+mn-lt"/>
                <a:ea typeface="+mn-ea"/>
                <a:cs typeface="+mn-cs"/>
              </a:rPr>
              <a:t>https://cloud.google.com/solutions/data-management</a:t>
            </a:r>
          </a:p>
          <a:p>
            <a:r>
              <a:rPr lang="en-CA" sz="1200" kern="1200" dirty="0">
                <a:solidFill>
                  <a:schemeClr val="tx1"/>
                </a:solidFill>
                <a:effectLst/>
                <a:latin typeface="+mn-lt"/>
                <a:ea typeface="+mn-ea"/>
                <a:cs typeface="+mn-cs"/>
              </a:rPr>
              <a:t>https://cloud.google.com/interconnect/docs/how-to/choose-type</a:t>
            </a:r>
          </a:p>
          <a:p>
            <a:r>
              <a:rPr lang="en-CA" sz="1200" kern="1200" dirty="0">
                <a:solidFill>
                  <a:schemeClr val="tx1"/>
                </a:solidFill>
                <a:effectLst/>
                <a:latin typeface="+mn-lt"/>
                <a:ea typeface="+mn-ea"/>
                <a:cs typeface="+mn-cs"/>
              </a:rPr>
              <a:t>https://cloud.google.com/hybrid-connectivity/</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HDD</a:t>
            </a:r>
            <a:r>
              <a:rPr lang="en-CA" sz="1200" kern="1200" dirty="0">
                <a:solidFill>
                  <a:schemeClr val="tx1"/>
                </a:solidFill>
                <a:effectLst/>
                <a:latin typeface="+mn-lt"/>
                <a:ea typeface="+mn-ea"/>
                <a:cs typeface="+mn-cs"/>
              </a:rPr>
              <a:t> Hard Disk Drive – 2.5-inch drives for laptops; 3.5-inch drives for desktops, servers, SAN, and NAS. A motor drives a disk with platters coated in magnetic material. https://en.wikipedia.org/wiki/Hard_disk_drive</a:t>
            </a:r>
          </a:p>
          <a:p>
            <a:r>
              <a:rPr lang="en-CA" sz="1200" kern="1200" dirty="0">
                <a:solidFill>
                  <a:schemeClr val="tx1"/>
                </a:solidFill>
                <a:effectLst/>
                <a:latin typeface="+mn-lt"/>
                <a:ea typeface="+mn-ea"/>
                <a:cs typeface="+mn-cs"/>
              </a:rPr>
              <a:t>High performance HDDs are seeing less use in data centers because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they have both high cap-ex and higher op-ex than standard 5400 RPM drives and ii) their price/performance IOPS cost advantage relative to SSDs is falling.</a:t>
            </a:r>
          </a:p>
          <a:p>
            <a:r>
              <a:rPr lang="en-CA" sz="1200" kern="1200" dirty="0">
                <a:solidFill>
                  <a:schemeClr val="tx1"/>
                </a:solidFill>
                <a:effectLst/>
                <a:latin typeface="+mn-lt"/>
                <a:ea typeface="+mn-ea"/>
                <a:cs typeface="+mn-cs"/>
              </a:rPr>
              <a:t>https://en.wikipedia.org/wiki/Hard_disk_drive_performance_characteristics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https://en.wikipedia.org/wiki/IOPS</a:t>
            </a:r>
          </a:p>
          <a:p>
            <a:r>
              <a:rPr lang="en-US" sz="1200" kern="1200" dirty="0">
                <a:solidFill>
                  <a:schemeClr val="tx1"/>
                </a:solidFill>
                <a:effectLst/>
                <a:latin typeface="+mn-lt"/>
                <a:ea typeface="+mn-ea"/>
                <a:cs typeface="+mn-cs"/>
              </a:rPr>
              <a:t>http://royal.pingdom.com/2010/02/18/amazing-facts-and-figures-about-the-evolution-of-hard-disk-drives/</a:t>
            </a:r>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SSD</a:t>
            </a:r>
            <a:r>
              <a:rPr lang="en-CA" sz="1200" kern="1200" dirty="0">
                <a:solidFill>
                  <a:schemeClr val="tx1"/>
                </a:solidFill>
                <a:effectLst/>
                <a:latin typeface="+mn-lt"/>
                <a:ea typeface="+mn-ea"/>
                <a:cs typeface="+mn-cs"/>
              </a:rPr>
              <a:t> Solid State Drive – 2.5",mSATA,M.2 form factors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Integrated Circuits store data without mechanical moving parts. </a:t>
            </a:r>
            <a:r>
              <a:rPr lang="en-GB" sz="1200" kern="1200" dirty="0">
                <a:solidFill>
                  <a:schemeClr val="tx1"/>
                </a:solidFill>
                <a:effectLst/>
                <a:latin typeface="+mn-lt"/>
                <a:ea typeface="+mn-ea"/>
                <a:cs typeface="+mn-cs"/>
              </a:rPr>
              <a:t>SSDs </a:t>
            </a:r>
            <a:r>
              <a:rPr lang="en-CA" sz="1200" kern="1200" dirty="0">
                <a:solidFill>
                  <a:schemeClr val="tx1"/>
                </a:solidFill>
                <a:effectLst/>
                <a:latin typeface="+mn-lt"/>
                <a:ea typeface="+mn-ea"/>
                <a:cs typeface="+mn-cs"/>
              </a:rPr>
              <a:t>work by magic. As in "Any sufficiently advanced technology is indistinguishable from magic."  Science fiction writer Arthur C. Clarke's third law appearing in "Hazards of Prophecy: The Failure of Imagination." (1973) https://en.wikipedia.org/wiki/Clarke%27s_three_laws</a:t>
            </a:r>
          </a:p>
          <a:p>
            <a:r>
              <a:rPr lang="en-US" sz="1200" kern="1200" dirty="0">
                <a:solidFill>
                  <a:schemeClr val="tx1"/>
                </a:solidFill>
                <a:effectLst/>
                <a:latin typeface="+mn-lt"/>
                <a:ea typeface="+mn-ea"/>
                <a:cs typeface="+mn-cs"/>
              </a:rPr>
              <a:t>SSDs are more reliable than HDDs up to a point. SSDs will retain data for ~10 years but can wear out earlier after too many write cycles. </a:t>
            </a:r>
            <a:r>
              <a:rPr lang="en-CA" sz="1200" kern="1200" dirty="0">
                <a:solidFill>
                  <a:schemeClr val="tx1"/>
                </a:solidFill>
                <a:effectLst/>
                <a:latin typeface="+mn-lt"/>
                <a:ea typeface="+mn-ea"/>
                <a:cs typeface="+mn-cs"/>
              </a:rPr>
              <a:t>SSDs may offer a lower TCO – Total Cost of Ownership for enterprises needing high performance access to data (Not necessarily high performance writing of data.). </a:t>
            </a:r>
          </a:p>
          <a:p>
            <a:r>
              <a:rPr lang="en-CA" sz="1200" kern="1200" dirty="0">
                <a:solidFill>
                  <a:schemeClr val="tx1"/>
                </a:solidFill>
                <a:effectLst/>
                <a:latin typeface="+mn-lt"/>
                <a:ea typeface="+mn-ea"/>
                <a:cs typeface="+mn-cs"/>
              </a:rPr>
              <a:t>https://en.wikipedia.org/wiki/Solid-state_drive </a:t>
            </a:r>
          </a:p>
          <a:p>
            <a:r>
              <a:rPr lang="en-CA" sz="1200" kern="1200" dirty="0">
                <a:solidFill>
                  <a:schemeClr val="tx1"/>
                </a:solidFill>
                <a:effectLst/>
                <a:latin typeface="+mn-lt"/>
                <a:ea typeface="+mn-ea"/>
                <a:cs typeface="+mn-cs"/>
              </a:rPr>
              <a:t>Client vs Data Center/Enterprise SSDs  https://youtu.be/xtYWw1mNn8s</a:t>
            </a:r>
          </a:p>
          <a:p>
            <a:r>
              <a:rPr lang="en-CA" sz="1200" kern="1200" dirty="0">
                <a:solidFill>
                  <a:schemeClr val="tx1"/>
                </a:solidFill>
                <a:effectLst/>
                <a:latin typeface="+mn-lt"/>
                <a:ea typeface="+mn-ea"/>
                <a:cs typeface="+mn-cs"/>
              </a:rPr>
              <a:t>https://hostadvice.com/hosting-guides/ssd-vs-hdd-hosting/</a:t>
            </a:r>
          </a:p>
          <a:p>
            <a:r>
              <a:rPr lang="en-CA" sz="1200" kern="1200" dirty="0">
                <a:solidFill>
                  <a:schemeClr val="tx1"/>
                </a:solidFill>
                <a:effectLst/>
                <a:latin typeface="+mn-lt"/>
                <a:ea typeface="+mn-ea"/>
                <a:cs typeface="+mn-cs"/>
              </a:rPr>
              <a:t>https://www.computerworld.com/article/3297957/an-ssd-designed-for-greater-toc.html (really just a paraphrased Samsung marketing pitch for their SSDs)</a:t>
            </a:r>
          </a:p>
          <a:p>
            <a:r>
              <a:rPr lang="en-CA" sz="1200" kern="1200" dirty="0">
                <a:solidFill>
                  <a:schemeClr val="tx1"/>
                </a:solidFill>
                <a:effectLst/>
                <a:latin typeface="+mn-lt"/>
                <a:ea typeface="+mn-ea"/>
                <a:cs typeface="+mn-cs"/>
              </a:rPr>
              <a:t>https://www.storagereview.com/ssd_vs_hdd</a:t>
            </a:r>
          </a:p>
          <a:p>
            <a:r>
              <a:rPr lang="en-CA" sz="1200" kern="1200" dirty="0">
                <a:solidFill>
                  <a:schemeClr val="tx1"/>
                </a:solidFill>
                <a:effectLst/>
                <a:latin typeface="+mn-lt"/>
                <a:ea typeface="+mn-ea"/>
                <a:cs typeface="+mn-cs"/>
              </a:rPr>
              <a:t>https://www.google.com/search?q=ssd+vs+hdd+tco</a:t>
            </a:r>
          </a:p>
          <a:p>
            <a:r>
              <a:rPr lang="en-CA" sz="1200" kern="1200" dirty="0">
                <a:solidFill>
                  <a:schemeClr val="tx1"/>
                </a:solidFill>
                <a:effectLst/>
                <a:latin typeface="+mn-lt"/>
                <a:ea typeface="+mn-ea"/>
                <a:cs typeface="+mn-cs"/>
              </a:rPr>
              <a:t>https://www.enterprisestorageforum.com/storage-hardware/ssd-vs-hdd.html</a:t>
            </a:r>
          </a:p>
          <a:p>
            <a:r>
              <a:rPr lang="en-CA" sz="1200" kern="1200" dirty="0">
                <a:solidFill>
                  <a:schemeClr val="tx1"/>
                </a:solidFill>
                <a:effectLst/>
                <a:latin typeface="+mn-lt"/>
                <a:ea typeface="+mn-ea"/>
                <a:cs typeface="+mn-cs"/>
              </a:rPr>
              <a:t>https://www.pcmag.com/article/297758/ssd-vs-hdd-whats-the-difference</a:t>
            </a:r>
          </a:p>
          <a:p>
            <a:r>
              <a:rPr lang="en-CA" sz="1200" kern="1200" dirty="0">
                <a:solidFill>
                  <a:schemeClr val="tx1"/>
                </a:solidFill>
                <a:effectLst/>
                <a:latin typeface="+mn-lt"/>
                <a:ea typeface="+mn-ea"/>
                <a:cs typeface="+mn-cs"/>
              </a:rPr>
              <a:t>https://www.backblaze.com/blog/how-reliable-are-ssds/</a:t>
            </a:r>
          </a:p>
        </p:txBody>
      </p:sp>
      <p:sp>
        <p:nvSpPr>
          <p:cNvPr id="4" name="Slide Number Placeholder 3"/>
          <p:cNvSpPr>
            <a:spLocks noGrp="1"/>
          </p:cNvSpPr>
          <p:nvPr>
            <p:ph type="sldNum" sz="quarter" idx="10"/>
          </p:nvPr>
        </p:nvSpPr>
        <p:spPr/>
        <p:txBody>
          <a:bodyPr/>
          <a:lstStyle/>
          <a:p>
            <a:fld id="{872D4F22-4051-4F28-9B90-CE898DB336CD}" type="slidenum">
              <a:rPr lang="en-CA" smtClean="0"/>
              <a:t>23</a:t>
            </a:fld>
            <a:endParaRPr lang="en-CA"/>
          </a:p>
        </p:txBody>
      </p:sp>
    </p:spTree>
    <p:extLst>
      <p:ext uri="{BB962C8B-B14F-4D97-AF65-F5344CB8AC3E}">
        <p14:creationId xmlns:p14="http://schemas.microsoft.com/office/powerpoint/2010/main" val="595824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BACKUP</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LTO-8 12TB tape ~30TB highly compressed data (i.e. not photos, not video, not FLAC audio) cost ~$150 / cartridge expected to fall to ~$60</a:t>
            </a:r>
          </a:p>
          <a:p>
            <a:r>
              <a:rPr lang="en-CA" sz="1200" kern="1200" dirty="0">
                <a:solidFill>
                  <a:schemeClr val="tx1"/>
                </a:solidFill>
                <a:effectLst/>
                <a:latin typeface="+mn-lt"/>
                <a:ea typeface="+mn-ea"/>
                <a:cs typeface="+mn-cs"/>
              </a:rPr>
              <a:t>https://en.wikipedia.org/wiki/Linear_Tape-Open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Blu Ray 100GB discs ~$1 in quantity  (in the same capital cost ballpark as LTO tape cartridges and similar operating expense)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MAID  </a:t>
            </a:r>
            <a:r>
              <a:rPr lang="en-CA" sz="1200" kern="1200" dirty="0">
                <a:solidFill>
                  <a:schemeClr val="tx1"/>
                </a:solidFill>
                <a:effectLst/>
                <a:latin typeface="+mn-lt"/>
                <a:ea typeface="+mn-ea"/>
                <a:cs typeface="+mn-cs"/>
              </a:rPr>
              <a:t>Massive Array of Idle Drives used in Cloud services for backup and storage of data which rarely changes.</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LTO, optical, and cloud cold storage systems/services – each claim to be the cheapest compared to the other systems/services.</a:t>
            </a:r>
          </a:p>
          <a:p>
            <a:r>
              <a:rPr lang="en-CA" sz="1200" kern="1200" dirty="0">
                <a:solidFill>
                  <a:schemeClr val="tx1"/>
                </a:solidFill>
                <a:effectLst/>
                <a:latin typeface="+mn-lt"/>
                <a:ea typeface="+mn-ea"/>
                <a:cs typeface="+mn-cs"/>
              </a:rPr>
              <a:t>Facebook has been using robotic optical for cold storage for a few years. </a:t>
            </a:r>
          </a:p>
          <a:p>
            <a:r>
              <a:rPr lang="en-CA" sz="1200" kern="1200" dirty="0">
                <a:solidFill>
                  <a:schemeClr val="tx1"/>
                </a:solidFill>
                <a:effectLst/>
                <a:latin typeface="+mn-lt"/>
                <a:ea typeface="+mn-ea"/>
                <a:cs typeface="+mn-cs"/>
              </a:rPr>
              <a:t>http://www.digitalpreservation.gov/meetings/documents/storage14/Kestutis_Patiejunas_Facebook_FreezingExabytesOfDataFacebooksColdStorage.pdf</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Cloud cold storage backup is very low op-ex but restoring from backup is high op-ex </a:t>
            </a:r>
            <a:r>
              <a:rPr lang="en-CA" sz="1200" i="1" kern="1200" dirty="0">
                <a:solidFill>
                  <a:schemeClr val="tx1"/>
                </a:solidFill>
                <a:effectLst/>
                <a:latin typeface="+mn-lt"/>
                <a:ea typeface="+mn-ea"/>
                <a:cs typeface="+mn-cs"/>
              </a:rPr>
              <a:t>and slow! The less you pay to store, the higher the cost and longer it takes to restore.</a:t>
            </a:r>
            <a:endParaRPr lang="en-CA"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defTabSz="966612">
              <a:defRPr/>
            </a:pPr>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24</a:t>
            </a:fld>
            <a:endParaRPr lang="en-CA"/>
          </a:p>
        </p:txBody>
      </p:sp>
    </p:spTree>
    <p:extLst>
      <p:ext uri="{BB962C8B-B14F-4D97-AF65-F5344CB8AC3E}">
        <p14:creationId xmlns:p14="http://schemas.microsoft.com/office/powerpoint/2010/main" val="3476244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CA" sz="1200" b="0" i="0" kern="1200" dirty="0">
                <a:solidFill>
                  <a:schemeClr val="tx1"/>
                </a:solidFill>
                <a:effectLst/>
                <a:latin typeface="+mn-lt"/>
                <a:ea typeface="+mn-ea"/>
                <a:cs typeface="+mn-cs"/>
              </a:rPr>
              <a:t>From the 17</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to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centuries, a computer was a human whose occupation was to make mathematical calculations with the help of various machines, from the abacus to the calculator, invented to make the human computer's life easier. In the 20</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the term </a:t>
            </a:r>
            <a:r>
              <a:rPr lang="en-CA" sz="1200" b="0" i="1" kern="1200" dirty="0">
                <a:solidFill>
                  <a:schemeClr val="tx1"/>
                </a:solidFill>
                <a:effectLst/>
                <a:latin typeface="+mn-lt"/>
                <a:ea typeface="+mn-ea"/>
                <a:cs typeface="+mn-cs"/>
              </a:rPr>
              <a:t>computer</a:t>
            </a:r>
            <a:r>
              <a:rPr lang="en-CA" sz="1200" b="0" i="0" kern="1200" dirty="0">
                <a:solidFill>
                  <a:schemeClr val="tx1"/>
                </a:solidFill>
                <a:effectLst/>
                <a:latin typeface="+mn-lt"/>
                <a:ea typeface="+mn-ea"/>
                <a:cs typeface="+mn-cs"/>
              </a:rPr>
              <a:t> slowly migrated from the human to the machine. As calculators became less and less mechanical and more and more electronic and general purpose programmable, those devices came to be known as the computers. The humans became programmers and users. But nerds, geeks, and techies kept calling their computers plugged into wall sockets "machines" likely to separate themselves from users who, not knowing any better, called such things PCs and servers.</a:t>
            </a:r>
          </a:p>
          <a:p>
            <a:pPr defTabSz="966612">
              <a:defRPr/>
            </a:pPr>
            <a:endParaRPr lang="en-US" dirty="0"/>
          </a:p>
          <a:p>
            <a:pPr defTabSz="966612">
              <a:defRPr/>
            </a:pPr>
            <a:r>
              <a:rPr lang="en-US" dirty="0"/>
              <a:t>Devices are attached to your "</a:t>
            </a:r>
            <a:r>
              <a:rPr lang="en-US" b="1" dirty="0"/>
              <a:t>machine</a:t>
            </a:r>
            <a:r>
              <a:rPr lang="en-US" dirty="0"/>
              <a:t>" </a:t>
            </a:r>
            <a:r>
              <a:rPr lang="en-CA" dirty="0"/>
              <a:t>as in Turing </a:t>
            </a:r>
            <a:r>
              <a:rPr lang="en-CA" b="1" dirty="0"/>
              <a:t>machine (</a:t>
            </a:r>
            <a:r>
              <a:rPr lang="en-CA" dirty="0"/>
              <a:t>1937)</a:t>
            </a:r>
            <a:r>
              <a:rPr lang="en-CA" b="0" dirty="0"/>
              <a:t> – a theoretical computer and as in </a:t>
            </a:r>
            <a:r>
              <a:rPr lang="en-CA" dirty="0"/>
              <a:t>"calculating </a:t>
            </a:r>
            <a:r>
              <a:rPr lang="en-CA" b="1" dirty="0"/>
              <a:t>machine</a:t>
            </a:r>
            <a:r>
              <a:rPr lang="en-CA" dirty="0"/>
              <a:t>" (1897) used by "computers", i.e. </a:t>
            </a:r>
            <a:r>
              <a:rPr lang="en-CA" i="1" dirty="0"/>
              <a:t>people who calculate </a:t>
            </a:r>
            <a:r>
              <a:rPr lang="en-CA" dirty="0"/>
              <a:t>(from the Latin '</a:t>
            </a:r>
            <a:r>
              <a:rPr lang="en-CA" dirty="0" err="1"/>
              <a:t>computare</a:t>
            </a:r>
            <a:r>
              <a:rPr lang="en-CA" dirty="0"/>
              <a:t>'). http://www.latin-dictionary.net/search/latin/computare)</a:t>
            </a:r>
          </a:p>
          <a:p>
            <a:r>
              <a:rPr lang="en-US" dirty="0"/>
              <a:t>https://books.google.ca/books?id=J4i3zV4vnBAC&amp;pg=PA97&amp;lpg=PA97&amp;dq=Oxford+Dictionary+of+Word+Origins+computer&amp;source=bl&amp;ots=aFsbRKzNte&amp;sig=YnDDkmw8zN7CEi4mo2AQ-kpLqEE&amp;hl=en&amp;sa=X&amp;ved=0ahUKEwjMjcTMlMbYAhXB7YMKHeg7BaUQ6AEIbTAN#v=onepage&amp;q=Oxford%20Dictionary%20of%20Word%20Origins%20computer&amp;f=false</a:t>
            </a:r>
          </a:p>
          <a:p>
            <a:pPr defTabSz="966612">
              <a:defRPr/>
            </a:pPr>
            <a:r>
              <a:rPr lang="en-US" dirty="0"/>
              <a:t>https://english.stackexchange.com/questions/335105/etymology-of-the-use-of-drive-to-refer-to-a-digital-storage-medium</a:t>
            </a:r>
          </a:p>
          <a:p>
            <a:pPr defTabSz="966612">
              <a:defRPr/>
            </a:pPr>
            <a:endParaRPr lang="en-CA" i="0" dirty="0"/>
          </a:p>
          <a:p>
            <a:pPr marL="0" marR="0" lvl="0" indent="0" algn="l" defTabSz="966612" rtl="0" eaLnBrk="1" fontAlgn="auto" latinLnBrk="0" hangingPunct="1">
              <a:lnSpc>
                <a:spcPct val="100000"/>
              </a:lnSpc>
              <a:spcBef>
                <a:spcPts val="0"/>
              </a:spcBef>
              <a:spcAft>
                <a:spcPts val="0"/>
              </a:spcAft>
              <a:buClrTx/>
              <a:buSzTx/>
              <a:buFontTx/>
              <a:buNone/>
              <a:tabLst/>
              <a:defRPr/>
            </a:pPr>
            <a:r>
              <a:rPr lang="en-CA" i="0" dirty="0"/>
              <a:t>HDDs are "hard" versus Floppy Disk Drives used in the 1970s, 80s, (and 90s). The colloquial term </a:t>
            </a:r>
            <a:r>
              <a:rPr lang="en-CA" i="1" dirty="0"/>
              <a:t>floppy</a:t>
            </a:r>
            <a:r>
              <a:rPr lang="en-CA" i="0" dirty="0"/>
              <a:t> distinguished those disks from other disk systems with drives that, since 1956, had been only </a:t>
            </a:r>
            <a:r>
              <a:rPr lang="en-CA" i="1" dirty="0"/>
              <a:t>hard</a:t>
            </a:r>
            <a:r>
              <a:rPr lang="en-CA" i="0" dirty="0"/>
              <a:t>. The original "floppy" term was "diskette" – a little disk – but that 1971 term invented by IBC never got outside the computer room. The IBM PC, introduced in 1981, used FDDs like other microcomputers of the time. HDDs became affordable for personal computers in the mid to late 1980s. By that time, people were used to calling disks "</a:t>
            </a:r>
            <a:r>
              <a:rPr lang="en-CA" i="0" dirty="0" err="1"/>
              <a:t>floppys</a:t>
            </a:r>
            <a:r>
              <a:rPr lang="en-CA" i="0" dirty="0"/>
              <a:t>" because of PCs so the term </a:t>
            </a:r>
            <a:r>
              <a:rPr lang="en-CA" i="1" dirty="0"/>
              <a:t>hard </a:t>
            </a:r>
            <a:r>
              <a:rPr lang="en-CA" i="0" dirty="0"/>
              <a:t>disk drive ( C: </a:t>
            </a:r>
            <a:r>
              <a:rPr lang="en-CA" i="0" dirty="0">
                <a:sym typeface="Wingdings" panose="05000000000000000000" pitchFamily="2" charset="2"/>
              </a:rPr>
              <a:t>) </a:t>
            </a:r>
            <a:r>
              <a:rPr lang="en-CA" i="0" dirty="0"/>
              <a:t>came into use to distinguish them from floppy disk drives ( A:  &amp; B: </a:t>
            </a:r>
            <a:r>
              <a:rPr lang="en-CA" i="0" dirty="0">
                <a:sym typeface="Wingdings" panose="05000000000000000000" pitchFamily="2" charset="2"/>
              </a:rPr>
              <a:t>)</a:t>
            </a:r>
            <a:r>
              <a:rPr lang="en-CA" i="0" dirty="0"/>
              <a:t>. </a:t>
            </a:r>
          </a:p>
          <a:p>
            <a:pPr defTabSz="966612">
              <a:defRPr/>
            </a:pPr>
            <a:endParaRPr lang="en-US" dirty="0"/>
          </a:p>
          <a:p>
            <a:pPr defTabSz="966612">
              <a:defRPr/>
            </a:pP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25</a:t>
            </a:fld>
            <a:endParaRPr lang="en-CA"/>
          </a:p>
        </p:txBody>
      </p:sp>
    </p:spTree>
    <p:extLst>
      <p:ext uri="{BB962C8B-B14F-4D97-AF65-F5344CB8AC3E}">
        <p14:creationId xmlns:p14="http://schemas.microsoft.com/office/powerpoint/2010/main" val="4238555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err="1"/>
              <a:t>Automagic</a:t>
            </a:r>
            <a:r>
              <a:rPr lang="en-US" dirty="0"/>
              <a:t> = as programmers, we know hardware and operating systems do things for us but we don't want to know how. Therefore, </a:t>
            </a:r>
            <a:r>
              <a:rPr lang="en-US" dirty="0" err="1"/>
              <a:t>auto</a:t>
            </a:r>
            <a:r>
              <a:rPr lang="en-US" b="1" dirty="0" err="1"/>
              <a:t>magic</a:t>
            </a:r>
            <a:r>
              <a:rPr lang="en-US" dirty="0"/>
              <a:t>.</a:t>
            </a:r>
          </a:p>
          <a:p>
            <a:pPr defTabSz="966612">
              <a:defRPr/>
            </a:pPr>
            <a:endParaRPr lang="en-US" dirty="0"/>
          </a:p>
          <a:p>
            <a:pPr defTabSz="966612">
              <a:defRPr/>
            </a:pPr>
            <a:r>
              <a:rPr lang="en-US" dirty="0"/>
              <a:t>Windows "mounts" a new storage device such as a USB device as a drive and does this automatically. DOS and Windows were designed for end users, Unix &amp; Linux were designed for ICT geeks like you see around you in this room.</a:t>
            </a:r>
          </a:p>
          <a:p>
            <a:pPr defTabSz="966612">
              <a:defRPr/>
            </a:pPr>
            <a:endParaRPr lang="en-US" dirty="0"/>
          </a:p>
          <a:p>
            <a:pPr defTabSz="966612">
              <a:defRPr/>
            </a:pPr>
            <a:r>
              <a:rPr lang="en-US" dirty="0"/>
              <a:t>https://en.wikipedia.org/wiki/Mount_(computing)</a:t>
            </a:r>
          </a:p>
          <a:p>
            <a:pPr defTabSz="966612">
              <a:defRPr/>
            </a:pPr>
            <a:endParaRPr lang="en-US" dirty="0"/>
          </a:p>
          <a:p>
            <a:pPr defTabSz="966612">
              <a:defRPr/>
            </a:pPr>
            <a:r>
              <a:rPr lang="en-CA" dirty="0"/>
              <a:t>https://www.ibm.com/developerworks/library/l-lpic1-104-3/index.html</a:t>
            </a:r>
          </a:p>
        </p:txBody>
      </p:sp>
      <p:sp>
        <p:nvSpPr>
          <p:cNvPr id="4" name="Slide Number Placeholder 3"/>
          <p:cNvSpPr>
            <a:spLocks noGrp="1"/>
          </p:cNvSpPr>
          <p:nvPr>
            <p:ph type="sldNum" sz="quarter" idx="10"/>
          </p:nvPr>
        </p:nvSpPr>
        <p:spPr/>
        <p:txBody>
          <a:bodyPr/>
          <a:lstStyle/>
          <a:p>
            <a:fld id="{872D4F22-4051-4F28-9B90-CE898DB336CD}" type="slidenum">
              <a:rPr lang="en-CA" smtClean="0"/>
              <a:t>26</a:t>
            </a:fld>
            <a:endParaRPr lang="en-CA"/>
          </a:p>
        </p:txBody>
      </p:sp>
    </p:spTree>
    <p:extLst>
      <p:ext uri="{BB962C8B-B14F-4D97-AF65-F5344CB8AC3E}">
        <p14:creationId xmlns:p14="http://schemas.microsoft.com/office/powerpoint/2010/main" val="1921668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An operating system (OS) knows where a file is and provides read/write access to that file by application software. Application software expects the </a:t>
            </a:r>
            <a:r>
              <a:rPr lang="en-US" b="1" dirty="0"/>
              <a:t>raw data </a:t>
            </a:r>
            <a:r>
              <a:rPr lang="en-US" dirty="0"/>
              <a:t>in a file to be </a:t>
            </a:r>
            <a:r>
              <a:rPr lang="en-US" b="1" dirty="0"/>
              <a:t>organized </a:t>
            </a:r>
            <a:r>
              <a:rPr lang="en-US" dirty="0"/>
              <a:t>by a </a:t>
            </a:r>
            <a:r>
              <a:rPr lang="en-US" b="1" dirty="0"/>
              <a:t>format </a:t>
            </a:r>
            <a:r>
              <a:rPr lang="en-US" dirty="0"/>
              <a:t>(e.g. rows and columns, lines and characters with syntax and punctuation) in order to represent meaningful information. </a:t>
            </a:r>
          </a:p>
          <a:p>
            <a:pPr defTabSz="966612">
              <a:defRPr/>
            </a:pPr>
            <a:r>
              <a:rPr lang="en-US" dirty="0"/>
              <a:t>Humans do this all the time…</a:t>
            </a:r>
          </a:p>
          <a:p>
            <a:r>
              <a:rPr lang="en-CA" sz="1300" dirty="0"/>
              <a:t>Word data organized in alphabetical sequence without punctuation: </a:t>
            </a:r>
            <a:r>
              <a:rPr lang="en-CA" sz="1300" b="1" dirty="0"/>
              <a:t>a her is man nothing without woman </a:t>
            </a:r>
          </a:p>
          <a:p>
            <a:r>
              <a:rPr lang="en-CA" sz="1300" dirty="0"/>
              <a:t>Data with Sequence and Punctuation: </a:t>
            </a:r>
            <a:r>
              <a:rPr lang="en-CA" sz="1300" b="1" dirty="0"/>
              <a:t>A woman without her man is nothing.</a:t>
            </a:r>
          </a:p>
          <a:p>
            <a:pPr defTabSz="966612">
              <a:defRPr/>
            </a:pPr>
            <a:r>
              <a:rPr lang="en-CA" sz="1300" dirty="0"/>
              <a:t>Data with same Sequence and different Punctuation: </a:t>
            </a:r>
            <a:r>
              <a:rPr lang="en-CA" sz="1300" b="1" dirty="0"/>
              <a:t>A woman: without her, man is nothing.</a:t>
            </a:r>
          </a:p>
          <a:p>
            <a:pPr defTabSz="966612">
              <a:defRPr/>
            </a:pPr>
            <a:r>
              <a:rPr lang="en-US" dirty="0"/>
              <a:t>Data must be formatted to be useful and meaningful.</a:t>
            </a:r>
          </a:p>
          <a:p>
            <a:pPr defTabSz="966612">
              <a:defRPr/>
            </a:pPr>
            <a:endParaRPr lang="en-US" dirty="0"/>
          </a:p>
          <a:p>
            <a:pPr defTabSz="966612">
              <a:defRPr/>
            </a:pPr>
            <a:r>
              <a:rPr lang="en-US" dirty="0"/>
              <a:t>What is in a programming language ‘source’ file?</a:t>
            </a:r>
          </a:p>
          <a:p>
            <a:pPr defTabSz="966612">
              <a:defRPr/>
            </a:pPr>
            <a:r>
              <a:rPr lang="en-US" dirty="0"/>
              <a:t>Code: human readable instructions for a compiler to generate an executable file.</a:t>
            </a:r>
          </a:p>
          <a:p>
            <a:pPr defTabSz="966612">
              <a:defRPr/>
            </a:pPr>
            <a:r>
              <a:rPr lang="en-US" dirty="0"/>
              <a:t>Comments: human readable explanations for other humans to understand the code. </a:t>
            </a:r>
            <a:r>
              <a:rPr lang="en-CA" sz="1300" dirty="0"/>
              <a:t>(most important part)</a:t>
            </a:r>
            <a:endParaRPr lang="en-US" dirty="0"/>
          </a:p>
          <a:p>
            <a:pPr defTabSz="966612">
              <a:defRPr/>
            </a:pPr>
            <a:endParaRPr lang="en-US" dirty="0"/>
          </a:p>
          <a:p>
            <a:pPr defTabSz="966612">
              <a:defRPr/>
            </a:pPr>
            <a:r>
              <a:rPr lang="en-US" dirty="0"/>
              <a:t>https://en.wikipedia.org/wiki/Computer_file</a:t>
            </a:r>
          </a:p>
          <a:p>
            <a:pPr defTabSz="966612">
              <a:defRPr/>
            </a:pPr>
            <a:r>
              <a:rPr lang="en-US" dirty="0"/>
              <a:t>https://en.wikipedia.org/wiki/ASCII</a:t>
            </a:r>
          </a:p>
          <a:p>
            <a:pPr defTabSz="966612">
              <a:defRPr/>
            </a:pPr>
            <a:r>
              <a:rPr lang="en-US" dirty="0"/>
              <a:t>https://en.wikipedia.org/wiki/Data_file</a:t>
            </a:r>
          </a:p>
          <a:p>
            <a:pPr defTabSz="966612">
              <a:defRPr/>
            </a:pPr>
            <a:r>
              <a:rPr lang="en-US" dirty="0"/>
              <a:t>https://en.wikipedia.org/wiki/File_format</a:t>
            </a:r>
          </a:p>
          <a:p>
            <a:pPr defTabSz="966612">
              <a:defRPr/>
            </a:pPr>
            <a:r>
              <a:rPr lang="en-US" dirty="0"/>
              <a:t>https://en.wikipedia.org/wiki/Namespace</a:t>
            </a:r>
          </a:p>
          <a:p>
            <a:pPr defTabSz="966612">
              <a:defRPr/>
            </a:pPr>
            <a:r>
              <a:rPr lang="en-US" dirty="0"/>
              <a:t>https://en.wikipedia.org/wiki/Data_(computing)</a:t>
            </a:r>
          </a:p>
          <a:p>
            <a:pPr defTabSz="966612">
              <a:defRPr/>
            </a:pPr>
            <a:r>
              <a:rPr lang="en-US" dirty="0"/>
              <a:t>https://en.wikipedia.org/wiki/Metadata</a:t>
            </a:r>
          </a:p>
          <a:p>
            <a:pPr defTabSz="966612">
              <a:defRPr/>
            </a:pPr>
            <a:r>
              <a:rPr lang="en-US" dirty="0"/>
              <a:t>https://en.wikipedia.org/wiki/Plain_text</a:t>
            </a:r>
          </a:p>
          <a:p>
            <a:r>
              <a:rPr lang="en-CA" dirty="0"/>
              <a:t>https://en.wikipedia.org/wiki/Formatted_text</a:t>
            </a:r>
          </a:p>
          <a:p>
            <a:pPr defTabSz="966612">
              <a:defRPr/>
            </a:pPr>
            <a:r>
              <a:rPr lang="en-US" dirty="0"/>
              <a:t>https://en.wikipedia.org/wiki/Source_code</a:t>
            </a:r>
          </a:p>
          <a:p>
            <a:pPr defTabSz="966612">
              <a:defRPr/>
            </a:pPr>
            <a:r>
              <a:rPr lang="en-US" dirty="0"/>
              <a:t>https://en.wikipedia.org/wiki/Syntax_(programming_languages)</a:t>
            </a:r>
          </a:p>
          <a:p>
            <a:pPr defTabSz="966612">
              <a:defRPr/>
            </a:pPr>
            <a:r>
              <a:rPr lang="en-US" dirty="0"/>
              <a:t>https://en.wikipedia.org/wiki/Executable</a:t>
            </a:r>
          </a:p>
        </p:txBody>
      </p:sp>
      <p:sp>
        <p:nvSpPr>
          <p:cNvPr id="4" name="Slide Number Placeholder 3"/>
          <p:cNvSpPr>
            <a:spLocks noGrp="1"/>
          </p:cNvSpPr>
          <p:nvPr>
            <p:ph type="sldNum" sz="quarter" idx="10"/>
          </p:nvPr>
        </p:nvSpPr>
        <p:spPr/>
        <p:txBody>
          <a:bodyPr/>
          <a:lstStyle/>
          <a:p>
            <a:fld id="{872D4F22-4051-4F28-9B90-CE898DB336CD}" type="slidenum">
              <a:rPr lang="en-CA" smtClean="0"/>
              <a:t>27</a:t>
            </a:fld>
            <a:endParaRPr lang="en-CA"/>
          </a:p>
        </p:txBody>
      </p:sp>
    </p:spTree>
    <p:extLst>
      <p:ext uri="{BB962C8B-B14F-4D97-AF65-F5344CB8AC3E}">
        <p14:creationId xmlns:p14="http://schemas.microsoft.com/office/powerpoint/2010/main" val="2557286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72D4F22-4051-4F28-9B90-CE898DB336CD}" type="slidenum">
              <a:rPr lang="en-CA" smtClean="0"/>
              <a:t>28</a:t>
            </a:fld>
            <a:endParaRPr lang="en-CA"/>
          </a:p>
        </p:txBody>
      </p:sp>
    </p:spTree>
    <p:extLst>
      <p:ext uri="{BB962C8B-B14F-4D97-AF65-F5344CB8AC3E}">
        <p14:creationId xmlns:p14="http://schemas.microsoft.com/office/powerpoint/2010/main" val="317591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"hierarchically named" means you can have more than one of the same file or folder names as long as they are in different folders/directories.</a:t>
            </a:r>
          </a:p>
          <a:p>
            <a:pPr defTabSz="966612">
              <a:defRPr/>
            </a:pPr>
            <a:r>
              <a:rPr lang="en-US" dirty="0"/>
              <a:t>e</a:t>
            </a:r>
            <a:r>
              <a:rPr lang="en-CA" dirty="0"/>
              <a:t>.g. there are two "Temp" directories in the example. There are probably many README.TXT files on your system in different folders/directories.</a:t>
            </a:r>
          </a:p>
          <a:p>
            <a:endParaRPr lang="en-US" dirty="0"/>
          </a:p>
          <a:p>
            <a:r>
              <a:rPr lang="en-US" dirty="0"/>
              <a:t>You could organize files simply by using really long filenames that completely described their category, purpose, content, and so on. But it is better using directories because humans can be quite good at organizing information hierarchically.</a:t>
            </a:r>
          </a:p>
          <a:p>
            <a:endParaRPr lang="en-US" dirty="0"/>
          </a:p>
          <a:p>
            <a:r>
              <a:rPr lang="en-CA" dirty="0"/>
              <a:t>https://en.wikipedia.org/wiki/Directory_(computing)</a:t>
            </a:r>
          </a:p>
        </p:txBody>
      </p:sp>
      <p:sp>
        <p:nvSpPr>
          <p:cNvPr id="4" name="Slide Number Placeholder 3"/>
          <p:cNvSpPr>
            <a:spLocks noGrp="1"/>
          </p:cNvSpPr>
          <p:nvPr>
            <p:ph type="sldNum" sz="quarter" idx="10"/>
          </p:nvPr>
        </p:nvSpPr>
        <p:spPr/>
        <p:txBody>
          <a:bodyPr/>
          <a:lstStyle/>
          <a:p>
            <a:fld id="{872D4F22-4051-4F28-9B90-CE898DB336CD}" type="slidenum">
              <a:rPr lang="en-CA" smtClean="0"/>
              <a:t>29</a:t>
            </a:fld>
            <a:endParaRPr lang="en-CA"/>
          </a:p>
        </p:txBody>
      </p:sp>
    </p:spTree>
    <p:extLst>
      <p:ext uri="{BB962C8B-B14F-4D97-AF65-F5344CB8AC3E}">
        <p14:creationId xmlns:p14="http://schemas.microsoft.com/office/powerpoint/2010/main" val="171294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sz="1200" dirty="0"/>
              <a:t>because "</a:t>
            </a:r>
            <a:r>
              <a:rPr lang="en-CA" sz="1200" u="sng" dirty="0"/>
              <a:t>S</a:t>
            </a:r>
            <a:r>
              <a:rPr lang="en-CA" sz="1200" dirty="0"/>
              <a:t>chool of </a:t>
            </a:r>
            <a:r>
              <a:rPr lang="en-CA" sz="1200" u="sng" dirty="0"/>
              <a:t>I</a:t>
            </a:r>
            <a:r>
              <a:rPr lang="en-CA" sz="1200" dirty="0"/>
              <a:t>nformation and </a:t>
            </a:r>
            <a:r>
              <a:rPr lang="en-CA" sz="1200" u="sng" dirty="0"/>
              <a:t>C</a:t>
            </a:r>
            <a:r>
              <a:rPr lang="en-CA" sz="1200" dirty="0"/>
              <a:t>ommunications </a:t>
            </a:r>
            <a:r>
              <a:rPr lang="en-CA" sz="1200" u="sng" dirty="0"/>
              <a:t>T</a:t>
            </a:r>
            <a:r>
              <a:rPr lang="en-CA" sz="1200" dirty="0"/>
              <a:t>echnology" (SICT) was not a long enough name, it was split in two schools in August, 2019</a:t>
            </a:r>
            <a:endParaRPr lang="en-US" sz="1200" dirty="0"/>
          </a:p>
          <a:p>
            <a:pPr marL="0" lvl="2"/>
            <a:endParaRPr lang="en-US" dirty="0"/>
          </a:p>
          <a:p>
            <a:pPr marL="0" lvl="2"/>
            <a:r>
              <a:rPr lang="en-US" dirty="0"/>
              <a:t>Our school of ICT was bigger than the universities of</a:t>
            </a:r>
            <a:r>
              <a:rPr lang="en-CA" sz="1200" b="0"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New Brunswick</a:t>
            </a:r>
            <a:r>
              <a:rPr lang="en-CA" sz="1200" b="0"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Winnipeg, </a:t>
            </a:r>
            <a:r>
              <a:rPr lang="en-CA" sz="1200" b="1" kern="1200" dirty="0" err="1">
                <a:solidFill>
                  <a:schemeClr val="tx1"/>
                </a:solidFill>
                <a:effectLst/>
                <a:latin typeface="+mn-lt"/>
                <a:ea typeface="+mn-ea"/>
                <a:cs typeface="+mn-cs"/>
              </a:rPr>
              <a:t>Laurention</a:t>
            </a:r>
            <a:r>
              <a:rPr lang="en-CA" sz="1200" b="1" kern="1200" dirty="0">
                <a:solidFill>
                  <a:schemeClr val="tx1"/>
                </a:solidFill>
                <a:effectLst/>
                <a:latin typeface="+mn-lt"/>
                <a:ea typeface="+mn-ea"/>
                <a:cs typeface="+mn-cs"/>
              </a:rPr>
              <a:t>, and many others. </a:t>
            </a:r>
            <a:r>
              <a:rPr lang="en-CA" sz="1200" b="0" kern="1200" dirty="0">
                <a:solidFill>
                  <a:schemeClr val="tx1"/>
                </a:solidFill>
                <a:effectLst/>
                <a:latin typeface="+mn-lt"/>
                <a:ea typeface="+mn-ea"/>
                <a:cs typeface="+mn-cs"/>
              </a:rPr>
              <a:t>Also, bigger than the colleges of St. Lawrence, </a:t>
            </a:r>
            <a:r>
              <a:rPr lang="en-CA" sz="1200" b="0" i="0" u="none" strike="noStrike" kern="1200" dirty="0">
                <a:solidFill>
                  <a:schemeClr val="tx1"/>
                </a:solidFill>
                <a:effectLst/>
                <a:latin typeface="+mn-lt"/>
                <a:ea typeface="+mn-ea"/>
                <a:cs typeface="+mn-cs"/>
              </a:rPr>
              <a:t>Cambrian, Sir Sandford Fleming.</a:t>
            </a:r>
            <a:br>
              <a:rPr lang="en-CA" sz="1200" b="0" i="0" u="none" strike="noStrike" kern="1200" dirty="0">
                <a:solidFill>
                  <a:schemeClr val="tx1"/>
                </a:solidFill>
                <a:effectLst/>
                <a:latin typeface="+mn-lt"/>
                <a:ea typeface="+mn-ea"/>
                <a:cs typeface="+mn-cs"/>
              </a:rPr>
            </a:br>
            <a:r>
              <a:rPr lang="en-CA" sz="1200" b="0" i="0" u="none" strike="noStrike" kern="1200" dirty="0">
                <a:solidFill>
                  <a:schemeClr val="tx1"/>
                </a:solidFill>
                <a:effectLst/>
                <a:latin typeface="+mn-lt"/>
                <a:ea typeface="+mn-ea"/>
                <a:cs typeface="+mn-cs"/>
              </a:rPr>
              <a:t>Now, with about half of our 7,500+ students in either SDDS or ITAS, our sub-schools are bigger than Lambton, Confederation, Loyalist, and 3 other Colleges…as well as St. Francis Xavier, Acadia, Nipissing, OCAD and many other Universities.</a:t>
            </a:r>
            <a:endParaRPr lang="en-CA" sz="1200" b="0" kern="1200" dirty="0">
              <a:solidFill>
                <a:schemeClr val="tx1"/>
              </a:solidFill>
              <a:effectLst/>
              <a:latin typeface="+mn-lt"/>
              <a:ea typeface="+mn-ea"/>
              <a:cs typeface="+mn-cs"/>
            </a:endParaRPr>
          </a:p>
          <a:p>
            <a:pPr marL="0" lvl="2"/>
            <a:endParaRPr lang="en-CA" sz="1200" b="1" kern="1200" dirty="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SDDS = the school of the acronymic palindrome</a:t>
            </a:r>
          </a:p>
          <a:p>
            <a:pPr marL="0" lvl="2"/>
            <a:endParaRPr lang="en-US" dirty="0"/>
          </a:p>
          <a:p>
            <a:pPr marL="0" lvl="2"/>
            <a:r>
              <a:rPr lang="en-US" dirty="0"/>
              <a:t>https://www.ontario.ca/data/college-enrolment</a:t>
            </a:r>
          </a:p>
          <a:p>
            <a:pPr marL="0" lvl="2"/>
            <a:r>
              <a:rPr lang="en-US" dirty="0"/>
              <a:t>https://www.univcan.ca/universities/facts-and-stats/enrolment-by-university/</a:t>
            </a:r>
          </a:p>
        </p:txBody>
      </p:sp>
      <p:sp>
        <p:nvSpPr>
          <p:cNvPr id="4" name="Slide Number Placeholder 3"/>
          <p:cNvSpPr>
            <a:spLocks noGrp="1"/>
          </p:cNvSpPr>
          <p:nvPr>
            <p:ph type="sldNum" sz="quarter" idx="10"/>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2136043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reference to a location in a filesystem is called a </a:t>
            </a:r>
            <a:r>
              <a:rPr lang="en-CA" b="1" dirty="0"/>
              <a:t>path</a:t>
            </a:r>
            <a:r>
              <a:rPr lang="en-CA" dirty="0"/>
              <a:t>.</a:t>
            </a:r>
          </a:p>
          <a:p>
            <a:pPr defTabSz="966612">
              <a:defRPr/>
            </a:pPr>
            <a:r>
              <a:rPr lang="en-CA" sz="1300" dirty="0"/>
              <a:t>A path is the location of a file in a hierarchy of directories.</a:t>
            </a:r>
            <a:endParaRPr lang="en-US" dirty="0"/>
          </a:p>
          <a:p>
            <a:r>
              <a:rPr lang="en-US" dirty="0"/>
              <a:t>A full path name from </a:t>
            </a:r>
            <a:r>
              <a:rPr lang="en-US" dirty="0" err="1"/>
              <a:t>drive|root</a:t>
            </a:r>
            <a:r>
              <a:rPr lang="en-US" dirty="0"/>
              <a:t> through directories down to a </a:t>
            </a:r>
            <a:r>
              <a:rPr lang="en-US" dirty="0" err="1"/>
              <a:t>filename.ext</a:t>
            </a:r>
            <a:r>
              <a:rPr lang="en-US" dirty="0"/>
              <a:t> </a:t>
            </a:r>
            <a:r>
              <a:rPr lang="en-CA" dirty="0"/>
              <a:t>solves the problem of needing unique names for </a:t>
            </a:r>
            <a:r>
              <a:rPr lang="en-CA" b="1" i="1" dirty="0"/>
              <a:t>every </a:t>
            </a:r>
            <a:r>
              <a:rPr lang="en-CA" dirty="0"/>
              <a:t>file on the system:</a:t>
            </a:r>
          </a:p>
          <a:p>
            <a:pPr defTabSz="966612">
              <a:defRPr/>
            </a:pPr>
            <a:r>
              <a:rPr lang="en-CA" dirty="0"/>
              <a:t>Files can have the same name when they are in </a:t>
            </a:r>
            <a:r>
              <a:rPr lang="en-CA" i="1" dirty="0"/>
              <a:t>different</a:t>
            </a:r>
            <a:r>
              <a:rPr lang="en-CA" dirty="0"/>
              <a:t> directories.</a:t>
            </a:r>
          </a:p>
          <a:p>
            <a:endParaRPr lang="en-US" dirty="0"/>
          </a:p>
          <a:p>
            <a:r>
              <a:rPr lang="en-CA" dirty="0"/>
              <a:t>A </a:t>
            </a:r>
            <a:r>
              <a:rPr lang="en-CA" b="1" dirty="0"/>
              <a:t>directory </a:t>
            </a:r>
            <a:r>
              <a:rPr lang="en-CA" dirty="0"/>
              <a:t>is a file system concept, a </a:t>
            </a:r>
            <a:r>
              <a:rPr lang="en-CA" b="1" dirty="0"/>
              <a:t>folder</a:t>
            </a:r>
            <a:r>
              <a:rPr lang="en-CA" dirty="0"/>
              <a:t> is a graphical user interface metaphor which usually represents a directory. The terms are often used interchangeably. </a:t>
            </a:r>
            <a:endParaRPr lang="en-US" dirty="0"/>
          </a:p>
          <a:p>
            <a:endParaRPr lang="en-US" dirty="0"/>
          </a:p>
          <a:p>
            <a:r>
              <a:rPr lang="en-CA" dirty="0"/>
              <a:t>https://en.wikipedia.org/wiki/Directory_(computing)</a:t>
            </a:r>
          </a:p>
          <a:p>
            <a:r>
              <a:rPr lang="en-CA" dirty="0"/>
              <a:t>https://en.wikipedia.org/wiki/Directory_structure</a:t>
            </a:r>
          </a:p>
          <a:p>
            <a:r>
              <a:rPr lang="en-CA" dirty="0"/>
              <a:t>https://en.wikipedia.org/wiki/Path_(computing)</a:t>
            </a:r>
          </a:p>
          <a:p>
            <a:r>
              <a:rPr lang="en-CA" dirty="0"/>
              <a:t>Unix and Unix-like operating systems use the Filesystem Hierarchy Standard as the common form for their directory structures. All files and directories appear under the root directory "/", even if they are stored on different physical devices.</a:t>
            </a:r>
          </a:p>
          <a:p>
            <a:endParaRPr lang="en-CA" dirty="0"/>
          </a:p>
          <a:p>
            <a:r>
              <a:rPr lang="en-CA" dirty="0"/>
              <a:t>https://www.howtogeek.com/181774/why-windows-uses-backslashes-and-everything-else-uses-forward-slashes/</a:t>
            </a:r>
          </a:p>
          <a:p>
            <a:endParaRPr lang="en-CA" dirty="0"/>
          </a:p>
          <a:p>
            <a:r>
              <a:rPr lang="en-CA" dirty="0"/>
              <a:t>DOS 2.0 &amp; Windows uses \ character for C:\directory\*.* because / was already used as switch char for command </a:t>
            </a:r>
            <a:r>
              <a:rPr lang="en-CA" dirty="0" err="1"/>
              <a:t>optionss</a:t>
            </a:r>
            <a:r>
              <a:rPr lang="en-CA" dirty="0"/>
              <a:t>. </a:t>
            </a:r>
            <a:br>
              <a:rPr lang="en-CA" dirty="0"/>
            </a:br>
            <a:r>
              <a:rPr lang="en-CA" dirty="0"/>
              <a:t>E.g.  </a:t>
            </a:r>
            <a:br>
              <a:rPr lang="en-CA" dirty="0"/>
            </a:br>
            <a:r>
              <a:rPr lang="en-CA" dirty="0">
                <a:latin typeface="Consolas" panose="020B0609020204030204" pitchFamily="49" charset="0"/>
              </a:rPr>
              <a:t>&gt; </a:t>
            </a:r>
            <a:r>
              <a:rPr lang="en-CA" dirty="0" err="1">
                <a:latin typeface="Consolas" panose="020B0609020204030204" pitchFamily="49" charset="0"/>
              </a:rPr>
              <a:t>dir</a:t>
            </a:r>
            <a:r>
              <a:rPr lang="en-CA" dirty="0">
                <a:latin typeface="Consolas" panose="020B0609020204030204" pitchFamily="49" charset="0"/>
              </a:rPr>
              <a:t> /s C:\directory</a:t>
            </a:r>
            <a:br>
              <a:rPr lang="en-CA" dirty="0">
                <a:latin typeface="Consolas" panose="020B0609020204030204" pitchFamily="49" charset="0"/>
              </a:rPr>
            </a:br>
            <a:r>
              <a:rPr lang="en-CA" dirty="0">
                <a:latin typeface="Consolas" panose="020B0609020204030204" pitchFamily="49" charset="0"/>
              </a:rPr>
              <a:t>&gt; ls –R \</a:t>
            </a:r>
          </a:p>
          <a:p>
            <a:endParaRPr lang="en-CA" dirty="0">
              <a:latin typeface="Consolas" panose="020B0609020204030204" pitchFamily="49" charset="0"/>
            </a:endParaRPr>
          </a:p>
          <a:p>
            <a:endParaRPr lang="en-CA" dirty="0"/>
          </a:p>
          <a:p>
            <a:r>
              <a:rPr lang="en-CA" dirty="0"/>
              <a:t>Unix used "-" hyphen as the switch character so had no conflict with / as directory separator.</a:t>
            </a:r>
          </a:p>
          <a:p>
            <a:r>
              <a:rPr lang="en-CA" dirty="0"/>
              <a:t>ls </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30</a:t>
            </a:fld>
            <a:endParaRPr lang="en-CA"/>
          </a:p>
        </p:txBody>
      </p:sp>
    </p:spTree>
    <p:extLst>
      <p:ext uri="{BB962C8B-B14F-4D97-AF65-F5344CB8AC3E}">
        <p14:creationId xmlns:p14="http://schemas.microsoft.com/office/powerpoint/2010/main" val="309242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https://en.wikipedia.org/wiki/Filename_extension</a:t>
            </a:r>
          </a:p>
          <a:p>
            <a:r>
              <a:rPr lang="en-CA" dirty="0"/>
              <a:t>http://www.thewindowsclub.com/change-file-associations-windows</a:t>
            </a:r>
          </a:p>
        </p:txBody>
      </p:sp>
      <p:sp>
        <p:nvSpPr>
          <p:cNvPr id="4" name="Slide Number Placeholder 3"/>
          <p:cNvSpPr>
            <a:spLocks noGrp="1"/>
          </p:cNvSpPr>
          <p:nvPr>
            <p:ph type="sldNum" sz="quarter" idx="10"/>
          </p:nvPr>
        </p:nvSpPr>
        <p:spPr/>
        <p:txBody>
          <a:bodyPr/>
          <a:lstStyle/>
          <a:p>
            <a:fld id="{872D4F22-4051-4F28-9B90-CE898DB336CD}" type="slidenum">
              <a:rPr lang="en-CA" smtClean="0"/>
              <a:t>31</a:t>
            </a:fld>
            <a:endParaRPr lang="en-CA"/>
          </a:p>
        </p:txBody>
      </p:sp>
    </p:spTree>
    <p:extLst>
      <p:ext uri="{BB962C8B-B14F-4D97-AF65-F5344CB8AC3E}">
        <p14:creationId xmlns:p14="http://schemas.microsoft.com/office/powerpoint/2010/main" val="1802445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are used to the OS automatically launching the application that knows how to read a file's data and make it useful to us.</a:t>
            </a:r>
          </a:p>
          <a:p>
            <a:endParaRPr lang="en-CA" dirty="0"/>
          </a:p>
          <a:p>
            <a:r>
              <a:rPr lang="en-CA" dirty="0"/>
              <a:t>https://www.lifewire.com/list-of-executable-file-extensions-2626061</a:t>
            </a:r>
          </a:p>
        </p:txBody>
      </p:sp>
      <p:sp>
        <p:nvSpPr>
          <p:cNvPr id="4" name="Slide Number Placeholder 3"/>
          <p:cNvSpPr>
            <a:spLocks noGrp="1"/>
          </p:cNvSpPr>
          <p:nvPr>
            <p:ph type="sldNum" sz="quarter" idx="10"/>
          </p:nvPr>
        </p:nvSpPr>
        <p:spPr/>
        <p:txBody>
          <a:bodyPr/>
          <a:lstStyle/>
          <a:p>
            <a:fld id="{872D4F22-4051-4F28-9B90-CE898DB336CD}" type="slidenum">
              <a:rPr lang="en-CA" smtClean="0"/>
              <a:t>32</a:t>
            </a:fld>
            <a:endParaRPr lang="en-CA"/>
          </a:p>
        </p:txBody>
      </p:sp>
    </p:spTree>
    <p:extLst>
      <p:ext uri="{BB962C8B-B14F-4D97-AF65-F5344CB8AC3E}">
        <p14:creationId xmlns:p14="http://schemas.microsoft.com/office/powerpoint/2010/main" val="245594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https://en.wikipedia.org/wiki/Directory_structure</a:t>
            </a:r>
          </a:p>
          <a:p>
            <a:endParaRPr lang="en-CA" dirty="0"/>
          </a:p>
          <a:p>
            <a:pPr defTabSz="966612">
              <a:defRPr/>
            </a:pPr>
            <a:r>
              <a:rPr lang="en-CA" sz="1400" dirty="0"/>
              <a:t>e.g. Biological Taxonomy</a:t>
            </a:r>
          </a:p>
          <a:p>
            <a:pPr defTabSz="966612">
              <a:defRPr/>
            </a:pPr>
            <a:r>
              <a:rPr lang="en-CA" sz="1400" u="sng" dirty="0"/>
              <a:t>Kingdom	Phylum	Class	Order	Family	Genus	Species</a:t>
            </a:r>
          </a:p>
          <a:p>
            <a:r>
              <a:rPr lang="en-CA" sz="1400" dirty="0"/>
              <a:t>Animalia	Chordata	Mammalia	</a:t>
            </a:r>
            <a:r>
              <a:rPr lang="en-CA" sz="1400" dirty="0" err="1"/>
              <a:t>Primata</a:t>
            </a:r>
            <a:r>
              <a:rPr lang="en-CA" sz="1400" dirty="0"/>
              <a:t>	Hominidae	Homo	Sapiens</a:t>
            </a:r>
          </a:p>
        </p:txBody>
      </p:sp>
      <p:sp>
        <p:nvSpPr>
          <p:cNvPr id="4" name="Slide Number Placeholder 3"/>
          <p:cNvSpPr>
            <a:spLocks noGrp="1"/>
          </p:cNvSpPr>
          <p:nvPr>
            <p:ph type="sldNum" sz="quarter" idx="10"/>
          </p:nvPr>
        </p:nvSpPr>
        <p:spPr/>
        <p:txBody>
          <a:bodyPr/>
          <a:lstStyle/>
          <a:p>
            <a:fld id="{872D4F22-4051-4F28-9B90-CE898DB336CD}" type="slidenum">
              <a:rPr lang="en-CA" smtClean="0"/>
              <a:t>33</a:t>
            </a:fld>
            <a:endParaRPr lang="en-CA"/>
          </a:p>
        </p:txBody>
      </p:sp>
    </p:spTree>
    <p:extLst>
      <p:ext uri="{BB962C8B-B14F-4D97-AF65-F5344CB8AC3E}">
        <p14:creationId xmlns:p14="http://schemas.microsoft.com/office/powerpoint/2010/main" val="2370643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https://www.google.ca/search?q=organize+files+and+folders</a:t>
            </a:r>
          </a:p>
          <a:p>
            <a:r>
              <a:rPr lang="en-CA" dirty="0"/>
              <a:t>https://zapier.com/blog/organize-files-folders/</a:t>
            </a:r>
          </a:p>
          <a:p>
            <a:r>
              <a:rPr lang="en-CA" dirty="0"/>
              <a:t>http://www.asianefficiency.com/organization/organizing-files-folders-documents/</a:t>
            </a:r>
          </a:p>
          <a:p>
            <a:r>
              <a:rPr lang="en-CA" dirty="0"/>
              <a:t>https://www.howtogeek.com/howto/15677/zen-and-the-art-of-file-and-folder-organization/</a:t>
            </a:r>
          </a:p>
        </p:txBody>
      </p:sp>
      <p:sp>
        <p:nvSpPr>
          <p:cNvPr id="4" name="Slide Number Placeholder 3"/>
          <p:cNvSpPr>
            <a:spLocks noGrp="1"/>
          </p:cNvSpPr>
          <p:nvPr>
            <p:ph type="sldNum" sz="quarter" idx="10"/>
          </p:nvPr>
        </p:nvSpPr>
        <p:spPr/>
        <p:txBody>
          <a:bodyPr/>
          <a:lstStyle/>
          <a:p>
            <a:fld id="{872D4F22-4051-4F28-9B90-CE898DB336CD}" type="slidenum">
              <a:rPr lang="en-CA" smtClean="0"/>
              <a:t>34</a:t>
            </a:fld>
            <a:endParaRPr lang="en-CA"/>
          </a:p>
        </p:txBody>
      </p:sp>
    </p:spTree>
    <p:extLst>
      <p:ext uri="{BB962C8B-B14F-4D97-AF65-F5344CB8AC3E}">
        <p14:creationId xmlns:p14="http://schemas.microsoft.com/office/powerpoint/2010/main" val="3211588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through the file names from the first version to the last, the last name makes sense. But what if the last version's name was the only one you saw – would you know what is in that file?</a:t>
            </a:r>
          </a:p>
          <a:p>
            <a:endParaRPr lang="en-US" dirty="0"/>
          </a:p>
          <a:p>
            <a:r>
              <a:rPr lang="en-US" dirty="0"/>
              <a:t>The solution is to decide on a standard and use it.</a:t>
            </a:r>
          </a:p>
          <a:p>
            <a:endParaRPr lang="en-US" dirty="0"/>
          </a:p>
          <a:p>
            <a:r>
              <a:rPr lang="en-US" dirty="0"/>
              <a:t>Old joke: The nice thing about standards is there are so many to choose from.</a:t>
            </a:r>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35</a:t>
            </a:fld>
            <a:endParaRPr lang="en-CA"/>
          </a:p>
        </p:txBody>
      </p:sp>
    </p:spTree>
    <p:extLst>
      <p:ext uri="{BB962C8B-B14F-4D97-AF65-F5344CB8AC3E}">
        <p14:creationId xmlns:p14="http://schemas.microsoft.com/office/powerpoint/2010/main" val="1726986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https://www.windowscentral.com/how-rename-multiple-files-bulk-windows-10</a:t>
            </a:r>
          </a:p>
          <a:p>
            <a:endParaRPr lang="en-CA" dirty="0"/>
          </a:p>
          <a:p>
            <a:r>
              <a:rPr lang="en-CA" dirty="0"/>
              <a:t>Demonstrate with File Explorer</a:t>
            </a:r>
          </a:p>
        </p:txBody>
      </p:sp>
      <p:sp>
        <p:nvSpPr>
          <p:cNvPr id="4" name="Slide Number Placeholder 3"/>
          <p:cNvSpPr>
            <a:spLocks noGrp="1"/>
          </p:cNvSpPr>
          <p:nvPr>
            <p:ph type="sldNum" sz="quarter" idx="5"/>
          </p:nvPr>
        </p:nvSpPr>
        <p:spPr/>
        <p:txBody>
          <a:bodyPr/>
          <a:lstStyle/>
          <a:p>
            <a:fld id="{872D4F22-4051-4F28-9B90-CE898DB336CD}" type="slidenum">
              <a:rPr lang="en-CA" smtClean="0"/>
              <a:t>36</a:t>
            </a:fld>
            <a:endParaRPr lang="en-CA"/>
          </a:p>
        </p:txBody>
      </p:sp>
    </p:spTree>
    <p:extLst>
      <p:ext uri="{BB962C8B-B14F-4D97-AF65-F5344CB8AC3E}">
        <p14:creationId xmlns:p14="http://schemas.microsoft.com/office/powerpoint/2010/main" val="1768789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37</a:t>
            </a:fld>
            <a:endParaRPr lang="en-CA"/>
          </a:p>
        </p:txBody>
      </p:sp>
    </p:spTree>
    <p:extLst>
      <p:ext uri="{BB962C8B-B14F-4D97-AF65-F5344CB8AC3E}">
        <p14:creationId xmlns:p14="http://schemas.microsoft.com/office/powerpoint/2010/main" val="32786448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38</a:t>
            </a:fld>
            <a:endParaRPr lang="en-CA"/>
          </a:p>
        </p:txBody>
      </p:sp>
    </p:spTree>
    <p:extLst>
      <p:ext uri="{BB962C8B-B14F-4D97-AF65-F5344CB8AC3E}">
        <p14:creationId xmlns:p14="http://schemas.microsoft.com/office/powerpoint/2010/main" val="3845460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Drives </a:t>
            </a:r>
            <a:r>
              <a:rPr lang="en-US" dirty="0"/>
              <a:t>are mythical places where data is stored.</a:t>
            </a:r>
          </a:p>
          <a:p>
            <a:r>
              <a:rPr lang="en-US" dirty="0"/>
              <a:t>The Cloud? There's no such thing; it's your stuff on someone else's machine. OK, there's more to it than that and we'll get to it later in the course.</a:t>
            </a:r>
          </a:p>
          <a:p>
            <a:r>
              <a:rPr lang="en-CA" dirty="0"/>
              <a:t>https://what-if.xkcd.com/31/</a:t>
            </a:r>
          </a:p>
          <a:p>
            <a:r>
              <a:rPr lang="en-CA" dirty="0"/>
              <a:t>https://gizmodo.com/what-is-the-cloud-and-where-is-it-1682276210</a:t>
            </a:r>
          </a:p>
          <a:p>
            <a:r>
              <a:rPr lang="en-CA" dirty="0"/>
              <a:t>https://www.pcmag.com/article2/0,2817,2372163,00.asp</a:t>
            </a:r>
          </a:p>
          <a:p>
            <a:r>
              <a:rPr lang="en-CA" dirty="0"/>
              <a:t>https://www.cnet.com/how-to/onedrive-dropbox-google-drive-and-box-which-cloud-storage-service-is-right-for-you/</a:t>
            </a:r>
          </a:p>
          <a:p>
            <a:r>
              <a:rPr lang="en-CA" dirty="0"/>
              <a:t>http://www.thewindowsclub.com/map-onedrive-network-drive-windows-10</a:t>
            </a:r>
          </a:p>
          <a:p>
            <a:r>
              <a:rPr lang="en-CA" dirty="0"/>
              <a:t>https://www.techrepublic.com/article/is-the-cloud-really-just-someone-elses-computer/</a:t>
            </a:r>
          </a:p>
          <a:p>
            <a:r>
              <a:rPr lang="en-CA" dirty="0"/>
              <a:t>http://www.zdnet.com/article/stop-saying-the-cloud-is-just-someone-elses-computer-because-its-not/</a:t>
            </a:r>
          </a:p>
          <a:p>
            <a:endParaRPr lang="en-CA" dirty="0"/>
          </a:p>
          <a:p>
            <a:r>
              <a:rPr lang="en-CA" b="1" dirty="0"/>
              <a:t>NAS </a:t>
            </a:r>
            <a:r>
              <a:rPr lang="en-CA" b="0" dirty="0"/>
              <a:t>and </a:t>
            </a:r>
            <a:r>
              <a:rPr lang="en-CA" b="1" dirty="0"/>
              <a:t>SAN</a:t>
            </a:r>
          </a:p>
          <a:p>
            <a:r>
              <a:rPr lang="en-CA" b="0" dirty="0"/>
              <a:t>https://www.backblaze.com/blog/whats-the-diff-nas-vs-san/</a:t>
            </a:r>
          </a:p>
          <a:p>
            <a:r>
              <a:rPr lang="en-CA" b="0" dirty="0"/>
              <a:t>https://www.infoworld.com/article/2871290/understanding-cloud-storage-models.html</a:t>
            </a:r>
          </a:p>
        </p:txBody>
      </p:sp>
      <p:sp>
        <p:nvSpPr>
          <p:cNvPr id="4" name="Slide Number Placeholder 3"/>
          <p:cNvSpPr>
            <a:spLocks noGrp="1"/>
          </p:cNvSpPr>
          <p:nvPr>
            <p:ph type="sldNum" sz="quarter" idx="10"/>
          </p:nvPr>
        </p:nvSpPr>
        <p:spPr/>
        <p:txBody>
          <a:bodyPr/>
          <a:lstStyle/>
          <a:p>
            <a:fld id="{872D4F22-4051-4F28-9B90-CE898DB336CD}" type="slidenum">
              <a:rPr lang="en-CA" smtClean="0"/>
              <a:t>39</a:t>
            </a:fld>
            <a:endParaRPr lang="en-CA"/>
          </a:p>
        </p:txBody>
      </p:sp>
    </p:spTree>
    <p:extLst>
      <p:ext uri="{BB962C8B-B14F-4D97-AF65-F5344CB8AC3E}">
        <p14:creationId xmlns:p14="http://schemas.microsoft.com/office/powerpoint/2010/main" val="393358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1122609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https://en.wikipedia.org/wiki/ASCII</a:t>
            </a:r>
          </a:p>
          <a:p>
            <a:r>
              <a:rPr lang="en-CA" dirty="0"/>
              <a:t>https://en.wikipedia.org/wiki/DBCS</a:t>
            </a:r>
          </a:p>
        </p:txBody>
      </p:sp>
      <p:sp>
        <p:nvSpPr>
          <p:cNvPr id="4" name="Slide Number Placeholder 3"/>
          <p:cNvSpPr>
            <a:spLocks noGrp="1"/>
          </p:cNvSpPr>
          <p:nvPr>
            <p:ph type="sldNum" sz="quarter" idx="10"/>
          </p:nvPr>
        </p:nvSpPr>
        <p:spPr/>
        <p:txBody>
          <a:bodyPr/>
          <a:lstStyle/>
          <a:p>
            <a:fld id="{872D4F22-4051-4F28-9B90-CE898DB336CD}" type="slidenum">
              <a:rPr lang="en-CA" smtClean="0"/>
              <a:t>40</a:t>
            </a:fld>
            <a:endParaRPr lang="en-CA"/>
          </a:p>
        </p:txBody>
      </p:sp>
    </p:spTree>
    <p:extLst>
      <p:ext uri="{BB962C8B-B14F-4D97-AF65-F5344CB8AC3E}">
        <p14:creationId xmlns:p14="http://schemas.microsoft.com/office/powerpoint/2010/main" val="2050718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https://en.wikipedia.org/wiki/Filename#Reserved_characters_and_words</a:t>
            </a:r>
          </a:p>
        </p:txBody>
      </p:sp>
      <p:sp>
        <p:nvSpPr>
          <p:cNvPr id="4" name="Slide Number Placeholder 3"/>
          <p:cNvSpPr>
            <a:spLocks noGrp="1"/>
          </p:cNvSpPr>
          <p:nvPr>
            <p:ph type="sldNum" sz="quarter" idx="10"/>
          </p:nvPr>
        </p:nvSpPr>
        <p:spPr/>
        <p:txBody>
          <a:bodyPr/>
          <a:lstStyle/>
          <a:p>
            <a:fld id="{872D4F22-4051-4F28-9B90-CE898DB336CD}" type="slidenum">
              <a:rPr lang="en-CA" smtClean="0"/>
              <a:t>41</a:t>
            </a:fld>
            <a:endParaRPr lang="en-CA"/>
          </a:p>
        </p:txBody>
      </p:sp>
    </p:spTree>
    <p:extLst>
      <p:ext uri="{BB962C8B-B14F-4D97-AF65-F5344CB8AC3E}">
        <p14:creationId xmlns:p14="http://schemas.microsoft.com/office/powerpoint/2010/main" val="1029118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https://www.howtogeek.com/181774/why-windows-uses-backslashes-and-everything-else-uses-forward-slashes/</a:t>
            </a:r>
          </a:p>
          <a:p>
            <a:endParaRPr lang="en-CA" dirty="0"/>
          </a:p>
          <a:p>
            <a:r>
              <a:rPr lang="en-CA" dirty="0"/>
              <a:t>DOS 2.0 &amp; Windows uses \ character for C:\directory\*.* because / was already used as switch char for command </a:t>
            </a:r>
            <a:r>
              <a:rPr lang="en-CA" dirty="0" err="1"/>
              <a:t>optionss</a:t>
            </a:r>
            <a:r>
              <a:rPr lang="en-CA" dirty="0"/>
              <a:t>. </a:t>
            </a:r>
            <a:br>
              <a:rPr lang="en-CA" dirty="0"/>
            </a:br>
            <a:r>
              <a:rPr lang="en-CA" dirty="0"/>
              <a:t>E.g.  &gt; </a:t>
            </a:r>
            <a:r>
              <a:rPr lang="en-CA" dirty="0" err="1"/>
              <a:t>dir</a:t>
            </a:r>
            <a:r>
              <a:rPr lang="en-CA" dirty="0"/>
              <a:t> /w C:\directory\*.* </a:t>
            </a:r>
          </a:p>
          <a:p>
            <a:endParaRPr lang="en-CA" dirty="0"/>
          </a:p>
          <a:p>
            <a:r>
              <a:rPr lang="en-CA" dirty="0"/>
              <a:t>Unix used "-" hyphen as the switch character so had no conflict with / as directory separator.</a:t>
            </a:r>
          </a:p>
        </p:txBody>
      </p:sp>
      <p:sp>
        <p:nvSpPr>
          <p:cNvPr id="4" name="Slide Number Placeholder 3"/>
          <p:cNvSpPr>
            <a:spLocks noGrp="1"/>
          </p:cNvSpPr>
          <p:nvPr>
            <p:ph type="sldNum" sz="quarter" idx="10"/>
          </p:nvPr>
        </p:nvSpPr>
        <p:spPr/>
        <p:txBody>
          <a:bodyPr/>
          <a:lstStyle/>
          <a:p>
            <a:fld id="{872D4F22-4051-4F28-9B90-CE898DB336CD}" type="slidenum">
              <a:rPr lang="en-CA" smtClean="0"/>
              <a:t>42</a:t>
            </a:fld>
            <a:endParaRPr lang="en-CA"/>
          </a:p>
        </p:txBody>
      </p:sp>
    </p:spTree>
    <p:extLst>
      <p:ext uri="{BB962C8B-B14F-4D97-AF65-F5344CB8AC3E}">
        <p14:creationId xmlns:p14="http://schemas.microsoft.com/office/powerpoint/2010/main" val="1828841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43</a:t>
            </a:fld>
            <a:endParaRPr lang="en-CA"/>
          </a:p>
        </p:txBody>
      </p:sp>
    </p:spTree>
    <p:extLst>
      <p:ext uri="{BB962C8B-B14F-4D97-AF65-F5344CB8AC3E}">
        <p14:creationId xmlns:p14="http://schemas.microsoft.com/office/powerpoint/2010/main" val="2031511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44</a:t>
            </a:fld>
            <a:endParaRPr lang="en-CA"/>
          </a:p>
        </p:txBody>
      </p:sp>
    </p:spTree>
    <p:extLst>
      <p:ext uri="{BB962C8B-B14F-4D97-AF65-F5344CB8AC3E}">
        <p14:creationId xmlns:p14="http://schemas.microsoft.com/office/powerpoint/2010/main" val="2351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45</a:t>
            </a:fld>
            <a:endParaRPr lang="en-CA"/>
          </a:p>
        </p:txBody>
      </p:sp>
    </p:spTree>
    <p:extLst>
      <p:ext uri="{BB962C8B-B14F-4D97-AF65-F5344CB8AC3E}">
        <p14:creationId xmlns:p14="http://schemas.microsoft.com/office/powerpoint/2010/main" val="30833055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https://technet.microsoft.com/en-us/library/bb490639.aspx</a:t>
            </a:r>
          </a:p>
          <a:p>
            <a:r>
              <a:rPr lang="en-CA" dirty="0"/>
              <a:t>http://www.linfo.org/wildcard.html</a:t>
            </a:r>
          </a:p>
        </p:txBody>
      </p:sp>
      <p:sp>
        <p:nvSpPr>
          <p:cNvPr id="4" name="Slide Number Placeholder 3"/>
          <p:cNvSpPr>
            <a:spLocks noGrp="1"/>
          </p:cNvSpPr>
          <p:nvPr>
            <p:ph type="sldNum" sz="quarter" idx="10"/>
          </p:nvPr>
        </p:nvSpPr>
        <p:spPr/>
        <p:txBody>
          <a:bodyPr/>
          <a:lstStyle/>
          <a:p>
            <a:fld id="{872D4F22-4051-4F28-9B90-CE898DB336CD}" type="slidenum">
              <a:rPr lang="en-CA" smtClean="0"/>
              <a:t>46</a:t>
            </a:fld>
            <a:endParaRPr lang="en-CA"/>
          </a:p>
        </p:txBody>
      </p:sp>
    </p:spTree>
    <p:extLst>
      <p:ext uri="{BB962C8B-B14F-4D97-AF65-F5344CB8AC3E}">
        <p14:creationId xmlns:p14="http://schemas.microsoft.com/office/powerpoint/2010/main" val="7264363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47</a:t>
            </a:fld>
            <a:endParaRPr lang="en-CA"/>
          </a:p>
        </p:txBody>
      </p:sp>
    </p:spTree>
    <p:extLst>
      <p:ext uri="{BB962C8B-B14F-4D97-AF65-F5344CB8AC3E}">
        <p14:creationId xmlns:p14="http://schemas.microsoft.com/office/powerpoint/2010/main" val="3582278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500" dirty="0"/>
          </a:p>
        </p:txBody>
      </p:sp>
      <p:sp>
        <p:nvSpPr>
          <p:cNvPr id="4" name="Slide Number Placeholder 3"/>
          <p:cNvSpPr>
            <a:spLocks noGrp="1"/>
          </p:cNvSpPr>
          <p:nvPr>
            <p:ph type="sldNum" sz="quarter" idx="10"/>
          </p:nvPr>
        </p:nvSpPr>
        <p:spPr/>
        <p:txBody>
          <a:bodyPr/>
          <a:lstStyle/>
          <a:p>
            <a:fld id="{F6998FE5-228D-49FA-A228-1901399F288E}" type="slidenum">
              <a:rPr lang="en-US" smtClean="0"/>
              <a:t>48</a:t>
            </a:fld>
            <a:endParaRPr lang="en-US"/>
          </a:p>
        </p:txBody>
      </p:sp>
    </p:spTree>
    <p:extLst>
      <p:ext uri="{BB962C8B-B14F-4D97-AF65-F5344CB8AC3E}">
        <p14:creationId xmlns:p14="http://schemas.microsoft.com/office/powerpoint/2010/main" val="124135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from https://apod.nasa.gov/apod/ap000420.html</a:t>
            </a:r>
          </a:p>
          <a:p>
            <a:endParaRPr lang="en-US" dirty="0"/>
          </a:p>
          <a:p>
            <a:r>
              <a:rPr lang="en-US" b="0" dirty="0">
                <a:solidFill>
                  <a:schemeClr val="tx2"/>
                </a:solidFill>
              </a:rPr>
              <a:t>C programming and Unix/Linux courses focus on detail level technical skills. </a:t>
            </a:r>
          </a:p>
          <a:p>
            <a:r>
              <a:rPr lang="en-US" b="0" dirty="0">
                <a:solidFill>
                  <a:schemeClr val="tx2"/>
                </a:solidFill>
              </a:rPr>
              <a:t>CP4P offers context for C &amp; *nix skills in the business and ICT worlds.</a:t>
            </a:r>
          </a:p>
          <a:p>
            <a:pPr defTabSz="966612">
              <a:defRPr/>
            </a:pPr>
            <a:r>
              <a:rPr lang="en-US" dirty="0"/>
              <a:t>CP4P is the "big picture" course. We cover many things that the ICT industry expects programmers to be aware of and things that help you be a better programmer. C programming and Linux/Internet courses focus on detail level technical skills. This course hopes to help you put those skills in context within the business and ICT worlds.</a:t>
            </a:r>
          </a:p>
          <a:p>
            <a:pPr marL="0" marR="0" lvl="0" indent="0" algn="l" defTabSz="966612" rtl="0" eaLnBrk="1" fontAlgn="auto" latinLnBrk="0" hangingPunct="1">
              <a:lnSpc>
                <a:spcPct val="100000"/>
              </a:lnSpc>
              <a:spcBef>
                <a:spcPts val="0"/>
              </a:spcBef>
              <a:spcAft>
                <a:spcPts val="0"/>
              </a:spcAft>
              <a:buClrTx/>
              <a:buSzTx/>
              <a:buFontTx/>
              <a:buNone/>
              <a:tabLst/>
              <a:defRPr/>
            </a:pPr>
            <a:endParaRPr lang="en-US" b="1" dirty="0">
              <a:solidFill>
                <a:schemeClr val="tx2"/>
              </a:solidFill>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US" b="0" dirty="0">
                <a:solidFill>
                  <a:schemeClr val="tx2"/>
                </a:solidFill>
              </a:rPr>
              <a:t>Computer Principles for Programmers offers global concepts in ICT and a view into the things a professional programmer knows in addition to how to write programming code.</a:t>
            </a:r>
          </a:p>
          <a:p>
            <a:pPr defTabSz="966612">
              <a:defRPr/>
            </a:pPr>
            <a:endParaRPr lang="en-US" dirty="0"/>
          </a:p>
          <a:p>
            <a:r>
              <a:rPr lang="en-US" b="1" dirty="0"/>
              <a:t>What is a professional? Someone who gets paid? One insightful consultant described it as "a professional is someone who does a good job even when they don't want to."</a:t>
            </a:r>
          </a:p>
          <a:p>
            <a:endParaRPr lang="en-US" b="1" dirty="0"/>
          </a:p>
          <a:p>
            <a:r>
              <a:rPr lang="en-US" b="1" dirty="0"/>
              <a:t>All programming students are also all professional programmers (yes, the money is going in the wrong direction): you are paid, paid in marks, but paid nonetheless. So, you are now a professional.</a:t>
            </a:r>
            <a:endParaRPr lang="en-CA" b="1" dirty="0"/>
          </a:p>
          <a:p>
            <a:pPr defTabSz="966612">
              <a:defRPr/>
            </a:pP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1672686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objective in this course is conveying the terminology and concepts of ICT so you can nod like you know what they are talking about during a job interview. </a:t>
            </a:r>
          </a:p>
          <a:p>
            <a:r>
              <a:rPr lang="en-US" dirty="0"/>
              <a:t>That is why our quizzes are closed book. Dragging those answers up from memory is where they will come from during your conversations with ICT professionals.</a:t>
            </a:r>
          </a:p>
          <a:p>
            <a:endParaRPr lang="en-US" dirty="0"/>
          </a:p>
          <a:p>
            <a:r>
              <a:rPr lang="en-CA" dirty="0"/>
              <a:t>https://www.shutterstock.com/search/job+interview+cartoons</a:t>
            </a:r>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10014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do not need a personal Windows machine to be successful at Seneca. Our programs cover all major Operating Systems (IBM, *nix, Windows, with some Apple specific courses); Seneca labs give you access to all OS flavours. There will be times when it is necessary to work on the native OS.</a:t>
            </a:r>
          </a:p>
          <a:p>
            <a:endParaRPr lang="en-US" dirty="0"/>
          </a:p>
          <a:p>
            <a:r>
              <a:rPr lang="en-US" b="1" dirty="0"/>
              <a:t>RE: IDEs</a:t>
            </a:r>
          </a:p>
          <a:p>
            <a:r>
              <a:rPr lang="en-CA" dirty="0"/>
              <a:t>There is a Visual Studio </a:t>
            </a:r>
            <a:r>
              <a:rPr lang="en-CA" i="1" dirty="0"/>
              <a:t>Code </a:t>
            </a:r>
            <a:r>
              <a:rPr lang="en-CA" dirty="0"/>
              <a:t>for all platforms and "Visual Studio for macOS" </a:t>
            </a:r>
            <a:r>
              <a:rPr lang="en-CA" b="1" dirty="0"/>
              <a:t>but neither is the full Visual Studio IDE (Integrated Development Environment)</a:t>
            </a:r>
          </a:p>
          <a:p>
            <a:pPr marL="181240" indent="-181240">
              <a:buFont typeface="Arial" panose="020B0604020202020204" pitchFamily="34" charset="0"/>
              <a:buChar char="•"/>
            </a:pPr>
            <a:r>
              <a:rPr lang="en-CA" sz="1300" dirty="0"/>
              <a:t>https://www.quora.com/Which-is-better-the-Visual-Studio-Community-2017-or-the-Visual-Studio-Code-2017</a:t>
            </a:r>
            <a:br>
              <a:rPr lang="en-CA" sz="1300" dirty="0"/>
            </a:br>
            <a:r>
              <a:rPr lang="en-CA" sz="1200" b="1" i="0" kern="1200" dirty="0">
                <a:solidFill>
                  <a:schemeClr val="tx1"/>
                </a:solidFill>
                <a:effectLst/>
                <a:latin typeface="+mn-lt"/>
                <a:ea typeface="+mn-ea"/>
                <a:cs typeface="+mn-cs"/>
              </a:rPr>
              <a:t>VS Community</a:t>
            </a:r>
            <a:r>
              <a:rPr lang="en-CA" sz="1200" b="0" i="0" kern="1200" dirty="0">
                <a:solidFill>
                  <a:schemeClr val="tx1"/>
                </a:solidFill>
                <a:effectLst/>
                <a:latin typeface="+mn-lt"/>
                <a:ea typeface="+mn-ea"/>
                <a:cs typeface="+mn-cs"/>
              </a:rPr>
              <a:t> is a professional, enterprise-grade IDE. It is the IDE most used in industry because it is the best there is. The difference between the Community and Professional versions is the licencing. Community is for individuals, or Open Source development, or small scale consultancies. Professional is for "enterprise" size organizations which Microsoft defines as either &gt;250 PCs or users, or &gt;USD$1M annual revenue.</a:t>
            </a:r>
            <a:br>
              <a:rPr lang="en-CA" sz="1200" b="0" i="0" kern="1200" dirty="0">
                <a:solidFill>
                  <a:schemeClr val="tx1"/>
                </a:solidFill>
                <a:effectLst/>
                <a:latin typeface="+mn-lt"/>
                <a:ea typeface="+mn-ea"/>
                <a:cs typeface="+mn-cs"/>
              </a:rPr>
            </a:br>
            <a:r>
              <a:rPr lang="en-CA" sz="1200" b="1" i="0" kern="1200" dirty="0">
                <a:solidFill>
                  <a:schemeClr val="tx1"/>
                </a:solidFill>
                <a:effectLst/>
                <a:latin typeface="+mn-lt"/>
                <a:ea typeface="+mn-ea"/>
                <a:cs typeface="+mn-cs"/>
              </a:rPr>
              <a:t>VS Code</a:t>
            </a:r>
            <a:r>
              <a:rPr lang="en-CA" sz="1200" b="0" i="0" kern="1200" dirty="0">
                <a:solidFill>
                  <a:schemeClr val="tx1"/>
                </a:solidFill>
                <a:effectLst/>
                <a:latin typeface="+mn-lt"/>
                <a:ea typeface="+mn-ea"/>
                <a:cs typeface="+mn-cs"/>
              </a:rPr>
              <a:t> is a modern lightweight text editor similar to Sublime Text, Atom and Brackets. It’s a great editor [that] is much faster than the heavy, full-blown Visual Studio. However, … its functionality pales in comparison.</a:t>
            </a:r>
          </a:p>
          <a:p>
            <a:pPr marL="0" indent="0">
              <a:buFont typeface="Arial" panose="020B0604020202020204" pitchFamily="34" charset="0"/>
              <a:buNone/>
            </a:pPr>
            <a:endParaRPr lang="en-CA" sz="1300" dirty="0"/>
          </a:p>
          <a:p>
            <a:r>
              <a:rPr lang="en-CA" dirty="0"/>
              <a:t>Apple macOS users: </a:t>
            </a:r>
            <a:br>
              <a:rPr lang="en-CA" dirty="0"/>
            </a:br>
            <a:r>
              <a:rPr lang="en-CA" dirty="0"/>
              <a:t>Create a VM that OS is windows, then install the Visual Studio Community and choose the option C++ to install during the VS installation</a:t>
            </a:r>
          </a:p>
          <a:p>
            <a:pPr defTabSz="966612">
              <a:defRPr/>
            </a:pPr>
            <a:r>
              <a:rPr lang="en-CA" dirty="0"/>
              <a:t>Macs are lovely and have certain vertical market advantages but are not generally used in business; Mac's North American PC market share (consumer and business) is ~13% and ~7% worldwide (per Gartner and IDC research). </a:t>
            </a:r>
            <a:endParaRPr lang="en-US" dirty="0"/>
          </a:p>
          <a:p>
            <a:endParaRPr lang="en-CA" dirty="0"/>
          </a:p>
          <a:p>
            <a:r>
              <a:rPr lang="en-CA" dirty="0"/>
              <a:t>From Microsoft: "If you just want a lightweight tool to edit your C++ files, VS Code has you covered but if you want the best possible experience for your existing Visual C++ projects or debugging on Windows, we recommend you use a version of Visual Studio such as Visual Studio Community IDE." see https://visualstudio.microsoft.com/vs/community/</a:t>
            </a:r>
            <a:br>
              <a:rPr lang="en-CA" dirty="0"/>
            </a:br>
            <a:endParaRPr lang="en-CA" dirty="0"/>
          </a:p>
          <a:p>
            <a:pPr defTabSz="966612">
              <a:defRPr/>
            </a:pPr>
            <a:r>
              <a:rPr lang="en-CA" dirty="0"/>
              <a:t>https://social.msdn.microsoft.com/Forums/en-US/ef99e9f5-2a48-423b-b6c0-fa5617d7c63d/how-do-i-get-c-to-work-on-visual-studio-for-mac?forum=visualstudiogeneral</a:t>
            </a:r>
          </a:p>
          <a:p>
            <a:pPr defTabSz="966612">
              <a:defRPr/>
            </a:pPr>
            <a:r>
              <a:rPr lang="en-CA" dirty="0"/>
              <a:t>https://docs.microsoft.com/en-us/dotnet/core/tutorials/using-on-mac-vs</a:t>
            </a:r>
          </a:p>
        </p:txBody>
      </p:sp>
      <p:sp>
        <p:nvSpPr>
          <p:cNvPr id="4" name="Slide Number Placeholder 3"/>
          <p:cNvSpPr>
            <a:spLocks noGrp="1"/>
          </p:cNvSpPr>
          <p:nvPr>
            <p:ph type="sldNum" sz="quarter" idx="10"/>
          </p:nvPr>
        </p:nvSpPr>
        <p:spPr/>
        <p:txBody>
          <a:bodyPr/>
          <a:lstStyle/>
          <a:p>
            <a:fld id="{872D4F22-4051-4F28-9B90-CE898DB336CD}" type="slidenum">
              <a:rPr lang="en-CA" smtClean="0"/>
              <a:t>7</a:t>
            </a:fld>
            <a:endParaRPr lang="en-CA"/>
          </a:p>
        </p:txBody>
      </p:sp>
    </p:spTree>
    <p:extLst>
      <p:ext uri="{BB962C8B-B14F-4D97-AF65-F5344CB8AC3E}">
        <p14:creationId xmlns:p14="http://schemas.microsoft.com/office/powerpoint/2010/main" val="170199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8</a:t>
            </a:fld>
            <a:endParaRPr lang="en-CA"/>
          </a:p>
        </p:txBody>
      </p:sp>
    </p:spTree>
    <p:extLst>
      <p:ext uri="{BB962C8B-B14F-4D97-AF65-F5344CB8AC3E}">
        <p14:creationId xmlns:p14="http://schemas.microsoft.com/office/powerpoint/2010/main" val="95401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Quiz is CLOSED book, OPEN mind. The objective is to have enough in your head to have a conversation about ICT. The person you talk to might be your boss, your client, your end user, or your colleague. They won't be impressed if you take out your phone and google the basics. It is OK to say, "I don't know" but only after you have talked about things you do know.</a:t>
            </a:r>
          </a:p>
          <a:p>
            <a:endParaRPr lang="en-US" dirty="0"/>
          </a:p>
          <a:p>
            <a:r>
              <a:rPr lang="en-US" dirty="0"/>
              <a:t>You must begin the quiz during the first 10 minutes of class else you have missed the quiz. Be on time for the meeting. </a:t>
            </a:r>
          </a:p>
          <a:p>
            <a:r>
              <a:rPr lang="en-US" dirty="0"/>
              <a:t>No one in business is ever late for a meeting. If you arrive after the start time and the boss is not there yet, you are not late. If you arrive after the start time and the boss IS there, you don't go in. </a:t>
            </a:r>
          </a:p>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9</a:t>
            </a:fld>
            <a:endParaRPr lang="en-CA"/>
          </a:p>
        </p:txBody>
      </p:sp>
    </p:spTree>
    <p:extLst>
      <p:ext uri="{BB962C8B-B14F-4D97-AF65-F5344CB8AC3E}">
        <p14:creationId xmlns:p14="http://schemas.microsoft.com/office/powerpoint/2010/main" val="370325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2020-01-15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6F86D3-C1FC-4C3E-9D0B-3355CEE0905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057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374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F86D3-C1FC-4C3E-9D0B-3355CEE0905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493064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F86D3-C1FC-4C3E-9D0B-3355CEE0905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04811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F86D3-C1FC-4C3E-9D0B-3355CEE09054}"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58894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F86D3-C1FC-4C3E-9D0B-3355CEE09054}"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066544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F86D3-C1FC-4C3E-9D0B-3355CEE09054}"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99836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911842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34555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661896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2706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2020-01-15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683568" y="422793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2020-01-15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2020-01-15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2020-01-15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2020-01-15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2020-01-15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2020-01-15</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46F86D3-C1FC-4C3E-9D0B-3355CEE09054}" type="datetimeFigureOut">
              <a:rPr lang="en-US" smtClean="0"/>
              <a:t>1/15/2020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4F03574-07D9-43E9-809A-27FFDBE462B9}" type="slidenum">
              <a:rPr lang="en-US" smtClean="0"/>
              <a:t>‹#›</a:t>
            </a:fld>
            <a:endParaRPr lang="en-US"/>
          </a:p>
        </p:txBody>
      </p:sp>
    </p:spTree>
    <p:extLst>
      <p:ext uri="{BB962C8B-B14F-4D97-AF65-F5344CB8AC3E}">
        <p14:creationId xmlns:p14="http://schemas.microsoft.com/office/powerpoint/2010/main" val="3649377676"/>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Three-letter_acrony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8" Type="http://schemas.openxmlformats.org/officeDocument/2006/relationships/hyperlink" Target="https://www.theglobeandmail.com/opinion/article-squirrel-we-must-zero-in-on-improving-our-attention-management/" TargetMode="External"/><Relationship Id="rId3" Type="http://schemas.openxmlformats.org/officeDocument/2006/relationships/hyperlink" Target="https://www.theglobeandmail.com/technology/your-smartphone-is-making-you-stupid/article37511900/" TargetMode="External"/><Relationship Id="rId7" Type="http://schemas.openxmlformats.org/officeDocument/2006/relationships/hyperlink" Target="https://hbr.org/2018/03/having-your-smartphone-nearby-takes-a-toll-on-your-think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hbr.org/2017/04/a-new-more-rigorous-study-confirms-the-more-you-use-facebook-the-worse-you-feel" TargetMode="External"/><Relationship Id="rId5" Type="http://schemas.openxmlformats.org/officeDocument/2006/relationships/hyperlink" Target="https://www.psychologytoday.com/blog/the-athletes-way/201706/are-smartphones-making-us-stupid" TargetMode="External"/><Relationship Id="rId4" Type="http://schemas.openxmlformats.org/officeDocument/2006/relationships/hyperlink" Target="https://news.utexas.edu/2017/06/26/the-mere-presence-of-your-smartphone-reduces-brain-power"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L;D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linkedin.com/learning/success-habits/welcome-to-success?u=2169170" TargetMode="External"/><Relationship Id="rId4" Type="http://schemas.openxmlformats.org/officeDocument/2006/relationships/hyperlink" Target="https://www.youtube.com/watch?v=g2S2mhOisso&amp;feature=youtu.b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uwaterloo.ca/campus-wellness/curve-forgetting"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hyperlink" Target="https://www.google.ca/search?q=Ebbinghaus+forgetting+curve"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d.com/talks/reshma_saujani_teach_girls_bravery_not_perfection?language=e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a.girlswhocod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630616" cy="1485900"/>
          </a:xfrm>
        </p:spPr>
        <p:txBody>
          <a:bodyPr>
            <a:normAutofit/>
          </a:bodyPr>
          <a:lstStyle/>
          <a:p>
            <a:r>
              <a:rPr lang="en-US" b="1" dirty="0"/>
              <a:t>Course Overview, </a:t>
            </a:r>
            <a:br>
              <a:rPr lang="en-US" b="1" dirty="0"/>
            </a:br>
            <a:r>
              <a:rPr lang="en-US" b="1" dirty="0"/>
              <a:t>Basics of File Systems and Visual Studio intro</a:t>
            </a:r>
            <a:endParaRPr lang="en-CA"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ICT News of the Week</a:t>
            </a:r>
          </a:p>
        </p:txBody>
      </p:sp>
      <p:sp>
        <p:nvSpPr>
          <p:cNvPr id="6" name="Content Placeholder 5"/>
          <p:cNvSpPr>
            <a:spLocks noGrp="1"/>
          </p:cNvSpPr>
          <p:nvPr>
            <p:ph idx="1"/>
          </p:nvPr>
        </p:nvSpPr>
        <p:spPr>
          <a:xfrm>
            <a:off x="251520" y="1203598"/>
            <a:ext cx="6912768" cy="3657600"/>
          </a:xfrm>
        </p:spPr>
        <p:txBody>
          <a:bodyPr>
            <a:normAutofit/>
          </a:bodyPr>
          <a:lstStyle/>
          <a:p>
            <a:r>
              <a:rPr lang="en-CA" dirty="0"/>
              <a:t>4 students each present an ICT news item</a:t>
            </a:r>
          </a:p>
          <a:p>
            <a:r>
              <a:rPr lang="en-CA" dirty="0"/>
              <a:t>3 to 4 minute presentation incl. Q &amp; A</a:t>
            </a:r>
          </a:p>
          <a:p>
            <a:r>
              <a:rPr lang="en-CA" dirty="0"/>
              <a:t>Graded item worth 4% of course</a:t>
            </a:r>
          </a:p>
          <a:p>
            <a:r>
              <a:rPr lang="en-CA" dirty="0"/>
              <a:t>Subscribe to a news service</a:t>
            </a:r>
          </a:p>
          <a:p>
            <a:r>
              <a:rPr lang="en-CA" dirty="0"/>
              <a:t>Build your ICT vocabulary</a:t>
            </a:r>
          </a:p>
          <a:p>
            <a:r>
              <a:rPr lang="en-CA" dirty="0"/>
              <a:t>Learn the </a:t>
            </a:r>
            <a:r>
              <a:rPr lang="en-CA" dirty="0">
                <a:hlinkClick r:id="rId3"/>
              </a:rPr>
              <a:t>TLA</a:t>
            </a:r>
            <a:r>
              <a:rPr lang="en-CA" dirty="0"/>
              <a:t>s</a:t>
            </a:r>
          </a:p>
          <a:p>
            <a:r>
              <a:rPr lang="en-CA" dirty="0"/>
              <a:t>Your future employers read and make the news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901" y="1781759"/>
            <a:ext cx="2001328" cy="165408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Weekly Lecture</a:t>
            </a:r>
          </a:p>
        </p:txBody>
      </p:sp>
      <p:sp>
        <p:nvSpPr>
          <p:cNvPr id="6" name="Content Placeholder 5"/>
          <p:cNvSpPr>
            <a:spLocks noGrp="1"/>
          </p:cNvSpPr>
          <p:nvPr>
            <p:ph idx="1"/>
          </p:nvPr>
        </p:nvSpPr>
        <p:spPr>
          <a:xfrm>
            <a:off x="251520" y="1218406"/>
            <a:ext cx="5410944" cy="3657600"/>
          </a:xfrm>
        </p:spPr>
        <p:txBody>
          <a:bodyPr>
            <a:normAutofit/>
          </a:bodyPr>
          <a:lstStyle/>
          <a:p>
            <a:r>
              <a:rPr lang="en-CA" dirty="0"/>
              <a:t>Lectures deliver the content of the week's topic and activity which will become </a:t>
            </a:r>
            <a:r>
              <a:rPr lang="en-CA" i="1" dirty="0"/>
              <a:t>next</a:t>
            </a:r>
            <a:r>
              <a:rPr lang="en-CA" dirty="0"/>
              <a:t> week's quiz.</a:t>
            </a:r>
          </a:p>
          <a:p>
            <a:r>
              <a:rPr lang="en-CA" i="1" dirty="0"/>
              <a:t>Ask questions</a:t>
            </a:r>
            <a:r>
              <a:rPr lang="en-CA" dirty="0"/>
              <a:t> during the lecture.</a:t>
            </a:r>
          </a:p>
          <a:p>
            <a:r>
              <a:rPr lang="en-CA" dirty="0">
                <a:hlinkClick r:id="rId3"/>
              </a:rPr>
              <a:t>Put away</a:t>
            </a:r>
            <a:r>
              <a:rPr lang="en-CA" dirty="0"/>
              <a:t> away your smartphone.</a:t>
            </a:r>
            <a:br>
              <a:rPr lang="en-CA" dirty="0"/>
            </a:br>
            <a:r>
              <a:rPr lang="en-CA" dirty="0"/>
              <a:t>(</a:t>
            </a:r>
            <a:r>
              <a:rPr lang="en-CA" dirty="0">
                <a:hlinkClick r:id="rId4"/>
              </a:rPr>
              <a:t>It</a:t>
            </a:r>
            <a:r>
              <a:rPr lang="en-CA" dirty="0"/>
              <a:t> </a:t>
            </a:r>
            <a:r>
              <a:rPr lang="en-CA" dirty="0">
                <a:hlinkClick r:id="rId5"/>
              </a:rPr>
              <a:t>makes</a:t>
            </a:r>
            <a:r>
              <a:rPr lang="en-CA" dirty="0"/>
              <a:t> </a:t>
            </a:r>
            <a:r>
              <a:rPr lang="en-CA" dirty="0">
                <a:hlinkClick r:id="rId6"/>
              </a:rPr>
              <a:t>you</a:t>
            </a:r>
            <a:r>
              <a:rPr lang="en-CA" dirty="0"/>
              <a:t> </a:t>
            </a:r>
            <a:r>
              <a:rPr lang="en-CA" dirty="0">
                <a:hlinkClick r:id="rId7"/>
              </a:rPr>
              <a:t>stupid</a:t>
            </a:r>
            <a:r>
              <a:rPr lang="en-CA" dirty="0"/>
              <a:t> </a:t>
            </a:r>
            <a:r>
              <a:rPr lang="en-CA" dirty="0">
                <a:hlinkClick r:id="rId8"/>
              </a:rPr>
              <a:t>.</a:t>
            </a:r>
            <a:r>
              <a:rPr lang="en-CA" dirty="0"/>
              <a:t>)</a:t>
            </a:r>
          </a:p>
          <a:p>
            <a:r>
              <a:rPr lang="en-CA" dirty="0"/>
              <a:t>Take a break when you need one.</a:t>
            </a:r>
          </a:p>
          <a:p>
            <a:r>
              <a:rPr lang="en-CA" dirty="0"/>
              <a:t>Face-to-face is the best interface.</a:t>
            </a:r>
          </a:p>
        </p:txBody>
      </p:sp>
      <p:pic>
        <p:nvPicPr>
          <p:cNvPr id="2051" name="Picture 3" descr="C:\Users\dhr\AppData\Local\Microsoft\Windows\INetCache\IE\X9KBJFMO\lecture-with-audienc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1419622"/>
            <a:ext cx="3171574" cy="257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1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Weekly Activity</a:t>
            </a:r>
          </a:p>
        </p:txBody>
      </p:sp>
      <p:sp>
        <p:nvSpPr>
          <p:cNvPr id="6" name="Content Placeholder 5"/>
          <p:cNvSpPr>
            <a:spLocks noGrp="1"/>
          </p:cNvSpPr>
          <p:nvPr>
            <p:ph idx="1"/>
          </p:nvPr>
        </p:nvSpPr>
        <p:spPr>
          <a:xfrm>
            <a:off x="251520" y="1218406"/>
            <a:ext cx="5987008" cy="3657600"/>
          </a:xfrm>
        </p:spPr>
        <p:txBody>
          <a:bodyPr>
            <a:normAutofit/>
          </a:bodyPr>
          <a:lstStyle/>
          <a:p>
            <a:r>
              <a:rPr lang="en-CA" dirty="0"/>
              <a:t>Weekly Activity is your investigation of the week's topic</a:t>
            </a:r>
          </a:p>
          <a:p>
            <a:r>
              <a:rPr lang="en-CA" dirty="0"/>
              <a:t>Activities can be accomplished in class.</a:t>
            </a:r>
            <a:r>
              <a:rPr lang="en-CA" dirty="0">
                <a:solidFill>
                  <a:schemeClr val="tx2"/>
                </a:solidFill>
              </a:rPr>
              <a:t> </a:t>
            </a:r>
          </a:p>
          <a:p>
            <a:r>
              <a:rPr lang="en-CA" dirty="0">
                <a:solidFill>
                  <a:schemeClr val="tx2"/>
                </a:solidFill>
              </a:rPr>
              <a:t>Submit </a:t>
            </a:r>
            <a:r>
              <a:rPr lang="en-CA" dirty="0"/>
              <a:t>by end of next calendar day.</a:t>
            </a:r>
          </a:p>
          <a:p>
            <a:r>
              <a:rPr lang="en-CA" dirty="0"/>
              <a:t>Of </a:t>
            </a:r>
            <a:r>
              <a:rPr lang="en-CA" b="1" dirty="0"/>
              <a:t>11</a:t>
            </a:r>
            <a:r>
              <a:rPr lang="en-CA" dirty="0"/>
              <a:t> activities, the </a:t>
            </a:r>
            <a:r>
              <a:rPr lang="en-CA" b="1" dirty="0">
                <a:solidFill>
                  <a:schemeClr val="tx2"/>
                </a:solidFill>
              </a:rPr>
              <a:t>best 9</a:t>
            </a:r>
            <a:r>
              <a:rPr lang="en-CA" b="1" dirty="0"/>
              <a:t> </a:t>
            </a:r>
            <a:r>
              <a:rPr lang="en-CA" dirty="0"/>
              <a:t>count for </a:t>
            </a:r>
            <a:br>
              <a:rPr lang="en-CA" dirty="0"/>
            </a:br>
            <a:r>
              <a:rPr lang="en-CA" dirty="0"/>
              <a:t>36% of course grading, </a:t>
            </a:r>
            <a:r>
              <a:rPr lang="en-CA" dirty="0">
                <a:solidFill>
                  <a:schemeClr val="tx2"/>
                </a:solidFill>
              </a:rPr>
              <a:t>4% each</a:t>
            </a:r>
            <a:r>
              <a:rPr lang="en-CA" dirty="0"/>
              <a:t>.</a:t>
            </a:r>
          </a:p>
          <a:p>
            <a:pPr lvl="1"/>
            <a:r>
              <a:rPr lang="en-CA" dirty="0"/>
              <a:t>When life happens, you have options.</a:t>
            </a:r>
            <a:br>
              <a:rPr lang="en-CA" dirty="0"/>
            </a:br>
            <a:r>
              <a:rPr lang="en-CA" dirty="0"/>
              <a:t>You can ignore two activities.</a:t>
            </a:r>
          </a:p>
        </p:txBody>
      </p:sp>
      <p:pic>
        <p:nvPicPr>
          <p:cNvPr id="3074" name="Picture 2" descr="C:\Users\dhr\AppData\Local\Microsoft\Windows\INetCache\IE\X9KBJFMO\8076955086_5a397d6b5f_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419622"/>
            <a:ext cx="2658591" cy="265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87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Final Assignment</a:t>
            </a:r>
          </a:p>
        </p:txBody>
      </p:sp>
      <p:sp>
        <p:nvSpPr>
          <p:cNvPr id="3" name="Content Placeholder 2"/>
          <p:cNvSpPr>
            <a:spLocks noGrp="1"/>
          </p:cNvSpPr>
          <p:nvPr>
            <p:ph idx="1"/>
          </p:nvPr>
        </p:nvSpPr>
        <p:spPr>
          <a:xfrm>
            <a:off x="251520" y="1218406"/>
            <a:ext cx="5338936" cy="3657600"/>
          </a:xfrm>
        </p:spPr>
        <p:txBody>
          <a:bodyPr>
            <a:normAutofit/>
          </a:bodyPr>
          <a:lstStyle/>
          <a:p>
            <a:r>
              <a:rPr lang="en-CA" dirty="0"/>
              <a:t>Done </a:t>
            </a:r>
            <a:r>
              <a:rPr lang="en-CA" dirty="0">
                <a:solidFill>
                  <a:schemeClr val="tx2"/>
                </a:solidFill>
              </a:rPr>
              <a:t>in a group/team</a:t>
            </a:r>
            <a:r>
              <a:rPr lang="en-CA" dirty="0"/>
              <a:t> </a:t>
            </a:r>
          </a:p>
          <a:p>
            <a:r>
              <a:rPr lang="en-CA" dirty="0">
                <a:solidFill>
                  <a:schemeClr val="tx2"/>
                </a:solidFill>
              </a:rPr>
              <a:t>Must be completed</a:t>
            </a:r>
            <a:r>
              <a:rPr lang="en-CA" dirty="0"/>
              <a:t> </a:t>
            </a:r>
            <a:br>
              <a:rPr lang="en-CA" dirty="0"/>
            </a:br>
            <a:r>
              <a:rPr lang="en-CA" dirty="0"/>
              <a:t>to pass the course</a:t>
            </a:r>
          </a:p>
          <a:p>
            <a:r>
              <a:rPr lang="en-CA" dirty="0"/>
              <a:t>20% of total course marks</a:t>
            </a:r>
          </a:p>
          <a:p>
            <a:r>
              <a:rPr lang="en-CA" dirty="0"/>
              <a:t>Completed during last 2 weeks of the term. Class time is team time.</a:t>
            </a:r>
          </a:p>
          <a:p>
            <a:r>
              <a:rPr lang="en-US" b="1" dirty="0"/>
              <a:t>N</a:t>
            </a:r>
            <a:r>
              <a:rPr lang="en-CA" b="1" dirty="0"/>
              <a:t>o exam!</a:t>
            </a:r>
          </a:p>
        </p:txBody>
      </p:sp>
      <p:pic>
        <p:nvPicPr>
          <p:cNvPr id="6147" name="Picture 3" descr="C:\Users\dhr\AppData\Local\Microsoft\Windows\INetCache\IE\4T17JVY4\Assignments_for_life_that_you_can't_ignor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03598"/>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872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Graded Work</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05315849"/>
              </p:ext>
            </p:extLst>
          </p:nvPr>
        </p:nvGraphicFramePr>
        <p:xfrm>
          <a:off x="457201" y="987574"/>
          <a:ext cx="3322711" cy="2286248"/>
        </p:xfrm>
        <a:graphic>
          <a:graphicData uri="http://schemas.openxmlformats.org/drawingml/2006/table">
            <a:tbl>
              <a:tblPr firstRow="1" lastRow="1">
                <a:tableStyleId>{5C22544A-7EE6-4342-B048-85BDC9FD1C3A}</a:tableStyleId>
              </a:tblPr>
              <a:tblGrid>
                <a:gridCol w="224259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32048">
                <a:tc>
                  <a:txBody>
                    <a:bodyPr/>
                    <a:lstStyle/>
                    <a:p>
                      <a:pPr algn="l"/>
                      <a:r>
                        <a:rPr lang="en-CA" dirty="0"/>
                        <a:t>Content</a:t>
                      </a:r>
                    </a:p>
                  </a:txBody>
                  <a:tcPr marL="205418" marR="205418"/>
                </a:tc>
                <a:tc>
                  <a:txBody>
                    <a:bodyPr/>
                    <a:lstStyle/>
                    <a:p>
                      <a:pPr algn="ctr"/>
                      <a:r>
                        <a:rPr lang="en-CA" dirty="0"/>
                        <a:t>%</a:t>
                      </a:r>
                    </a:p>
                  </a:txBody>
                  <a:tcPr marL="205418" marR="205418"/>
                </a:tc>
                <a:extLst>
                  <a:ext uri="{0D108BD9-81ED-4DB2-BD59-A6C34878D82A}">
                    <a16:rowId xmlns:a16="http://schemas.microsoft.com/office/drawing/2014/main" val="10000"/>
                  </a:ext>
                </a:extLst>
              </a:tr>
              <a:tr h="370840">
                <a:tc>
                  <a:txBody>
                    <a:bodyPr/>
                    <a:lstStyle/>
                    <a:p>
                      <a:pPr algn="l"/>
                      <a:r>
                        <a:rPr lang="en-CA" dirty="0"/>
                        <a:t>Quizzes (8 of 10)</a:t>
                      </a:r>
                    </a:p>
                  </a:txBody>
                  <a:tcPr marL="205418" marR="205418"/>
                </a:tc>
                <a:tc>
                  <a:txBody>
                    <a:bodyPr/>
                    <a:lstStyle/>
                    <a:p>
                      <a:pPr algn="ctr"/>
                      <a:r>
                        <a:rPr lang="en-CA" dirty="0"/>
                        <a:t>40%</a:t>
                      </a:r>
                    </a:p>
                  </a:txBody>
                  <a:tcPr marL="205418" marR="205418"/>
                </a:tc>
                <a:extLst>
                  <a:ext uri="{0D108BD9-81ED-4DB2-BD59-A6C34878D82A}">
                    <a16:rowId xmlns:a16="http://schemas.microsoft.com/office/drawing/2014/main" val="10001"/>
                  </a:ext>
                </a:extLst>
              </a:tr>
              <a:tr h="370840">
                <a:tc>
                  <a:txBody>
                    <a:bodyPr/>
                    <a:lstStyle/>
                    <a:p>
                      <a:pPr algn="l"/>
                      <a:r>
                        <a:rPr lang="en-CA" dirty="0"/>
                        <a:t>Activities</a:t>
                      </a:r>
                      <a:r>
                        <a:rPr lang="en-CA" baseline="0" dirty="0"/>
                        <a:t> (9 of 11)</a:t>
                      </a:r>
                      <a:endParaRPr lang="en-CA" dirty="0"/>
                    </a:p>
                  </a:txBody>
                  <a:tcPr marL="205418" marR="205418"/>
                </a:tc>
                <a:tc>
                  <a:txBody>
                    <a:bodyPr/>
                    <a:lstStyle/>
                    <a:p>
                      <a:pPr algn="ctr"/>
                      <a:r>
                        <a:rPr lang="en-CA" dirty="0"/>
                        <a:t>36%</a:t>
                      </a:r>
                    </a:p>
                  </a:txBody>
                  <a:tcPr marL="205418" marR="205418"/>
                </a:tc>
                <a:extLst>
                  <a:ext uri="{0D108BD9-81ED-4DB2-BD59-A6C34878D82A}">
                    <a16:rowId xmlns:a16="http://schemas.microsoft.com/office/drawing/2014/main" val="10002"/>
                  </a:ext>
                </a:extLst>
              </a:tr>
              <a:tr h="370840">
                <a:tc>
                  <a:txBody>
                    <a:bodyPr/>
                    <a:lstStyle/>
                    <a:p>
                      <a:pPr algn="l"/>
                      <a:r>
                        <a:rPr lang="en-CA" dirty="0"/>
                        <a:t>ICT News Item</a:t>
                      </a:r>
                    </a:p>
                  </a:txBody>
                  <a:tcPr marL="205418" marR="205418"/>
                </a:tc>
                <a:tc>
                  <a:txBody>
                    <a:bodyPr/>
                    <a:lstStyle/>
                    <a:p>
                      <a:pPr algn="ctr"/>
                      <a:r>
                        <a:rPr lang="en-CA" dirty="0"/>
                        <a:t> 4%</a:t>
                      </a:r>
                    </a:p>
                  </a:txBody>
                  <a:tcPr marL="205418" marR="205418"/>
                </a:tc>
                <a:extLst>
                  <a:ext uri="{0D108BD9-81ED-4DB2-BD59-A6C34878D82A}">
                    <a16:rowId xmlns:a16="http://schemas.microsoft.com/office/drawing/2014/main" val="4171970015"/>
                  </a:ext>
                </a:extLst>
              </a:tr>
              <a:tr h="370840">
                <a:tc>
                  <a:txBody>
                    <a:bodyPr/>
                    <a:lstStyle/>
                    <a:p>
                      <a:pPr algn="l"/>
                      <a:r>
                        <a:rPr lang="en-CA" dirty="0"/>
                        <a:t>Final Assignment</a:t>
                      </a:r>
                    </a:p>
                  </a:txBody>
                  <a:tcPr marL="205418" marR="205418"/>
                </a:tc>
                <a:tc>
                  <a:txBody>
                    <a:bodyPr/>
                    <a:lstStyle/>
                    <a:p>
                      <a:pPr algn="ctr"/>
                      <a:r>
                        <a:rPr lang="en-CA" dirty="0"/>
                        <a:t>20%</a:t>
                      </a:r>
                    </a:p>
                  </a:txBody>
                  <a:tcPr marL="205418" marR="205418"/>
                </a:tc>
                <a:extLst>
                  <a:ext uri="{0D108BD9-81ED-4DB2-BD59-A6C34878D82A}">
                    <a16:rowId xmlns:a16="http://schemas.microsoft.com/office/drawing/2014/main" val="10003"/>
                  </a:ext>
                </a:extLst>
              </a:tr>
              <a:tr h="370840">
                <a:tc>
                  <a:txBody>
                    <a:bodyPr/>
                    <a:lstStyle/>
                    <a:p>
                      <a:pPr algn="l"/>
                      <a:r>
                        <a:rPr lang="en-CA" dirty="0"/>
                        <a:t>Total</a:t>
                      </a:r>
                    </a:p>
                  </a:txBody>
                  <a:tcPr marL="205418" marR="205418"/>
                </a:tc>
                <a:tc>
                  <a:txBody>
                    <a:bodyPr/>
                    <a:lstStyle/>
                    <a:p>
                      <a:pPr algn="ctr"/>
                      <a:r>
                        <a:rPr lang="en-CA" dirty="0"/>
                        <a:t>100%</a:t>
                      </a:r>
                    </a:p>
                  </a:txBody>
                  <a:tcPr marL="205418" marR="205418"/>
                </a:tc>
                <a:extLst>
                  <a:ext uri="{0D108BD9-81ED-4DB2-BD59-A6C34878D82A}">
                    <a16:rowId xmlns:a16="http://schemas.microsoft.com/office/drawing/2014/main" val="10004"/>
                  </a:ext>
                </a:extLst>
              </a:tr>
            </a:tbl>
          </a:graphicData>
        </a:graphic>
      </p:graphicFrame>
      <p:sp>
        <p:nvSpPr>
          <p:cNvPr id="6" name="Picture Placeholder 5"/>
          <p:cNvSpPr>
            <a:spLocks noGrp="1"/>
          </p:cNvSpPr>
          <p:nvPr>
            <p:ph type="pic" sz="quarter" idx="13"/>
          </p:nvPr>
        </p:nvSpPr>
        <p:spPr/>
      </p:sp>
      <p:pic>
        <p:nvPicPr>
          <p:cNvPr id="5122" name="Picture 2" descr="C:\Users\dhr\AppData\Local\Microsoft\Windows\INetCache\IE\4T17JVY4\evaluati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893" y="987574"/>
            <a:ext cx="4072262" cy="3201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5536" y="3435846"/>
            <a:ext cx="5842992" cy="1200329"/>
          </a:xfrm>
          <a:prstGeom prst="rect">
            <a:avLst/>
          </a:prstGeom>
          <a:noFill/>
        </p:spPr>
        <p:txBody>
          <a:bodyPr wrap="square" rtlCol="0">
            <a:spAutoFit/>
          </a:bodyPr>
          <a:lstStyle/>
          <a:p>
            <a:pPr marL="285750" indent="-285750">
              <a:buFont typeface="Arial" panose="020B0604020202020204" pitchFamily="34" charset="0"/>
              <a:buChar char="•"/>
            </a:pPr>
            <a:r>
              <a:rPr lang="en-CA" dirty="0"/>
              <a:t>min 50% overall per college policy</a:t>
            </a:r>
          </a:p>
          <a:p>
            <a:pPr marL="285750" indent="-285750">
              <a:buFont typeface="Arial" panose="020B0604020202020204" pitchFamily="34" charset="0"/>
              <a:buChar char="•"/>
            </a:pPr>
            <a:r>
              <a:rPr lang="en-CA" dirty="0"/>
              <a:t>min 50% in each of Quiz and Activity portions</a:t>
            </a:r>
          </a:p>
          <a:p>
            <a:pPr marL="285750" indent="-285750">
              <a:buFont typeface="Arial" panose="020B0604020202020204" pitchFamily="34" charset="0"/>
              <a:buChar char="•"/>
            </a:pPr>
            <a:r>
              <a:rPr lang="en-CA" dirty="0"/>
              <a:t>submit Final Assignment</a:t>
            </a:r>
          </a:p>
          <a:p>
            <a:pPr marL="285750" indent="-285750">
              <a:buFont typeface="Arial" panose="020B0604020202020204" pitchFamily="34" charset="0"/>
              <a:buChar char="•"/>
            </a:pPr>
            <a:r>
              <a:rPr lang="en-CA" dirty="0"/>
              <a:t>Course Information and Announcements for details</a:t>
            </a:r>
            <a:endParaRPr lang="en-US" dirty="0"/>
          </a:p>
        </p:txBody>
      </p:sp>
    </p:spTree>
    <p:extLst>
      <p:ext uri="{BB962C8B-B14F-4D97-AF65-F5344CB8AC3E}">
        <p14:creationId xmlns:p14="http://schemas.microsoft.com/office/powerpoint/2010/main" val="347666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2"/>
            <a:ext cx="8229600" cy="742950"/>
          </a:xfrm>
        </p:spPr>
        <p:txBody>
          <a:bodyPr>
            <a:normAutofit fontScale="90000"/>
          </a:bodyPr>
          <a:lstStyle/>
          <a:p>
            <a:r>
              <a:rPr lang="en-US" dirty="0"/>
              <a:t>What steps you should take for success</a:t>
            </a:r>
            <a:br>
              <a:rPr lang="en-US" dirty="0"/>
            </a:br>
            <a:r>
              <a:rPr lang="en-US" dirty="0"/>
              <a:t>in this course — or any course? </a:t>
            </a:r>
          </a:p>
        </p:txBody>
      </p:sp>
      <p:sp>
        <p:nvSpPr>
          <p:cNvPr id="3" name="Rectangle 2"/>
          <p:cNvSpPr/>
          <p:nvPr/>
        </p:nvSpPr>
        <p:spPr>
          <a:xfrm>
            <a:off x="0" y="1275606"/>
            <a:ext cx="9144000" cy="3867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239" y="1519806"/>
            <a:ext cx="2808312" cy="337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55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435280" cy="742950"/>
          </a:xfrm>
        </p:spPr>
        <p:txBody>
          <a:bodyPr>
            <a:normAutofit/>
          </a:bodyPr>
          <a:lstStyle/>
          <a:p>
            <a:r>
              <a:rPr lang="en-CA" dirty="0"/>
              <a:t>Steps For Success…not goals, </a:t>
            </a:r>
            <a:r>
              <a:rPr lang="en-CA" i="1" dirty="0"/>
              <a:t>process</a:t>
            </a:r>
            <a:r>
              <a:rPr lang="en-CA" dirty="0"/>
              <a:t>.</a:t>
            </a:r>
            <a:endParaRPr lang="en-US" dirty="0"/>
          </a:p>
        </p:txBody>
      </p:sp>
      <p:sp>
        <p:nvSpPr>
          <p:cNvPr id="3" name="Content Placeholder 2"/>
          <p:cNvSpPr>
            <a:spLocks noGrp="1"/>
          </p:cNvSpPr>
          <p:nvPr>
            <p:ph idx="1"/>
          </p:nvPr>
        </p:nvSpPr>
        <p:spPr>
          <a:xfrm>
            <a:off x="467544" y="1200150"/>
            <a:ext cx="8352928" cy="3819872"/>
          </a:xfrm>
        </p:spPr>
        <p:txBody>
          <a:bodyPr>
            <a:normAutofit/>
          </a:bodyPr>
          <a:lstStyle/>
          <a:p>
            <a:pPr marL="457200" indent="-457200">
              <a:buFont typeface="+mj-lt"/>
              <a:buAutoNum type="arabicPeriod"/>
            </a:pPr>
            <a:r>
              <a:rPr lang="en-US" dirty="0"/>
              <a:t>Come to class. Pull from SICT.ca, web sites do not push.</a:t>
            </a:r>
            <a:endParaRPr lang="en-CA" dirty="0"/>
          </a:p>
          <a:p>
            <a:pPr marL="457200" indent="-457200">
              <a:buFont typeface="+mj-lt"/>
              <a:buAutoNum type="arabicPeriod"/>
            </a:pPr>
            <a:r>
              <a:rPr lang="en-CA" dirty="0">
                <a:solidFill>
                  <a:schemeClr val="tx2"/>
                </a:solidFill>
              </a:rPr>
              <a:t>Follow</a:t>
            </a:r>
            <a:r>
              <a:rPr lang="en-CA" dirty="0"/>
              <a:t> ICT tech news and come prepared to present.</a:t>
            </a:r>
          </a:p>
          <a:p>
            <a:pPr marL="457200" indent="-457200">
              <a:buFont typeface="+mj-lt"/>
              <a:buAutoNum type="arabicPeriod"/>
            </a:pPr>
            <a:r>
              <a:rPr lang="en-CA" dirty="0"/>
              <a:t>Take </a:t>
            </a:r>
            <a:r>
              <a:rPr lang="en-CA" dirty="0">
                <a:solidFill>
                  <a:schemeClr val="tx2"/>
                </a:solidFill>
              </a:rPr>
              <a:t>notes</a:t>
            </a:r>
            <a:r>
              <a:rPr lang="en-CA" dirty="0"/>
              <a:t>. ICT professionals do this in every meeting.</a:t>
            </a:r>
          </a:p>
          <a:p>
            <a:pPr marL="457200" indent="-457200">
              <a:buFont typeface="+mj-lt"/>
              <a:buAutoNum type="arabicPeriod"/>
            </a:pPr>
            <a:r>
              <a:rPr lang="en-CA" dirty="0">
                <a:solidFill>
                  <a:schemeClr val="tx2"/>
                </a:solidFill>
              </a:rPr>
              <a:t>Thoroughly read all steps</a:t>
            </a:r>
            <a:r>
              <a:rPr lang="en-CA" dirty="0"/>
              <a:t> in the activity. </a:t>
            </a:r>
            <a:r>
              <a:rPr lang="en-CA" dirty="0">
                <a:hlinkClick r:id="rId3"/>
              </a:rPr>
              <a:t>TL;DR</a:t>
            </a:r>
            <a:r>
              <a:rPr lang="en-CA" dirty="0"/>
              <a:t> is not an option in the ICT business. They pay us to read manuals.</a:t>
            </a:r>
          </a:p>
          <a:p>
            <a:pPr marL="457200" indent="-457200">
              <a:buFont typeface="+mj-lt"/>
              <a:buAutoNum type="arabicPeriod"/>
            </a:pPr>
            <a:r>
              <a:rPr lang="en-CA" dirty="0">
                <a:solidFill>
                  <a:schemeClr val="tx2"/>
                </a:solidFill>
              </a:rPr>
              <a:t>Discuss </a:t>
            </a:r>
            <a:r>
              <a:rPr lang="en-CA" dirty="0"/>
              <a:t>during the activity. Talking is part of learning.</a:t>
            </a:r>
          </a:p>
          <a:p>
            <a:pPr lvl="2"/>
            <a:r>
              <a:rPr lang="en-CA" dirty="0"/>
              <a:t>Talk all you want b</a:t>
            </a:r>
            <a:r>
              <a:rPr lang="en-US" dirty="0" err="1"/>
              <a:t>ut</a:t>
            </a:r>
            <a:r>
              <a:rPr lang="en-US" dirty="0"/>
              <a:t> don't copy anything</a:t>
            </a:r>
            <a:r>
              <a:rPr lang="en-CA" dirty="0"/>
              <a:t>.</a:t>
            </a:r>
          </a:p>
          <a:p>
            <a:pPr marL="457200" indent="-457200">
              <a:buFont typeface="+mj-lt"/>
              <a:buAutoNum type="arabicPeriod"/>
            </a:pPr>
            <a:r>
              <a:rPr lang="en-US" dirty="0"/>
              <a:t>Come to class, every week. </a:t>
            </a:r>
            <a:r>
              <a:rPr lang="en-US" dirty="0">
                <a:hlinkClick r:id="rId4"/>
              </a:rPr>
              <a:t>Focus</a:t>
            </a:r>
            <a:r>
              <a:rPr lang="en-US" dirty="0"/>
              <a:t> on </a:t>
            </a:r>
            <a:r>
              <a:rPr lang="en-US" dirty="0">
                <a:hlinkClick r:id="rId5"/>
              </a:rPr>
              <a:t>process</a:t>
            </a:r>
            <a:r>
              <a:rPr lang="en-US" dirty="0"/>
              <a:t>, not goals.</a:t>
            </a:r>
            <a:endParaRPr lang="en-CA" dirty="0"/>
          </a:p>
        </p:txBody>
      </p:sp>
    </p:spTree>
    <p:extLst>
      <p:ext uri="{BB962C8B-B14F-4D97-AF65-F5344CB8AC3E}">
        <p14:creationId xmlns:p14="http://schemas.microsoft.com/office/powerpoint/2010/main" val="372501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Curve of Forgetting, </a:t>
            </a:r>
            <a:br>
              <a:rPr lang="en-US" dirty="0"/>
            </a:br>
            <a:r>
              <a:rPr lang="en-US" dirty="0"/>
              <a:t>Sine Wave of Remembering</a:t>
            </a:r>
            <a:endParaRPr lang="en-CA" dirty="0"/>
          </a:p>
        </p:txBody>
      </p:sp>
      <p:pic>
        <p:nvPicPr>
          <p:cNvPr id="3" name="Picture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9" y="1513135"/>
            <a:ext cx="7278942" cy="3362871"/>
          </a:xfrm>
          <a:prstGeom prst="rect">
            <a:avLst/>
          </a:prstGeom>
        </p:spPr>
      </p:pic>
      <p:sp>
        <p:nvSpPr>
          <p:cNvPr id="4" name="Rectangle 3"/>
          <p:cNvSpPr/>
          <p:nvPr/>
        </p:nvSpPr>
        <p:spPr>
          <a:xfrm>
            <a:off x="4283968" y="2502072"/>
            <a:ext cx="2454518" cy="1200329"/>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Review = Retention =</a:t>
            </a:r>
            <a:br>
              <a:rPr lang="en-US" sz="2400" b="0" cap="none" spc="0" dirty="0">
                <a:ln w="0"/>
                <a:solidFill>
                  <a:schemeClr val="accent1"/>
                </a:solidFill>
                <a:effectLst>
                  <a:outerShdw blurRad="38100" dist="25400" dir="5400000" algn="ctr" rotWithShape="0">
                    <a:srgbClr val="6E747A">
                      <a:alpha val="43000"/>
                    </a:srgbClr>
                  </a:outerShdw>
                </a:effectLst>
              </a:rPr>
            </a:br>
            <a:r>
              <a:rPr lang="en-US" sz="2400" b="0" cap="none" spc="0" dirty="0">
                <a:ln w="0"/>
                <a:solidFill>
                  <a:schemeClr val="accent1"/>
                </a:solidFill>
                <a:effectLst>
                  <a:outerShdw blurRad="38100" dist="25400" dir="5400000" algn="ctr" rotWithShape="0">
                    <a:srgbClr val="6E747A">
                      <a:alpha val="43000"/>
                    </a:srgbClr>
                  </a:outerShdw>
                </a:effectLst>
              </a:rPr>
              <a:t>Quiz marks</a:t>
            </a:r>
          </a:p>
        </p:txBody>
      </p:sp>
      <p:sp>
        <p:nvSpPr>
          <p:cNvPr id="5" name="TextBox 4">
            <a:extLst>
              <a:ext uri="{FF2B5EF4-FFF2-40B4-BE49-F238E27FC236}">
                <a16:creationId xmlns:a16="http://schemas.microsoft.com/office/drawing/2014/main" id="{9BE2E6BF-6B44-45FC-9360-40E1D3F5D014}"/>
              </a:ext>
            </a:extLst>
          </p:cNvPr>
          <p:cNvSpPr txBox="1"/>
          <p:nvPr/>
        </p:nvSpPr>
        <p:spPr>
          <a:xfrm>
            <a:off x="2665349" y="4794706"/>
            <a:ext cx="3813301" cy="369332"/>
          </a:xfrm>
          <a:prstGeom prst="rect">
            <a:avLst/>
          </a:prstGeom>
          <a:noFill/>
        </p:spPr>
        <p:txBody>
          <a:bodyPr wrap="square" rtlCol="0">
            <a:spAutoFit/>
          </a:bodyPr>
          <a:lstStyle/>
          <a:p>
            <a:r>
              <a:rPr lang="en-US" dirty="0"/>
              <a:t>See </a:t>
            </a:r>
            <a:r>
              <a:rPr lang="en-US" dirty="0">
                <a:hlinkClick r:id="rId3"/>
              </a:rPr>
              <a:t>U of Waterloo</a:t>
            </a:r>
            <a:r>
              <a:rPr lang="en-US" dirty="0"/>
              <a:t> and </a:t>
            </a:r>
            <a:r>
              <a:rPr lang="en-CA" dirty="0">
                <a:hlinkClick r:id="rId5"/>
              </a:rPr>
              <a:t>Ebbinghaus</a:t>
            </a:r>
            <a:endParaRPr lang="en-CA" dirty="0"/>
          </a:p>
        </p:txBody>
      </p:sp>
      <p:sp>
        <p:nvSpPr>
          <p:cNvPr id="6" name="Rectangle 5">
            <a:extLst>
              <a:ext uri="{FF2B5EF4-FFF2-40B4-BE49-F238E27FC236}">
                <a16:creationId xmlns:a16="http://schemas.microsoft.com/office/drawing/2014/main" id="{EE699857-3BDD-478C-A01A-A6BEE3BD8B09}"/>
              </a:ext>
            </a:extLst>
          </p:cNvPr>
          <p:cNvSpPr/>
          <p:nvPr/>
        </p:nvSpPr>
        <p:spPr>
          <a:xfrm>
            <a:off x="6516216" y="2502072"/>
            <a:ext cx="2454518" cy="1200329"/>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Review = Retention =</a:t>
            </a:r>
            <a:br>
              <a:rPr lang="en-US" sz="2400" b="0" cap="none" spc="0" dirty="0">
                <a:ln w="0"/>
                <a:solidFill>
                  <a:schemeClr val="accent1"/>
                </a:solidFill>
                <a:effectLst>
                  <a:outerShdw blurRad="38100" dist="25400" dir="5400000" algn="ctr" rotWithShape="0">
                    <a:srgbClr val="6E747A">
                      <a:alpha val="43000"/>
                    </a:srgbClr>
                  </a:outerShdw>
                </a:effectLst>
              </a:rPr>
            </a:br>
            <a:r>
              <a:rPr lang="en-US" sz="2400" b="0" cap="none" spc="0" dirty="0">
                <a:ln w="0"/>
                <a:solidFill>
                  <a:schemeClr val="accent1"/>
                </a:solidFill>
                <a:effectLst>
                  <a:outerShdw blurRad="38100" dist="25400" dir="5400000" algn="ctr" rotWithShape="0">
                    <a:srgbClr val="6E747A">
                      <a:alpha val="43000"/>
                    </a:srgbClr>
                  </a:outerShdw>
                </a:effectLst>
              </a:rPr>
              <a:t>Test  marks</a:t>
            </a:r>
          </a:p>
        </p:txBody>
      </p:sp>
    </p:spTree>
    <p:extLst>
      <p:ext uri="{BB962C8B-B14F-4D97-AF65-F5344CB8AC3E}">
        <p14:creationId xmlns:p14="http://schemas.microsoft.com/office/powerpoint/2010/main" val="240088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B14A-93C7-4E49-9A2E-C07870E4E759}"/>
              </a:ext>
            </a:extLst>
          </p:cNvPr>
          <p:cNvSpPr>
            <a:spLocks noGrp="1"/>
          </p:cNvSpPr>
          <p:nvPr>
            <p:ph type="title"/>
          </p:nvPr>
        </p:nvSpPr>
        <p:spPr/>
        <p:txBody>
          <a:bodyPr>
            <a:normAutofit/>
          </a:bodyPr>
          <a:lstStyle/>
          <a:p>
            <a:r>
              <a:rPr lang="en-CA" dirty="0"/>
              <a:t>Our School of ICT has found…</a:t>
            </a:r>
          </a:p>
        </p:txBody>
      </p:sp>
      <p:sp>
        <p:nvSpPr>
          <p:cNvPr id="3" name="Content Placeholder 2">
            <a:extLst>
              <a:ext uri="{FF2B5EF4-FFF2-40B4-BE49-F238E27FC236}">
                <a16:creationId xmlns:a16="http://schemas.microsoft.com/office/drawing/2014/main" id="{7DCC5CBD-5A8D-4B80-96BF-A43BEAFEC39D}"/>
              </a:ext>
            </a:extLst>
          </p:cNvPr>
          <p:cNvSpPr>
            <a:spLocks noGrp="1"/>
          </p:cNvSpPr>
          <p:nvPr>
            <p:ph idx="1"/>
          </p:nvPr>
        </p:nvSpPr>
        <p:spPr>
          <a:xfrm>
            <a:off x="313184" y="1200150"/>
            <a:ext cx="8435280" cy="3657600"/>
          </a:xfrm>
        </p:spPr>
        <p:txBody>
          <a:bodyPr>
            <a:normAutofit/>
          </a:bodyPr>
          <a:lstStyle/>
          <a:p>
            <a:r>
              <a:rPr lang="en-CA" sz="3200" dirty="0"/>
              <a:t>In the beginning …</a:t>
            </a:r>
          </a:p>
          <a:p>
            <a:r>
              <a:rPr lang="en-CA" sz="3200" dirty="0"/>
              <a:t>By the end …</a:t>
            </a:r>
          </a:p>
          <a:p>
            <a:r>
              <a:rPr lang="en-CA" sz="3200" i="1" dirty="0"/>
              <a:t>“Comparison is the thief of joy.”</a:t>
            </a:r>
            <a:r>
              <a:rPr lang="en-CA" sz="3200" dirty="0"/>
              <a:t> </a:t>
            </a:r>
            <a:br>
              <a:rPr lang="en-CA" sz="3200" dirty="0"/>
            </a:br>
            <a:r>
              <a:rPr lang="en-CA" sz="3200" dirty="0"/>
              <a:t>  — Theodore Roosevelt</a:t>
            </a:r>
          </a:p>
          <a:p>
            <a:r>
              <a:rPr lang="en-US" sz="3200" b="1" dirty="0"/>
              <a:t>How did you learn to ride a bicycle? </a:t>
            </a:r>
            <a:endParaRPr lang="en-CA" sz="3200" b="1" dirty="0"/>
          </a:p>
        </p:txBody>
      </p:sp>
    </p:spTree>
    <p:extLst>
      <p:ext uri="{BB962C8B-B14F-4D97-AF65-F5344CB8AC3E}">
        <p14:creationId xmlns:p14="http://schemas.microsoft.com/office/powerpoint/2010/main" val="262593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E97E-DA73-462E-AB50-6655C230A856}"/>
              </a:ext>
            </a:extLst>
          </p:cNvPr>
          <p:cNvSpPr>
            <a:spLocks noGrp="1"/>
          </p:cNvSpPr>
          <p:nvPr>
            <p:ph type="title"/>
          </p:nvPr>
        </p:nvSpPr>
        <p:spPr/>
        <p:txBody>
          <a:bodyPr/>
          <a:lstStyle/>
          <a:p>
            <a:r>
              <a:rPr lang="en-CA" dirty="0"/>
              <a:t>For later…</a:t>
            </a:r>
          </a:p>
        </p:txBody>
      </p:sp>
      <p:sp>
        <p:nvSpPr>
          <p:cNvPr id="3" name="Content Placeholder 2">
            <a:extLst>
              <a:ext uri="{FF2B5EF4-FFF2-40B4-BE49-F238E27FC236}">
                <a16:creationId xmlns:a16="http://schemas.microsoft.com/office/drawing/2014/main" id="{213E6F36-C591-4C85-8C61-39635368939E}"/>
              </a:ext>
            </a:extLst>
          </p:cNvPr>
          <p:cNvSpPr>
            <a:spLocks noGrp="1"/>
          </p:cNvSpPr>
          <p:nvPr>
            <p:ph idx="1"/>
          </p:nvPr>
        </p:nvSpPr>
        <p:spPr/>
        <p:txBody>
          <a:bodyPr/>
          <a:lstStyle/>
          <a:p>
            <a:pPr marL="0" indent="0">
              <a:buNone/>
            </a:pPr>
            <a:r>
              <a:rPr lang="en-CA" b="1" dirty="0"/>
              <a:t>Reshma Saujani</a:t>
            </a:r>
          </a:p>
          <a:p>
            <a:r>
              <a:rPr lang="en-CA" dirty="0">
                <a:hlinkClick r:id="rId3"/>
              </a:rPr>
              <a:t>TED Talk</a:t>
            </a:r>
            <a:r>
              <a:rPr lang="en-CA" dirty="0"/>
              <a:t>: teach bravery not perfection. ~5M views</a:t>
            </a:r>
          </a:p>
          <a:p>
            <a:r>
              <a:rPr lang="en-CA" dirty="0"/>
              <a:t>Founder of </a:t>
            </a:r>
            <a:r>
              <a:rPr lang="en-CA" dirty="0">
                <a:hlinkClick r:id="rId4"/>
              </a:rPr>
              <a:t>Girls Who Code</a:t>
            </a:r>
            <a:r>
              <a:rPr lang="en-CA" dirty="0"/>
              <a:t> </a:t>
            </a:r>
          </a:p>
          <a:p>
            <a:r>
              <a:rPr lang="en-CA" dirty="0"/>
              <a:t>Author of </a:t>
            </a:r>
          </a:p>
          <a:p>
            <a:pPr lvl="1"/>
            <a:r>
              <a:rPr lang="en-CA" i="1" dirty="0"/>
              <a:t>Brave, Not Perfect </a:t>
            </a:r>
            <a:r>
              <a:rPr lang="en-CA" dirty="0"/>
              <a:t>(2019)</a:t>
            </a:r>
          </a:p>
          <a:p>
            <a:pPr lvl="1"/>
            <a:r>
              <a:rPr lang="en-CA" i="1" dirty="0"/>
              <a:t>Girls Who Code </a:t>
            </a:r>
            <a:r>
              <a:rPr lang="en-CA" dirty="0"/>
              <a:t>(2017) NYT bestseller</a:t>
            </a:r>
          </a:p>
          <a:p>
            <a:pPr lvl="1"/>
            <a:r>
              <a:rPr lang="en-CA" i="1" dirty="0"/>
              <a:t>Women Who Don't Wait in Line </a:t>
            </a:r>
            <a:r>
              <a:rPr lang="en-CA" dirty="0"/>
              <a:t>(2013) </a:t>
            </a:r>
          </a:p>
          <a:p>
            <a:pPr marL="0" indent="0">
              <a:buNone/>
            </a:pPr>
            <a:endParaRPr lang="en-CA" dirty="0"/>
          </a:p>
        </p:txBody>
      </p:sp>
    </p:spTree>
    <p:extLst>
      <p:ext uri="{BB962C8B-B14F-4D97-AF65-F5344CB8AC3E}">
        <p14:creationId xmlns:p14="http://schemas.microsoft.com/office/powerpoint/2010/main" val="67744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539552" y="1059582"/>
            <a:ext cx="3672408" cy="3657600"/>
          </a:xfrm>
        </p:spPr>
        <p:txBody>
          <a:bodyPr>
            <a:normAutofit fontScale="77500" lnSpcReduction="20000"/>
          </a:bodyPr>
          <a:lstStyle/>
          <a:p>
            <a:pPr marL="0" indent="0">
              <a:buNone/>
            </a:pPr>
            <a:r>
              <a:rPr lang="en-CA" sz="4000" dirty="0"/>
              <a:t>Course Orientation:</a:t>
            </a:r>
          </a:p>
          <a:p>
            <a:pPr lvl="1"/>
            <a:r>
              <a:rPr lang="en-US" sz="3600" dirty="0"/>
              <a:t>Who is your instructor?</a:t>
            </a:r>
          </a:p>
          <a:p>
            <a:pPr lvl="1"/>
            <a:r>
              <a:rPr lang="en-US" sz="3600" dirty="0"/>
              <a:t>What will you learn? </a:t>
            </a:r>
          </a:p>
          <a:p>
            <a:pPr lvl="1"/>
            <a:r>
              <a:rPr lang="en-US" sz="3600" dirty="0"/>
              <a:t>How will you earn college currency? </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83" y="1083028"/>
            <a:ext cx="359863" cy="360040"/>
          </a:xfrm>
          <a:prstGeom prst="rect">
            <a:avLst/>
          </a:prstGeom>
        </p:spPr>
      </p:pic>
      <p:pic>
        <p:nvPicPr>
          <p:cNvPr id="3" name="Picture 2">
            <a:extLst>
              <a:ext uri="{FF2B5EF4-FFF2-40B4-BE49-F238E27FC236}">
                <a16:creationId xmlns:a16="http://schemas.microsoft.com/office/drawing/2014/main" id="{A94D80CF-C096-40DA-8FB8-311A2452D8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266" y="675496"/>
            <a:ext cx="3964073" cy="3911219"/>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339502"/>
            <a:ext cx="8363272" cy="742950"/>
          </a:xfrm>
        </p:spPr>
        <p:txBody>
          <a:bodyPr>
            <a:normAutofit fontScale="90000"/>
          </a:bodyPr>
          <a:lstStyle/>
          <a:p>
            <a:pPr algn="ctr"/>
            <a:r>
              <a:rPr lang="en-US" dirty="0"/>
              <a:t>If you had it all, where would you put it? </a:t>
            </a:r>
          </a:p>
        </p:txBody>
      </p:sp>
      <p:sp>
        <p:nvSpPr>
          <p:cNvPr id="4" name="Rectangle 3"/>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74329"/>
            <a:ext cx="2942456" cy="2942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8526FA58-EBCB-48D3-8A53-C1ED1C8BC628}"/>
              </a:ext>
            </a:extLst>
          </p:cNvPr>
          <p:cNvSpPr txBox="1"/>
          <p:nvPr/>
        </p:nvSpPr>
        <p:spPr>
          <a:xfrm>
            <a:off x="3835086" y="1774329"/>
            <a:ext cx="4851714" cy="2554545"/>
          </a:xfrm>
          <a:prstGeom prst="rect">
            <a:avLst/>
          </a:prstGeom>
          <a:noFill/>
        </p:spPr>
        <p:txBody>
          <a:bodyPr wrap="square" rtlCol="0">
            <a:spAutoFit/>
          </a:bodyPr>
          <a:lstStyle/>
          <a:p>
            <a:r>
              <a:rPr lang="en-CA" sz="4000" dirty="0"/>
              <a:t>Storage, </a:t>
            </a:r>
            <a:br>
              <a:rPr lang="en-CA" sz="4000" dirty="0"/>
            </a:br>
            <a:r>
              <a:rPr lang="en-CA" sz="4000" dirty="0"/>
              <a:t>Drive, Folder/Directory, File</a:t>
            </a:r>
            <a:endParaRPr lang="en-CA" sz="4000" spc="-100" dirty="0">
              <a:solidFill>
                <a:schemeClr val="tx2"/>
              </a:solidFill>
              <a:latin typeface="Franklin Gothic Demi" pitchFamily="34" charset="0"/>
              <a:ea typeface="+mj-ea"/>
              <a:cs typeface="+mj-cs"/>
            </a:endParaRPr>
          </a:p>
        </p:txBody>
      </p:sp>
    </p:spTree>
    <p:extLst>
      <p:ext uri="{BB962C8B-B14F-4D97-AF65-F5344CB8AC3E}">
        <p14:creationId xmlns:p14="http://schemas.microsoft.com/office/powerpoint/2010/main" val="4200488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Computer Storage</a:t>
            </a:r>
          </a:p>
        </p:txBody>
      </p:sp>
      <p:sp>
        <p:nvSpPr>
          <p:cNvPr id="3" name="Content Placeholder 2"/>
          <p:cNvSpPr>
            <a:spLocks noGrp="1"/>
          </p:cNvSpPr>
          <p:nvPr>
            <p:ph idx="1"/>
          </p:nvPr>
        </p:nvSpPr>
        <p:spPr>
          <a:xfrm>
            <a:off x="313184" y="1059582"/>
            <a:ext cx="8651304" cy="3943350"/>
          </a:xfrm>
        </p:spPr>
        <p:txBody>
          <a:bodyPr>
            <a:normAutofit/>
          </a:bodyPr>
          <a:lstStyle/>
          <a:p>
            <a:pPr>
              <a:spcBef>
                <a:spcPts val="0"/>
              </a:spcBef>
            </a:pPr>
            <a:r>
              <a:rPr lang="en-CA" dirty="0">
                <a:solidFill>
                  <a:srgbClr val="465E9C"/>
                </a:solidFill>
              </a:rPr>
              <a:t>Volatile</a:t>
            </a:r>
            <a:r>
              <a:rPr lang="en-CA" dirty="0"/>
              <a:t> memory: needs constant power to retain data</a:t>
            </a:r>
          </a:p>
          <a:p>
            <a:pPr lvl="1">
              <a:spcBef>
                <a:spcPts val="0"/>
              </a:spcBef>
            </a:pPr>
            <a:r>
              <a:rPr lang="en-CA" dirty="0"/>
              <a:t>RAM for </a:t>
            </a:r>
            <a:r>
              <a:rPr lang="en-CA" dirty="0">
                <a:solidFill>
                  <a:srgbClr val="465E9C"/>
                </a:solidFill>
              </a:rPr>
              <a:t>primary</a:t>
            </a:r>
            <a:r>
              <a:rPr lang="en-CA" dirty="0"/>
              <a:t> storage. Fast – supports CPU/FPU/GPU/TPU calcs</a:t>
            </a:r>
          </a:p>
          <a:p>
            <a:pPr>
              <a:spcBef>
                <a:spcPts val="0"/>
              </a:spcBef>
            </a:pPr>
            <a:r>
              <a:rPr lang="en-CA" dirty="0">
                <a:solidFill>
                  <a:srgbClr val="465E9C"/>
                </a:solidFill>
              </a:rPr>
              <a:t>Non-volatile</a:t>
            </a:r>
            <a:r>
              <a:rPr lang="en-CA" dirty="0"/>
              <a:t> memory: stores data </a:t>
            </a:r>
            <a:r>
              <a:rPr lang="en-CA" dirty="0">
                <a:solidFill>
                  <a:srgbClr val="465E9C"/>
                </a:solidFill>
              </a:rPr>
              <a:t>persistently</a:t>
            </a:r>
          </a:p>
          <a:p>
            <a:pPr lvl="1">
              <a:spcBef>
                <a:spcPts val="0"/>
              </a:spcBef>
            </a:pPr>
            <a:r>
              <a:rPr lang="en-US" dirty="0"/>
              <a:t>Many types of </a:t>
            </a:r>
            <a:r>
              <a:rPr lang="en-US" dirty="0">
                <a:solidFill>
                  <a:srgbClr val="465E9C"/>
                </a:solidFill>
              </a:rPr>
              <a:t>secondary</a:t>
            </a:r>
            <a:r>
              <a:rPr lang="en-US" dirty="0"/>
              <a:t> storage. Slow – transferred to RAM</a:t>
            </a:r>
          </a:p>
          <a:p>
            <a:pPr marL="0" indent="0">
              <a:spcBef>
                <a:spcPts val="0"/>
              </a:spcBef>
              <a:buNone/>
            </a:pPr>
            <a:endParaRPr lang="en-US" dirty="0"/>
          </a:p>
        </p:txBody>
      </p:sp>
      <p:sp>
        <p:nvSpPr>
          <p:cNvPr id="5" name="Flowchart: Predefined Process 4">
            <a:extLst>
              <a:ext uri="{FF2B5EF4-FFF2-40B4-BE49-F238E27FC236}">
                <a16:creationId xmlns:a16="http://schemas.microsoft.com/office/drawing/2014/main" id="{CB54F3DB-12D8-4819-BD11-6E3FA0972BAE}"/>
              </a:ext>
            </a:extLst>
          </p:cNvPr>
          <p:cNvSpPr/>
          <p:nvPr/>
        </p:nvSpPr>
        <p:spPr>
          <a:xfrm>
            <a:off x="446989" y="2571750"/>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CPU</a:t>
            </a:r>
          </a:p>
        </p:txBody>
      </p:sp>
      <p:grpSp>
        <p:nvGrpSpPr>
          <p:cNvPr id="17" name="Group 16">
            <a:extLst>
              <a:ext uri="{FF2B5EF4-FFF2-40B4-BE49-F238E27FC236}">
                <a16:creationId xmlns:a16="http://schemas.microsoft.com/office/drawing/2014/main" id="{C2B92ABA-78C5-482E-9FB8-09F2868D22B4}"/>
              </a:ext>
            </a:extLst>
          </p:cNvPr>
          <p:cNvGrpSpPr/>
          <p:nvPr/>
        </p:nvGrpSpPr>
        <p:grpSpPr>
          <a:xfrm>
            <a:off x="1599117" y="2571750"/>
            <a:ext cx="1460715" cy="360040"/>
            <a:chOff x="1599117" y="2571750"/>
            <a:chExt cx="1460715" cy="360040"/>
          </a:xfrm>
        </p:grpSpPr>
        <p:cxnSp>
          <p:nvCxnSpPr>
            <p:cNvPr id="10" name="Straight Arrow Connector 9">
              <a:extLst>
                <a:ext uri="{FF2B5EF4-FFF2-40B4-BE49-F238E27FC236}">
                  <a16:creationId xmlns:a16="http://schemas.microsoft.com/office/drawing/2014/main" id="{0EE8F697-036C-4A85-B9C0-C97D8AF7205B}"/>
                </a:ext>
              </a:extLst>
            </p:cNvPr>
            <p:cNvCxnSpPr>
              <a:cxnSpLocks/>
              <a:stCxn id="5" idx="3"/>
              <a:endCxn id="18" idx="1"/>
            </p:cNvCxnSpPr>
            <p:nvPr/>
          </p:nvCxnSpPr>
          <p:spPr>
            <a:xfrm>
              <a:off x="1599117" y="2751770"/>
              <a:ext cx="1460715" cy="0"/>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8" name="Flowchart: Data 7">
              <a:extLst>
                <a:ext uri="{FF2B5EF4-FFF2-40B4-BE49-F238E27FC236}">
                  <a16:creationId xmlns:a16="http://schemas.microsoft.com/office/drawing/2014/main" id="{7669DC6D-EB84-4005-9E6C-DE798367AE33}"/>
                </a:ext>
              </a:extLst>
            </p:cNvPr>
            <p:cNvSpPr/>
            <p:nvPr/>
          </p:nvSpPr>
          <p:spPr>
            <a:xfrm>
              <a:off x="1814296" y="2571750"/>
              <a:ext cx="1044116" cy="3600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i="1" dirty="0"/>
                <a:t>fast</a:t>
              </a:r>
            </a:p>
          </p:txBody>
        </p:sp>
      </p:grpSp>
      <p:sp>
        <p:nvSpPr>
          <p:cNvPr id="13" name="Rectangle 12">
            <a:extLst>
              <a:ext uri="{FF2B5EF4-FFF2-40B4-BE49-F238E27FC236}">
                <a16:creationId xmlns:a16="http://schemas.microsoft.com/office/drawing/2014/main" id="{7E073251-58B4-4C88-8827-1A83859477CC}"/>
              </a:ext>
            </a:extLst>
          </p:cNvPr>
          <p:cNvSpPr/>
          <p:nvPr/>
        </p:nvSpPr>
        <p:spPr>
          <a:xfrm>
            <a:off x="3059832" y="2931790"/>
            <a:ext cx="115212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dirty="0">
                <a:ln>
                  <a:solidFill>
                    <a:schemeClr val="tx1"/>
                  </a:solidFill>
                </a:ln>
                <a:latin typeface="Consolas" panose="020B0609020204030204" pitchFamily="49" charset="0"/>
              </a:rPr>
              <a:t>CPR101</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SAA</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Mon</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1-3</a:t>
            </a:r>
          </a:p>
        </p:txBody>
      </p:sp>
      <p:sp>
        <p:nvSpPr>
          <p:cNvPr id="15" name="Flowchart: Internal Storage 14">
            <a:extLst>
              <a:ext uri="{FF2B5EF4-FFF2-40B4-BE49-F238E27FC236}">
                <a16:creationId xmlns:a16="http://schemas.microsoft.com/office/drawing/2014/main" id="{1EFDD3A4-688B-4E0C-ABB9-C0BAEF1F0AD8}"/>
              </a:ext>
            </a:extLst>
          </p:cNvPr>
          <p:cNvSpPr/>
          <p:nvPr/>
        </p:nvSpPr>
        <p:spPr>
          <a:xfrm>
            <a:off x="5652120" y="2571750"/>
            <a:ext cx="3034680" cy="243118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Flowchart: Predefined Process 17">
            <a:extLst>
              <a:ext uri="{FF2B5EF4-FFF2-40B4-BE49-F238E27FC236}">
                <a16:creationId xmlns:a16="http://schemas.microsoft.com/office/drawing/2014/main" id="{5386F313-BCE2-490D-9AFA-14D16DE1A432}"/>
              </a:ext>
            </a:extLst>
          </p:cNvPr>
          <p:cNvSpPr/>
          <p:nvPr/>
        </p:nvSpPr>
        <p:spPr>
          <a:xfrm>
            <a:off x="3059832" y="2571750"/>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RAM</a:t>
            </a:r>
          </a:p>
        </p:txBody>
      </p:sp>
      <p:grpSp>
        <p:nvGrpSpPr>
          <p:cNvPr id="22" name="Group 21">
            <a:extLst>
              <a:ext uri="{FF2B5EF4-FFF2-40B4-BE49-F238E27FC236}">
                <a16:creationId xmlns:a16="http://schemas.microsoft.com/office/drawing/2014/main" id="{CD289683-9D45-47DC-84FB-30C4A02632CA}"/>
              </a:ext>
            </a:extLst>
          </p:cNvPr>
          <p:cNvGrpSpPr/>
          <p:nvPr/>
        </p:nvGrpSpPr>
        <p:grpSpPr>
          <a:xfrm>
            <a:off x="4206790" y="2567402"/>
            <a:ext cx="1450504" cy="360040"/>
            <a:chOff x="1609328" y="2571750"/>
            <a:chExt cx="1450504" cy="360040"/>
          </a:xfrm>
        </p:grpSpPr>
        <p:cxnSp>
          <p:nvCxnSpPr>
            <p:cNvPr id="23" name="Straight Arrow Connector 22">
              <a:extLst>
                <a:ext uri="{FF2B5EF4-FFF2-40B4-BE49-F238E27FC236}">
                  <a16:creationId xmlns:a16="http://schemas.microsoft.com/office/drawing/2014/main" id="{E47EA922-0C64-4826-9BCE-3B5342966088}"/>
                </a:ext>
              </a:extLst>
            </p:cNvPr>
            <p:cNvCxnSpPr>
              <a:cxnSpLocks/>
            </p:cNvCxnSpPr>
            <p:nvPr/>
          </p:nvCxnSpPr>
          <p:spPr>
            <a:xfrm>
              <a:off x="1609328" y="2751770"/>
              <a:ext cx="1450504" cy="0"/>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4" name="Flowchart: Data 23">
              <a:extLst>
                <a:ext uri="{FF2B5EF4-FFF2-40B4-BE49-F238E27FC236}">
                  <a16:creationId xmlns:a16="http://schemas.microsoft.com/office/drawing/2014/main" id="{5C7400C1-56F7-4267-9650-D22C9B201668}"/>
                </a:ext>
              </a:extLst>
            </p:cNvPr>
            <p:cNvSpPr/>
            <p:nvPr/>
          </p:nvSpPr>
          <p:spPr>
            <a:xfrm>
              <a:off x="1814296" y="2571750"/>
              <a:ext cx="1044116" cy="3600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i="1" dirty="0"/>
                <a:t>slow</a:t>
              </a:r>
            </a:p>
          </p:txBody>
        </p:sp>
      </p:grpSp>
      <p:sp>
        <p:nvSpPr>
          <p:cNvPr id="20" name="TextBox 19">
            <a:extLst>
              <a:ext uri="{FF2B5EF4-FFF2-40B4-BE49-F238E27FC236}">
                <a16:creationId xmlns:a16="http://schemas.microsoft.com/office/drawing/2014/main" id="{5A7458B6-3412-4BA8-AABA-BD737891FE7E}"/>
              </a:ext>
            </a:extLst>
          </p:cNvPr>
          <p:cNvSpPr txBox="1"/>
          <p:nvPr/>
        </p:nvSpPr>
        <p:spPr>
          <a:xfrm>
            <a:off x="6096661" y="2567401"/>
            <a:ext cx="2161643" cy="292377"/>
          </a:xfrm>
          <a:prstGeom prst="rect">
            <a:avLst/>
          </a:prstGeom>
          <a:noFill/>
        </p:spPr>
        <p:txBody>
          <a:bodyPr wrap="square" lIns="0" tIns="0" rIns="0" bIns="0" rtlCol="0" anchor="ctr" anchorCtr="0">
            <a:normAutofit/>
          </a:bodyPr>
          <a:lstStyle/>
          <a:p>
            <a:r>
              <a:rPr lang="en-CA" dirty="0">
                <a:solidFill>
                  <a:schemeClr val="bg1"/>
                </a:solidFill>
              </a:rPr>
              <a:t>File: </a:t>
            </a:r>
            <a:r>
              <a:rPr lang="en-CA" dirty="0" err="1">
                <a:solidFill>
                  <a:schemeClr val="bg1"/>
                </a:solidFill>
              </a:rPr>
              <a:t>CourseSections</a:t>
            </a:r>
            <a:endParaRPr lang="en-CA" dirty="0">
              <a:solidFill>
                <a:schemeClr val="bg1"/>
              </a:solidFill>
            </a:endParaRPr>
          </a:p>
        </p:txBody>
      </p:sp>
      <p:sp>
        <p:nvSpPr>
          <p:cNvPr id="21" name="TextBox 20">
            <a:extLst>
              <a:ext uri="{FF2B5EF4-FFF2-40B4-BE49-F238E27FC236}">
                <a16:creationId xmlns:a16="http://schemas.microsoft.com/office/drawing/2014/main" id="{09717921-BC82-4A45-A06C-C2F572D098D0}"/>
              </a:ext>
            </a:extLst>
          </p:cNvPr>
          <p:cNvSpPr txBox="1"/>
          <p:nvPr/>
        </p:nvSpPr>
        <p:spPr>
          <a:xfrm>
            <a:off x="5711074" y="2931790"/>
            <a:ext cx="282858" cy="2034279"/>
          </a:xfrm>
          <a:prstGeom prst="rect">
            <a:avLst/>
          </a:prstGeom>
          <a:noFill/>
        </p:spPr>
        <p:txBody>
          <a:bodyPr vert="vert270" wrap="square" lIns="0" tIns="0" rIns="0" bIns="0" rtlCol="0" anchor="ctr" anchorCtr="1">
            <a:normAutofit/>
          </a:bodyPr>
          <a:lstStyle/>
          <a:p>
            <a:r>
              <a:rPr lang="en-CA" dirty="0">
                <a:solidFill>
                  <a:schemeClr val="bg1"/>
                </a:solidFill>
              </a:rPr>
              <a:t> R e c o r d s</a:t>
            </a:r>
          </a:p>
        </p:txBody>
      </p:sp>
      <p:graphicFrame>
        <p:nvGraphicFramePr>
          <p:cNvPr id="25" name="Table 24">
            <a:extLst>
              <a:ext uri="{FF2B5EF4-FFF2-40B4-BE49-F238E27FC236}">
                <a16:creationId xmlns:a16="http://schemas.microsoft.com/office/drawing/2014/main" id="{2AFA9748-DA22-4BA0-8E4C-092C8E04EF30}"/>
              </a:ext>
            </a:extLst>
          </p:cNvPr>
          <p:cNvGraphicFramePr>
            <a:graphicFrameLocks noGrp="1"/>
          </p:cNvGraphicFramePr>
          <p:nvPr>
            <p:extLst>
              <p:ext uri="{D42A27DB-BD31-4B8C-83A1-F6EECF244321}">
                <p14:modId xmlns:p14="http://schemas.microsoft.com/office/powerpoint/2010/main" val="1953033864"/>
              </p:ext>
            </p:extLst>
          </p:nvPr>
        </p:nvGraphicFramePr>
        <p:xfrm>
          <a:off x="6096661" y="2918031"/>
          <a:ext cx="2525551" cy="2048038"/>
        </p:xfrm>
        <a:graphic>
          <a:graphicData uri="http://schemas.openxmlformats.org/drawingml/2006/table">
            <a:tbl>
              <a:tblPr firstRow="1" bandRow="1">
                <a:effectLst/>
                <a:tableStyleId>{5C22544A-7EE6-4342-B048-85BDC9FD1C3A}</a:tableStyleId>
              </a:tblPr>
              <a:tblGrid>
                <a:gridCol w="701852">
                  <a:extLst>
                    <a:ext uri="{9D8B030D-6E8A-4147-A177-3AD203B41FA5}">
                      <a16:colId xmlns:a16="http://schemas.microsoft.com/office/drawing/2014/main" val="326287920"/>
                    </a:ext>
                  </a:extLst>
                </a:gridCol>
                <a:gridCol w="599563">
                  <a:extLst>
                    <a:ext uri="{9D8B030D-6E8A-4147-A177-3AD203B41FA5}">
                      <a16:colId xmlns:a16="http://schemas.microsoft.com/office/drawing/2014/main" val="3284149038"/>
                    </a:ext>
                  </a:extLst>
                </a:gridCol>
                <a:gridCol w="504056">
                  <a:extLst>
                    <a:ext uri="{9D8B030D-6E8A-4147-A177-3AD203B41FA5}">
                      <a16:colId xmlns:a16="http://schemas.microsoft.com/office/drawing/2014/main" val="3905779265"/>
                    </a:ext>
                  </a:extLst>
                </a:gridCol>
                <a:gridCol w="720080">
                  <a:extLst>
                    <a:ext uri="{9D8B030D-6E8A-4147-A177-3AD203B41FA5}">
                      <a16:colId xmlns:a16="http://schemas.microsoft.com/office/drawing/2014/main" val="426568353"/>
                    </a:ext>
                  </a:extLst>
                </a:gridCol>
              </a:tblGrid>
              <a:tr h="374027">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Course</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Sec-</a:t>
                      </a:r>
                      <a:r>
                        <a:rPr kumimoji="0" lang="en-CA" sz="12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tion</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DoW</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Period</a:t>
                      </a:r>
                      <a:endParaRPr lang="en-CA" dirty="0">
                        <a:solidFill>
                          <a:schemeClr val="tx1"/>
                        </a:solidFill>
                      </a:endParaRPr>
                    </a:p>
                  </a:txBody>
                  <a:tcPr marL="36000" marR="36000" marT="36000" marB="36000"/>
                </a:tc>
                <a:extLst>
                  <a:ext uri="{0D108BD9-81ED-4DB2-BD59-A6C34878D82A}">
                    <a16:rowId xmlns:a16="http://schemas.microsoft.com/office/drawing/2014/main" val="2691441926"/>
                  </a:ext>
                </a:extLst>
              </a:tr>
              <a:tr h="279849">
                <a:tc>
                  <a:txBody>
                    <a:bodyPr/>
                    <a:lstStyle/>
                    <a:p>
                      <a:pPr algn="ctr"/>
                      <a:r>
                        <a:rPr lang="en-CA" sz="1200" dirty="0">
                          <a:solidFill>
                            <a:schemeClr val="tx1"/>
                          </a:solidFill>
                          <a:latin typeface="Consolas" panose="020B0609020204030204" pitchFamily="49" charset="0"/>
                        </a:rPr>
                        <a:t>APS145</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TUE</a:t>
                      </a:r>
                    </a:p>
                  </a:txBody>
                  <a:tcPr marL="36000" marR="36000" marT="36000" marB="36000"/>
                </a:tc>
                <a:tc>
                  <a:txBody>
                    <a:bodyPr/>
                    <a:lstStyle/>
                    <a:p>
                      <a:pPr algn="ctr"/>
                      <a:r>
                        <a:rPr lang="en-CA" sz="1200" dirty="0">
                          <a:solidFill>
                            <a:schemeClr val="tx1"/>
                          </a:solidFill>
                          <a:latin typeface="Consolas" panose="020B0609020204030204" pitchFamily="49" charset="0"/>
                        </a:rPr>
                        <a:t>3-4</a:t>
                      </a:r>
                    </a:p>
                  </a:txBody>
                  <a:tcPr marL="36000" marR="36000" marT="36000" marB="36000"/>
                </a:tc>
                <a:extLst>
                  <a:ext uri="{0D108BD9-81ED-4DB2-BD59-A6C34878D82A}">
                    <a16:rowId xmlns:a16="http://schemas.microsoft.com/office/drawing/2014/main" val="3808787694"/>
                  </a:ext>
                </a:extLst>
              </a:tr>
              <a:tr h="279849">
                <a:tc>
                  <a:txBody>
                    <a:bodyPr/>
                    <a:lstStyle/>
                    <a:p>
                      <a:pPr algn="ctr"/>
                      <a:r>
                        <a:rPr lang="en-CA" sz="1200" b="1" dirty="0">
                          <a:solidFill>
                            <a:schemeClr val="tx1"/>
                          </a:solidFill>
                          <a:latin typeface="Consolas" panose="020B0609020204030204" pitchFamily="49" charset="0"/>
                        </a:rPr>
                        <a:t>CPR101</a:t>
                      </a:r>
                    </a:p>
                  </a:txBody>
                  <a:tcPr marL="36000" marR="36000" marT="36000" marB="36000"/>
                </a:tc>
                <a:tc>
                  <a:txBody>
                    <a:bodyPr/>
                    <a:lstStyle/>
                    <a:p>
                      <a:pPr algn="ctr"/>
                      <a:r>
                        <a:rPr lang="en-CA" sz="1200" b="1" dirty="0">
                          <a:solidFill>
                            <a:schemeClr val="tx1"/>
                          </a:solidFill>
                          <a:latin typeface="Consolas" panose="020B0609020204030204" pitchFamily="49" charset="0"/>
                        </a:rPr>
                        <a:t>SAA</a:t>
                      </a:r>
                    </a:p>
                  </a:txBody>
                  <a:tcPr marL="36000" marR="36000" marT="36000" marB="36000"/>
                </a:tc>
                <a:tc>
                  <a:txBody>
                    <a:bodyPr/>
                    <a:lstStyle/>
                    <a:p>
                      <a:pPr algn="ctr"/>
                      <a:r>
                        <a:rPr lang="en-CA" sz="1200" b="1" dirty="0">
                          <a:solidFill>
                            <a:schemeClr val="tx1"/>
                          </a:solidFill>
                          <a:latin typeface="Consolas" panose="020B0609020204030204" pitchFamily="49" charset="0"/>
                        </a:rPr>
                        <a:t>MON</a:t>
                      </a:r>
                    </a:p>
                  </a:txBody>
                  <a:tcPr marL="36000" marR="36000" marT="36000" marB="36000"/>
                </a:tc>
                <a:tc>
                  <a:txBody>
                    <a:bodyPr/>
                    <a:lstStyle/>
                    <a:p>
                      <a:pPr algn="ctr"/>
                      <a:r>
                        <a:rPr lang="en-CA" sz="1200" b="1" dirty="0">
                          <a:solidFill>
                            <a:schemeClr val="tx1"/>
                          </a:solidFill>
                          <a:latin typeface="Consolas" panose="020B0609020204030204" pitchFamily="49" charset="0"/>
                        </a:rPr>
                        <a:t>1-3</a:t>
                      </a:r>
                    </a:p>
                  </a:txBody>
                  <a:tcPr marL="36000" marR="36000" marT="36000" marB="36000"/>
                </a:tc>
                <a:extLst>
                  <a:ext uri="{0D108BD9-81ED-4DB2-BD59-A6C34878D82A}">
                    <a16:rowId xmlns:a16="http://schemas.microsoft.com/office/drawing/2014/main" val="1721668346"/>
                  </a:ext>
                </a:extLst>
              </a:tr>
              <a:tr h="216024">
                <a:tc>
                  <a:txBody>
                    <a:bodyPr/>
                    <a:lstStyle/>
                    <a:p>
                      <a:pPr algn="ctr"/>
                      <a:r>
                        <a:rPr lang="en-CA" sz="1200" dirty="0">
                          <a:solidFill>
                            <a:schemeClr val="tx1"/>
                          </a:solidFill>
                          <a:latin typeface="Consolas" panose="020B0609020204030204" pitchFamily="49" charset="0"/>
                        </a:rPr>
                        <a:t>IPC144</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TUE</a:t>
                      </a:r>
                    </a:p>
                  </a:txBody>
                  <a:tcPr marL="36000" marR="36000" marT="36000" marB="36000"/>
                </a:tc>
                <a:tc>
                  <a:txBody>
                    <a:bodyPr/>
                    <a:lstStyle/>
                    <a:p>
                      <a:pPr algn="ctr"/>
                      <a:r>
                        <a:rPr lang="en-CA" sz="1200" dirty="0">
                          <a:solidFill>
                            <a:schemeClr val="tx1"/>
                          </a:solidFill>
                          <a:latin typeface="Consolas" panose="020B0609020204030204" pitchFamily="49" charset="0"/>
                        </a:rPr>
                        <a:t>6-7</a:t>
                      </a:r>
                    </a:p>
                  </a:txBody>
                  <a:tcPr marL="36000" marR="36000" marT="36000" marB="36000"/>
                </a:tc>
                <a:extLst>
                  <a:ext uri="{0D108BD9-81ED-4DB2-BD59-A6C34878D82A}">
                    <a16:rowId xmlns:a16="http://schemas.microsoft.com/office/drawing/2014/main" val="1277126214"/>
                  </a:ext>
                </a:extLst>
              </a:tr>
              <a:tr h="216024">
                <a:tc>
                  <a:txBody>
                    <a:bodyPr/>
                    <a:lstStyle/>
                    <a:p>
                      <a:pPr algn="ctr"/>
                      <a:r>
                        <a:rPr lang="en-CA" sz="1200" dirty="0">
                          <a:solidFill>
                            <a:schemeClr val="tx1"/>
                          </a:solidFill>
                          <a:latin typeface="Consolas" panose="020B0609020204030204" pitchFamily="49" charset="0"/>
                        </a:rPr>
                        <a:t>IPC144</a:t>
                      </a:r>
                    </a:p>
                  </a:txBody>
                  <a:tcPr marL="36000" marR="36000" marT="36000" marB="36000"/>
                </a:tc>
                <a:tc>
                  <a:txBody>
                    <a:bodyPr/>
                    <a:lstStyle/>
                    <a:p>
                      <a:pPr algn="ctr"/>
                      <a:r>
                        <a:rPr lang="en-CA" sz="1200" dirty="0">
                          <a:solidFill>
                            <a:schemeClr val="tx1"/>
                          </a:solidFill>
                          <a:latin typeface="Consolas" panose="020B0609020204030204" pitchFamily="49" charset="0"/>
                        </a:rPr>
                        <a:t>SAAL</a:t>
                      </a:r>
                    </a:p>
                  </a:txBody>
                  <a:tcPr marL="36000" marR="36000" marT="36000" marB="36000"/>
                </a:tc>
                <a:tc>
                  <a:txBody>
                    <a:bodyPr/>
                    <a:lstStyle/>
                    <a:p>
                      <a:pPr algn="ctr"/>
                      <a:r>
                        <a:rPr lang="en-CA" sz="1200" dirty="0">
                          <a:solidFill>
                            <a:schemeClr val="tx1"/>
                          </a:solidFill>
                          <a:latin typeface="Consolas" panose="020B0609020204030204" pitchFamily="49" charset="0"/>
                        </a:rPr>
                        <a:t>THU</a:t>
                      </a:r>
                    </a:p>
                  </a:txBody>
                  <a:tcPr marL="36000" marR="36000" marT="36000" marB="36000"/>
                </a:tc>
                <a:tc>
                  <a:txBody>
                    <a:bodyPr/>
                    <a:lstStyle/>
                    <a:p>
                      <a:pPr algn="ctr"/>
                      <a:r>
                        <a:rPr lang="en-CA" sz="1200" dirty="0">
                          <a:solidFill>
                            <a:schemeClr val="tx1"/>
                          </a:solidFill>
                          <a:latin typeface="Consolas" panose="020B0609020204030204" pitchFamily="49" charset="0"/>
                        </a:rPr>
                        <a:t>7-8</a:t>
                      </a:r>
                    </a:p>
                  </a:txBody>
                  <a:tcPr marL="36000" marR="36000" marT="36000" marB="36000"/>
                </a:tc>
                <a:extLst>
                  <a:ext uri="{0D108BD9-81ED-4DB2-BD59-A6C34878D82A}">
                    <a16:rowId xmlns:a16="http://schemas.microsoft.com/office/drawing/2014/main" val="1619174966"/>
                  </a:ext>
                </a:extLst>
              </a:tr>
              <a:tr h="282328">
                <a:tc>
                  <a:txBody>
                    <a:bodyPr/>
                    <a:lstStyle/>
                    <a:p>
                      <a:pPr algn="ctr"/>
                      <a:r>
                        <a:rPr lang="en-CA" sz="1200" dirty="0">
                          <a:solidFill>
                            <a:schemeClr val="tx1"/>
                          </a:solidFill>
                          <a:latin typeface="Consolas" panose="020B0609020204030204" pitchFamily="49" charset="0"/>
                        </a:rPr>
                        <a:t>ULI101</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MON</a:t>
                      </a:r>
                    </a:p>
                  </a:txBody>
                  <a:tcPr marL="36000" marR="36000" marT="36000" marB="36000"/>
                </a:tc>
                <a:tc>
                  <a:txBody>
                    <a:bodyPr/>
                    <a:lstStyle/>
                    <a:p>
                      <a:pPr algn="ctr"/>
                      <a:r>
                        <a:rPr lang="en-CA" sz="1200" dirty="0">
                          <a:solidFill>
                            <a:schemeClr val="tx1"/>
                          </a:solidFill>
                          <a:latin typeface="Consolas" panose="020B0609020204030204" pitchFamily="49" charset="0"/>
                        </a:rPr>
                        <a:t>5-6</a:t>
                      </a:r>
                    </a:p>
                  </a:txBody>
                  <a:tcPr marL="36000" marR="36000" marT="36000" marB="36000"/>
                </a:tc>
                <a:extLst>
                  <a:ext uri="{0D108BD9-81ED-4DB2-BD59-A6C34878D82A}">
                    <a16:rowId xmlns:a16="http://schemas.microsoft.com/office/drawing/2014/main" val="1572108692"/>
                  </a:ext>
                </a:extLst>
              </a:tr>
              <a:tr h="258492">
                <a:tc>
                  <a:txBody>
                    <a:bodyPr/>
                    <a:lstStyle/>
                    <a:p>
                      <a:pPr algn="ctr"/>
                      <a:r>
                        <a:rPr lang="en-CA" sz="1200" dirty="0">
                          <a:solidFill>
                            <a:schemeClr val="tx1"/>
                          </a:solidFill>
                          <a:latin typeface="Consolas" panose="020B0609020204030204" pitchFamily="49" charset="0"/>
                        </a:rPr>
                        <a:t>ULI101</a:t>
                      </a:r>
                    </a:p>
                  </a:txBody>
                  <a:tcPr marL="36000" marR="36000" marT="36000" marB="36000"/>
                </a:tc>
                <a:tc>
                  <a:txBody>
                    <a:bodyPr/>
                    <a:lstStyle/>
                    <a:p>
                      <a:pPr algn="ctr"/>
                      <a:r>
                        <a:rPr lang="en-CA" sz="1200" dirty="0">
                          <a:solidFill>
                            <a:schemeClr val="tx1"/>
                          </a:solidFill>
                          <a:latin typeface="Consolas" panose="020B0609020204030204" pitchFamily="49" charset="0"/>
                        </a:rPr>
                        <a:t>SAAL</a:t>
                      </a:r>
                    </a:p>
                  </a:txBody>
                  <a:tcPr marL="36000" marR="36000" marT="36000" marB="36000"/>
                </a:tc>
                <a:tc>
                  <a:txBody>
                    <a:bodyPr/>
                    <a:lstStyle/>
                    <a:p>
                      <a:pPr algn="ctr"/>
                      <a:r>
                        <a:rPr lang="en-CA" sz="1200" dirty="0">
                          <a:solidFill>
                            <a:schemeClr val="tx1"/>
                          </a:solidFill>
                          <a:latin typeface="Consolas" panose="020B0609020204030204" pitchFamily="49" charset="0"/>
                        </a:rPr>
                        <a:t>WED</a:t>
                      </a:r>
                    </a:p>
                  </a:txBody>
                  <a:tcPr marL="36000" marR="36000" marT="36000" marB="36000"/>
                </a:tc>
                <a:tc>
                  <a:txBody>
                    <a:bodyPr/>
                    <a:lstStyle/>
                    <a:p>
                      <a:pPr algn="ctr"/>
                      <a:r>
                        <a:rPr lang="en-CA" sz="1200" dirty="0">
                          <a:solidFill>
                            <a:schemeClr val="tx1"/>
                          </a:solidFill>
                          <a:latin typeface="Consolas" panose="020B0609020204030204" pitchFamily="49" charset="0"/>
                        </a:rPr>
                        <a:t>2-3</a:t>
                      </a:r>
                    </a:p>
                  </a:txBody>
                  <a:tcPr marL="36000" marR="36000" marT="36000" marB="36000"/>
                </a:tc>
                <a:extLst>
                  <a:ext uri="{0D108BD9-81ED-4DB2-BD59-A6C34878D82A}">
                    <a16:rowId xmlns:a16="http://schemas.microsoft.com/office/drawing/2014/main" val="1253614329"/>
                  </a:ext>
                </a:extLst>
              </a:tr>
            </a:tbl>
          </a:graphicData>
        </a:graphic>
      </p:graphicFrame>
      <p:cxnSp>
        <p:nvCxnSpPr>
          <p:cNvPr id="27" name="Straight Arrow Connector 26">
            <a:extLst>
              <a:ext uri="{FF2B5EF4-FFF2-40B4-BE49-F238E27FC236}">
                <a16:creationId xmlns:a16="http://schemas.microsoft.com/office/drawing/2014/main" id="{B70E5888-F59B-42A4-9465-DF0DE049784A}"/>
              </a:ext>
            </a:extLst>
          </p:cNvPr>
          <p:cNvCxnSpPr>
            <a:cxnSpLocks/>
          </p:cNvCxnSpPr>
          <p:nvPr/>
        </p:nvCxnSpPr>
        <p:spPr>
          <a:xfrm flipH="1" flipV="1">
            <a:off x="4199041" y="3760867"/>
            <a:ext cx="1957135" cy="19790"/>
          </a:xfrm>
          <a:prstGeom prst="straightConnector1">
            <a:avLst/>
          </a:prstGeom>
          <a:ln>
            <a:solidFill>
              <a:schemeClr val="tx1">
                <a:lumMod val="85000"/>
                <a:lumOff val="15000"/>
              </a:schemeClr>
            </a:solidFill>
            <a:headEnd type="diamond" w="sm" len="sm"/>
            <a:tailEnd type="triangle"/>
          </a:ln>
        </p:spPr>
        <p:style>
          <a:lnRef idx="1">
            <a:schemeClr val="accent1"/>
          </a:lnRef>
          <a:fillRef idx="0">
            <a:schemeClr val="accent1"/>
          </a:fillRef>
          <a:effectRef idx="0">
            <a:schemeClr val="accent1"/>
          </a:effectRef>
          <a:fontRef idx="minor">
            <a:schemeClr val="tx1"/>
          </a:fontRef>
        </p:style>
      </p:cxnSp>
      <p:sp>
        <p:nvSpPr>
          <p:cNvPr id="38" name="Flowchart: Predefined Process 37">
            <a:extLst>
              <a:ext uri="{FF2B5EF4-FFF2-40B4-BE49-F238E27FC236}">
                <a16:creationId xmlns:a16="http://schemas.microsoft.com/office/drawing/2014/main" id="{14E48E6C-BC2C-4866-A851-B4731E26AA87}"/>
              </a:ext>
            </a:extLst>
          </p:cNvPr>
          <p:cNvSpPr/>
          <p:nvPr/>
        </p:nvSpPr>
        <p:spPr>
          <a:xfrm>
            <a:off x="446989" y="2927442"/>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FPU</a:t>
            </a:r>
          </a:p>
        </p:txBody>
      </p:sp>
      <p:sp>
        <p:nvSpPr>
          <p:cNvPr id="39" name="Flowchart: Predefined Process 38">
            <a:extLst>
              <a:ext uri="{FF2B5EF4-FFF2-40B4-BE49-F238E27FC236}">
                <a16:creationId xmlns:a16="http://schemas.microsoft.com/office/drawing/2014/main" id="{FE00EAD4-51C8-4785-B11F-FB928758E4F4}"/>
              </a:ext>
            </a:extLst>
          </p:cNvPr>
          <p:cNvSpPr/>
          <p:nvPr/>
        </p:nvSpPr>
        <p:spPr>
          <a:xfrm>
            <a:off x="446989" y="3287482"/>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GPU</a:t>
            </a:r>
          </a:p>
        </p:txBody>
      </p:sp>
    </p:spTree>
    <p:extLst>
      <p:ext uri="{BB962C8B-B14F-4D97-AF65-F5344CB8AC3E}">
        <p14:creationId xmlns:p14="http://schemas.microsoft.com/office/powerpoint/2010/main" val="41174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i="1" dirty="0"/>
              <a:t>Persistent</a:t>
            </a:r>
            <a:r>
              <a:rPr lang="en-CA" dirty="0"/>
              <a:t> storage device types	</a:t>
            </a:r>
          </a:p>
        </p:txBody>
      </p:sp>
      <p:pic>
        <p:nvPicPr>
          <p:cNvPr id="1026" name="Picture 2" descr="https://img.purch.com/1525406403994-jpg/o/aHR0cDovL21lZGlhLmJlc3RvZm1pY3JvLmNvbS9XL0svNzY5NzAwL29yaWdpbmFsLzE1MjU0MDY0MDM5OTQuanBn">
            <a:extLst>
              <a:ext uri="{FF2B5EF4-FFF2-40B4-BE49-F238E27FC236}">
                <a16:creationId xmlns:a16="http://schemas.microsoft.com/office/drawing/2014/main" id="{8DA90299-D162-4292-A7FA-42C4E915A36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275606"/>
            <a:ext cx="4550168"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32EBA4A3-EB48-4292-9979-574C847D3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580" y="1275606"/>
            <a:ext cx="4224469" cy="23762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110.lunapic.com/editor/working/156597009794217275?7241637213">
            <a:extLst>
              <a:ext uri="{FF2B5EF4-FFF2-40B4-BE49-F238E27FC236}">
                <a16:creationId xmlns:a16="http://schemas.microsoft.com/office/drawing/2014/main" id="{24A4F9E2-2132-4BE0-AE2C-1BAF242D4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9612" y="2977018"/>
            <a:ext cx="3829608" cy="25530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7569C9-DD9C-482A-BF7D-8CCF4A85158D}"/>
              </a:ext>
            </a:extLst>
          </p:cNvPr>
          <p:cNvSpPr txBox="1"/>
          <p:nvPr/>
        </p:nvSpPr>
        <p:spPr>
          <a:xfrm>
            <a:off x="323528" y="1491630"/>
            <a:ext cx="792088" cy="369332"/>
          </a:xfrm>
          <a:prstGeom prst="rect">
            <a:avLst/>
          </a:prstGeom>
          <a:noFill/>
          <a:ln w="12700" cap="rnd">
            <a:solidFill>
              <a:schemeClr val="tx1"/>
            </a:solidFill>
            <a:prstDash val="sysDot"/>
          </a:ln>
        </p:spPr>
        <p:txBody>
          <a:bodyPr wrap="square" rtlCol="0">
            <a:spAutoFit/>
          </a:bodyPr>
          <a:lstStyle/>
          <a:p>
            <a:r>
              <a:rPr lang="en-CA" b="1" dirty="0"/>
              <a:t>SSDs</a:t>
            </a:r>
          </a:p>
        </p:txBody>
      </p:sp>
      <p:sp>
        <p:nvSpPr>
          <p:cNvPr id="11" name="TextBox 10">
            <a:extLst>
              <a:ext uri="{FF2B5EF4-FFF2-40B4-BE49-F238E27FC236}">
                <a16:creationId xmlns:a16="http://schemas.microsoft.com/office/drawing/2014/main" id="{3F488064-32BA-441E-A2AC-A19275F366FF}"/>
              </a:ext>
            </a:extLst>
          </p:cNvPr>
          <p:cNvSpPr txBox="1"/>
          <p:nvPr/>
        </p:nvSpPr>
        <p:spPr>
          <a:xfrm>
            <a:off x="6660232" y="1770370"/>
            <a:ext cx="648072" cy="369332"/>
          </a:xfrm>
          <a:prstGeom prst="rect">
            <a:avLst/>
          </a:prstGeom>
          <a:noFill/>
          <a:ln w="12700">
            <a:solidFill>
              <a:schemeClr val="tx1"/>
            </a:solidFill>
            <a:prstDash val="sysDot"/>
          </a:ln>
        </p:spPr>
        <p:txBody>
          <a:bodyPr wrap="square" rtlCol="0">
            <a:spAutoFit/>
          </a:bodyPr>
          <a:lstStyle/>
          <a:p>
            <a:r>
              <a:rPr lang="en-CA" b="1" dirty="0"/>
              <a:t>LTO</a:t>
            </a:r>
          </a:p>
        </p:txBody>
      </p:sp>
      <p:sp>
        <p:nvSpPr>
          <p:cNvPr id="12" name="TextBox 11">
            <a:extLst>
              <a:ext uri="{FF2B5EF4-FFF2-40B4-BE49-F238E27FC236}">
                <a16:creationId xmlns:a16="http://schemas.microsoft.com/office/drawing/2014/main" id="{5DD540F3-2EBC-4617-8D03-4D56E345B950}"/>
              </a:ext>
            </a:extLst>
          </p:cNvPr>
          <p:cNvSpPr txBox="1"/>
          <p:nvPr/>
        </p:nvSpPr>
        <p:spPr>
          <a:xfrm>
            <a:off x="3851920" y="2274426"/>
            <a:ext cx="720080" cy="369332"/>
          </a:xfrm>
          <a:prstGeom prst="rect">
            <a:avLst/>
          </a:prstGeom>
          <a:noFill/>
          <a:ln w="12700" cap="rnd">
            <a:solidFill>
              <a:schemeClr val="tx1"/>
            </a:solidFill>
            <a:prstDash val="sysDot"/>
          </a:ln>
        </p:spPr>
        <p:txBody>
          <a:bodyPr wrap="square" rtlCol="0">
            <a:spAutoFit/>
          </a:bodyPr>
          <a:lstStyle/>
          <a:p>
            <a:r>
              <a:rPr lang="en-CA" b="1" dirty="0"/>
              <a:t>HDD</a:t>
            </a:r>
          </a:p>
        </p:txBody>
      </p:sp>
      <p:pic>
        <p:nvPicPr>
          <p:cNvPr id="3" name="Picture 2">
            <a:extLst>
              <a:ext uri="{FF2B5EF4-FFF2-40B4-BE49-F238E27FC236}">
                <a16:creationId xmlns:a16="http://schemas.microsoft.com/office/drawing/2014/main" id="{493FC09B-0FDA-4847-BCE4-3ED3BC3FD8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4268" y="3807164"/>
            <a:ext cx="1437769" cy="1063178"/>
          </a:xfrm>
          <a:prstGeom prst="rect">
            <a:avLst/>
          </a:prstGeom>
        </p:spPr>
      </p:pic>
      <p:sp>
        <p:nvSpPr>
          <p:cNvPr id="10" name="TextBox 9">
            <a:extLst>
              <a:ext uri="{FF2B5EF4-FFF2-40B4-BE49-F238E27FC236}">
                <a16:creationId xmlns:a16="http://schemas.microsoft.com/office/drawing/2014/main" id="{245093C8-25BE-4185-922A-B993DF2801DD}"/>
              </a:ext>
            </a:extLst>
          </p:cNvPr>
          <p:cNvSpPr txBox="1"/>
          <p:nvPr/>
        </p:nvSpPr>
        <p:spPr>
          <a:xfrm>
            <a:off x="8025993" y="4480145"/>
            <a:ext cx="792088" cy="369332"/>
          </a:xfrm>
          <a:prstGeom prst="rect">
            <a:avLst/>
          </a:prstGeom>
          <a:noFill/>
          <a:ln w="12700">
            <a:solidFill>
              <a:schemeClr val="tx1"/>
            </a:solidFill>
            <a:prstDash val="sysDot"/>
          </a:ln>
        </p:spPr>
        <p:txBody>
          <a:bodyPr wrap="square" rtlCol="0">
            <a:spAutoFit/>
          </a:bodyPr>
          <a:lstStyle/>
          <a:p>
            <a:pPr algn="ctr"/>
            <a:r>
              <a:rPr lang="en-CA" b="1" dirty="0"/>
              <a:t>USB</a:t>
            </a:r>
          </a:p>
        </p:txBody>
      </p:sp>
      <p:sp>
        <p:nvSpPr>
          <p:cNvPr id="13" name="TextBox 12">
            <a:extLst>
              <a:ext uri="{FF2B5EF4-FFF2-40B4-BE49-F238E27FC236}">
                <a16:creationId xmlns:a16="http://schemas.microsoft.com/office/drawing/2014/main" id="{3219AE0F-2723-4430-85AB-69975A531238}"/>
              </a:ext>
            </a:extLst>
          </p:cNvPr>
          <p:cNvSpPr txBox="1"/>
          <p:nvPr/>
        </p:nvSpPr>
        <p:spPr>
          <a:xfrm>
            <a:off x="3131840" y="4632545"/>
            <a:ext cx="2232248" cy="369332"/>
          </a:xfrm>
          <a:prstGeom prst="rect">
            <a:avLst/>
          </a:prstGeom>
          <a:noFill/>
          <a:ln w="12700">
            <a:solidFill>
              <a:schemeClr val="tx1"/>
            </a:solidFill>
            <a:prstDash val="sysDot"/>
          </a:ln>
        </p:spPr>
        <p:txBody>
          <a:bodyPr wrap="square" rtlCol="0">
            <a:spAutoFit/>
          </a:bodyPr>
          <a:lstStyle/>
          <a:p>
            <a:r>
              <a:rPr lang="en-CA" b="1" dirty="0"/>
              <a:t> CD      DVD       BD</a:t>
            </a:r>
          </a:p>
        </p:txBody>
      </p:sp>
      <p:sp>
        <p:nvSpPr>
          <p:cNvPr id="14" name="TextBox 13">
            <a:extLst>
              <a:ext uri="{FF2B5EF4-FFF2-40B4-BE49-F238E27FC236}">
                <a16:creationId xmlns:a16="http://schemas.microsoft.com/office/drawing/2014/main" id="{3B4589DC-3876-4CC2-A079-F75F6C8A4597}"/>
              </a:ext>
            </a:extLst>
          </p:cNvPr>
          <p:cNvSpPr txBox="1"/>
          <p:nvPr/>
        </p:nvSpPr>
        <p:spPr>
          <a:xfrm>
            <a:off x="6228184" y="2120961"/>
            <a:ext cx="1512168" cy="276999"/>
          </a:xfrm>
          <a:prstGeom prst="rect">
            <a:avLst/>
          </a:prstGeom>
          <a:noFill/>
          <a:ln w="12700">
            <a:solidFill>
              <a:schemeClr val="tx1"/>
            </a:solidFill>
            <a:prstDash val="sysDot"/>
          </a:ln>
        </p:spPr>
        <p:txBody>
          <a:bodyPr wrap="square" rtlCol="0">
            <a:spAutoFit/>
          </a:bodyPr>
          <a:lstStyle/>
          <a:p>
            <a:r>
              <a:rPr lang="en-CA" sz="1200" b="1" dirty="0">
                <a:solidFill>
                  <a:schemeClr val="bg1"/>
                </a:solidFill>
              </a:rPr>
              <a:t>Linear Tape Open</a:t>
            </a:r>
            <a:endParaRPr lang="en-CA" b="1" dirty="0">
              <a:solidFill>
                <a:schemeClr val="bg1"/>
              </a:solidFill>
            </a:endParaRPr>
          </a:p>
        </p:txBody>
      </p:sp>
    </p:spTree>
    <p:extLst>
      <p:ext uri="{BB962C8B-B14F-4D97-AF65-F5344CB8AC3E}">
        <p14:creationId xmlns:p14="http://schemas.microsoft.com/office/powerpoint/2010/main" val="201469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device types	</a:t>
            </a:r>
          </a:p>
        </p:txBody>
      </p:sp>
      <p:sp>
        <p:nvSpPr>
          <p:cNvPr id="3" name="Content Placeholder 2"/>
          <p:cNvSpPr>
            <a:spLocks noGrp="1"/>
          </p:cNvSpPr>
          <p:nvPr>
            <p:ph idx="1"/>
          </p:nvPr>
        </p:nvSpPr>
        <p:spPr>
          <a:xfrm>
            <a:off x="457200" y="987574"/>
            <a:ext cx="8507288" cy="4155926"/>
          </a:xfrm>
        </p:spPr>
        <p:txBody>
          <a:bodyPr wrap="square">
            <a:normAutofit fontScale="85000" lnSpcReduction="10000"/>
          </a:bodyPr>
          <a:lstStyle/>
          <a:p>
            <a:pPr marL="0" indent="0">
              <a:lnSpc>
                <a:spcPct val="120000"/>
              </a:lnSpc>
              <a:spcBef>
                <a:spcPts val="0"/>
              </a:spcBef>
              <a:buNone/>
            </a:pPr>
            <a:r>
              <a:rPr lang="en-CA" u="sng" dirty="0"/>
              <a:t>Online</a:t>
            </a:r>
            <a:r>
              <a:rPr lang="en-CA" dirty="0"/>
              <a:t> </a:t>
            </a:r>
            <a:r>
              <a:rPr lang="en-US" dirty="0"/>
              <a:t>as in high performance &amp; availability – not a generic term</a:t>
            </a:r>
            <a:endParaRPr lang="en-CA" dirty="0"/>
          </a:p>
          <a:p>
            <a:pPr marL="0" indent="0">
              <a:lnSpc>
                <a:spcPct val="120000"/>
              </a:lnSpc>
              <a:spcBef>
                <a:spcPts val="0"/>
              </a:spcBef>
              <a:buNone/>
            </a:pPr>
            <a:r>
              <a:rPr lang="en-CA" sz="1900" i="1" dirty="0"/>
              <a:t>from fastest to slowest:</a:t>
            </a:r>
          </a:p>
          <a:p>
            <a:pPr>
              <a:lnSpc>
                <a:spcPct val="120000"/>
              </a:lnSpc>
              <a:spcBef>
                <a:spcPts val="0"/>
              </a:spcBef>
            </a:pPr>
            <a:r>
              <a:rPr lang="en-CA" dirty="0"/>
              <a:t>Direct Attached Storage – best for high transaction loads &amp; database</a:t>
            </a:r>
          </a:p>
          <a:p>
            <a:pPr lvl="1">
              <a:lnSpc>
                <a:spcPct val="120000"/>
              </a:lnSpc>
              <a:spcBef>
                <a:spcPts val="0"/>
              </a:spcBef>
            </a:pPr>
            <a:r>
              <a:rPr lang="en-CA" dirty="0"/>
              <a:t>SSD – Solid State Drive — high </a:t>
            </a:r>
            <a:r>
              <a:rPr lang="en-CA" b="1" dirty="0"/>
              <a:t>cap</a:t>
            </a:r>
            <a:r>
              <a:rPr lang="en-CA" dirty="0"/>
              <a:t>ital </a:t>
            </a:r>
            <a:r>
              <a:rPr lang="en-CA" b="1" dirty="0"/>
              <a:t>ex</a:t>
            </a:r>
            <a:r>
              <a:rPr lang="en-CA" dirty="0"/>
              <a:t>pense, low </a:t>
            </a:r>
            <a:r>
              <a:rPr lang="en-CA" b="1" dirty="0"/>
              <a:t>op</a:t>
            </a:r>
            <a:r>
              <a:rPr lang="en-CA" dirty="0"/>
              <a:t>erating </a:t>
            </a:r>
            <a:r>
              <a:rPr lang="en-CA" b="1" dirty="0"/>
              <a:t>ex</a:t>
            </a:r>
            <a:r>
              <a:rPr lang="en-CA" dirty="0"/>
              <a:t>pense</a:t>
            </a:r>
          </a:p>
          <a:p>
            <a:pPr lvl="1">
              <a:lnSpc>
                <a:spcPct val="120000"/>
              </a:lnSpc>
              <a:spcBef>
                <a:spcPts val="0"/>
              </a:spcBef>
            </a:pPr>
            <a:r>
              <a:rPr lang="en-CA" dirty="0"/>
              <a:t>HDD – Hard Disk Drive — low cap-ex, high op-ex. Limited scalability.</a:t>
            </a:r>
          </a:p>
          <a:p>
            <a:pPr>
              <a:lnSpc>
                <a:spcPct val="120000"/>
              </a:lnSpc>
              <a:spcBef>
                <a:spcPts val="0"/>
              </a:spcBef>
            </a:pPr>
            <a:r>
              <a:rPr lang="en-CA" sz="2300" dirty="0"/>
              <a:t>SAN – Storage Area Network, block-level data storage</a:t>
            </a:r>
          </a:p>
          <a:p>
            <a:pPr lvl="1">
              <a:lnSpc>
                <a:spcPct val="120000"/>
              </a:lnSpc>
              <a:spcBef>
                <a:spcPts val="0"/>
              </a:spcBef>
            </a:pPr>
            <a:r>
              <a:rPr lang="en-CA" sz="1900" dirty="0"/>
              <a:t>functionally similar to DAS but independent of drive capacity. virtual drives. scalable.</a:t>
            </a:r>
          </a:p>
          <a:p>
            <a:pPr lvl="1">
              <a:lnSpc>
                <a:spcPct val="120000"/>
              </a:lnSpc>
              <a:spcBef>
                <a:spcPts val="0"/>
              </a:spcBef>
            </a:pPr>
            <a:r>
              <a:rPr lang="en-CA" sz="1900" dirty="0"/>
              <a:t>provides storage for rack / blade diskless servers, needs special network connection.</a:t>
            </a:r>
          </a:p>
          <a:p>
            <a:pPr>
              <a:lnSpc>
                <a:spcPct val="120000"/>
              </a:lnSpc>
              <a:spcBef>
                <a:spcPts val="0"/>
              </a:spcBef>
            </a:pPr>
            <a:r>
              <a:rPr lang="en-CA" dirty="0"/>
              <a:t>High Tier Cloud — </a:t>
            </a:r>
            <a:r>
              <a:rPr lang="en-CA" sz="1800" dirty="0"/>
              <a:t>server needs sophisticated private network interconnection to cloud.</a:t>
            </a:r>
            <a:endParaRPr lang="en-CA" dirty="0"/>
          </a:p>
          <a:p>
            <a:pPr lvl="1">
              <a:lnSpc>
                <a:spcPct val="120000"/>
              </a:lnSpc>
              <a:spcBef>
                <a:spcPts val="0"/>
              </a:spcBef>
            </a:pPr>
            <a:r>
              <a:rPr lang="en-US" i="1" dirty="0"/>
              <a:t>not over general </a:t>
            </a:r>
            <a:r>
              <a:rPr lang="en-US" b="1" i="1" dirty="0"/>
              <a:t>W</a:t>
            </a:r>
            <a:r>
              <a:rPr lang="en-US" i="1" dirty="0"/>
              <a:t>ide </a:t>
            </a:r>
            <a:r>
              <a:rPr lang="en-US" b="1" i="1" dirty="0"/>
              <a:t>A</a:t>
            </a:r>
            <a:r>
              <a:rPr lang="en-US" i="1" dirty="0"/>
              <a:t>rea </a:t>
            </a:r>
            <a:r>
              <a:rPr lang="en-US" b="1" i="1" dirty="0"/>
              <a:t>N</a:t>
            </a:r>
            <a:r>
              <a:rPr lang="en-US" i="1" dirty="0"/>
              <a:t>etwork or public Internet</a:t>
            </a:r>
            <a:endParaRPr lang="en-CA" dirty="0"/>
          </a:p>
          <a:p>
            <a:pPr lvl="1">
              <a:lnSpc>
                <a:spcPct val="120000"/>
              </a:lnSpc>
              <a:spcBef>
                <a:spcPts val="0"/>
              </a:spcBef>
            </a:pPr>
            <a:r>
              <a:rPr lang="en-CA" dirty="0"/>
              <a:t>AWS S3, Google Cloud, MS-Azure — low cap-ex, very high op-ex. Scales quickly.</a:t>
            </a:r>
          </a:p>
          <a:p>
            <a:pPr>
              <a:lnSpc>
                <a:spcPct val="120000"/>
              </a:lnSpc>
              <a:spcBef>
                <a:spcPts val="0"/>
              </a:spcBef>
            </a:pPr>
            <a:r>
              <a:rPr lang="en-CA" sz="2300" dirty="0"/>
              <a:t>NAS – Network Attached Storage, </a:t>
            </a:r>
            <a:r>
              <a:rPr lang="en-CA" sz="2300" b="1" dirty="0"/>
              <a:t>file-level</a:t>
            </a:r>
            <a:r>
              <a:rPr lang="en-CA" sz="2300" dirty="0"/>
              <a:t> serving to </a:t>
            </a:r>
            <a:r>
              <a:rPr lang="en-CA" sz="2300" i="1" dirty="0"/>
              <a:t>any</a:t>
            </a:r>
            <a:r>
              <a:rPr lang="en-CA" sz="2300" dirty="0"/>
              <a:t> OS</a:t>
            </a:r>
          </a:p>
          <a:p>
            <a:pPr lvl="1">
              <a:lnSpc>
                <a:spcPct val="120000"/>
              </a:lnSpc>
              <a:spcBef>
                <a:spcPts val="0"/>
              </a:spcBef>
            </a:pPr>
            <a:r>
              <a:rPr lang="en-CA" sz="1900" dirty="0"/>
              <a:t>not for transaction or </a:t>
            </a:r>
            <a:r>
              <a:rPr lang="en-CA" sz="1900"/>
              <a:t>database processing; like a local </a:t>
            </a:r>
            <a:r>
              <a:rPr lang="en-CA" sz="1900" dirty="0"/>
              <a:t>OneDrive / Dropbox / iCloud.</a:t>
            </a:r>
          </a:p>
          <a:p>
            <a:pPr lvl="1">
              <a:lnSpc>
                <a:spcPct val="120000"/>
              </a:lnSpc>
              <a:spcBef>
                <a:spcPts val="0"/>
              </a:spcBef>
            </a:pPr>
            <a:endParaRPr lang="en-CA" dirty="0"/>
          </a:p>
        </p:txBody>
      </p:sp>
    </p:spTree>
    <p:extLst>
      <p:ext uri="{BB962C8B-B14F-4D97-AF65-F5344CB8AC3E}">
        <p14:creationId xmlns:p14="http://schemas.microsoft.com/office/powerpoint/2010/main" val="1991285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device types	</a:t>
            </a:r>
          </a:p>
        </p:txBody>
      </p:sp>
      <p:sp>
        <p:nvSpPr>
          <p:cNvPr id="3" name="Content Placeholder 2"/>
          <p:cNvSpPr>
            <a:spLocks noGrp="1"/>
          </p:cNvSpPr>
          <p:nvPr>
            <p:ph idx="1"/>
          </p:nvPr>
        </p:nvSpPr>
        <p:spPr>
          <a:xfrm>
            <a:off x="457200" y="987574"/>
            <a:ext cx="8507288" cy="3736871"/>
          </a:xfrm>
        </p:spPr>
        <p:txBody>
          <a:bodyPr wrap="square">
            <a:normAutofit fontScale="92500"/>
          </a:bodyPr>
          <a:lstStyle/>
          <a:p>
            <a:pPr marL="0" indent="0">
              <a:lnSpc>
                <a:spcPct val="120000"/>
              </a:lnSpc>
              <a:spcBef>
                <a:spcPts val="0"/>
              </a:spcBef>
              <a:buNone/>
            </a:pPr>
            <a:r>
              <a:rPr lang="en-CA" u="sng" dirty="0"/>
              <a:t>Nearline &amp; Offline (cold storage)</a:t>
            </a:r>
            <a:r>
              <a:rPr lang="en-CA" dirty="0"/>
              <a:t> </a:t>
            </a:r>
          </a:p>
          <a:p>
            <a:pPr>
              <a:lnSpc>
                <a:spcPct val="120000"/>
              </a:lnSpc>
              <a:spcBef>
                <a:spcPts val="0"/>
              </a:spcBef>
            </a:pPr>
            <a:r>
              <a:rPr lang="en-US" dirty="0"/>
              <a:t>lower performance &amp; availability, primarily for backup &amp; archiving</a:t>
            </a:r>
          </a:p>
          <a:p>
            <a:pPr>
              <a:lnSpc>
                <a:spcPct val="120000"/>
              </a:lnSpc>
              <a:spcBef>
                <a:spcPts val="0"/>
              </a:spcBef>
            </a:pPr>
            <a:r>
              <a:rPr lang="en-CA" dirty="0"/>
              <a:t>very low capital and operational expense relative to Online</a:t>
            </a:r>
          </a:p>
          <a:p>
            <a:pPr>
              <a:lnSpc>
                <a:spcPct val="120000"/>
              </a:lnSpc>
              <a:spcBef>
                <a:spcPts val="0"/>
              </a:spcBef>
            </a:pPr>
            <a:r>
              <a:rPr lang="en-CA" dirty="0"/>
              <a:t>Linear Tape-Open (LTO-8 12TB)</a:t>
            </a:r>
          </a:p>
          <a:p>
            <a:pPr>
              <a:lnSpc>
                <a:spcPct val="120000"/>
              </a:lnSpc>
              <a:spcBef>
                <a:spcPts val="0"/>
              </a:spcBef>
            </a:pPr>
            <a:r>
              <a:rPr lang="en-CA" dirty="0"/>
              <a:t>Optical Disc (Blu Ray 100GB)</a:t>
            </a:r>
          </a:p>
          <a:p>
            <a:pPr>
              <a:lnSpc>
                <a:spcPct val="120000"/>
              </a:lnSpc>
              <a:spcBef>
                <a:spcPts val="0"/>
              </a:spcBef>
            </a:pPr>
            <a:r>
              <a:rPr lang="en-CA" dirty="0"/>
              <a:t>Nearline (tape / optical library, MAID), Offline (tape, optical)</a:t>
            </a:r>
          </a:p>
          <a:p>
            <a:pPr lvl="1">
              <a:lnSpc>
                <a:spcPct val="120000"/>
              </a:lnSpc>
              <a:spcBef>
                <a:spcPts val="0"/>
              </a:spcBef>
            </a:pPr>
            <a:r>
              <a:rPr lang="en-CA" dirty="0"/>
              <a:t>Near-line = robotic mounting of tape/disc or </a:t>
            </a:r>
            <a:r>
              <a:rPr lang="en-CA" u="sng" dirty="0"/>
              <a:t>M</a:t>
            </a:r>
            <a:r>
              <a:rPr lang="en-CA" dirty="0"/>
              <a:t>assive </a:t>
            </a:r>
            <a:r>
              <a:rPr lang="en-CA" u="sng" dirty="0"/>
              <a:t>A</a:t>
            </a:r>
            <a:r>
              <a:rPr lang="en-CA" dirty="0"/>
              <a:t>rray of </a:t>
            </a:r>
            <a:r>
              <a:rPr lang="en-CA" u="sng" dirty="0"/>
              <a:t>I</a:t>
            </a:r>
            <a:r>
              <a:rPr lang="en-CA" dirty="0"/>
              <a:t>dle </a:t>
            </a:r>
            <a:r>
              <a:rPr lang="en-CA" u="sng" dirty="0"/>
              <a:t>D</a:t>
            </a:r>
            <a:r>
              <a:rPr lang="en-CA" dirty="0"/>
              <a:t>rives </a:t>
            </a:r>
          </a:p>
          <a:p>
            <a:pPr lvl="1">
              <a:lnSpc>
                <a:spcPct val="120000"/>
              </a:lnSpc>
              <a:spcBef>
                <a:spcPts val="0"/>
              </a:spcBef>
            </a:pPr>
            <a:r>
              <a:rPr lang="en-CA" dirty="0"/>
              <a:t>Offline = manually retrieve tape/disc from physical storage and mount</a:t>
            </a:r>
          </a:p>
          <a:p>
            <a:pPr>
              <a:lnSpc>
                <a:spcPct val="120000"/>
              </a:lnSpc>
              <a:spcBef>
                <a:spcPts val="0"/>
              </a:spcBef>
            </a:pPr>
            <a:r>
              <a:rPr lang="en-CA" dirty="0"/>
              <a:t>Cloud cold storage: AWS Glacier, GCS </a:t>
            </a:r>
            <a:r>
              <a:rPr lang="en-CA" dirty="0" err="1"/>
              <a:t>Coldline</a:t>
            </a:r>
            <a:r>
              <a:rPr lang="en-CA" dirty="0"/>
              <a:t>, </a:t>
            </a:r>
            <a:r>
              <a:rPr lang="en-CA" dirty="0" err="1"/>
              <a:t>BackBlaze</a:t>
            </a:r>
            <a:r>
              <a:rPr lang="en-CA" dirty="0"/>
              <a:t> B2 </a:t>
            </a:r>
          </a:p>
        </p:txBody>
      </p:sp>
    </p:spTree>
    <p:extLst>
      <p:ext uri="{BB962C8B-B14F-4D97-AF65-F5344CB8AC3E}">
        <p14:creationId xmlns:p14="http://schemas.microsoft.com/office/powerpoint/2010/main" val="1461799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i="1" dirty="0"/>
              <a:t>Persistent</a:t>
            </a:r>
            <a:r>
              <a:rPr lang="en-CA" dirty="0"/>
              <a:t> storage devices historically</a:t>
            </a:r>
          </a:p>
        </p:txBody>
      </p:sp>
      <p:sp>
        <p:nvSpPr>
          <p:cNvPr id="3" name="Content Placeholder 2"/>
          <p:cNvSpPr>
            <a:spLocks noGrp="1"/>
          </p:cNvSpPr>
          <p:nvPr>
            <p:ph idx="1"/>
          </p:nvPr>
        </p:nvSpPr>
        <p:spPr>
          <a:xfrm>
            <a:off x="323528" y="1059582"/>
            <a:ext cx="8507288" cy="3943350"/>
          </a:xfrm>
        </p:spPr>
        <p:txBody>
          <a:bodyPr>
            <a:normAutofit/>
          </a:bodyPr>
          <a:lstStyle/>
          <a:p>
            <a:pPr marL="0" indent="0">
              <a:spcBef>
                <a:spcPts val="0"/>
              </a:spcBef>
              <a:buNone/>
            </a:pPr>
            <a:r>
              <a:rPr lang="en-US" dirty="0">
                <a:ln w="25400">
                  <a:noFill/>
                </a:ln>
              </a:rPr>
              <a:t>Storage media were mounted to "drives" used by a "machine" </a:t>
            </a:r>
          </a:p>
        </p:txBody>
      </p:sp>
      <p:pic>
        <p:nvPicPr>
          <p:cNvPr id="1026" name="Picture 2" descr="https://i.stack.imgur.com/d9a21.jpg">
            <a:extLst>
              <a:ext uri="{FF2B5EF4-FFF2-40B4-BE49-F238E27FC236}">
                <a16:creationId xmlns:a16="http://schemas.microsoft.com/office/drawing/2014/main" id="{D96F1B8D-16AE-4333-A46F-E8EBA9B7F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47" y="1525403"/>
            <a:ext cx="2290564" cy="34358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stack.imgur.com/y0hco.jpg">
            <a:extLst>
              <a:ext uri="{FF2B5EF4-FFF2-40B4-BE49-F238E27FC236}">
                <a16:creationId xmlns:a16="http://schemas.microsoft.com/office/drawing/2014/main" id="{FA7A877C-5C3F-4AA2-AABD-22285FC81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720" y="1522768"/>
            <a:ext cx="2401743" cy="34801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1CCC1C9-2666-4D19-8266-6700B8423B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5772" y="1512168"/>
            <a:ext cx="3824182" cy="3147814"/>
          </a:xfrm>
          <a:prstGeom prst="rect">
            <a:avLst/>
          </a:prstGeom>
        </p:spPr>
      </p:pic>
      <p:sp>
        <p:nvSpPr>
          <p:cNvPr id="5" name="TextBox 4">
            <a:extLst>
              <a:ext uri="{FF2B5EF4-FFF2-40B4-BE49-F238E27FC236}">
                <a16:creationId xmlns:a16="http://schemas.microsoft.com/office/drawing/2014/main" id="{5BBD8CB3-FF84-425E-97D9-A1FBBC7989EB}"/>
              </a:ext>
            </a:extLst>
          </p:cNvPr>
          <p:cNvSpPr txBox="1"/>
          <p:nvPr/>
        </p:nvSpPr>
        <p:spPr>
          <a:xfrm>
            <a:off x="457200" y="3647515"/>
            <a:ext cx="1954560" cy="954107"/>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Tape Drive</a:t>
            </a:r>
          </a:p>
        </p:txBody>
      </p:sp>
      <p:sp>
        <p:nvSpPr>
          <p:cNvPr id="8" name="TextBox 7">
            <a:extLst>
              <a:ext uri="{FF2B5EF4-FFF2-40B4-BE49-F238E27FC236}">
                <a16:creationId xmlns:a16="http://schemas.microsoft.com/office/drawing/2014/main" id="{0E500983-9573-41DA-A67D-D4398E05DD3A}"/>
              </a:ext>
            </a:extLst>
          </p:cNvPr>
          <p:cNvSpPr txBox="1"/>
          <p:nvPr/>
        </p:nvSpPr>
        <p:spPr>
          <a:xfrm>
            <a:off x="2959187" y="3952314"/>
            <a:ext cx="1954560" cy="954107"/>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Disk Pack</a:t>
            </a:r>
            <a:br>
              <a:rPr lang="en-CA" sz="2800" b="1" dirty="0">
                <a:ln w="25400" cap="sq" cmpd="tri">
                  <a:solidFill>
                    <a:schemeClr val="accent1">
                      <a:shade val="50000"/>
                    </a:schemeClr>
                  </a:solidFill>
                  <a:bevel/>
                </a:ln>
                <a:solidFill>
                  <a:schemeClr val="bg1"/>
                </a:solidFill>
              </a:rPr>
            </a:br>
            <a:r>
              <a:rPr lang="en-CA" sz="2800" b="1" dirty="0">
                <a:ln w="25400" cap="sq" cmpd="tri">
                  <a:solidFill>
                    <a:schemeClr val="accent1">
                      <a:shade val="50000"/>
                    </a:schemeClr>
                  </a:solidFill>
                  <a:bevel/>
                </a:ln>
                <a:solidFill>
                  <a:schemeClr val="bg1"/>
                </a:solidFill>
              </a:rPr>
              <a:t>Drive</a:t>
            </a:r>
          </a:p>
        </p:txBody>
      </p:sp>
      <p:sp>
        <p:nvSpPr>
          <p:cNvPr id="9" name="TextBox 8">
            <a:extLst>
              <a:ext uri="{FF2B5EF4-FFF2-40B4-BE49-F238E27FC236}">
                <a16:creationId xmlns:a16="http://schemas.microsoft.com/office/drawing/2014/main" id="{C3396696-B427-4797-8B22-2D68E0B6BD3B}"/>
              </a:ext>
            </a:extLst>
          </p:cNvPr>
          <p:cNvSpPr txBox="1"/>
          <p:nvPr/>
        </p:nvSpPr>
        <p:spPr>
          <a:xfrm>
            <a:off x="5305772" y="4438334"/>
            <a:ext cx="3586708" cy="523220"/>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Diskette Drive</a:t>
            </a:r>
          </a:p>
        </p:txBody>
      </p:sp>
    </p:spTree>
    <p:extLst>
      <p:ext uri="{BB962C8B-B14F-4D97-AF65-F5344CB8AC3E}">
        <p14:creationId xmlns:p14="http://schemas.microsoft.com/office/powerpoint/2010/main" val="340734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OS mounts a storage device to a Drive</a:t>
            </a:r>
          </a:p>
        </p:txBody>
      </p:sp>
      <p:sp>
        <p:nvSpPr>
          <p:cNvPr id="3" name="Content Placeholder 2"/>
          <p:cNvSpPr>
            <a:spLocks noGrp="1"/>
          </p:cNvSpPr>
          <p:nvPr>
            <p:ph idx="1"/>
          </p:nvPr>
        </p:nvSpPr>
        <p:spPr>
          <a:xfrm>
            <a:off x="251520" y="1059582"/>
            <a:ext cx="8892480" cy="3819872"/>
          </a:xfrm>
        </p:spPr>
        <p:txBody>
          <a:bodyPr>
            <a:noAutofit/>
          </a:bodyPr>
          <a:lstStyle/>
          <a:p>
            <a:pPr>
              <a:spcBef>
                <a:spcPts val="0"/>
              </a:spcBef>
            </a:pPr>
            <a:r>
              <a:rPr lang="en-CA" dirty="0">
                <a:solidFill>
                  <a:schemeClr val="tx2"/>
                </a:solidFill>
              </a:rPr>
              <a:t>Drive</a:t>
            </a:r>
            <a:r>
              <a:rPr lang="en-CA" dirty="0"/>
              <a:t>: storage device recognized by </a:t>
            </a:r>
            <a:r>
              <a:rPr lang="en-CA" dirty="0">
                <a:solidFill>
                  <a:schemeClr val="tx2"/>
                </a:solidFill>
              </a:rPr>
              <a:t>Operating System (OS)</a:t>
            </a:r>
          </a:p>
          <a:p>
            <a:pPr>
              <a:spcBef>
                <a:spcPts val="0"/>
              </a:spcBef>
            </a:pPr>
            <a:r>
              <a:rPr lang="en-CA" dirty="0"/>
              <a:t>OS </a:t>
            </a:r>
            <a:r>
              <a:rPr lang="en-CA" dirty="0">
                <a:solidFill>
                  <a:schemeClr val="tx2"/>
                </a:solidFill>
              </a:rPr>
              <a:t>mounts</a:t>
            </a:r>
            <a:r>
              <a:rPr lang="en-CA" dirty="0"/>
              <a:t> drives: recognizes hardware &amp; </a:t>
            </a:r>
            <a:r>
              <a:rPr lang="en-US" dirty="0"/>
              <a:t>assigns unique identifier</a:t>
            </a:r>
            <a:br>
              <a:rPr lang="en-US" dirty="0"/>
            </a:br>
            <a:r>
              <a:rPr lang="en-US" b="1" dirty="0">
                <a:latin typeface="Consolas" panose="020B0609020204030204" pitchFamily="49" charset="0"/>
              </a:rPr>
              <a:t>C:</a:t>
            </a:r>
            <a:r>
              <a:rPr lang="en-US" dirty="0"/>
              <a:t>  or  </a:t>
            </a:r>
            <a:r>
              <a:rPr lang="en-US" b="1" dirty="0">
                <a:latin typeface="Consolas" panose="020B0609020204030204" pitchFamily="49" charset="0"/>
              </a:rPr>
              <a:t>D:</a:t>
            </a:r>
            <a:r>
              <a:rPr lang="en-US" dirty="0"/>
              <a:t>  or  </a:t>
            </a:r>
            <a:r>
              <a:rPr lang="en-US" b="1" dirty="0">
                <a:latin typeface="Consolas" panose="020B0609020204030204" pitchFamily="49" charset="0"/>
              </a:rPr>
              <a:t>E:</a:t>
            </a:r>
            <a:r>
              <a:rPr lang="en-US" dirty="0"/>
              <a:t>  </a:t>
            </a:r>
            <a:r>
              <a:rPr lang="en-US" b="1" dirty="0">
                <a:latin typeface="Consolas" panose="020B0609020204030204" pitchFamily="49" charset="0"/>
              </a:rPr>
              <a:t>...</a:t>
            </a:r>
            <a:r>
              <a:rPr lang="en-US" dirty="0"/>
              <a:t>	in Windows (mounting is </a:t>
            </a:r>
            <a:r>
              <a:rPr lang="en-US" dirty="0" err="1"/>
              <a:t>automagic</a:t>
            </a:r>
            <a:r>
              <a:rPr lang="en-US" dirty="0"/>
              <a:t>)</a:t>
            </a:r>
            <a:br>
              <a:rPr lang="en-US" b="1" dirty="0">
                <a:latin typeface="Consolas" panose="020B0609020204030204" pitchFamily="49" charset="0"/>
              </a:rPr>
            </a:br>
            <a:r>
              <a:rPr lang="en-CA" b="1" dirty="0">
                <a:latin typeface="Consolas" panose="020B0609020204030204" pitchFamily="49" charset="0"/>
              </a:rPr>
              <a:t># mount /dev/sdc1   /media/</a:t>
            </a:r>
            <a:r>
              <a:rPr lang="en-CA" b="1" dirty="0" err="1">
                <a:latin typeface="Consolas" panose="020B0609020204030204" pitchFamily="49" charset="0"/>
              </a:rPr>
              <a:t>usb</a:t>
            </a:r>
            <a:r>
              <a:rPr lang="en-CA" b="1" dirty="0">
                <a:latin typeface="Consolas" panose="020B0609020204030204" pitchFamily="49" charset="0"/>
              </a:rPr>
              <a:t>-drive/</a:t>
            </a:r>
            <a:r>
              <a:rPr lang="en-US" b="1" dirty="0">
                <a:latin typeface="Consolas" panose="020B0609020204030204" pitchFamily="49" charset="0"/>
              </a:rPr>
              <a:t> </a:t>
            </a:r>
            <a:r>
              <a:rPr lang="en-US" dirty="0"/>
              <a:t>in Linux/Unix</a:t>
            </a:r>
            <a:br>
              <a:rPr lang="en-US" dirty="0"/>
            </a:br>
            <a:r>
              <a:rPr lang="en-CA" b="1" dirty="0">
                <a:latin typeface="Consolas" panose="020B0609020204030204" pitchFamily="49" charset="0"/>
              </a:rPr>
              <a:t>        -</a:t>
            </a:r>
            <a:r>
              <a:rPr lang="en-CA" i="1" dirty="0"/>
              <a:t>hardware</a:t>
            </a:r>
            <a:r>
              <a:rPr lang="en-CA" b="1" dirty="0">
                <a:latin typeface="Consolas" panose="020B0609020204030204" pitchFamily="49" charset="0"/>
              </a:rPr>
              <a:t>-   ----</a:t>
            </a:r>
            <a:r>
              <a:rPr lang="en-US" i="1" dirty="0"/>
              <a:t> identifier </a:t>
            </a:r>
            <a:r>
              <a:rPr lang="en-CA" b="1" dirty="0">
                <a:latin typeface="Consolas" panose="020B0609020204030204" pitchFamily="49" charset="0"/>
              </a:rPr>
              <a:t>----</a:t>
            </a:r>
            <a:endParaRPr lang="en-US" b="1" dirty="0">
              <a:latin typeface="Consolas" panose="020B0609020204030204" pitchFamily="49" charset="0"/>
            </a:endParaRPr>
          </a:p>
          <a:p>
            <a:pPr>
              <a:spcBef>
                <a:spcPts val="0"/>
              </a:spcBef>
            </a:pPr>
            <a:r>
              <a:rPr lang="en-CA" b="1" dirty="0">
                <a:solidFill>
                  <a:schemeClr val="tx2"/>
                </a:solidFill>
              </a:rPr>
              <a:t>Mounting</a:t>
            </a:r>
            <a:r>
              <a:rPr lang="en-CA" dirty="0"/>
              <a:t> is the process of making the file system on a storage device accessible to the OS and your applications / software.</a:t>
            </a:r>
          </a:p>
          <a:p>
            <a:pPr lvl="1">
              <a:spcBef>
                <a:spcPts val="0"/>
              </a:spcBef>
            </a:pPr>
            <a:r>
              <a:rPr lang="en-CA" dirty="0"/>
              <a:t>e.g. plug in a USB drive</a:t>
            </a:r>
          </a:p>
        </p:txBody>
      </p:sp>
    </p:spTree>
    <p:extLst>
      <p:ext uri="{BB962C8B-B14F-4D97-AF65-F5344CB8AC3E}">
        <p14:creationId xmlns:p14="http://schemas.microsoft.com/office/powerpoint/2010/main" val="2094745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File? What is Data? </a:t>
            </a:r>
          </a:p>
        </p:txBody>
      </p:sp>
      <p:sp>
        <p:nvSpPr>
          <p:cNvPr id="3" name="Content Placeholder 2"/>
          <p:cNvSpPr>
            <a:spLocks noGrp="1"/>
          </p:cNvSpPr>
          <p:nvPr>
            <p:ph idx="1"/>
          </p:nvPr>
        </p:nvSpPr>
        <p:spPr>
          <a:xfrm>
            <a:off x="251520" y="1059582"/>
            <a:ext cx="8712968" cy="3888432"/>
          </a:xfrm>
        </p:spPr>
        <p:txBody>
          <a:bodyPr>
            <a:normAutofit fontScale="92500"/>
          </a:bodyPr>
          <a:lstStyle/>
          <a:p>
            <a:r>
              <a:rPr lang="en-CA" b="1" dirty="0">
                <a:solidFill>
                  <a:schemeClr val="tx2"/>
                </a:solidFill>
              </a:rPr>
              <a:t>File</a:t>
            </a:r>
            <a:r>
              <a:rPr lang="en-CA" dirty="0">
                <a:solidFill>
                  <a:schemeClr val="tx2"/>
                </a:solidFill>
              </a:rPr>
              <a:t>: uniquely named space</a:t>
            </a:r>
            <a:r>
              <a:rPr lang="en-CA" dirty="0"/>
              <a:t> on a Drive. Files contain </a:t>
            </a:r>
            <a:r>
              <a:rPr lang="en-CA" dirty="0">
                <a:solidFill>
                  <a:schemeClr val="tx2"/>
                </a:solidFill>
              </a:rPr>
              <a:t>Data. </a:t>
            </a:r>
          </a:p>
          <a:p>
            <a:r>
              <a:rPr lang="en-CA" b="1" dirty="0">
                <a:solidFill>
                  <a:schemeClr val="tx2"/>
                </a:solidFill>
              </a:rPr>
              <a:t>Data: </a:t>
            </a:r>
            <a:r>
              <a:rPr lang="en-CA" dirty="0">
                <a:solidFill>
                  <a:schemeClr val="tx2"/>
                </a:solidFill>
              </a:rPr>
              <a:t>a sequence of </a:t>
            </a:r>
            <a:r>
              <a:rPr lang="en-CA" b="1" dirty="0">
                <a:solidFill>
                  <a:schemeClr val="tx2"/>
                </a:solidFill>
              </a:rPr>
              <a:t>symbols, </a:t>
            </a:r>
            <a:r>
              <a:rPr lang="en-CA" dirty="0">
                <a:solidFill>
                  <a:schemeClr val="tx2"/>
                </a:solidFill>
              </a:rPr>
              <a:t>organized in a </a:t>
            </a:r>
            <a:r>
              <a:rPr lang="en-CA" b="1" dirty="0">
                <a:solidFill>
                  <a:schemeClr val="tx2"/>
                </a:solidFill>
              </a:rPr>
              <a:t>file</a:t>
            </a:r>
            <a:r>
              <a:rPr lang="en-CA" dirty="0">
                <a:solidFill>
                  <a:schemeClr val="tx2"/>
                </a:solidFill>
              </a:rPr>
              <a:t> </a:t>
            </a:r>
            <a:r>
              <a:rPr lang="en-CA" b="1" dirty="0">
                <a:solidFill>
                  <a:schemeClr val="tx2"/>
                </a:solidFill>
              </a:rPr>
              <a:t>format.</a:t>
            </a:r>
          </a:p>
          <a:p>
            <a:pPr lvl="1"/>
            <a:r>
              <a:rPr lang="en-CA" sz="2200" dirty="0"/>
              <a:t>When interpreted by software, data becomes information.</a:t>
            </a:r>
          </a:p>
          <a:p>
            <a:pPr lvl="1"/>
            <a:r>
              <a:rPr lang="en-US" sz="2200" dirty="0"/>
              <a:t>Word document file: encodes words and images into an essay or book</a:t>
            </a:r>
          </a:p>
          <a:p>
            <a:pPr lvl="1"/>
            <a:r>
              <a:rPr lang="en-US" sz="2200" dirty="0"/>
              <a:t>Plain Text file: stream of ASCII characters.</a:t>
            </a:r>
          </a:p>
          <a:p>
            <a:pPr lvl="2"/>
            <a:r>
              <a:rPr lang="en-US" sz="1900" dirty="0">
                <a:latin typeface="Consolas" panose="020B0609020204030204" pitchFamily="49" charset="0"/>
              </a:rPr>
              <a:t>&lt;html&gt;</a:t>
            </a:r>
            <a:r>
              <a:rPr lang="en-US" sz="1900" dirty="0"/>
              <a:t> markup with a web site’s content (Ctrl-U in a browser to see it)</a:t>
            </a:r>
          </a:p>
          <a:p>
            <a:pPr lvl="2"/>
            <a:r>
              <a:rPr lang="en-US" sz="1900" dirty="0"/>
              <a:t>programming ‘source’ file</a:t>
            </a:r>
          </a:p>
          <a:p>
            <a:pPr lvl="3"/>
            <a:r>
              <a:rPr lang="en-CA" sz="1700" dirty="0"/>
              <a:t>Code: human readable instructions for a compiler to generate an executable file.</a:t>
            </a:r>
          </a:p>
          <a:p>
            <a:pPr lvl="3"/>
            <a:r>
              <a:rPr lang="en-CA" sz="1700" dirty="0"/>
              <a:t>Comments: explanations for humans to understand the code</a:t>
            </a:r>
            <a:endParaRPr lang="en-US" sz="1700" dirty="0"/>
          </a:p>
          <a:p>
            <a:pPr lvl="1"/>
            <a:r>
              <a:rPr lang="en-US" sz="2200" dirty="0"/>
              <a:t>Executable file: </a:t>
            </a:r>
            <a:r>
              <a:rPr lang="en-CA" sz="2200" dirty="0">
                <a:solidFill>
                  <a:schemeClr val="tx2"/>
                </a:solidFill>
              </a:rPr>
              <a:t>encoded instructions </a:t>
            </a:r>
            <a:r>
              <a:rPr lang="en-US" sz="2200" dirty="0"/>
              <a:t>from compiled source code </a:t>
            </a:r>
            <a:r>
              <a:rPr lang="en-CA" sz="2200" dirty="0">
                <a:solidFill>
                  <a:schemeClr val="tx2"/>
                </a:solidFill>
              </a:rPr>
              <a:t>cause a computer to perform tasks</a:t>
            </a:r>
          </a:p>
        </p:txBody>
      </p:sp>
    </p:spTree>
    <p:extLst>
      <p:ext uri="{BB962C8B-B14F-4D97-AF65-F5344CB8AC3E}">
        <p14:creationId xmlns:p14="http://schemas.microsoft.com/office/powerpoint/2010/main" val="3461177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A6C3-5DF4-4787-8AF4-A4BAFE0EDC81}"/>
              </a:ext>
            </a:extLst>
          </p:cNvPr>
          <p:cNvSpPr>
            <a:spLocks noGrp="1"/>
          </p:cNvSpPr>
          <p:nvPr>
            <p:ph type="title"/>
          </p:nvPr>
        </p:nvSpPr>
        <p:spPr/>
        <p:txBody>
          <a:bodyPr/>
          <a:lstStyle/>
          <a:p>
            <a:pPr algn="ctr"/>
            <a:r>
              <a:rPr lang="en-CA" dirty="0"/>
              <a:t>Data format == meaning</a:t>
            </a:r>
          </a:p>
        </p:txBody>
      </p:sp>
      <p:sp>
        <p:nvSpPr>
          <p:cNvPr id="3" name="Content Placeholder 2">
            <a:extLst>
              <a:ext uri="{FF2B5EF4-FFF2-40B4-BE49-F238E27FC236}">
                <a16:creationId xmlns:a16="http://schemas.microsoft.com/office/drawing/2014/main" id="{9A2C744E-F737-4860-9501-A94AD45A47D2}"/>
              </a:ext>
            </a:extLst>
          </p:cNvPr>
          <p:cNvSpPr>
            <a:spLocks noGrp="1"/>
          </p:cNvSpPr>
          <p:nvPr>
            <p:ph idx="1"/>
          </p:nvPr>
        </p:nvSpPr>
        <p:spPr/>
        <p:txBody>
          <a:bodyPr/>
          <a:lstStyle/>
          <a:p>
            <a:r>
              <a:rPr lang="en-CA" dirty="0"/>
              <a:t>Words sorted in alphabetic order: </a:t>
            </a:r>
            <a:br>
              <a:rPr lang="en-CA" dirty="0"/>
            </a:br>
            <a:r>
              <a:rPr lang="en-CA" dirty="0"/>
              <a:t>	</a:t>
            </a:r>
            <a:r>
              <a:rPr lang="en-CA" b="1" dirty="0"/>
              <a:t>a her is man nothing without woman </a:t>
            </a:r>
          </a:p>
          <a:p>
            <a:r>
              <a:rPr lang="en-CA" dirty="0"/>
              <a:t>With Sequence and Punctuation: </a:t>
            </a:r>
            <a:br>
              <a:rPr lang="en-CA" dirty="0"/>
            </a:br>
            <a:r>
              <a:rPr lang="en-CA" dirty="0"/>
              <a:t>	</a:t>
            </a:r>
            <a:r>
              <a:rPr lang="en-CA" b="1" dirty="0"/>
              <a:t>A woman without her man is nothing.</a:t>
            </a:r>
          </a:p>
          <a:p>
            <a:pPr defTabSz="966612">
              <a:defRPr/>
            </a:pPr>
            <a:r>
              <a:rPr lang="en-CA" dirty="0"/>
              <a:t>With same Sequence but different Punctuation: </a:t>
            </a:r>
            <a:br>
              <a:rPr lang="en-CA" dirty="0"/>
            </a:br>
            <a:r>
              <a:rPr lang="en-CA" dirty="0"/>
              <a:t>	</a:t>
            </a:r>
            <a:r>
              <a:rPr lang="en-CA" b="1" dirty="0"/>
              <a:t>A woman: without her, man is nothing.</a:t>
            </a:r>
          </a:p>
          <a:p>
            <a:pPr defTabSz="966612">
              <a:defRPr/>
            </a:pPr>
            <a:r>
              <a:rPr lang="en-US" dirty="0"/>
              <a:t>Data must be formatted to be useful and meaningful.</a:t>
            </a:r>
          </a:p>
          <a:p>
            <a:pPr lvl="1" defTabSz="966612">
              <a:defRPr/>
            </a:pPr>
            <a:r>
              <a:rPr lang="en-US" dirty="0"/>
              <a:t>so does source code!</a:t>
            </a:r>
          </a:p>
          <a:p>
            <a:endParaRPr lang="en-CA" dirty="0"/>
          </a:p>
        </p:txBody>
      </p:sp>
    </p:spTree>
    <p:extLst>
      <p:ext uri="{BB962C8B-B14F-4D97-AF65-F5344CB8AC3E}">
        <p14:creationId xmlns:p14="http://schemas.microsoft.com/office/powerpoint/2010/main" val="258880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Folder/Directory?</a:t>
            </a:r>
          </a:p>
        </p:txBody>
      </p:sp>
      <p:sp>
        <p:nvSpPr>
          <p:cNvPr id="3" name="Content Placeholder 2"/>
          <p:cNvSpPr>
            <a:spLocks noGrp="1"/>
          </p:cNvSpPr>
          <p:nvPr>
            <p:ph idx="1"/>
          </p:nvPr>
        </p:nvSpPr>
        <p:spPr>
          <a:xfrm>
            <a:off x="432274" y="1347614"/>
            <a:ext cx="8229600" cy="3657600"/>
          </a:xfrm>
        </p:spPr>
        <p:txBody>
          <a:bodyPr>
            <a:normAutofit/>
          </a:bodyPr>
          <a:lstStyle/>
          <a:p>
            <a:r>
              <a:rPr lang="en-CA" dirty="0"/>
              <a:t>file system's hierarchically named </a:t>
            </a:r>
            <a:r>
              <a:rPr lang="en-CA" dirty="0">
                <a:solidFill>
                  <a:schemeClr val="tx2"/>
                </a:solidFill>
              </a:rPr>
              <a:t>cataloging structure</a:t>
            </a:r>
            <a:endParaRPr lang="en-CA" dirty="0"/>
          </a:p>
          <a:p>
            <a:pPr lvl="1"/>
            <a:r>
              <a:rPr lang="en-US" dirty="0"/>
              <a:t>C:\Users\Tim\Desktop\Temp       C:\Users\Tim\AppData\Local\Temp</a:t>
            </a:r>
            <a:endParaRPr lang="en-CA" dirty="0"/>
          </a:p>
          <a:p>
            <a:r>
              <a:rPr lang="en-CA" dirty="0">
                <a:solidFill>
                  <a:schemeClr val="tx2"/>
                </a:solidFill>
              </a:rPr>
              <a:t>contains Files and/or other Folders / Directories</a:t>
            </a:r>
            <a:r>
              <a:rPr lang="en-CA" dirty="0"/>
              <a:t>.</a:t>
            </a:r>
          </a:p>
          <a:p>
            <a:pPr lvl="1"/>
            <a:r>
              <a:rPr lang="en-US" dirty="0"/>
              <a:t>h</a:t>
            </a:r>
            <a:r>
              <a:rPr lang="en-CA" dirty="0" err="1"/>
              <a:t>elp</a:t>
            </a:r>
            <a:r>
              <a:rPr lang="en-CA" dirty="0"/>
              <a:t> to organize files!</a:t>
            </a:r>
          </a:p>
          <a:p>
            <a:r>
              <a:rPr lang="en-CA" dirty="0"/>
              <a:t>Directories within directories are </a:t>
            </a:r>
            <a:r>
              <a:rPr lang="en-CA" dirty="0">
                <a:solidFill>
                  <a:schemeClr val="tx2"/>
                </a:solidFill>
              </a:rPr>
              <a:t>sub-directories</a:t>
            </a:r>
            <a:r>
              <a:rPr lang="en-CA" dirty="0"/>
              <a:t> </a:t>
            </a:r>
            <a:br>
              <a:rPr lang="en-CA" dirty="0"/>
            </a:br>
            <a:r>
              <a:rPr lang="en-CA" dirty="0"/>
              <a:t>or </a:t>
            </a:r>
            <a:r>
              <a:rPr lang="en-CA" dirty="0">
                <a:solidFill>
                  <a:schemeClr val="tx2"/>
                </a:solidFill>
              </a:rPr>
              <a:t>sub-folders </a:t>
            </a:r>
            <a:r>
              <a:rPr lang="en-CA" dirty="0"/>
              <a:t>in a hierarchical structure</a:t>
            </a:r>
          </a:p>
          <a:p>
            <a:r>
              <a:rPr lang="en-CA" dirty="0"/>
              <a:t>Windows &amp; Mac OS: directories are known as </a:t>
            </a:r>
            <a:r>
              <a:rPr lang="en-CA" dirty="0">
                <a:solidFill>
                  <a:schemeClr val="tx2"/>
                </a:solidFill>
              </a:rPr>
              <a:t>Folders</a:t>
            </a:r>
            <a:endParaRPr lang="en-CA" dirty="0"/>
          </a:p>
          <a:p>
            <a:r>
              <a:rPr lang="en-US" dirty="0"/>
              <a:t>Linux/Unix: directories are still called directories</a:t>
            </a:r>
            <a:endParaRPr lang="en-CA" dirty="0"/>
          </a:p>
          <a:p>
            <a:endParaRPr lang="en-CA" dirty="0"/>
          </a:p>
          <a:p>
            <a:endParaRPr lang="en-CA" dirty="0"/>
          </a:p>
        </p:txBody>
      </p:sp>
    </p:spTree>
    <p:extLst>
      <p:ext uri="{BB962C8B-B14F-4D97-AF65-F5344CB8AC3E}">
        <p14:creationId xmlns:p14="http://schemas.microsoft.com/office/powerpoint/2010/main" val="243160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539552" y="1059582"/>
            <a:ext cx="8172400" cy="3657600"/>
          </a:xfrm>
        </p:spPr>
        <p:txBody>
          <a:bodyPr>
            <a:normAutofit/>
          </a:bodyPr>
          <a:lstStyle/>
          <a:p>
            <a:pPr marL="0" indent="0">
              <a:spcBef>
                <a:spcPts val="0"/>
              </a:spcBef>
              <a:buNone/>
            </a:pPr>
            <a:r>
              <a:rPr lang="en-CA" sz="4000" dirty="0"/>
              <a:t>Lecture, Technical:</a:t>
            </a:r>
            <a:endParaRPr lang="en-US" sz="4000" dirty="0"/>
          </a:p>
          <a:p>
            <a:pPr lvl="1"/>
            <a:r>
              <a:rPr lang="en-US" sz="3200" dirty="0"/>
              <a:t>If you had it all, where would you put it? </a:t>
            </a:r>
          </a:p>
          <a:p>
            <a:pPr lvl="1"/>
            <a:r>
              <a:rPr lang="en-US" sz="3200" dirty="0"/>
              <a:t>V</a:t>
            </a:r>
            <a:r>
              <a:rPr lang="en-CA" sz="3200" dirty="0" err="1"/>
              <a:t>isual</a:t>
            </a:r>
            <a:r>
              <a:rPr lang="en-CA" sz="3200" dirty="0"/>
              <a:t> Studio IDE introduction </a:t>
            </a:r>
          </a:p>
          <a:p>
            <a:pPr marL="548640" lvl="2" indent="0">
              <a:buNone/>
            </a:pPr>
            <a:r>
              <a:rPr lang="en-CA" sz="2000" dirty="0"/>
              <a:t>VS is the development tool of professionals and our school.</a:t>
            </a:r>
          </a:p>
          <a:p>
            <a:pPr marL="548640" lvl="2" indent="0">
              <a:buNone/>
            </a:pPr>
            <a:r>
              <a:rPr lang="en-CA" sz="2000" dirty="0"/>
              <a:t>School of </a:t>
            </a:r>
            <a:r>
              <a:rPr lang="en-CA" sz="2000" u="sng" dirty="0"/>
              <a:t>S</a:t>
            </a:r>
            <a:r>
              <a:rPr lang="en-CA" sz="2000" dirty="0"/>
              <a:t>oftware </a:t>
            </a:r>
            <a:r>
              <a:rPr lang="en-CA" sz="2000" u="sng" dirty="0"/>
              <a:t>D</a:t>
            </a:r>
            <a:r>
              <a:rPr lang="en-CA" sz="2000" dirty="0"/>
              <a:t>esign &amp; </a:t>
            </a:r>
            <a:r>
              <a:rPr lang="en-CA" sz="2000" u="sng" dirty="0"/>
              <a:t>D</a:t>
            </a:r>
            <a:r>
              <a:rPr lang="en-CA" sz="2000" dirty="0"/>
              <a:t>ata </a:t>
            </a:r>
            <a:r>
              <a:rPr lang="en-CA" sz="2000" u="sng" dirty="0"/>
              <a:t>S</a:t>
            </a:r>
            <a:r>
              <a:rPr lang="en-CA" sz="2000" dirty="0"/>
              <a:t>cience (</a:t>
            </a:r>
            <a:r>
              <a:rPr lang="en-CA" sz="2000" b="1" dirty="0"/>
              <a:t>SDDS</a:t>
            </a:r>
            <a:r>
              <a:rPr lang="en-CA" sz="2000" dirty="0"/>
              <a:t>) </a:t>
            </a:r>
            <a:br>
              <a:rPr lang="en-CA" sz="2000" dirty="0"/>
            </a:br>
            <a:r>
              <a:rPr lang="en-CA" sz="2000" dirty="0"/>
              <a:t>School of </a:t>
            </a:r>
            <a:r>
              <a:rPr lang="en-CA" sz="2000" u="sng" dirty="0"/>
              <a:t>I</a:t>
            </a:r>
            <a:r>
              <a:rPr lang="en-CA" sz="2000" dirty="0"/>
              <a:t>nformation </a:t>
            </a:r>
            <a:r>
              <a:rPr lang="en-CA" sz="2000" u="sng" dirty="0"/>
              <a:t>T</a:t>
            </a:r>
            <a:r>
              <a:rPr lang="en-CA" sz="2000" dirty="0"/>
              <a:t>echnology </a:t>
            </a:r>
            <a:r>
              <a:rPr lang="en-CA" sz="2000" u="sng" dirty="0"/>
              <a:t>A</a:t>
            </a:r>
            <a:r>
              <a:rPr lang="en-CA" sz="2000" dirty="0"/>
              <a:t>dministration &amp; </a:t>
            </a:r>
            <a:r>
              <a:rPr lang="en-CA" sz="2000" u="sng" dirty="0"/>
              <a:t>S</a:t>
            </a:r>
            <a:r>
              <a:rPr lang="en-CA" sz="2000" dirty="0"/>
              <a:t>ecurity (ITAS)</a:t>
            </a:r>
            <a:endParaRPr lang="en-US" sz="2000" dirty="0"/>
          </a:p>
          <a:p>
            <a:pPr marL="548640" lvl="2" indent="0">
              <a:buNone/>
            </a:pPr>
            <a:r>
              <a:rPr lang="en-CA" dirty="0"/>
              <a:t>previously...</a:t>
            </a:r>
            <a:br>
              <a:rPr lang="en-CA" sz="2000" u="sng" dirty="0"/>
            </a:br>
            <a:r>
              <a:rPr lang="en-CA" sz="2000" u="sng" dirty="0"/>
              <a:t>S</a:t>
            </a:r>
            <a:r>
              <a:rPr lang="en-CA" sz="2000" dirty="0"/>
              <a:t>chool of </a:t>
            </a:r>
            <a:r>
              <a:rPr lang="en-CA" sz="2000" u="sng" dirty="0"/>
              <a:t>I</a:t>
            </a:r>
            <a:r>
              <a:rPr lang="en-CA" sz="2000" dirty="0"/>
              <a:t>nformation and </a:t>
            </a:r>
            <a:r>
              <a:rPr lang="en-CA" sz="2000" u="sng" dirty="0"/>
              <a:t>C</a:t>
            </a:r>
            <a:r>
              <a:rPr lang="en-CA" sz="2000" dirty="0"/>
              <a:t>ommunications </a:t>
            </a:r>
            <a:r>
              <a:rPr lang="en-CA" sz="2000" u="sng" dirty="0"/>
              <a:t>T</a:t>
            </a:r>
            <a:r>
              <a:rPr lang="en-CA" sz="2000" dirty="0"/>
              <a:t>echnology (ICT)</a:t>
            </a:r>
            <a:endParaRPr lang="en-CA"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32281"/>
            <a:ext cx="359863" cy="360040"/>
          </a:xfrm>
          <a:prstGeom prst="rect">
            <a:avLst/>
          </a:prstGeom>
        </p:spPr>
      </p:pic>
    </p:spTree>
    <p:extLst>
      <p:ext uri="{BB962C8B-B14F-4D97-AF65-F5344CB8AC3E}">
        <p14:creationId xmlns:p14="http://schemas.microsoft.com/office/powerpoint/2010/main" val="2472912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llout: Line with Accent Bar 8">
            <a:extLst>
              <a:ext uri="{FF2B5EF4-FFF2-40B4-BE49-F238E27FC236}">
                <a16:creationId xmlns:a16="http://schemas.microsoft.com/office/drawing/2014/main" id="{E88459EB-8521-4AA0-902C-7CA085CC4B66}"/>
              </a:ext>
            </a:extLst>
          </p:cNvPr>
          <p:cNvSpPr/>
          <p:nvPr/>
        </p:nvSpPr>
        <p:spPr>
          <a:xfrm rot="16200000">
            <a:off x="3765986" y="1001499"/>
            <a:ext cx="908719" cy="1312910"/>
          </a:xfrm>
          <a:prstGeom prst="accentCallout1">
            <a:avLst>
              <a:gd name="adj1" fmla="val 18750"/>
              <a:gd name="adj2" fmla="val -8333"/>
              <a:gd name="adj3" fmla="val 2824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pPr algn="ctr"/>
            <a:r>
              <a:rPr lang="en-CA" dirty="0"/>
              <a:t>Path and Filename structure</a:t>
            </a:r>
          </a:p>
        </p:txBody>
      </p:sp>
      <p:sp>
        <p:nvSpPr>
          <p:cNvPr id="3" name="Content Placeholder 2"/>
          <p:cNvSpPr>
            <a:spLocks noGrp="1"/>
          </p:cNvSpPr>
          <p:nvPr>
            <p:ph idx="1"/>
          </p:nvPr>
        </p:nvSpPr>
        <p:spPr>
          <a:xfrm>
            <a:off x="457200" y="3105366"/>
            <a:ext cx="8579296" cy="1638084"/>
          </a:xfrm>
        </p:spPr>
        <p:txBody>
          <a:bodyPr>
            <a:normAutofit lnSpcReduction="10000"/>
          </a:bodyPr>
          <a:lstStyle/>
          <a:p>
            <a:r>
              <a:rPr lang="en-CA" b="1" dirty="0">
                <a:solidFill>
                  <a:schemeClr val="tx2"/>
                </a:solidFill>
              </a:rPr>
              <a:t>Full</a:t>
            </a:r>
            <a:r>
              <a:rPr lang="en-CA" dirty="0">
                <a:solidFill>
                  <a:schemeClr val="tx2"/>
                </a:solidFill>
              </a:rPr>
              <a:t> Path Name </a:t>
            </a:r>
            <a:r>
              <a:rPr lang="en-CA" dirty="0"/>
              <a:t>is the unique identifier of a file in a system:</a:t>
            </a:r>
          </a:p>
          <a:p>
            <a:pPr lvl="1"/>
            <a:r>
              <a:rPr lang="en-US" dirty="0"/>
              <a:t>[</a:t>
            </a:r>
            <a:r>
              <a:rPr lang="en-US" dirty="0" err="1"/>
              <a:t>drive|root</a:t>
            </a:r>
            <a:r>
              <a:rPr lang="en-US" dirty="0"/>
              <a:t>] / folder / sub-folder(s) / </a:t>
            </a:r>
            <a:r>
              <a:rPr lang="en-US" dirty="0" err="1"/>
              <a:t>filename.ext</a:t>
            </a:r>
            <a:endParaRPr lang="en-CA" dirty="0"/>
          </a:p>
          <a:p>
            <a:r>
              <a:rPr lang="en-CA" dirty="0"/>
              <a:t>Windows: case-</a:t>
            </a:r>
            <a:r>
              <a:rPr lang="en-CA" i="1" dirty="0"/>
              <a:t>in</a:t>
            </a:r>
            <a:r>
              <a:rPr lang="en-CA" dirty="0"/>
              <a:t>dependent with </a:t>
            </a:r>
            <a:r>
              <a:rPr lang="en-CA" b="1" dirty="0"/>
              <a:t>\</a:t>
            </a:r>
            <a:r>
              <a:rPr lang="en-CA" dirty="0"/>
              <a:t> backslash separators</a:t>
            </a:r>
          </a:p>
          <a:p>
            <a:r>
              <a:rPr lang="en-CA" dirty="0"/>
              <a:t>Linux/Unix: case-</a:t>
            </a:r>
            <a:r>
              <a:rPr lang="en-CA" i="1" dirty="0"/>
              <a:t>dependent</a:t>
            </a:r>
            <a:r>
              <a:rPr lang="en-CA" dirty="0"/>
              <a:t> with </a:t>
            </a:r>
            <a:r>
              <a:rPr lang="en-CA" b="1" dirty="0"/>
              <a:t>/</a:t>
            </a:r>
            <a:r>
              <a:rPr lang="en-CA" dirty="0"/>
              <a:t> forward slash separators</a:t>
            </a:r>
          </a:p>
          <a:p>
            <a:endParaRPr lang="en-CA" dirty="0"/>
          </a:p>
        </p:txBody>
      </p:sp>
      <p:sp>
        <p:nvSpPr>
          <p:cNvPr id="16" name="Rectangle 15"/>
          <p:cNvSpPr/>
          <p:nvPr/>
        </p:nvSpPr>
        <p:spPr>
          <a:xfrm>
            <a:off x="323528" y="1158207"/>
            <a:ext cx="8424936" cy="954107"/>
          </a:xfrm>
          <a:prstGeom prst="rect">
            <a:avLst/>
          </a:prstGeom>
        </p:spPr>
        <p:txBody>
          <a:bodyPr wrap="square">
            <a:spAutoFit/>
          </a:bodyPr>
          <a:lstStyle/>
          <a:p>
            <a:pPr>
              <a:tabLst>
                <a:tab pos="1344613" algn="l"/>
              </a:tabLst>
            </a:pPr>
            <a:r>
              <a:rPr lang="en-CA" sz="2800" i="1" u="sng" dirty="0">
                <a:latin typeface="Arial Narrow" panose="020B0606020202030204" pitchFamily="34" charset="0"/>
                <a:cs typeface="Consolas" pitchFamily="49" charset="0"/>
              </a:rPr>
              <a:t>Windows</a:t>
            </a:r>
            <a:r>
              <a:rPr lang="en-CA" sz="2800" i="1" u="sng" dirty="0">
                <a:latin typeface="Consolas" pitchFamily="49" charset="0"/>
                <a:cs typeface="Consolas" pitchFamily="49" charset="0"/>
              </a:rPr>
              <a:t> </a:t>
            </a:r>
            <a:r>
              <a:rPr lang="en-CA" sz="2800" u="sng" dirty="0">
                <a:latin typeface="Consolas" pitchFamily="49" charset="0"/>
                <a:cs typeface="Consolas" pitchFamily="49" charset="0"/>
              </a:rPr>
              <a:t>C:\users\student\CP4P-week1.docx</a:t>
            </a:r>
            <a:br>
              <a:rPr lang="en-CA" sz="2800" dirty="0">
                <a:latin typeface="Consolas" pitchFamily="49" charset="0"/>
                <a:cs typeface="Consolas" pitchFamily="49" charset="0"/>
              </a:rPr>
            </a:br>
            <a:r>
              <a:rPr lang="en-CA" sz="2800" spc="-100" dirty="0">
                <a:latin typeface="Arial Narrow" panose="020B0606020202030204" pitchFamily="34" charset="0"/>
                <a:cs typeface="Consolas" pitchFamily="49" charset="0"/>
              </a:rPr>
              <a:t>Linux/</a:t>
            </a:r>
            <a:r>
              <a:rPr lang="en-CA" sz="2800" i="1" spc="-100" dirty="0">
                <a:latin typeface="Arial Narrow" panose="020B0606020202030204" pitchFamily="34" charset="0"/>
                <a:cs typeface="Consolas" pitchFamily="49" charset="0"/>
              </a:rPr>
              <a:t>Unix</a:t>
            </a:r>
            <a:r>
              <a:rPr lang="en-CA" sz="2800" dirty="0">
                <a:latin typeface="Arial Narrow" panose="020B0606020202030204" pitchFamily="34" charset="0"/>
                <a:cs typeface="Consolas" pitchFamily="49" charset="0"/>
              </a:rPr>
              <a:t>	</a:t>
            </a:r>
            <a:r>
              <a:rPr lang="en-CA" sz="2800" dirty="0">
                <a:latin typeface="Consolas" pitchFamily="49" charset="0"/>
                <a:cs typeface="Consolas" pitchFamily="49" charset="0"/>
              </a:rPr>
              <a:t>  </a:t>
            </a:r>
            <a:r>
              <a:rPr lang="en-CA" sz="2800" i="1" dirty="0">
                <a:latin typeface="Consolas" pitchFamily="49" charset="0"/>
                <a:cs typeface="Consolas" pitchFamily="49" charset="0"/>
              </a:rPr>
              <a:t>/</a:t>
            </a:r>
            <a:r>
              <a:rPr lang="en-CA" sz="2800" dirty="0">
                <a:latin typeface="Consolas" pitchFamily="49" charset="0"/>
                <a:cs typeface="Consolas" pitchFamily="49" charset="0"/>
              </a:rPr>
              <a:t>users/student/CP4P-week1.docx</a:t>
            </a:r>
          </a:p>
        </p:txBody>
      </p:sp>
      <p:sp>
        <p:nvSpPr>
          <p:cNvPr id="17" name="TextBox 16"/>
          <p:cNvSpPr txBox="1"/>
          <p:nvPr/>
        </p:nvSpPr>
        <p:spPr>
          <a:xfrm>
            <a:off x="1582941" y="2278297"/>
            <a:ext cx="684803" cy="646331"/>
          </a:xfrm>
          <a:prstGeom prst="rect">
            <a:avLst/>
          </a:prstGeom>
          <a:noFill/>
        </p:spPr>
        <p:txBody>
          <a:bodyPr wrap="none" rtlCol="0">
            <a:spAutoFit/>
          </a:bodyPr>
          <a:lstStyle/>
          <a:p>
            <a:pPr algn="ctr"/>
            <a:r>
              <a:rPr lang="en-CA" u="sng" dirty="0"/>
              <a:t>drive</a:t>
            </a:r>
            <a:br>
              <a:rPr lang="en-CA" dirty="0"/>
            </a:br>
            <a:r>
              <a:rPr lang="en-CA" dirty="0"/>
              <a:t>root</a:t>
            </a:r>
          </a:p>
        </p:txBody>
      </p:sp>
      <p:sp>
        <p:nvSpPr>
          <p:cNvPr id="18" name="TextBox 17"/>
          <p:cNvSpPr txBox="1"/>
          <p:nvPr/>
        </p:nvSpPr>
        <p:spPr>
          <a:xfrm>
            <a:off x="2312172" y="2247507"/>
            <a:ext cx="1069524" cy="646331"/>
          </a:xfrm>
          <a:prstGeom prst="rect">
            <a:avLst/>
          </a:prstGeom>
          <a:noFill/>
        </p:spPr>
        <p:txBody>
          <a:bodyPr wrap="none" rtlCol="0">
            <a:spAutoFit/>
          </a:bodyPr>
          <a:lstStyle/>
          <a:p>
            <a:pPr algn="ctr"/>
            <a:r>
              <a:rPr lang="en-CA" u="sng" dirty="0"/>
              <a:t>folder</a:t>
            </a:r>
            <a:br>
              <a:rPr lang="en-CA" dirty="0"/>
            </a:br>
            <a:r>
              <a:rPr lang="en-CA" dirty="0"/>
              <a:t>directory</a:t>
            </a:r>
          </a:p>
        </p:txBody>
      </p:sp>
      <p:sp>
        <p:nvSpPr>
          <p:cNvPr id="19" name="TextBox 18"/>
          <p:cNvSpPr txBox="1"/>
          <p:nvPr/>
        </p:nvSpPr>
        <p:spPr>
          <a:xfrm>
            <a:off x="3458180" y="2248584"/>
            <a:ext cx="1518364" cy="646331"/>
          </a:xfrm>
          <a:prstGeom prst="rect">
            <a:avLst/>
          </a:prstGeom>
          <a:noFill/>
        </p:spPr>
        <p:txBody>
          <a:bodyPr wrap="none" rtlCol="0">
            <a:spAutoFit/>
          </a:bodyPr>
          <a:lstStyle/>
          <a:p>
            <a:pPr algn="ctr"/>
            <a:r>
              <a:rPr lang="en-CA" u="sng" dirty="0"/>
              <a:t>sub-folder</a:t>
            </a:r>
            <a:br>
              <a:rPr lang="en-CA" dirty="0"/>
            </a:br>
            <a:r>
              <a:rPr lang="en-CA" dirty="0"/>
              <a:t>sub-directory</a:t>
            </a:r>
          </a:p>
        </p:txBody>
      </p:sp>
      <p:sp>
        <p:nvSpPr>
          <p:cNvPr id="20" name="TextBox 19"/>
          <p:cNvSpPr txBox="1"/>
          <p:nvPr/>
        </p:nvSpPr>
        <p:spPr>
          <a:xfrm>
            <a:off x="5690417" y="2247506"/>
            <a:ext cx="1172116" cy="646331"/>
          </a:xfrm>
          <a:prstGeom prst="rect">
            <a:avLst/>
          </a:prstGeom>
          <a:noFill/>
        </p:spPr>
        <p:txBody>
          <a:bodyPr wrap="none" rtlCol="0">
            <a:spAutoFit/>
          </a:bodyPr>
          <a:lstStyle/>
          <a:p>
            <a:pPr algn="ctr"/>
            <a:r>
              <a:rPr lang="en-CA" u="sng" dirty="0"/>
              <a:t>filename</a:t>
            </a:r>
            <a:br>
              <a:rPr lang="en-CA" dirty="0"/>
            </a:br>
            <a:r>
              <a:rPr lang="en-CA" dirty="0" err="1"/>
              <a:t>FileName</a:t>
            </a:r>
            <a:endParaRPr lang="en-CA" dirty="0"/>
          </a:p>
        </p:txBody>
      </p:sp>
      <p:sp>
        <p:nvSpPr>
          <p:cNvPr id="21" name="TextBox 20"/>
          <p:cNvSpPr txBox="1"/>
          <p:nvPr/>
        </p:nvSpPr>
        <p:spPr>
          <a:xfrm>
            <a:off x="7514684" y="2247505"/>
            <a:ext cx="1172116" cy="646331"/>
          </a:xfrm>
          <a:prstGeom prst="rect">
            <a:avLst/>
          </a:prstGeom>
          <a:noFill/>
        </p:spPr>
        <p:txBody>
          <a:bodyPr wrap="none" rtlCol="0">
            <a:spAutoFit/>
          </a:bodyPr>
          <a:lstStyle/>
          <a:p>
            <a:r>
              <a:rPr lang="en-CA" u="sng" dirty="0"/>
              <a:t>extension</a:t>
            </a:r>
            <a:br>
              <a:rPr lang="en-CA" dirty="0"/>
            </a:br>
            <a:r>
              <a:rPr lang="en-CA" dirty="0"/>
              <a:t>(optional)</a:t>
            </a:r>
          </a:p>
        </p:txBody>
      </p:sp>
      <p:sp>
        <p:nvSpPr>
          <p:cNvPr id="23" name="Callout: Line with Accent Bar 22">
            <a:extLst>
              <a:ext uri="{FF2B5EF4-FFF2-40B4-BE49-F238E27FC236}">
                <a16:creationId xmlns:a16="http://schemas.microsoft.com/office/drawing/2014/main" id="{8851E031-56A7-411F-8808-5EDE0D5F9E29}"/>
              </a:ext>
            </a:extLst>
          </p:cNvPr>
          <p:cNvSpPr/>
          <p:nvPr/>
        </p:nvSpPr>
        <p:spPr>
          <a:xfrm rot="16200000">
            <a:off x="5822116" y="474741"/>
            <a:ext cx="908719" cy="2366211"/>
          </a:xfrm>
          <a:prstGeom prst="accentCallout1">
            <a:avLst>
              <a:gd name="adj1" fmla="val 18750"/>
              <a:gd name="adj2" fmla="val -8333"/>
              <a:gd name="adj3" fmla="val 29207"/>
              <a:gd name="adj4" fmla="val -27649"/>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Callout: Line with Accent Bar 23">
            <a:extLst>
              <a:ext uri="{FF2B5EF4-FFF2-40B4-BE49-F238E27FC236}">
                <a16:creationId xmlns:a16="http://schemas.microsoft.com/office/drawing/2014/main" id="{D61B105D-E0B3-400D-988D-1F985FB30020}"/>
              </a:ext>
            </a:extLst>
          </p:cNvPr>
          <p:cNvSpPr/>
          <p:nvPr/>
        </p:nvSpPr>
        <p:spPr>
          <a:xfrm rot="16200000">
            <a:off x="2386614" y="1167043"/>
            <a:ext cx="908719" cy="981606"/>
          </a:xfrm>
          <a:prstGeom prst="accentCallout1">
            <a:avLst>
              <a:gd name="adj1" fmla="val 18750"/>
              <a:gd name="adj2" fmla="val -8333"/>
              <a:gd name="adj3" fmla="val 2963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Callout: Line with Accent Bar 24">
            <a:extLst>
              <a:ext uri="{FF2B5EF4-FFF2-40B4-BE49-F238E27FC236}">
                <a16:creationId xmlns:a16="http://schemas.microsoft.com/office/drawing/2014/main" id="{A18F4DC3-997A-4CEE-B475-28AFDD088CE3}"/>
              </a:ext>
            </a:extLst>
          </p:cNvPr>
          <p:cNvSpPr/>
          <p:nvPr/>
        </p:nvSpPr>
        <p:spPr>
          <a:xfrm rot="16200000">
            <a:off x="7587278" y="1239162"/>
            <a:ext cx="908719" cy="837592"/>
          </a:xfrm>
          <a:prstGeom prst="accentCallout1">
            <a:avLst>
              <a:gd name="adj1" fmla="val 18750"/>
              <a:gd name="adj2" fmla="val -8333"/>
              <a:gd name="adj3" fmla="val 33410"/>
              <a:gd name="adj4" fmla="val -23235"/>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Callout: Line with Accent Bar 25">
            <a:extLst>
              <a:ext uri="{FF2B5EF4-FFF2-40B4-BE49-F238E27FC236}">
                <a16:creationId xmlns:a16="http://schemas.microsoft.com/office/drawing/2014/main" id="{0A6C5577-B9FF-482E-BF74-8AA081A2CF72}"/>
              </a:ext>
            </a:extLst>
          </p:cNvPr>
          <p:cNvSpPr/>
          <p:nvPr/>
        </p:nvSpPr>
        <p:spPr>
          <a:xfrm rot="16200000">
            <a:off x="1489351" y="1477938"/>
            <a:ext cx="908719" cy="360038"/>
          </a:xfrm>
          <a:prstGeom prst="accentCallout1">
            <a:avLst>
              <a:gd name="adj1" fmla="val 18750"/>
              <a:gd name="adj2" fmla="val -8333"/>
              <a:gd name="adj3" fmla="val 41071"/>
              <a:gd name="adj4" fmla="val -25883"/>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0657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Extensions</a:t>
            </a:r>
          </a:p>
        </p:txBody>
      </p:sp>
      <p:sp>
        <p:nvSpPr>
          <p:cNvPr id="3" name="Content Placeholder 2"/>
          <p:cNvSpPr>
            <a:spLocks noGrp="1"/>
          </p:cNvSpPr>
          <p:nvPr>
            <p:ph idx="1"/>
          </p:nvPr>
        </p:nvSpPr>
        <p:spPr>
          <a:xfrm>
            <a:off x="448756" y="1143000"/>
            <a:ext cx="8521771" cy="3657600"/>
          </a:xfrm>
        </p:spPr>
        <p:txBody>
          <a:bodyPr>
            <a:noAutofit/>
          </a:bodyPr>
          <a:lstStyle/>
          <a:p>
            <a:pPr>
              <a:spcBef>
                <a:spcPts val="600"/>
              </a:spcBef>
            </a:pPr>
            <a:r>
              <a:rPr lang="en-CA" sz="2000" dirty="0"/>
              <a:t>A file extension is the </a:t>
            </a:r>
            <a:r>
              <a:rPr lang="en-CA" sz="2000" dirty="0">
                <a:solidFill>
                  <a:schemeClr val="tx2"/>
                </a:solidFill>
              </a:rPr>
              <a:t>code</a:t>
            </a:r>
            <a:r>
              <a:rPr lang="en-CA" sz="2000" dirty="0"/>
              <a:t> (1 – 5 characters) at the end of the filename, proceeded by a period "</a:t>
            </a:r>
            <a:r>
              <a:rPr lang="en-CA" sz="2000" b="1" dirty="0"/>
              <a:t>.</a:t>
            </a:r>
            <a:r>
              <a:rPr lang="en-CA" sz="2000" dirty="0"/>
              <a:t>" that </a:t>
            </a:r>
            <a:r>
              <a:rPr lang="en-CA" sz="2000" dirty="0">
                <a:solidFill>
                  <a:schemeClr val="tx2"/>
                </a:solidFill>
              </a:rPr>
              <a:t>denotes the </a:t>
            </a:r>
            <a:r>
              <a:rPr lang="en-CA" sz="2000" b="1" dirty="0">
                <a:solidFill>
                  <a:schemeClr val="tx2"/>
                </a:solidFill>
              </a:rPr>
              <a:t>generic type of file</a:t>
            </a:r>
            <a:endParaRPr lang="en-CA" sz="2000" dirty="0"/>
          </a:p>
          <a:p>
            <a:pPr>
              <a:spcBef>
                <a:spcPts val="600"/>
              </a:spcBef>
            </a:pPr>
            <a:r>
              <a:rPr lang="en-CA" sz="2000" dirty="0"/>
              <a:t>Windows </a:t>
            </a:r>
            <a:r>
              <a:rPr lang="en-CA" sz="2000" i="1" dirty="0">
                <a:solidFill>
                  <a:schemeClr val="tx2"/>
                </a:solidFill>
              </a:rPr>
              <a:t>associates</a:t>
            </a:r>
            <a:r>
              <a:rPr lang="en-CA" sz="2000" dirty="0">
                <a:solidFill>
                  <a:schemeClr val="tx2"/>
                </a:solidFill>
              </a:rPr>
              <a:t> a file's extension with the application that processes the file’s data</a:t>
            </a:r>
            <a:endParaRPr lang="en-CA" sz="2000" dirty="0"/>
          </a:p>
          <a:p>
            <a:pPr lvl="1">
              <a:spcBef>
                <a:spcPts val="600"/>
              </a:spcBef>
            </a:pPr>
            <a:r>
              <a:rPr lang="en-US" sz="1600" dirty="0"/>
              <a:t>CP4P</a:t>
            </a:r>
            <a:r>
              <a:rPr lang="en-CA" sz="1600" dirty="0"/>
              <a:t>-week1</a:t>
            </a:r>
            <a:r>
              <a:rPr lang="en-CA" sz="1600" b="1" dirty="0"/>
              <a:t>.docx </a:t>
            </a:r>
            <a:r>
              <a:rPr lang="en-CA" sz="1600" dirty="0"/>
              <a:t>(MS-Word)	</a:t>
            </a:r>
            <a:r>
              <a:rPr lang="en-CA" sz="1600" dirty="0" err="1"/>
              <a:t>sourcecode</a:t>
            </a:r>
            <a:r>
              <a:rPr lang="en-CA" sz="1600" b="1" dirty="0" err="1"/>
              <a:t>.c</a:t>
            </a:r>
            <a:r>
              <a:rPr lang="en-CA" sz="1600" dirty="0"/>
              <a:t> (C language source editor)</a:t>
            </a:r>
          </a:p>
          <a:p>
            <a:pPr lvl="1">
              <a:spcBef>
                <a:spcPts val="600"/>
              </a:spcBef>
            </a:pPr>
            <a:r>
              <a:rPr lang="en-US" sz="1600" dirty="0"/>
              <a:t>readme</a:t>
            </a:r>
            <a:r>
              <a:rPr lang="en-US" sz="1600" b="1" dirty="0"/>
              <a:t>.txt</a:t>
            </a:r>
            <a:r>
              <a:rPr lang="en-US" sz="1600" dirty="0"/>
              <a:t> (Notepad) 		notepad</a:t>
            </a:r>
            <a:r>
              <a:rPr lang="en-CA" sz="1600" b="1" dirty="0"/>
              <a:t>.exe</a:t>
            </a:r>
            <a:r>
              <a:rPr lang="en-CA" sz="1600" dirty="0"/>
              <a:t> (OS launches this app)</a:t>
            </a:r>
            <a:endParaRPr lang="en-CA" sz="1600" b="1" dirty="0"/>
          </a:p>
          <a:p>
            <a:pPr>
              <a:spcBef>
                <a:spcPts val="600"/>
              </a:spcBef>
            </a:pPr>
            <a:r>
              <a:rPr lang="en-US" sz="2000" dirty="0"/>
              <a:t>Double click a file to launch the application which opens that file</a:t>
            </a:r>
            <a:endParaRPr lang="en-CA" sz="2000" dirty="0"/>
          </a:p>
          <a:p>
            <a:pPr>
              <a:spcBef>
                <a:spcPts val="600"/>
              </a:spcBef>
            </a:pPr>
            <a:r>
              <a:rPr lang="en-CA" sz="2000" dirty="0"/>
              <a:t>Files </a:t>
            </a:r>
            <a:r>
              <a:rPr lang="en-CA" sz="2000" dirty="0">
                <a:solidFill>
                  <a:schemeClr val="tx2"/>
                </a:solidFill>
              </a:rPr>
              <a:t>do not require</a:t>
            </a:r>
            <a:r>
              <a:rPr lang="en-CA" sz="2000" dirty="0"/>
              <a:t> an extension, although they usually have one</a:t>
            </a:r>
          </a:p>
          <a:p>
            <a:pPr>
              <a:spcBef>
                <a:spcPts val="600"/>
              </a:spcBef>
            </a:pPr>
            <a:r>
              <a:rPr lang="en-CA" sz="2000" dirty="0"/>
              <a:t>By default, Windows does not display file extensions in File Explorer but programmers should override this behaviour (View menu).</a:t>
            </a:r>
          </a:p>
        </p:txBody>
      </p:sp>
    </p:spTree>
    <p:extLst>
      <p:ext uri="{BB962C8B-B14F-4D97-AF65-F5344CB8AC3E}">
        <p14:creationId xmlns:p14="http://schemas.microsoft.com/office/powerpoint/2010/main" val="1953624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Some Common File Extensions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0775768"/>
              </p:ext>
            </p:extLst>
          </p:nvPr>
        </p:nvGraphicFramePr>
        <p:xfrm>
          <a:off x="457200" y="1200150"/>
          <a:ext cx="3816424" cy="333756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20000"/>
                    </a:ext>
                  </a:extLst>
                </a:gridCol>
                <a:gridCol w="2365920">
                  <a:extLst>
                    <a:ext uri="{9D8B030D-6E8A-4147-A177-3AD203B41FA5}">
                      <a16:colId xmlns:a16="http://schemas.microsoft.com/office/drawing/2014/main" val="20001"/>
                    </a:ext>
                  </a:extLst>
                </a:gridCol>
              </a:tblGrid>
              <a:tr h="370840">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70840">
                <a:tc>
                  <a:txBody>
                    <a:bodyPr/>
                    <a:lstStyle/>
                    <a:p>
                      <a:r>
                        <a:rPr lang="en-CA" dirty="0"/>
                        <a:t>.doc, .</a:t>
                      </a:r>
                      <a:r>
                        <a:rPr lang="en-CA" dirty="0" err="1"/>
                        <a:t>docx</a:t>
                      </a:r>
                      <a:endParaRPr lang="en-CA" dirty="0"/>
                    </a:p>
                  </a:txBody>
                  <a:tcPr/>
                </a:tc>
                <a:tc>
                  <a:txBody>
                    <a:bodyPr/>
                    <a:lstStyle/>
                    <a:p>
                      <a:r>
                        <a:rPr lang="en-CA" dirty="0"/>
                        <a:t>Microsoft</a:t>
                      </a:r>
                      <a:r>
                        <a:rPr lang="en-CA" baseline="0" dirty="0"/>
                        <a:t> Word</a:t>
                      </a:r>
                      <a:endParaRPr lang="en-CA" dirty="0"/>
                    </a:p>
                  </a:txBody>
                  <a:tcPr/>
                </a:tc>
                <a:extLst>
                  <a:ext uri="{0D108BD9-81ED-4DB2-BD59-A6C34878D82A}">
                    <a16:rowId xmlns:a16="http://schemas.microsoft.com/office/drawing/2014/main" val="10001"/>
                  </a:ext>
                </a:extLst>
              </a:tr>
              <a:tr h="370840">
                <a:tc>
                  <a:txBody>
                    <a:bodyPr/>
                    <a:lstStyle/>
                    <a:p>
                      <a:r>
                        <a:rPr lang="en-CA" dirty="0"/>
                        <a:t>.txt</a:t>
                      </a:r>
                    </a:p>
                  </a:txBody>
                  <a:tcPr/>
                </a:tc>
                <a:tc>
                  <a:txBody>
                    <a:bodyPr/>
                    <a:lstStyle/>
                    <a:p>
                      <a:r>
                        <a:rPr lang="en-CA" dirty="0"/>
                        <a:t>Plai</a:t>
                      </a:r>
                      <a:r>
                        <a:rPr lang="en-CA" baseline="0" dirty="0"/>
                        <a:t>n Text</a:t>
                      </a:r>
                      <a:endParaRPr lang="en-CA" dirty="0"/>
                    </a:p>
                  </a:txBody>
                  <a:tcPr/>
                </a:tc>
                <a:extLst>
                  <a:ext uri="{0D108BD9-81ED-4DB2-BD59-A6C34878D82A}">
                    <a16:rowId xmlns:a16="http://schemas.microsoft.com/office/drawing/2014/main" val="10002"/>
                  </a:ext>
                </a:extLst>
              </a:tr>
              <a:tr h="370840">
                <a:tc>
                  <a:txBody>
                    <a:bodyPr/>
                    <a:lstStyle/>
                    <a:p>
                      <a:r>
                        <a:rPr lang="en-CA" dirty="0"/>
                        <a:t>.jpg</a:t>
                      </a:r>
                    </a:p>
                  </a:txBody>
                  <a:tcPr/>
                </a:tc>
                <a:tc>
                  <a:txBody>
                    <a:bodyPr/>
                    <a:lstStyle/>
                    <a:p>
                      <a:r>
                        <a:rPr lang="en-CA" dirty="0"/>
                        <a:t>JPEG Image</a:t>
                      </a:r>
                    </a:p>
                  </a:txBody>
                  <a:tcPr/>
                </a:tc>
                <a:extLst>
                  <a:ext uri="{0D108BD9-81ED-4DB2-BD59-A6C34878D82A}">
                    <a16:rowId xmlns:a16="http://schemas.microsoft.com/office/drawing/2014/main" val="10003"/>
                  </a:ext>
                </a:extLst>
              </a:tr>
              <a:tr h="370840">
                <a:tc>
                  <a:txBody>
                    <a:bodyPr/>
                    <a:lstStyle/>
                    <a:p>
                      <a:r>
                        <a:rPr lang="en-CA" dirty="0"/>
                        <a:t>.</a:t>
                      </a:r>
                      <a:r>
                        <a:rPr lang="en-CA" dirty="0" err="1"/>
                        <a:t>xls</a:t>
                      </a:r>
                      <a:r>
                        <a:rPr lang="en-CA" dirty="0"/>
                        <a:t>, .</a:t>
                      </a:r>
                      <a:r>
                        <a:rPr lang="en-CA" dirty="0" err="1"/>
                        <a:t>xlsx</a:t>
                      </a:r>
                      <a:endParaRPr lang="en-CA" dirty="0"/>
                    </a:p>
                  </a:txBody>
                  <a:tcPr/>
                </a:tc>
                <a:tc>
                  <a:txBody>
                    <a:bodyPr/>
                    <a:lstStyle/>
                    <a:p>
                      <a:r>
                        <a:rPr lang="en-CA" dirty="0"/>
                        <a:t>Microsoft</a:t>
                      </a:r>
                      <a:r>
                        <a:rPr lang="en-CA" baseline="0" dirty="0"/>
                        <a:t> Excel</a:t>
                      </a:r>
                      <a:endParaRPr lang="en-CA" dirty="0"/>
                    </a:p>
                  </a:txBody>
                  <a:tcPr/>
                </a:tc>
                <a:extLst>
                  <a:ext uri="{0D108BD9-81ED-4DB2-BD59-A6C34878D82A}">
                    <a16:rowId xmlns:a16="http://schemas.microsoft.com/office/drawing/2014/main" val="10004"/>
                  </a:ext>
                </a:extLst>
              </a:tr>
              <a:tr h="370840">
                <a:tc>
                  <a:txBody>
                    <a:bodyPr/>
                    <a:lstStyle/>
                    <a:p>
                      <a:r>
                        <a:rPr lang="en-CA" dirty="0"/>
                        <a:t>.html, .</a:t>
                      </a:r>
                      <a:r>
                        <a:rPr lang="en-CA" dirty="0" err="1"/>
                        <a:t>htm</a:t>
                      </a:r>
                      <a:endParaRPr lang="en-CA" dirty="0"/>
                    </a:p>
                  </a:txBody>
                  <a:tcPr/>
                </a:tc>
                <a:tc>
                  <a:txBody>
                    <a:bodyPr/>
                    <a:lstStyle/>
                    <a:p>
                      <a:r>
                        <a:rPr lang="en-CA" dirty="0"/>
                        <a:t>HTML file</a:t>
                      </a:r>
                    </a:p>
                  </a:txBody>
                  <a:tcPr/>
                </a:tc>
                <a:extLst>
                  <a:ext uri="{0D108BD9-81ED-4DB2-BD59-A6C34878D82A}">
                    <a16:rowId xmlns:a16="http://schemas.microsoft.com/office/drawing/2014/main" val="10005"/>
                  </a:ext>
                </a:extLst>
              </a:tr>
              <a:tr h="370840">
                <a:tc>
                  <a:txBody>
                    <a:bodyPr/>
                    <a:lstStyle/>
                    <a:p>
                      <a:r>
                        <a:rPr lang="en-CA" b="0" dirty="0"/>
                        <a:t>.c</a:t>
                      </a:r>
                    </a:p>
                  </a:txBody>
                  <a:tcPr/>
                </a:tc>
                <a:tc>
                  <a:txBody>
                    <a:bodyPr/>
                    <a:lstStyle/>
                    <a:p>
                      <a:r>
                        <a:rPr lang="en-CA" b="0" baseline="0" dirty="0"/>
                        <a:t>C Source Code</a:t>
                      </a:r>
                    </a:p>
                  </a:txBody>
                  <a:tcPr/>
                </a:tc>
                <a:extLst>
                  <a:ext uri="{0D108BD9-81ED-4DB2-BD59-A6C34878D82A}">
                    <a16:rowId xmlns:a16="http://schemas.microsoft.com/office/drawing/2014/main" val="10006"/>
                  </a:ext>
                </a:extLst>
              </a:tr>
              <a:tr h="370840">
                <a:tc>
                  <a:txBody>
                    <a:bodyPr/>
                    <a:lstStyle/>
                    <a:p>
                      <a:r>
                        <a:rPr lang="en-CA" dirty="0"/>
                        <a:t>.</a:t>
                      </a:r>
                      <a:r>
                        <a:rPr lang="en-CA" dirty="0" err="1"/>
                        <a:t>cpp</a:t>
                      </a:r>
                      <a:endParaRPr lang="en-CA" dirty="0"/>
                    </a:p>
                  </a:txBody>
                  <a:tcPr/>
                </a:tc>
                <a:tc>
                  <a:txBody>
                    <a:bodyPr/>
                    <a:lstStyle/>
                    <a:p>
                      <a:r>
                        <a:rPr lang="en-CA" baseline="0" dirty="0"/>
                        <a:t>C++ Source Code</a:t>
                      </a:r>
                      <a:endParaRPr lang="en-CA" dirty="0"/>
                    </a:p>
                  </a:txBody>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Rich Text Format</a:t>
                      </a:r>
                    </a:p>
                  </a:txBody>
                  <a:tcPr/>
                </a:tc>
                <a:extLst>
                  <a:ext uri="{0D108BD9-81ED-4DB2-BD59-A6C34878D82A}">
                    <a16:rowId xmlns:a16="http://schemas.microsoft.com/office/drawing/2014/main" val="10008"/>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53349199"/>
              </p:ext>
            </p:extLst>
          </p:nvPr>
        </p:nvGraphicFramePr>
        <p:xfrm>
          <a:off x="4716016" y="1203598"/>
          <a:ext cx="3816424" cy="3210015"/>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382088">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82088">
                <a:tc>
                  <a:txBody>
                    <a:bodyPr/>
                    <a:lstStyle/>
                    <a:p>
                      <a:r>
                        <a:rPr lang="en-CA" dirty="0"/>
                        <a:t>.zip</a:t>
                      </a:r>
                    </a:p>
                  </a:txBody>
                  <a:tcPr/>
                </a:tc>
                <a:tc>
                  <a:txBody>
                    <a:bodyPr/>
                    <a:lstStyle/>
                    <a:p>
                      <a:r>
                        <a:rPr lang="en-CA" dirty="0"/>
                        <a:t>ZIP</a:t>
                      </a:r>
                      <a:r>
                        <a:rPr lang="en-CA" baseline="0" dirty="0"/>
                        <a:t> Compressed File</a:t>
                      </a:r>
                    </a:p>
                  </a:txBody>
                  <a:tcPr/>
                </a:tc>
                <a:extLst>
                  <a:ext uri="{0D108BD9-81ED-4DB2-BD59-A6C34878D82A}">
                    <a16:rowId xmlns:a16="http://schemas.microsoft.com/office/drawing/2014/main" val="10001"/>
                  </a:ext>
                </a:extLst>
              </a:tr>
              <a:tr h="382088">
                <a:tc>
                  <a:txBody>
                    <a:bodyPr/>
                    <a:lstStyle/>
                    <a:p>
                      <a:r>
                        <a:rPr lang="en-CA" dirty="0"/>
                        <a:t>.exe .bin</a:t>
                      </a:r>
                    </a:p>
                  </a:txBody>
                  <a:tcPr/>
                </a:tc>
                <a:tc>
                  <a:txBody>
                    <a:bodyPr/>
                    <a:lstStyle/>
                    <a:p>
                      <a:r>
                        <a:rPr lang="en-CA" baseline="0" dirty="0"/>
                        <a:t>Executable program</a:t>
                      </a:r>
                    </a:p>
                  </a:txBody>
                  <a:tcPr/>
                </a:tc>
                <a:extLst>
                  <a:ext uri="{0D108BD9-81ED-4DB2-BD59-A6C34878D82A}">
                    <a16:rowId xmlns:a16="http://schemas.microsoft.com/office/drawing/2014/main" val="10002"/>
                  </a:ext>
                </a:extLst>
              </a:tr>
              <a:tr h="382088">
                <a:tc>
                  <a:txBody>
                    <a:bodyPr/>
                    <a:lstStyle/>
                    <a:p>
                      <a:r>
                        <a:rPr lang="en-CA" dirty="0"/>
                        <a:t>.</a:t>
                      </a:r>
                      <a:r>
                        <a:rPr lang="en-CA" dirty="0" err="1"/>
                        <a:t>js</a:t>
                      </a:r>
                      <a:endParaRPr lang="en-CA" dirty="0"/>
                    </a:p>
                  </a:txBody>
                  <a:tcPr/>
                </a:tc>
                <a:tc>
                  <a:txBody>
                    <a:bodyPr/>
                    <a:lstStyle/>
                    <a:p>
                      <a:r>
                        <a:rPr lang="en-CA" baseline="0" dirty="0"/>
                        <a:t>JavaScript File</a:t>
                      </a:r>
                    </a:p>
                  </a:txBody>
                  <a:tcPr/>
                </a:tc>
                <a:extLst>
                  <a:ext uri="{0D108BD9-81ED-4DB2-BD59-A6C34878D82A}">
                    <a16:rowId xmlns:a16="http://schemas.microsoft.com/office/drawing/2014/main" val="10003"/>
                  </a:ext>
                </a:extLst>
              </a:tr>
              <a:tr h="382088">
                <a:tc>
                  <a:txBody>
                    <a:bodyPr/>
                    <a:lstStyle/>
                    <a:p>
                      <a:r>
                        <a:rPr lang="en-CA" dirty="0"/>
                        <a:t>.</a:t>
                      </a:r>
                      <a:r>
                        <a:rPr lang="en-CA" dirty="0" err="1"/>
                        <a:t>php</a:t>
                      </a:r>
                      <a:endParaRPr lang="en-CA" dirty="0"/>
                    </a:p>
                  </a:txBody>
                  <a:tcPr/>
                </a:tc>
                <a:tc>
                  <a:txBody>
                    <a:bodyPr/>
                    <a:lstStyle/>
                    <a:p>
                      <a:r>
                        <a:rPr lang="en-CA" baseline="0" dirty="0"/>
                        <a:t>PHP Source Code</a:t>
                      </a:r>
                    </a:p>
                  </a:txBody>
                  <a:tcPr/>
                </a:tc>
                <a:extLst>
                  <a:ext uri="{0D108BD9-81ED-4DB2-BD59-A6C34878D82A}">
                    <a16:rowId xmlns:a16="http://schemas.microsoft.com/office/drawing/2014/main" val="10004"/>
                  </a:ext>
                </a:extLst>
              </a:tr>
              <a:tr h="659495">
                <a:tc>
                  <a:txBody>
                    <a:bodyPr/>
                    <a:lstStyle/>
                    <a:p>
                      <a:r>
                        <a:rPr lang="en-CA" dirty="0"/>
                        <a:t>.</a:t>
                      </a:r>
                      <a:r>
                        <a:rPr lang="en-CA" dirty="0" err="1"/>
                        <a:t>css</a:t>
                      </a:r>
                      <a:endParaRPr lang="en-CA" dirty="0"/>
                    </a:p>
                  </a:txBody>
                  <a:tcPr/>
                </a:tc>
                <a:tc>
                  <a:txBody>
                    <a:bodyPr/>
                    <a:lstStyle/>
                    <a:p>
                      <a:r>
                        <a:rPr lang="en-CA" baseline="0" dirty="0"/>
                        <a:t>Cascading Style Sheet</a:t>
                      </a:r>
                    </a:p>
                  </a:txBody>
                  <a:tcPr/>
                </a:tc>
                <a:extLst>
                  <a:ext uri="{0D108BD9-81ED-4DB2-BD59-A6C34878D82A}">
                    <a16:rowId xmlns:a16="http://schemas.microsoft.com/office/drawing/2014/main" val="10005"/>
                  </a:ext>
                </a:extLst>
              </a:tr>
              <a:tr h="382088">
                <a:tc>
                  <a:txBody>
                    <a:bodyPr/>
                    <a:lstStyle/>
                    <a:p>
                      <a:r>
                        <a:rPr lang="en-CA" dirty="0"/>
                        <a:t>.pdf</a:t>
                      </a:r>
                    </a:p>
                  </a:txBody>
                  <a:tcPr/>
                </a:tc>
                <a:tc>
                  <a:txBody>
                    <a:bodyPr/>
                    <a:lstStyle/>
                    <a:p>
                      <a:r>
                        <a:rPr lang="en-CA" baseline="0" dirty="0"/>
                        <a:t>Portable Document Format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6077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9502"/>
            <a:ext cx="8686800" cy="742950"/>
          </a:xfrm>
        </p:spPr>
        <p:txBody>
          <a:bodyPr>
            <a:normAutofit fontScale="90000"/>
          </a:bodyPr>
          <a:lstStyle/>
          <a:p>
            <a:r>
              <a:rPr lang="en-CA" dirty="0"/>
              <a:t>Directory Structures, Parent-Child Directories</a:t>
            </a: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2995" y="1082452"/>
            <a:ext cx="3600933" cy="3770274"/>
          </a:xfrm>
        </p:spPr>
      </p:pic>
      <p:sp>
        <p:nvSpPr>
          <p:cNvPr id="5" name="Content Placeholder 4"/>
          <p:cNvSpPr>
            <a:spLocks noGrp="1"/>
          </p:cNvSpPr>
          <p:nvPr>
            <p:ph sz="half" idx="2"/>
          </p:nvPr>
        </p:nvSpPr>
        <p:spPr>
          <a:xfrm>
            <a:off x="3923928" y="1255014"/>
            <a:ext cx="5067672" cy="3765008"/>
          </a:xfrm>
        </p:spPr>
        <p:txBody>
          <a:bodyPr>
            <a:normAutofit/>
          </a:bodyPr>
          <a:lstStyle/>
          <a:p>
            <a:r>
              <a:rPr lang="en-CA" dirty="0">
                <a:solidFill>
                  <a:schemeClr val="tx2"/>
                </a:solidFill>
              </a:rPr>
              <a:t>hierarchical tree structure</a:t>
            </a:r>
            <a:r>
              <a:rPr lang="en-CA" dirty="0"/>
              <a:t>.</a:t>
            </a:r>
          </a:p>
          <a:p>
            <a:r>
              <a:rPr lang="en-CA" dirty="0">
                <a:latin typeface="Consolas" panose="020B0609020204030204" pitchFamily="49" charset="0"/>
              </a:rPr>
              <a:t>Courses</a:t>
            </a:r>
            <a:r>
              <a:rPr lang="en-CA" dirty="0"/>
              <a:t> is the </a:t>
            </a:r>
            <a:r>
              <a:rPr lang="en-CA" dirty="0">
                <a:solidFill>
                  <a:schemeClr val="tx2"/>
                </a:solidFill>
              </a:rPr>
              <a:t>parent</a:t>
            </a:r>
            <a:r>
              <a:rPr lang="en-CA" dirty="0"/>
              <a:t> of </a:t>
            </a:r>
            <a:r>
              <a:rPr lang="en-CA" dirty="0">
                <a:latin typeface="Consolas" panose="020B0609020204030204" pitchFamily="49" charset="0"/>
              </a:rPr>
              <a:t>CPR101</a:t>
            </a:r>
            <a:r>
              <a:rPr lang="en-CA" dirty="0"/>
              <a:t>, </a:t>
            </a:r>
            <a:r>
              <a:rPr lang="en-CA" dirty="0">
                <a:latin typeface="Consolas" panose="020B0609020204030204" pitchFamily="49" charset="0"/>
              </a:rPr>
              <a:t>IPC144</a:t>
            </a:r>
            <a:r>
              <a:rPr lang="en-CA" dirty="0"/>
              <a:t>, and </a:t>
            </a:r>
            <a:r>
              <a:rPr lang="en-CA" dirty="0">
                <a:latin typeface="Consolas" panose="020B0609020204030204" pitchFamily="49" charset="0"/>
              </a:rPr>
              <a:t>ULI101 </a:t>
            </a:r>
            <a:r>
              <a:rPr lang="en-CA" dirty="0"/>
              <a:t>directories</a:t>
            </a:r>
          </a:p>
          <a:p>
            <a:r>
              <a:rPr lang="en-CA" dirty="0">
                <a:latin typeface="Consolas" panose="020B0609020204030204" pitchFamily="49" charset="0"/>
              </a:rPr>
              <a:t>CPR101</a:t>
            </a:r>
            <a:r>
              <a:rPr lang="en-CA" dirty="0"/>
              <a:t> is a </a:t>
            </a:r>
            <a:r>
              <a:rPr lang="en-CA" dirty="0">
                <a:solidFill>
                  <a:schemeClr val="tx2"/>
                </a:solidFill>
              </a:rPr>
              <a:t>child</a:t>
            </a:r>
            <a:r>
              <a:rPr lang="en-CA" dirty="0"/>
              <a:t> of the </a:t>
            </a:r>
            <a:r>
              <a:rPr lang="en-CA" dirty="0">
                <a:latin typeface="Consolas" panose="020B0609020204030204" pitchFamily="49" charset="0"/>
              </a:rPr>
              <a:t>Courses</a:t>
            </a:r>
            <a:r>
              <a:rPr lang="en-CA" dirty="0"/>
              <a:t> directory</a:t>
            </a:r>
          </a:p>
        </p:txBody>
      </p:sp>
    </p:spTree>
    <p:extLst>
      <p:ext uri="{BB962C8B-B14F-4D97-AF65-F5344CB8AC3E}">
        <p14:creationId xmlns:p14="http://schemas.microsoft.com/office/powerpoint/2010/main" val="54384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 Naming Conventions</a:t>
            </a:r>
          </a:p>
        </p:txBody>
      </p:sp>
      <p:sp>
        <p:nvSpPr>
          <p:cNvPr id="3" name="Content Placeholder 2"/>
          <p:cNvSpPr>
            <a:spLocks noGrp="1"/>
          </p:cNvSpPr>
          <p:nvPr>
            <p:ph idx="1"/>
          </p:nvPr>
        </p:nvSpPr>
        <p:spPr>
          <a:xfrm>
            <a:off x="449082" y="1275606"/>
            <a:ext cx="8229600" cy="3657600"/>
          </a:xfrm>
        </p:spPr>
        <p:txBody>
          <a:bodyPr>
            <a:normAutofit/>
          </a:bodyPr>
          <a:lstStyle/>
          <a:p>
            <a:r>
              <a:rPr lang="en-CA" dirty="0"/>
              <a:t>Make directories and files to easy to work with, search for, and understand, </a:t>
            </a:r>
            <a:r>
              <a:rPr lang="en-CA" dirty="0">
                <a:solidFill>
                  <a:schemeClr val="tx2"/>
                </a:solidFill>
              </a:rPr>
              <a:t>especially when working on </a:t>
            </a:r>
            <a:r>
              <a:rPr lang="en-CA" i="1" dirty="0">
                <a:solidFill>
                  <a:schemeClr val="tx2"/>
                </a:solidFill>
              </a:rPr>
              <a:t>servers</a:t>
            </a:r>
            <a:r>
              <a:rPr lang="en-CA" dirty="0"/>
              <a:t>.</a:t>
            </a:r>
          </a:p>
          <a:p>
            <a:r>
              <a:rPr lang="en-CA" dirty="0"/>
              <a:t>Directory / Folder Naming Guidelines:</a:t>
            </a:r>
          </a:p>
          <a:p>
            <a:pPr lvl="1"/>
            <a:r>
              <a:rPr lang="en-US" dirty="0"/>
              <a:t>hierarchical names of </a:t>
            </a:r>
            <a:r>
              <a:rPr lang="en-CA" dirty="0"/>
              <a:t>categories and sub-categories</a:t>
            </a:r>
          </a:p>
          <a:p>
            <a:r>
              <a:rPr lang="en-CA" dirty="0"/>
              <a:t>File Naming Guidelines:</a:t>
            </a:r>
          </a:p>
          <a:p>
            <a:pPr lvl="1">
              <a:buFont typeface="Courier New" panose="02070309020205020404" pitchFamily="49" charset="0"/>
              <a:buChar char="o"/>
            </a:pPr>
            <a:r>
              <a:rPr lang="en-CA" dirty="0"/>
              <a:t>Clear, short identifier of </a:t>
            </a:r>
            <a:r>
              <a:rPr lang="en-CA" dirty="0">
                <a:solidFill>
                  <a:schemeClr val="tx2"/>
                </a:solidFill>
              </a:rPr>
              <a:t>content</a:t>
            </a:r>
            <a:endParaRPr lang="en-CA" dirty="0"/>
          </a:p>
          <a:p>
            <a:pPr lvl="1">
              <a:buFont typeface="Courier New" panose="02070309020205020404" pitchFamily="49" charset="0"/>
              <a:buChar char="o"/>
            </a:pPr>
            <a:r>
              <a:rPr lang="en-CA" dirty="0">
                <a:solidFill>
                  <a:schemeClr val="tx2"/>
                </a:solidFill>
              </a:rPr>
              <a:t>Version</a:t>
            </a:r>
            <a:r>
              <a:rPr lang="en-CA" dirty="0"/>
              <a:t> number</a:t>
            </a:r>
          </a:p>
          <a:p>
            <a:pPr lvl="1">
              <a:buFont typeface="Courier New" panose="02070309020205020404" pitchFamily="49" charset="0"/>
              <a:buChar char="o"/>
            </a:pPr>
            <a:r>
              <a:rPr lang="en-CA" dirty="0"/>
              <a:t>Creator/editor </a:t>
            </a:r>
            <a:r>
              <a:rPr lang="en-CA" dirty="0">
                <a:solidFill>
                  <a:schemeClr val="tx2"/>
                </a:solidFill>
              </a:rPr>
              <a:t>identifier</a:t>
            </a:r>
            <a:endParaRPr lang="en-CA" dirty="0"/>
          </a:p>
          <a:p>
            <a:pPr lvl="1">
              <a:buFont typeface="Courier New" panose="02070309020205020404" pitchFamily="49" charset="0"/>
              <a:buChar char="o"/>
            </a:pPr>
            <a:r>
              <a:rPr lang="en-CA" dirty="0"/>
              <a:t>Correct file </a:t>
            </a:r>
            <a:r>
              <a:rPr lang="en-CA" dirty="0">
                <a:solidFill>
                  <a:schemeClr val="tx2"/>
                </a:solidFill>
              </a:rPr>
              <a:t>extension</a:t>
            </a:r>
            <a:endParaRPr lang="en-CA" dirty="0"/>
          </a:p>
        </p:txBody>
      </p:sp>
    </p:spTree>
    <p:extLst>
      <p:ext uri="{BB962C8B-B14F-4D97-AF65-F5344CB8AC3E}">
        <p14:creationId xmlns:p14="http://schemas.microsoft.com/office/powerpoint/2010/main" val="4089396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 Naming Contentions</a:t>
            </a:r>
          </a:p>
        </p:txBody>
      </p:sp>
      <p:sp>
        <p:nvSpPr>
          <p:cNvPr id="3" name="Content Placeholder 2"/>
          <p:cNvSpPr>
            <a:spLocks noGrp="1"/>
          </p:cNvSpPr>
          <p:nvPr>
            <p:ph idx="1"/>
          </p:nvPr>
        </p:nvSpPr>
        <p:spPr>
          <a:xfrm>
            <a:off x="457200" y="1200150"/>
            <a:ext cx="8507288" cy="3657600"/>
          </a:xfrm>
        </p:spPr>
        <p:txBody>
          <a:bodyPr>
            <a:normAutofit lnSpcReduction="10000"/>
          </a:bodyPr>
          <a:lstStyle/>
          <a:p>
            <a:pPr marL="0" indent="0">
              <a:spcAft>
                <a:spcPts val="600"/>
              </a:spcAft>
              <a:buNone/>
            </a:pPr>
            <a:r>
              <a:rPr lang="en-CA" dirty="0"/>
              <a:t>What is the problem with these filenames? They all indicate the content, version number, author, and have correct file extensions.</a:t>
            </a:r>
          </a:p>
          <a:p>
            <a:r>
              <a:rPr lang="en-CA" dirty="0">
                <a:latin typeface="Consolas" panose="020B0609020204030204" pitchFamily="49" charset="0"/>
              </a:rPr>
              <a:t>Development Project - Marc Gurwitz.doc</a:t>
            </a:r>
          </a:p>
          <a:p>
            <a:r>
              <a:rPr lang="en-CA" dirty="0">
                <a:latin typeface="Consolas" panose="020B0609020204030204" pitchFamily="49" charset="0"/>
              </a:rPr>
              <a:t>MG-development-project-ver2.doc</a:t>
            </a:r>
          </a:p>
          <a:p>
            <a:r>
              <a:rPr lang="en-CA" dirty="0" err="1">
                <a:latin typeface="Consolas" panose="020B0609020204030204" pitchFamily="49" charset="0"/>
              </a:rPr>
              <a:t>Dev.Project</a:t>
            </a:r>
            <a:r>
              <a:rPr lang="en-CA" dirty="0">
                <a:latin typeface="Consolas" panose="020B0609020204030204" pitchFamily="49" charset="0"/>
              </a:rPr>
              <a:t> </a:t>
            </a:r>
            <a:r>
              <a:rPr lang="en-CA" dirty="0" err="1">
                <a:latin typeface="Consolas" panose="020B0609020204030204" pitchFamily="49" charset="0"/>
              </a:rPr>
              <a:t>MarcG</a:t>
            </a:r>
            <a:r>
              <a:rPr lang="en-CA" dirty="0">
                <a:latin typeface="Consolas" panose="020B0609020204030204" pitchFamily="49" charset="0"/>
              </a:rPr>
              <a:t> v.3.docx</a:t>
            </a:r>
          </a:p>
          <a:p>
            <a:r>
              <a:rPr lang="en-CA" dirty="0">
                <a:latin typeface="Consolas" panose="020B0609020204030204" pitchFamily="49" charset="0"/>
              </a:rPr>
              <a:t>DvPrj-[4]_Mgurwitz.docx</a:t>
            </a:r>
          </a:p>
          <a:p>
            <a:r>
              <a:rPr lang="en-CA" dirty="0">
                <a:latin typeface="Consolas" panose="020B0609020204030204" pitchFamily="49" charset="0"/>
              </a:rPr>
              <a:t>P-D-MG#5.odt</a:t>
            </a:r>
          </a:p>
          <a:p>
            <a:pPr marL="0" indent="0">
              <a:buNone/>
            </a:pPr>
            <a:r>
              <a:rPr lang="en-CA" dirty="0"/>
              <a:t>What would be a solution?</a:t>
            </a:r>
          </a:p>
        </p:txBody>
      </p:sp>
    </p:spTree>
    <p:extLst>
      <p:ext uri="{BB962C8B-B14F-4D97-AF65-F5344CB8AC3E}">
        <p14:creationId xmlns:p14="http://schemas.microsoft.com/office/powerpoint/2010/main" val="2149357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A488-AEC6-45BF-A1B8-FE17C1461927}"/>
              </a:ext>
            </a:extLst>
          </p:cNvPr>
          <p:cNvSpPr>
            <a:spLocks noGrp="1"/>
          </p:cNvSpPr>
          <p:nvPr>
            <p:ph type="title"/>
          </p:nvPr>
        </p:nvSpPr>
        <p:spPr/>
        <p:txBody>
          <a:bodyPr/>
          <a:lstStyle/>
          <a:p>
            <a:r>
              <a:rPr lang="en-CA" dirty="0"/>
              <a:t>Common File/Folder Operations</a:t>
            </a:r>
          </a:p>
        </p:txBody>
      </p:sp>
      <p:sp>
        <p:nvSpPr>
          <p:cNvPr id="3" name="Content Placeholder 2">
            <a:extLst>
              <a:ext uri="{FF2B5EF4-FFF2-40B4-BE49-F238E27FC236}">
                <a16:creationId xmlns:a16="http://schemas.microsoft.com/office/drawing/2014/main" id="{1C1DF432-733C-4C4A-AF90-6031B7D2DA7D}"/>
              </a:ext>
            </a:extLst>
          </p:cNvPr>
          <p:cNvSpPr>
            <a:spLocks noGrp="1"/>
          </p:cNvSpPr>
          <p:nvPr>
            <p:ph idx="1"/>
          </p:nvPr>
        </p:nvSpPr>
        <p:spPr/>
        <p:txBody>
          <a:bodyPr/>
          <a:lstStyle/>
          <a:p>
            <a:pPr marL="0" indent="0">
              <a:buNone/>
            </a:pPr>
            <a:r>
              <a:rPr lang="en-CA" dirty="0"/>
              <a:t>Select single or multiple items</a:t>
            </a:r>
          </a:p>
          <a:p>
            <a:pPr defTabSz="892175">
              <a:tabLst>
                <a:tab pos="2330450" algn="l"/>
              </a:tabLst>
            </a:pPr>
            <a:r>
              <a:rPr lang="en-CA" dirty="0"/>
              <a:t>Rename – auto numbering of multiples</a:t>
            </a:r>
          </a:p>
          <a:p>
            <a:pPr defTabSz="892175">
              <a:tabLst>
                <a:tab pos="2330450" algn="l"/>
              </a:tabLst>
            </a:pPr>
            <a:r>
              <a:rPr lang="en-CA" dirty="0"/>
              <a:t>Delete to Recycle Bin</a:t>
            </a:r>
          </a:p>
          <a:p>
            <a:pPr marL="0" indent="0">
              <a:buNone/>
            </a:pPr>
            <a:r>
              <a:rPr lang="en-CA" b="1" dirty="0"/>
              <a:t>Left </a:t>
            </a:r>
            <a:r>
              <a:rPr lang="en-CA" dirty="0"/>
              <a:t>click drag and drop to </a:t>
            </a:r>
          </a:p>
          <a:p>
            <a:pPr lvl="1" defTabSz="892175">
              <a:tabLst>
                <a:tab pos="2063750" algn="l"/>
              </a:tabLst>
            </a:pPr>
            <a:r>
              <a:rPr lang="en-CA" dirty="0"/>
              <a:t>same drive	</a:t>
            </a:r>
            <a:r>
              <a:rPr lang="en-CA" dirty="0">
                <a:sym typeface="Wingdings" panose="05000000000000000000" pitchFamily="2" charset="2"/>
              </a:rPr>
              <a:t> </a:t>
            </a:r>
            <a:r>
              <a:rPr lang="en-CA" dirty="0"/>
              <a:t>Move</a:t>
            </a:r>
          </a:p>
          <a:p>
            <a:pPr lvl="1" defTabSz="892175">
              <a:tabLst>
                <a:tab pos="2063750" algn="l"/>
              </a:tabLst>
            </a:pPr>
            <a:r>
              <a:rPr lang="en-CA" dirty="0"/>
              <a:t>another drive	</a:t>
            </a:r>
            <a:r>
              <a:rPr lang="en-CA" dirty="0">
                <a:sym typeface="Wingdings" panose="05000000000000000000" pitchFamily="2" charset="2"/>
              </a:rPr>
              <a:t></a:t>
            </a:r>
            <a:r>
              <a:rPr lang="en-CA" dirty="0"/>
              <a:t> Copy </a:t>
            </a:r>
          </a:p>
          <a:p>
            <a:pPr defTabSz="892175">
              <a:tabLst>
                <a:tab pos="2063750" algn="l"/>
              </a:tabLst>
            </a:pPr>
            <a:r>
              <a:rPr lang="en-CA" b="1" dirty="0"/>
              <a:t>Right</a:t>
            </a:r>
            <a:r>
              <a:rPr lang="en-CA" dirty="0"/>
              <a:t> click drag and drop  </a:t>
            </a:r>
            <a:r>
              <a:rPr lang="en-CA" dirty="0">
                <a:sym typeface="Wingdings" panose="05000000000000000000" pitchFamily="2" charset="2"/>
              </a:rPr>
              <a:t> </a:t>
            </a:r>
            <a:r>
              <a:rPr lang="en-CA" dirty="0">
                <a:highlight>
                  <a:srgbClr val="FFFF00"/>
                </a:highlight>
                <a:sym typeface="Wingdings" panose="05000000000000000000" pitchFamily="2" charset="2"/>
              </a:rPr>
              <a:t>ICT people always do this</a:t>
            </a:r>
            <a:endParaRPr lang="en-CA" dirty="0">
              <a:highlight>
                <a:srgbClr val="FFFF00"/>
              </a:highlight>
            </a:endParaRPr>
          </a:p>
          <a:p>
            <a:pPr lvl="1" defTabSz="892175">
              <a:tabLst>
                <a:tab pos="2063750" algn="l"/>
              </a:tabLst>
            </a:pPr>
            <a:r>
              <a:rPr lang="en-CA" dirty="0"/>
              <a:t>gives Move / Copy option</a:t>
            </a:r>
          </a:p>
        </p:txBody>
      </p:sp>
    </p:spTree>
    <p:extLst>
      <p:ext uri="{BB962C8B-B14F-4D97-AF65-F5344CB8AC3E}">
        <p14:creationId xmlns:p14="http://schemas.microsoft.com/office/powerpoint/2010/main" val="1116537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a:t>Visual Studio demo and activity</a:t>
            </a:r>
            <a:endParaRPr lang="en-US" dirty="0"/>
          </a:p>
        </p:txBody>
      </p:sp>
      <p:pic>
        <p:nvPicPr>
          <p:cNvPr id="1030" name="Picture 6" descr="Image result for microsoft visual studio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177681"/>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317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627534"/>
            <a:ext cx="7772400" cy="1650206"/>
          </a:xfrm>
        </p:spPr>
        <p:txBody>
          <a:bodyPr/>
          <a:lstStyle/>
          <a:p>
            <a:r>
              <a:rPr lang="en-US" dirty="0"/>
              <a:t>Notes</a:t>
            </a:r>
            <a:endParaRPr lang="en-CA" dirty="0"/>
          </a:p>
        </p:txBody>
      </p:sp>
      <p:sp>
        <p:nvSpPr>
          <p:cNvPr id="3" name="Text Placeholder 2"/>
          <p:cNvSpPr>
            <a:spLocks noGrp="1"/>
          </p:cNvSpPr>
          <p:nvPr>
            <p:ph type="body" idx="1"/>
          </p:nvPr>
        </p:nvSpPr>
        <p:spPr>
          <a:xfrm>
            <a:off x="722313" y="2499742"/>
            <a:ext cx="7772400" cy="1125140"/>
          </a:xfrm>
        </p:spPr>
        <p:txBody>
          <a:bodyPr>
            <a:normAutofit lnSpcReduction="10000"/>
          </a:bodyPr>
          <a:lstStyle/>
          <a:p>
            <a:r>
              <a:rPr lang="en-US" dirty="0"/>
              <a:t>What follows will not be on the quiz but it is worth your attention. It is here to provide more background and depth to today's topics.</a:t>
            </a:r>
            <a:endParaRPr lang="en-CA" dirty="0"/>
          </a:p>
        </p:txBody>
      </p:sp>
    </p:spTree>
    <p:extLst>
      <p:ext uri="{BB962C8B-B14F-4D97-AF65-F5344CB8AC3E}">
        <p14:creationId xmlns:p14="http://schemas.microsoft.com/office/powerpoint/2010/main" val="4254048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dirty="0"/>
              <a:t>Persistent</a:t>
            </a:r>
            <a:r>
              <a:rPr lang="en-CA" dirty="0"/>
              <a:t> storage device architectures</a:t>
            </a:r>
          </a:p>
        </p:txBody>
      </p:sp>
      <p:sp>
        <p:nvSpPr>
          <p:cNvPr id="3" name="Content Placeholder 2"/>
          <p:cNvSpPr>
            <a:spLocks noGrp="1"/>
          </p:cNvSpPr>
          <p:nvPr>
            <p:ph idx="1"/>
          </p:nvPr>
        </p:nvSpPr>
        <p:spPr>
          <a:xfrm>
            <a:off x="457200" y="1059582"/>
            <a:ext cx="8507288" cy="3943350"/>
          </a:xfrm>
        </p:spPr>
        <p:txBody>
          <a:bodyPr>
            <a:normAutofit fontScale="77500" lnSpcReduction="20000"/>
          </a:bodyPr>
          <a:lstStyle/>
          <a:p>
            <a:pPr>
              <a:lnSpc>
                <a:spcPct val="110000"/>
              </a:lnSpc>
              <a:spcBef>
                <a:spcPts val="0"/>
              </a:spcBef>
            </a:pPr>
            <a:r>
              <a:rPr lang="en-CA" dirty="0"/>
              <a:t>Direct Attach Storage – DAS </a:t>
            </a:r>
          </a:p>
          <a:p>
            <a:pPr lvl="1">
              <a:lnSpc>
                <a:spcPct val="110000"/>
              </a:lnSpc>
              <a:spcBef>
                <a:spcPts val="0"/>
              </a:spcBef>
            </a:pPr>
            <a:r>
              <a:rPr lang="en-CA" dirty="0"/>
              <a:t>Internal and removable drives attached to a computer/server</a:t>
            </a:r>
          </a:p>
          <a:p>
            <a:pPr>
              <a:lnSpc>
                <a:spcPct val="110000"/>
              </a:lnSpc>
              <a:spcBef>
                <a:spcPts val="0"/>
              </a:spcBef>
            </a:pPr>
            <a:r>
              <a:rPr lang="en-CA" dirty="0"/>
              <a:t>Network Attach Storage – NAS </a:t>
            </a:r>
          </a:p>
          <a:p>
            <a:pPr lvl="1">
              <a:lnSpc>
                <a:spcPct val="110000"/>
              </a:lnSpc>
              <a:spcBef>
                <a:spcPts val="0"/>
              </a:spcBef>
            </a:pPr>
            <a:r>
              <a:rPr lang="en-CA" dirty="0"/>
              <a:t>appears as file server with a file system native to the requesting OS</a:t>
            </a:r>
          </a:p>
          <a:p>
            <a:pPr lvl="1">
              <a:lnSpc>
                <a:spcPct val="110000"/>
              </a:lnSpc>
              <a:spcBef>
                <a:spcPts val="0"/>
              </a:spcBef>
            </a:pPr>
            <a:r>
              <a:rPr lang="en-CA" dirty="0"/>
              <a:t>for data sharing among many users &amp; systems on the same intranet</a:t>
            </a:r>
          </a:p>
          <a:p>
            <a:pPr lvl="1">
              <a:lnSpc>
                <a:spcPct val="110000"/>
              </a:lnSpc>
              <a:spcBef>
                <a:spcPts val="0"/>
              </a:spcBef>
            </a:pPr>
            <a:r>
              <a:rPr lang="en-CA" dirty="0"/>
              <a:t>used for home office, Small to Medium sized Enterprises (SMEs)</a:t>
            </a:r>
          </a:p>
          <a:p>
            <a:pPr>
              <a:lnSpc>
                <a:spcPct val="110000"/>
              </a:lnSpc>
              <a:spcBef>
                <a:spcPts val="0"/>
              </a:spcBef>
            </a:pPr>
            <a:r>
              <a:rPr lang="en-CA" dirty="0"/>
              <a:t>Storage Area Network – SAN</a:t>
            </a:r>
          </a:p>
          <a:p>
            <a:pPr lvl="1">
              <a:lnSpc>
                <a:spcPct val="110000"/>
              </a:lnSpc>
              <a:spcBef>
                <a:spcPts val="0"/>
              </a:spcBef>
            </a:pPr>
            <a:r>
              <a:rPr lang="en-CA" dirty="0"/>
              <a:t>appears as drive to an OS, similar to DAS but separates computing from storage</a:t>
            </a:r>
          </a:p>
          <a:p>
            <a:pPr lvl="1">
              <a:lnSpc>
                <a:spcPct val="110000"/>
              </a:lnSpc>
              <a:spcBef>
                <a:spcPts val="0"/>
              </a:spcBef>
            </a:pPr>
            <a:r>
              <a:rPr lang="en-CA" dirty="0"/>
              <a:t>multiple computers use a single pool of storage</a:t>
            </a:r>
          </a:p>
          <a:p>
            <a:pPr lvl="1">
              <a:lnSpc>
                <a:spcPct val="110000"/>
              </a:lnSpc>
              <a:spcBef>
                <a:spcPts val="0"/>
              </a:spcBef>
            </a:pPr>
            <a:r>
              <a:rPr lang="en-CA" dirty="0"/>
              <a:t>high performance, flexibility, and complexity for large Enterprises and cloud services</a:t>
            </a:r>
          </a:p>
          <a:p>
            <a:pPr>
              <a:lnSpc>
                <a:spcPct val="110000"/>
              </a:lnSpc>
              <a:spcBef>
                <a:spcPts val="0"/>
              </a:spcBef>
            </a:pPr>
            <a:r>
              <a:rPr lang="en-US" dirty="0"/>
              <a:t>NAS and SAN can provide automatic backup and snapshotting, storage reliability and redundancy, and scalability. </a:t>
            </a:r>
            <a:endParaRPr lang="en-CA" dirty="0"/>
          </a:p>
          <a:p>
            <a:pPr marL="0" indent="0">
              <a:lnSpc>
                <a:spcPct val="110000"/>
              </a:lnSpc>
              <a:spcBef>
                <a:spcPts val="0"/>
              </a:spcBef>
              <a:buNone/>
            </a:pPr>
            <a:r>
              <a:rPr lang="en-US" dirty="0"/>
              <a:t>C</a:t>
            </a:r>
            <a:r>
              <a:rPr lang="en-CA" dirty="0"/>
              <a:t>loud Drives </a:t>
            </a:r>
            <a:r>
              <a:rPr lang="en-CA" sz="2200" dirty="0"/>
              <a:t>(iCloud, OneDrive, Dropbox, Google/Amazon Drive)</a:t>
            </a:r>
          </a:p>
          <a:p>
            <a:pPr lvl="1">
              <a:lnSpc>
                <a:spcPct val="110000"/>
              </a:lnSpc>
              <a:spcBef>
                <a:spcPts val="0"/>
              </a:spcBef>
            </a:pPr>
            <a:r>
              <a:rPr lang="en-US" dirty="0"/>
              <a:t>Internet + drivers can make remote storage look like DAS; for individual use</a:t>
            </a:r>
          </a:p>
          <a:p>
            <a:pPr lvl="1">
              <a:lnSpc>
                <a:spcPct val="110000"/>
              </a:lnSpc>
              <a:spcBef>
                <a:spcPts val="0"/>
              </a:spcBef>
            </a:pPr>
            <a:r>
              <a:rPr lang="en-US" dirty="0"/>
              <a:t>Cloud services can provide virtual NAS and SAN for enterprises</a:t>
            </a:r>
          </a:p>
        </p:txBody>
      </p:sp>
    </p:spTree>
    <p:extLst>
      <p:ext uri="{BB962C8B-B14F-4D97-AF65-F5344CB8AC3E}">
        <p14:creationId xmlns:p14="http://schemas.microsoft.com/office/powerpoint/2010/main" val="147880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a:t>
            </a:r>
          </a:p>
        </p:txBody>
      </p:sp>
      <p:sp>
        <p:nvSpPr>
          <p:cNvPr id="5" name="Content Placeholder 4"/>
          <p:cNvSpPr>
            <a:spLocks noGrp="1"/>
          </p:cNvSpPr>
          <p:nvPr>
            <p:ph idx="1"/>
          </p:nvPr>
        </p:nvSpPr>
        <p:spPr>
          <a:xfrm>
            <a:off x="971600" y="1200150"/>
            <a:ext cx="7715200" cy="3657600"/>
          </a:xfrm>
        </p:spPr>
        <p:txBody>
          <a:bodyPr>
            <a:normAutofit/>
          </a:bodyPr>
          <a:lstStyle/>
          <a:p>
            <a:pPr marL="0" indent="0">
              <a:spcBef>
                <a:spcPts val="0"/>
              </a:spcBef>
              <a:spcAft>
                <a:spcPts val="200"/>
              </a:spcAft>
              <a:buNone/>
            </a:pPr>
            <a:r>
              <a:rPr lang="en-CA" sz="3200" dirty="0"/>
              <a:t>Activity:</a:t>
            </a:r>
            <a:endParaRPr lang="en-US" sz="3200" dirty="0"/>
          </a:p>
          <a:p>
            <a:pPr>
              <a:spcBef>
                <a:spcPts val="25"/>
              </a:spcBef>
              <a:spcAft>
                <a:spcPts val="600"/>
              </a:spcAft>
            </a:pPr>
            <a:r>
              <a:rPr lang="en-US" sz="2800" dirty="0"/>
              <a:t>Visual Studio IDE programming demo in C</a:t>
            </a:r>
          </a:p>
          <a:p>
            <a:pPr>
              <a:spcBef>
                <a:spcPts val="25"/>
              </a:spcBef>
              <a:spcAft>
                <a:spcPts val="800"/>
              </a:spcAft>
            </a:pPr>
            <a:r>
              <a:rPr lang="en-US" sz="2800" dirty="0"/>
              <a:t>File naming and file extensions</a:t>
            </a:r>
          </a:p>
          <a:p>
            <a:pPr>
              <a:spcBef>
                <a:spcPts val="25"/>
              </a:spcBef>
              <a:spcAft>
                <a:spcPts val="800"/>
              </a:spcAft>
            </a:pPr>
            <a:r>
              <a:rPr lang="en-US" sz="2800" dirty="0"/>
              <a:t>Working with USB drive and/or local drive while doing common file and folder operations</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 Character?</a:t>
            </a:r>
          </a:p>
        </p:txBody>
      </p:sp>
      <p:sp>
        <p:nvSpPr>
          <p:cNvPr id="3" name="Content Placeholder 2"/>
          <p:cNvSpPr>
            <a:spLocks noGrp="1"/>
          </p:cNvSpPr>
          <p:nvPr>
            <p:ph idx="1"/>
          </p:nvPr>
        </p:nvSpPr>
        <p:spPr>
          <a:xfrm>
            <a:off x="457200" y="1275606"/>
            <a:ext cx="8229600" cy="3657600"/>
          </a:xfrm>
        </p:spPr>
        <p:txBody>
          <a:bodyPr>
            <a:normAutofit lnSpcReduction="10000"/>
          </a:bodyPr>
          <a:lstStyle/>
          <a:p>
            <a:r>
              <a:rPr lang="en-CA" dirty="0"/>
              <a:t>A character is usually considered to be anything you can type on a keyboard. Technically, a character is a </a:t>
            </a:r>
            <a:r>
              <a:rPr lang="en-CA" dirty="0">
                <a:solidFill>
                  <a:schemeClr val="tx2"/>
                </a:solidFill>
              </a:rPr>
              <a:t>byte </a:t>
            </a:r>
            <a:r>
              <a:rPr lang="en-CA" dirty="0"/>
              <a:t>with an </a:t>
            </a:r>
            <a:r>
              <a:rPr lang="en-CA" dirty="0">
                <a:solidFill>
                  <a:schemeClr val="tx2"/>
                </a:solidFill>
              </a:rPr>
              <a:t>ASCII</a:t>
            </a:r>
            <a:r>
              <a:rPr lang="en-CA" dirty="0"/>
              <a:t> value. "ASCII codes represent text in computers, telecommunications equipment, and other devices."</a:t>
            </a:r>
          </a:p>
          <a:p>
            <a:r>
              <a:rPr lang="en-CA" dirty="0"/>
              <a:t>Each standard character requires </a:t>
            </a:r>
            <a:r>
              <a:rPr lang="en-CA" dirty="0">
                <a:solidFill>
                  <a:schemeClr val="tx2"/>
                </a:solidFill>
              </a:rPr>
              <a:t>one byte of storage in a file or in memory</a:t>
            </a:r>
            <a:r>
              <a:rPr lang="en-CA" dirty="0"/>
              <a:t>. (Double byte character sets exist for pictographic languages.)</a:t>
            </a:r>
          </a:p>
          <a:p>
            <a:r>
              <a:rPr lang="en-CA" dirty="0"/>
              <a:t>Some examples: </a:t>
            </a:r>
            <a:r>
              <a:rPr lang="en-CA" b="1" dirty="0">
                <a:solidFill>
                  <a:schemeClr val="tx2"/>
                </a:solidFill>
              </a:rPr>
              <a:t>Aa Bb Cc … </a:t>
            </a:r>
            <a:r>
              <a:rPr lang="en-CA" b="1" dirty="0" err="1">
                <a:solidFill>
                  <a:schemeClr val="tx2"/>
                </a:solidFill>
              </a:rPr>
              <a:t>Zz</a:t>
            </a:r>
            <a:r>
              <a:rPr lang="en-CA" b="1" dirty="0">
                <a:solidFill>
                  <a:schemeClr val="tx2"/>
                </a:solidFill>
              </a:rPr>
              <a:t>, 0 – 9, !@#$%^&amp;*()</a:t>
            </a:r>
            <a:endParaRPr lang="en-CA" b="1" dirty="0">
              <a:solidFill>
                <a:schemeClr val="tx2">
                  <a:lumMod val="75000"/>
                </a:schemeClr>
              </a:solidFill>
            </a:endParaRPr>
          </a:p>
          <a:p>
            <a:r>
              <a:rPr lang="en-CA" dirty="0"/>
              <a:t>Note that Tab [ </a:t>
            </a:r>
            <a:r>
              <a:rPr lang="en-CA" b="1" dirty="0">
                <a:sym typeface="Wingdings 3" panose="05040102010807070707" pitchFamily="18" charset="2"/>
              </a:rPr>
              <a:t></a:t>
            </a:r>
            <a:r>
              <a:rPr lang="en-CA" dirty="0">
                <a:sym typeface="Wingdings 3" panose="05040102010807070707" pitchFamily="18" charset="2"/>
              </a:rPr>
              <a:t> ]</a:t>
            </a:r>
            <a:r>
              <a:rPr lang="en-CA" dirty="0"/>
              <a:t> Space [ ] and Enter/Return [ </a:t>
            </a:r>
            <a:r>
              <a:rPr lang="en-CA" b="1" dirty="0">
                <a:sym typeface="Wingdings 3" panose="05040102010807070707" pitchFamily="18" charset="2"/>
              </a:rPr>
              <a:t></a:t>
            </a:r>
            <a:r>
              <a:rPr lang="en-CA" dirty="0">
                <a:sym typeface="Wingdings 3" panose="05040102010807070707" pitchFamily="18" charset="2"/>
              </a:rPr>
              <a:t>  ]</a:t>
            </a:r>
            <a:r>
              <a:rPr lang="en-CA" dirty="0"/>
              <a:t> </a:t>
            </a:r>
            <a:br>
              <a:rPr lang="en-CA" dirty="0"/>
            </a:br>
            <a:r>
              <a:rPr lang="en-CA" dirty="0"/>
              <a:t>are also characters!</a:t>
            </a:r>
          </a:p>
        </p:txBody>
      </p:sp>
    </p:spTree>
    <p:extLst>
      <p:ext uri="{BB962C8B-B14F-4D97-AF65-F5344CB8AC3E}">
        <p14:creationId xmlns:p14="http://schemas.microsoft.com/office/powerpoint/2010/main" val="3786073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are Reserved Characters?</a:t>
            </a:r>
          </a:p>
        </p:txBody>
      </p:sp>
      <p:sp>
        <p:nvSpPr>
          <p:cNvPr id="3" name="Content Placeholder 2"/>
          <p:cNvSpPr>
            <a:spLocks noGrp="1"/>
          </p:cNvSpPr>
          <p:nvPr>
            <p:ph idx="1"/>
          </p:nvPr>
        </p:nvSpPr>
        <p:spPr>
          <a:xfrm>
            <a:off x="539552" y="1347614"/>
            <a:ext cx="8229600" cy="3657600"/>
          </a:xfrm>
        </p:spPr>
        <p:txBody>
          <a:bodyPr>
            <a:normAutofit/>
          </a:bodyPr>
          <a:lstStyle/>
          <a:p>
            <a:r>
              <a:rPr lang="en-CA" dirty="0"/>
              <a:t>Operating Systems have </a:t>
            </a:r>
            <a:r>
              <a:rPr lang="en-CA" dirty="0">
                <a:solidFill>
                  <a:schemeClr val="tx2"/>
                </a:solidFill>
              </a:rPr>
              <a:t>reserved characters </a:t>
            </a:r>
            <a:r>
              <a:rPr lang="en-CA" dirty="0"/>
              <a:t>for filenames and command line inputs. Characters you might use in simple text, such as a question mark, have </a:t>
            </a:r>
            <a:r>
              <a:rPr lang="en-CA" dirty="0">
                <a:solidFill>
                  <a:schemeClr val="tx2"/>
                </a:solidFill>
              </a:rPr>
              <a:t>other meanings or functions when interacting with the OS.</a:t>
            </a:r>
            <a:endParaRPr lang="en-CA" dirty="0"/>
          </a:p>
          <a:p>
            <a:r>
              <a:rPr lang="en-CA" dirty="0">
                <a:solidFill>
                  <a:schemeClr val="tx2"/>
                </a:solidFill>
              </a:rPr>
              <a:t>Do not use</a:t>
            </a:r>
            <a:r>
              <a:rPr lang="en-CA" dirty="0"/>
              <a:t> these characters in file or directory names:</a:t>
            </a:r>
            <a:br>
              <a:rPr lang="en-CA" dirty="0"/>
            </a:br>
            <a:r>
              <a:rPr lang="en-CA" b="1" dirty="0"/>
              <a:t> /  \  ?  %  *  :  |  "  '  &lt;  &gt;  [  ]  {  }  (  ) </a:t>
            </a:r>
          </a:p>
          <a:p>
            <a:r>
              <a:rPr lang="en-CA" dirty="0"/>
              <a:t>The use of a space character in a filename is legal but </a:t>
            </a:r>
            <a:r>
              <a:rPr lang="en-CA" dirty="0">
                <a:solidFill>
                  <a:schemeClr val="tx2"/>
                </a:solidFill>
              </a:rPr>
              <a:t>not recommended</a:t>
            </a:r>
            <a:r>
              <a:rPr lang="en-CA" dirty="0"/>
              <a:t>. To separate words within a filename, use a </a:t>
            </a:r>
            <a:r>
              <a:rPr lang="en-CA" b="1" dirty="0"/>
              <a:t>–</a:t>
            </a:r>
            <a:r>
              <a:rPr lang="en-CA" dirty="0"/>
              <a:t> (dash) or </a:t>
            </a:r>
            <a:r>
              <a:rPr lang="en-CA" b="1" dirty="0"/>
              <a:t>_</a:t>
            </a:r>
            <a:r>
              <a:rPr lang="en-CA" dirty="0"/>
              <a:t> (underscore) or CamelCase.</a:t>
            </a:r>
          </a:p>
        </p:txBody>
      </p:sp>
    </p:spTree>
    <p:extLst>
      <p:ext uri="{BB962C8B-B14F-4D97-AF65-F5344CB8AC3E}">
        <p14:creationId xmlns:p14="http://schemas.microsoft.com/office/powerpoint/2010/main" val="3540865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About Directory Structures</a:t>
            </a:r>
          </a:p>
        </p:txBody>
      </p:sp>
      <p:sp>
        <p:nvSpPr>
          <p:cNvPr id="3" name="Content Placeholder 2"/>
          <p:cNvSpPr>
            <a:spLocks noGrp="1"/>
          </p:cNvSpPr>
          <p:nvPr>
            <p:ph idx="1"/>
          </p:nvPr>
        </p:nvSpPr>
        <p:spPr>
          <a:xfrm>
            <a:off x="438924" y="1429365"/>
            <a:ext cx="8229600" cy="3657600"/>
          </a:xfrm>
        </p:spPr>
        <p:txBody>
          <a:bodyPr/>
          <a:lstStyle/>
          <a:p>
            <a:r>
              <a:rPr lang="en-CA" dirty="0"/>
              <a:t>In Windows, the </a:t>
            </a:r>
            <a:r>
              <a:rPr lang="en-CA" b="1" dirty="0"/>
              <a:t>\</a:t>
            </a:r>
            <a:r>
              <a:rPr lang="en-CA" dirty="0"/>
              <a:t> back-slash is a folder name separator. </a:t>
            </a:r>
          </a:p>
          <a:p>
            <a:r>
              <a:rPr lang="en-CA" dirty="0"/>
              <a:t>In </a:t>
            </a:r>
            <a:r>
              <a:rPr lang="en-CA" b="1" dirty="0"/>
              <a:t>*nix</a:t>
            </a:r>
            <a:r>
              <a:rPr lang="en-CA" dirty="0"/>
              <a:t>, the </a:t>
            </a:r>
            <a:r>
              <a:rPr lang="en-CA" b="1" dirty="0"/>
              <a:t>/</a:t>
            </a:r>
            <a:r>
              <a:rPr lang="en-CA" dirty="0"/>
              <a:t> forward-slash is a directory name separator.</a:t>
            </a:r>
            <a:br>
              <a:rPr lang="en-CA" dirty="0"/>
            </a:br>
            <a:r>
              <a:rPr lang="en-CA" b="1" dirty="0"/>
              <a:t>*nix</a:t>
            </a:r>
            <a:r>
              <a:rPr lang="en-CA" dirty="0"/>
              <a:t> refers to both Linux and Unix.</a:t>
            </a:r>
          </a:p>
          <a:p>
            <a:r>
              <a:rPr lang="en-CA" b="1" dirty="0">
                <a:solidFill>
                  <a:schemeClr val="tx2"/>
                </a:solidFill>
                <a:latin typeface="Consolas" panose="020B0609020204030204" pitchFamily="49" charset="0"/>
              </a:rPr>
              <a:t>./</a:t>
            </a:r>
            <a:r>
              <a:rPr lang="en-CA" b="1" dirty="0"/>
              <a:t> </a:t>
            </a:r>
            <a:r>
              <a:rPr lang="en-CA" dirty="0"/>
              <a:t>and </a:t>
            </a:r>
            <a:r>
              <a:rPr lang="en-CA" b="1" dirty="0">
                <a:solidFill>
                  <a:schemeClr val="tx2"/>
                </a:solidFill>
                <a:latin typeface="Consolas" panose="020B0609020204030204" pitchFamily="49" charset="0"/>
              </a:rPr>
              <a:t>../</a:t>
            </a:r>
            <a:r>
              <a:rPr lang="en-CA" dirty="0"/>
              <a:t> have special meanings in folder &amp; directory structures</a:t>
            </a:r>
          </a:p>
          <a:p>
            <a:pPr lvl="1">
              <a:buFont typeface="Courier New" panose="02070309020205020404" pitchFamily="49" charset="0"/>
              <a:buChar char="o"/>
            </a:pPr>
            <a:r>
              <a:rPr lang="en-CA" b="1" dirty="0">
                <a:latin typeface="Consolas" panose="020B0609020204030204" pitchFamily="49" charset="0"/>
              </a:rPr>
              <a:t>./</a:t>
            </a:r>
            <a:r>
              <a:rPr lang="en-CA" dirty="0"/>
              <a:t> refers to the current directory</a:t>
            </a:r>
          </a:p>
          <a:p>
            <a:pPr lvl="1">
              <a:buFont typeface="Courier New" panose="02070309020205020404" pitchFamily="49" charset="0"/>
              <a:buChar char="o"/>
            </a:pPr>
            <a:r>
              <a:rPr lang="en-CA" b="1" dirty="0">
                <a:latin typeface="Consolas" panose="020B0609020204030204" pitchFamily="49" charset="0"/>
              </a:rPr>
              <a:t>../</a:t>
            </a:r>
            <a:r>
              <a:rPr lang="en-CA" dirty="0"/>
              <a:t> refers to the parent directory</a:t>
            </a:r>
          </a:p>
        </p:txBody>
      </p:sp>
    </p:spTree>
    <p:extLst>
      <p:ext uri="{BB962C8B-B14F-4D97-AF65-F5344CB8AC3E}">
        <p14:creationId xmlns:p14="http://schemas.microsoft.com/office/powerpoint/2010/main" val="391389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79912" y="1255014"/>
            <a:ext cx="5256584" cy="3693000"/>
          </a:xfrm>
        </p:spPr>
        <p:txBody>
          <a:bodyPr>
            <a:normAutofit/>
          </a:bodyPr>
          <a:lstStyle/>
          <a:p>
            <a:r>
              <a:rPr lang="en-CA" dirty="0"/>
              <a:t>We are in one location within a file system at a time, that is </a:t>
            </a:r>
            <a:br>
              <a:rPr lang="en-CA" dirty="0">
                <a:solidFill>
                  <a:schemeClr val="tx2"/>
                </a:solidFill>
              </a:rPr>
            </a:br>
            <a:r>
              <a:rPr lang="en-CA" dirty="0">
                <a:solidFill>
                  <a:schemeClr val="tx2"/>
                </a:solidFill>
              </a:rPr>
              <a:t>the current directory</a:t>
            </a:r>
            <a:endParaRPr lang="en-CA" dirty="0"/>
          </a:p>
          <a:p>
            <a:r>
              <a:rPr lang="en-CA" dirty="0"/>
              <a:t>By default, any operations executed by the OS will occur </a:t>
            </a:r>
            <a:r>
              <a:rPr lang="en-CA" dirty="0">
                <a:solidFill>
                  <a:schemeClr val="tx2"/>
                </a:solidFill>
              </a:rPr>
              <a:t>within the </a:t>
            </a:r>
            <a:r>
              <a:rPr lang="en-CA" i="1" dirty="0">
                <a:solidFill>
                  <a:schemeClr val="tx2"/>
                </a:solidFill>
              </a:rPr>
              <a:t>current</a:t>
            </a:r>
            <a:r>
              <a:rPr lang="en-CA" dirty="0">
                <a:solidFill>
                  <a:schemeClr val="tx2"/>
                </a:solidFill>
              </a:rPr>
              <a:t> directory</a:t>
            </a:r>
            <a:r>
              <a:rPr lang="en-CA" dirty="0"/>
              <a:t>.</a:t>
            </a: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255014"/>
            <a:ext cx="3274988" cy="3429000"/>
          </a:xfrm>
          <a:prstGeom prst="rect">
            <a:avLst/>
          </a:prstGeom>
        </p:spPr>
      </p:pic>
      <p:sp>
        <p:nvSpPr>
          <p:cNvPr id="11" name="Title 1"/>
          <p:cNvSpPr>
            <a:spLocks noGrp="1"/>
          </p:cNvSpPr>
          <p:nvPr>
            <p:ph type="title"/>
          </p:nvPr>
        </p:nvSpPr>
        <p:spPr>
          <a:xfrm>
            <a:off x="251520" y="411510"/>
            <a:ext cx="8229600" cy="742950"/>
          </a:xfrm>
        </p:spPr>
        <p:txBody>
          <a:bodyPr>
            <a:normAutofit/>
          </a:bodyPr>
          <a:lstStyle/>
          <a:p>
            <a:r>
              <a:rPr lang="en-CA" dirty="0"/>
              <a:t>Absolute and Relative Paths</a:t>
            </a:r>
          </a:p>
        </p:txBody>
      </p:sp>
    </p:spTree>
    <p:extLst>
      <p:ext uri="{BB962C8B-B14F-4D97-AF65-F5344CB8AC3E}">
        <p14:creationId xmlns:p14="http://schemas.microsoft.com/office/powerpoint/2010/main" val="1853411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a:t>
            </a:r>
          </a:p>
        </p:txBody>
      </p:sp>
      <p:sp>
        <p:nvSpPr>
          <p:cNvPr id="5" name="Content Placeholder 4"/>
          <p:cNvSpPr>
            <a:spLocks noGrp="1"/>
          </p:cNvSpPr>
          <p:nvPr>
            <p:ph sz="half" idx="2"/>
          </p:nvPr>
        </p:nvSpPr>
        <p:spPr>
          <a:xfrm>
            <a:off x="3995936" y="1255014"/>
            <a:ext cx="4896544" cy="3538728"/>
          </a:xfrm>
        </p:spPr>
        <p:txBody>
          <a:bodyPr>
            <a:normAutofit lnSpcReduction="10000"/>
          </a:bodyPr>
          <a:lstStyle/>
          <a:p>
            <a:r>
              <a:rPr lang="en-CA" dirty="0"/>
              <a:t>The </a:t>
            </a:r>
            <a:r>
              <a:rPr lang="en-CA" dirty="0">
                <a:solidFill>
                  <a:schemeClr val="tx2"/>
                </a:solidFill>
              </a:rPr>
              <a:t>absolute</a:t>
            </a:r>
            <a:r>
              <a:rPr lang="en-CA" dirty="0"/>
              <a:t> path is </a:t>
            </a:r>
            <a:r>
              <a:rPr lang="en-CA" dirty="0">
                <a:solidFill>
                  <a:schemeClr val="tx2"/>
                </a:solidFill>
              </a:rPr>
              <a:t>consistent from the root</a:t>
            </a:r>
            <a:r>
              <a:rPr lang="en-CA" dirty="0"/>
              <a:t>.</a:t>
            </a:r>
          </a:p>
          <a:p>
            <a:r>
              <a:rPr lang="en-CA" i="1" dirty="0"/>
              <a:t>week1_notes.docx</a:t>
            </a:r>
            <a:r>
              <a:rPr lang="en-CA" dirty="0"/>
              <a:t> is in the absolute path </a:t>
            </a:r>
            <a:r>
              <a:rPr lang="en-CA" b="1" dirty="0">
                <a:latin typeface="Consolas" panose="020B0609020204030204" pitchFamily="49" charset="0"/>
              </a:rPr>
              <a:t>C:\Courses\CPR101\</a:t>
            </a:r>
          </a:p>
          <a:p>
            <a:r>
              <a:rPr lang="en-CA" dirty="0"/>
              <a:t>The </a:t>
            </a:r>
            <a:r>
              <a:rPr lang="en-CA" dirty="0">
                <a:solidFill>
                  <a:schemeClr val="tx2"/>
                </a:solidFill>
              </a:rPr>
              <a:t>absolute</a:t>
            </a:r>
            <a:r>
              <a:rPr lang="en-CA" dirty="0"/>
              <a:t> path is independent of </a:t>
            </a:r>
            <a:r>
              <a:rPr lang="en-CA" dirty="0">
                <a:solidFill>
                  <a:schemeClr val="tx2"/>
                </a:solidFill>
              </a:rPr>
              <a:t>the current directory</a:t>
            </a:r>
            <a:r>
              <a:rPr lang="en-CA" dirty="0"/>
              <a:t>.</a:t>
            </a: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154460"/>
            <a:ext cx="3768978" cy="3946220"/>
          </a:xfrm>
          <a:prstGeom prst="rect">
            <a:avLst/>
          </a:prstGeom>
        </p:spPr>
      </p:pic>
    </p:spTree>
    <p:extLst>
      <p:ext uri="{BB962C8B-B14F-4D97-AF65-F5344CB8AC3E}">
        <p14:creationId xmlns:p14="http://schemas.microsoft.com/office/powerpoint/2010/main" val="3062168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 (Cont’d)</a:t>
            </a:r>
          </a:p>
        </p:txBody>
      </p:sp>
      <p:sp>
        <p:nvSpPr>
          <p:cNvPr id="5" name="Content Placeholder 4"/>
          <p:cNvSpPr>
            <a:spLocks noGrp="1"/>
          </p:cNvSpPr>
          <p:nvPr>
            <p:ph sz="half" idx="2"/>
          </p:nvPr>
        </p:nvSpPr>
        <p:spPr>
          <a:xfrm>
            <a:off x="3707904" y="1255014"/>
            <a:ext cx="5184576" cy="3538728"/>
          </a:xfrm>
        </p:spPr>
        <p:txBody>
          <a:bodyPr>
            <a:normAutofit lnSpcReduction="10000"/>
          </a:bodyPr>
          <a:lstStyle/>
          <a:p>
            <a:r>
              <a:rPr lang="en-CA" dirty="0"/>
              <a:t>The </a:t>
            </a:r>
            <a:r>
              <a:rPr lang="en-CA" dirty="0">
                <a:solidFill>
                  <a:schemeClr val="tx2"/>
                </a:solidFill>
              </a:rPr>
              <a:t>relative</a:t>
            </a:r>
            <a:r>
              <a:rPr lang="en-CA" dirty="0"/>
              <a:t> path depends on the </a:t>
            </a:r>
            <a:r>
              <a:rPr lang="en-CA" dirty="0">
                <a:solidFill>
                  <a:schemeClr val="tx2"/>
                </a:solidFill>
              </a:rPr>
              <a:t>current </a:t>
            </a:r>
            <a:r>
              <a:rPr lang="en-CA" b="1" dirty="0">
                <a:solidFill>
                  <a:schemeClr val="tx2"/>
                </a:solidFill>
                <a:latin typeface="Consolas" panose="020B0609020204030204" pitchFamily="49" charset="0"/>
              </a:rPr>
              <a:t>.\</a:t>
            </a:r>
            <a:r>
              <a:rPr lang="en-CA" dirty="0">
                <a:solidFill>
                  <a:schemeClr val="tx2"/>
                </a:solidFill>
              </a:rPr>
              <a:t> </a:t>
            </a:r>
            <a:r>
              <a:rPr lang="en-CA" dirty="0"/>
              <a:t>and </a:t>
            </a:r>
            <a:r>
              <a:rPr lang="en-CA" dirty="0">
                <a:solidFill>
                  <a:schemeClr val="tx2"/>
                </a:solidFill>
              </a:rPr>
              <a:t>parent </a:t>
            </a:r>
            <a:r>
              <a:rPr lang="en-CA" b="1" dirty="0">
                <a:solidFill>
                  <a:schemeClr val="tx2"/>
                </a:solidFill>
                <a:latin typeface="Consolas" panose="020B0609020204030204" pitchFamily="49" charset="0"/>
              </a:rPr>
              <a:t>..\</a:t>
            </a:r>
            <a:r>
              <a:rPr lang="en-CA" b="1" dirty="0">
                <a:solidFill>
                  <a:schemeClr val="tx2"/>
                </a:solidFill>
              </a:rPr>
              <a:t> </a:t>
            </a:r>
            <a:r>
              <a:rPr lang="en-CA" dirty="0"/>
              <a:t>directories</a:t>
            </a:r>
            <a:r>
              <a:rPr lang="en-CA" dirty="0">
                <a:solidFill>
                  <a:schemeClr val="tx2"/>
                </a:solidFill>
              </a:rPr>
              <a:t>.</a:t>
            </a:r>
            <a:endParaRPr lang="en-CA" dirty="0">
              <a:solidFill>
                <a:srgbClr val="FF0000"/>
              </a:solidFill>
            </a:endParaRPr>
          </a:p>
          <a:p>
            <a:r>
              <a:rPr lang="en-CA" dirty="0"/>
              <a:t>relative to </a:t>
            </a:r>
            <a:br>
              <a:rPr lang="en-CA" dirty="0"/>
            </a:br>
            <a:r>
              <a:rPr lang="en-CA" dirty="0"/>
              <a:t> 	</a:t>
            </a:r>
            <a:r>
              <a:rPr lang="en-CA" b="1" dirty="0">
                <a:latin typeface="Consolas" panose="020B0609020204030204" pitchFamily="49" charset="0"/>
              </a:rPr>
              <a:t>.\IPC144</a:t>
            </a:r>
            <a:br>
              <a:rPr lang="en-CA" b="1" dirty="0">
                <a:latin typeface="Consolas" panose="020B0609020204030204" pitchFamily="49" charset="0"/>
              </a:rPr>
            </a:br>
            <a:r>
              <a:rPr lang="en-CA" i="1" dirty="0"/>
              <a:t>week1_notes.docx</a:t>
            </a:r>
            <a:r>
              <a:rPr lang="en-CA" dirty="0"/>
              <a:t> is in 		</a:t>
            </a:r>
            <a:r>
              <a:rPr lang="en-CA" b="1" dirty="0">
                <a:latin typeface="Consolas" panose="020B0609020204030204" pitchFamily="49" charset="0"/>
              </a:rPr>
              <a:t>..\CPR101\ </a:t>
            </a:r>
            <a:br>
              <a:rPr lang="en-CA" b="1" dirty="0"/>
            </a:br>
            <a:endParaRPr lang="en-CA" b="1" dirty="0">
              <a:latin typeface="Consolas" panose="020B0609020204030204" pitchFamily="49" charset="0"/>
            </a:endParaRP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5" y="1059582"/>
            <a:ext cx="3645011" cy="3816424"/>
          </a:xfrm>
          <a:prstGeom prst="rect">
            <a:avLst/>
          </a:prstGeom>
        </p:spPr>
      </p:pic>
    </p:spTree>
    <p:extLst>
      <p:ext uri="{BB962C8B-B14F-4D97-AF65-F5344CB8AC3E}">
        <p14:creationId xmlns:p14="http://schemas.microsoft.com/office/powerpoint/2010/main" val="2042887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Wildcards</a:t>
            </a:r>
          </a:p>
        </p:txBody>
      </p:sp>
      <p:sp>
        <p:nvSpPr>
          <p:cNvPr id="3" name="Content Placeholder 2"/>
          <p:cNvSpPr>
            <a:spLocks noGrp="1"/>
          </p:cNvSpPr>
          <p:nvPr>
            <p:ph idx="1"/>
          </p:nvPr>
        </p:nvSpPr>
        <p:spPr/>
        <p:txBody>
          <a:bodyPr>
            <a:normAutofit lnSpcReduction="10000"/>
          </a:bodyPr>
          <a:lstStyle/>
          <a:p>
            <a:r>
              <a:rPr lang="en-CA" dirty="0"/>
              <a:t>In file operations, we may want </a:t>
            </a:r>
            <a:r>
              <a:rPr lang="en-CA" dirty="0">
                <a:solidFill>
                  <a:schemeClr val="tx2"/>
                </a:solidFill>
              </a:rPr>
              <a:t>to access or work with multiple, similarly named files, or with files where we do not know the full filename</a:t>
            </a:r>
            <a:r>
              <a:rPr lang="en-CA" dirty="0"/>
              <a:t>.</a:t>
            </a:r>
            <a:endParaRPr lang="en-CA" dirty="0">
              <a:solidFill>
                <a:srgbClr val="FF0000"/>
              </a:solidFill>
            </a:endParaRPr>
          </a:p>
          <a:p>
            <a:r>
              <a:rPr lang="en-CA" dirty="0">
                <a:solidFill>
                  <a:schemeClr val="tx2"/>
                </a:solidFill>
              </a:rPr>
              <a:t>Use wildcards to help with this</a:t>
            </a:r>
            <a:r>
              <a:rPr lang="en-CA" dirty="0"/>
              <a:t>:</a:t>
            </a:r>
            <a:br>
              <a:rPr lang="en-CA" dirty="0"/>
            </a:br>
            <a:r>
              <a:rPr lang="en-CA" dirty="0"/>
              <a:t>   </a:t>
            </a:r>
            <a:r>
              <a:rPr lang="en-CA" b="1" dirty="0"/>
              <a:t>?</a:t>
            </a:r>
            <a:r>
              <a:rPr lang="en-CA" dirty="0"/>
              <a:t>	</a:t>
            </a:r>
            <a:r>
              <a:rPr lang="en-CA" dirty="0">
                <a:solidFill>
                  <a:schemeClr val="tx2"/>
                </a:solidFill>
              </a:rPr>
              <a:t>matches any single character</a:t>
            </a:r>
            <a:br>
              <a:rPr lang="en-CA" dirty="0"/>
            </a:br>
            <a:r>
              <a:rPr lang="en-CA" dirty="0"/>
              <a:t>   </a:t>
            </a:r>
            <a:r>
              <a:rPr lang="en-CA" b="1" dirty="0"/>
              <a:t>*	</a:t>
            </a:r>
            <a:r>
              <a:rPr lang="en-CA" dirty="0">
                <a:solidFill>
                  <a:schemeClr val="tx2"/>
                </a:solidFill>
              </a:rPr>
              <a:t>matches zero or more characters</a:t>
            </a:r>
          </a:p>
          <a:p>
            <a:r>
              <a:rPr lang="en-CA" b="1" dirty="0"/>
              <a:t>gloss*</a:t>
            </a:r>
            <a:r>
              <a:rPr lang="en-CA" dirty="0"/>
              <a:t> matches Glossary.txt, Glossary.doc, Glossy.doc</a:t>
            </a:r>
          </a:p>
          <a:p>
            <a:r>
              <a:rPr lang="en-CA" b="1" dirty="0"/>
              <a:t>gloss*.doc</a:t>
            </a:r>
            <a:r>
              <a:rPr lang="en-CA" dirty="0"/>
              <a:t> matches Glossary.doc and Glossy.doc</a:t>
            </a:r>
          </a:p>
          <a:p>
            <a:r>
              <a:rPr lang="en-CA" b="1" dirty="0" err="1"/>
              <a:t>gloss?.doc</a:t>
            </a:r>
            <a:r>
              <a:rPr lang="en-CA" b="1" dirty="0"/>
              <a:t> </a:t>
            </a:r>
            <a:r>
              <a:rPr lang="en-CA" dirty="0"/>
              <a:t>matches Glossy.doc but not Glossary.doc.</a:t>
            </a:r>
          </a:p>
          <a:p>
            <a:endParaRPr lang="en-CA" dirty="0"/>
          </a:p>
          <a:p>
            <a:endParaRPr lang="en-CA" dirty="0">
              <a:solidFill>
                <a:schemeClr val="tx2"/>
              </a:solidFill>
            </a:endParaRPr>
          </a:p>
        </p:txBody>
      </p:sp>
    </p:spTree>
    <p:extLst>
      <p:ext uri="{BB962C8B-B14F-4D97-AF65-F5344CB8AC3E}">
        <p14:creationId xmlns:p14="http://schemas.microsoft.com/office/powerpoint/2010/main" val="780113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Wildcards (Cont’d)</a:t>
            </a:r>
          </a:p>
        </p:txBody>
      </p:sp>
      <p:pic>
        <p:nvPicPr>
          <p:cNvPr id="7"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39551" y="1059581"/>
            <a:ext cx="3888433" cy="4071293"/>
          </a:xfrm>
        </p:spPr>
      </p:pic>
      <p:sp>
        <p:nvSpPr>
          <p:cNvPr id="8" name="Content Placeholder 4"/>
          <p:cNvSpPr txBox="1">
            <a:spLocks/>
          </p:cNvSpPr>
          <p:nvPr/>
        </p:nvSpPr>
        <p:spPr>
          <a:xfrm>
            <a:off x="4200906" y="1309894"/>
            <a:ext cx="4968552" cy="3538728"/>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CA" sz="2800" dirty="0"/>
              <a:t>From </a:t>
            </a:r>
            <a:r>
              <a:rPr lang="en-CA" sz="2800" b="1" dirty="0">
                <a:latin typeface="Consolas" panose="020B0609020204030204" pitchFamily="49" charset="0"/>
              </a:rPr>
              <a:t>.\CPR101\ </a:t>
            </a:r>
            <a:r>
              <a:rPr lang="en-CA" sz="2800" dirty="0"/>
              <a:t>which files are matched by</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.docx</a:t>
            </a:r>
          </a:p>
          <a:p>
            <a:pPr lvl="1">
              <a:lnSpc>
                <a:spcPct val="150000"/>
              </a:lnSpc>
              <a:buFont typeface="Courier New" panose="02070309020205020404" pitchFamily="49" charset="0"/>
              <a:buChar char="o"/>
            </a:pPr>
            <a:r>
              <a:rPr lang="en-CA" sz="2400" dirty="0">
                <a:latin typeface="Consolas" panose="020B0609020204030204" pitchFamily="49" charset="0"/>
              </a:rPr>
              <a:t>week2_screenshot</a:t>
            </a:r>
            <a:r>
              <a:rPr lang="en-CA" sz="2400" b="1" dirty="0">
                <a:latin typeface="Consolas" panose="020B0609020204030204" pitchFamily="49" charset="0"/>
              </a:rPr>
              <a:t>?</a:t>
            </a:r>
            <a:r>
              <a:rPr lang="en-CA" sz="2400" dirty="0">
                <a:latin typeface="Consolas" panose="020B0609020204030204" pitchFamily="49" charset="0"/>
              </a:rPr>
              <a:t>.jpg</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a:t>
            </a:r>
            <a:r>
              <a:rPr lang="en-CA" sz="2400" b="1" dirty="0">
                <a:latin typeface="Consolas" panose="020B0609020204030204" pitchFamily="49" charset="0"/>
              </a:rPr>
              <a:t>*</a:t>
            </a:r>
          </a:p>
          <a:p>
            <a:pPr lvl="1">
              <a:lnSpc>
                <a:spcPct val="150000"/>
              </a:lnSpc>
              <a:buFont typeface="Courier New" panose="02070309020205020404" pitchFamily="49" charset="0"/>
              <a:buChar char="o"/>
            </a:pPr>
            <a:r>
              <a:rPr lang="en-CA" sz="2400" b="1" dirty="0">
                <a:latin typeface="Consolas" panose="020B0609020204030204" pitchFamily="49" charset="0"/>
              </a:rPr>
              <a:t>*.*</a:t>
            </a:r>
          </a:p>
        </p:txBody>
      </p:sp>
    </p:spTree>
    <p:extLst>
      <p:ext uri="{BB962C8B-B14F-4D97-AF65-F5344CB8AC3E}">
        <p14:creationId xmlns:p14="http://schemas.microsoft.com/office/powerpoint/2010/main" val="1152359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91264" cy="3819872"/>
          </a:xfrm>
        </p:spPr>
        <p:txBody>
          <a:bodyPr>
            <a:normAutofit/>
          </a:bodyPr>
          <a:lstStyle/>
          <a:p>
            <a:r>
              <a:rPr lang="en-CA" dirty="0"/>
              <a:t>File Attributes (archive, hidden, read-only, system, compressed) tell the OS </a:t>
            </a:r>
            <a:r>
              <a:rPr lang="en-CA" dirty="0">
                <a:solidFill>
                  <a:schemeClr val="tx2"/>
                </a:solidFill>
              </a:rPr>
              <a:t>how to handle the file</a:t>
            </a:r>
            <a:r>
              <a:rPr lang="en-CA" dirty="0"/>
              <a:t>.</a:t>
            </a:r>
          </a:p>
          <a:p>
            <a:r>
              <a:rPr lang="en-CA" dirty="0"/>
              <a:t>Attributes can be </a:t>
            </a:r>
            <a:r>
              <a:rPr lang="en-CA" dirty="0">
                <a:solidFill>
                  <a:schemeClr val="tx2"/>
                </a:solidFill>
              </a:rPr>
              <a:t>set </a:t>
            </a:r>
            <a:r>
              <a:rPr lang="en-CA" u="sng" dirty="0">
                <a:solidFill>
                  <a:schemeClr val="tx2"/>
                </a:solidFill>
              </a:rPr>
              <a:t>on</a:t>
            </a:r>
            <a:r>
              <a:rPr lang="en-CA" dirty="0">
                <a:solidFill>
                  <a:schemeClr val="tx2"/>
                </a:solidFill>
              </a:rPr>
              <a:t> or </a:t>
            </a:r>
            <a:r>
              <a:rPr lang="en-CA" u="sng" dirty="0">
                <a:solidFill>
                  <a:schemeClr val="tx2"/>
                </a:solidFill>
              </a:rPr>
              <a:t>off</a:t>
            </a:r>
            <a:r>
              <a:rPr lang="en-CA" dirty="0"/>
              <a:t>.</a:t>
            </a:r>
          </a:p>
          <a:p>
            <a:r>
              <a:rPr lang="en-CA" dirty="0"/>
              <a:t>To check or set the attributes of a file or directory in File Explorer, right click the item and select </a:t>
            </a:r>
            <a:r>
              <a:rPr lang="en-CA" dirty="0">
                <a:solidFill>
                  <a:schemeClr val="tx2"/>
                </a:solidFill>
              </a:rPr>
              <a:t>Properties</a:t>
            </a:r>
            <a:r>
              <a:rPr lang="en-CA" dirty="0"/>
              <a:t>.</a:t>
            </a:r>
          </a:p>
          <a:p>
            <a:r>
              <a:rPr lang="en-CA" dirty="0">
                <a:solidFill>
                  <a:schemeClr val="tx2"/>
                </a:solidFill>
              </a:rPr>
              <a:t>read-only</a:t>
            </a:r>
            <a:r>
              <a:rPr lang="en-CA" dirty="0"/>
              <a:t> </a:t>
            </a:r>
            <a:r>
              <a:rPr lang="en-CA" b="1" u="sng" dirty="0"/>
              <a:t>on</a:t>
            </a:r>
            <a:r>
              <a:rPr lang="en-CA" dirty="0"/>
              <a:t> means the file cannot be changed</a:t>
            </a:r>
          </a:p>
          <a:p>
            <a:r>
              <a:rPr lang="en-CA" dirty="0">
                <a:solidFill>
                  <a:schemeClr val="tx2"/>
                </a:solidFill>
              </a:rPr>
              <a:t>archive:</a:t>
            </a:r>
            <a:r>
              <a:rPr lang="en-CA" dirty="0"/>
              <a:t> OS sets this attribute </a:t>
            </a:r>
            <a:r>
              <a:rPr lang="en-CA" b="1" u="sng" dirty="0"/>
              <a:t>on</a:t>
            </a:r>
            <a:r>
              <a:rPr lang="en-CA" dirty="0"/>
              <a:t> when a file is changed. Backup software must set this attribute </a:t>
            </a:r>
            <a:r>
              <a:rPr lang="en-CA" b="1" u="sng" dirty="0"/>
              <a:t>off</a:t>
            </a:r>
            <a:r>
              <a:rPr lang="en-CA" dirty="0"/>
              <a:t> upon a successful backup.</a:t>
            </a:r>
            <a:endParaRPr lang="en-CA" dirty="0">
              <a:solidFill>
                <a:srgbClr val="FF0000"/>
              </a:solidFill>
            </a:endParaRPr>
          </a:p>
          <a:p>
            <a:endParaRPr lang="en-CA" dirty="0">
              <a:solidFill>
                <a:srgbClr val="FF0000"/>
              </a:solidFill>
            </a:endParaRPr>
          </a:p>
        </p:txBody>
      </p:sp>
      <p:sp>
        <p:nvSpPr>
          <p:cNvPr id="7" name="Title 1"/>
          <p:cNvSpPr>
            <a:spLocks noGrp="1"/>
          </p:cNvSpPr>
          <p:nvPr>
            <p:ph type="title"/>
          </p:nvPr>
        </p:nvSpPr>
        <p:spPr>
          <a:xfrm>
            <a:off x="457200" y="400050"/>
            <a:ext cx="8229600" cy="742950"/>
          </a:xfrm>
        </p:spPr>
        <p:txBody>
          <a:bodyPr>
            <a:normAutofit/>
          </a:bodyPr>
          <a:lstStyle/>
          <a:p>
            <a:r>
              <a:rPr lang="en-CA" dirty="0"/>
              <a:t>File Attributes in Windows</a:t>
            </a:r>
            <a:endParaRPr lang="en-US" dirty="0"/>
          </a:p>
        </p:txBody>
      </p:sp>
    </p:spTree>
    <p:extLst>
      <p:ext uri="{BB962C8B-B14F-4D97-AF65-F5344CB8AC3E}">
        <p14:creationId xmlns:p14="http://schemas.microsoft.com/office/powerpoint/2010/main" val="154739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0" y="601951"/>
            <a:ext cx="2915816" cy="3492925"/>
          </a:xfrm>
        </p:spPr>
        <p:txBody>
          <a:bodyPr>
            <a:normAutofit fontScale="90000"/>
          </a:bodyPr>
          <a:lstStyle/>
          <a:p>
            <a:pPr algn="ctr"/>
            <a:r>
              <a:rPr lang="en-US" dirty="0"/>
              <a:t>Goals of Computer Principles for Programmers</a:t>
            </a:r>
          </a:p>
        </p:txBody>
      </p:sp>
      <p:pic>
        <p:nvPicPr>
          <p:cNvPr id="4" name="Picture 3">
            <a:extLst>
              <a:ext uri="{FF2B5EF4-FFF2-40B4-BE49-F238E27FC236}">
                <a16:creationId xmlns:a16="http://schemas.microsoft.com/office/drawing/2014/main" id="{59A62F32-3596-4BC2-B203-BD3E11970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54"/>
            <a:ext cx="5076056" cy="5202958"/>
          </a:xfrm>
          <a:prstGeom prst="rect">
            <a:avLst/>
          </a:prstGeom>
        </p:spPr>
      </p:pic>
      <p:sp>
        <p:nvSpPr>
          <p:cNvPr id="7" name="Rectangle 6">
            <a:extLst>
              <a:ext uri="{FF2B5EF4-FFF2-40B4-BE49-F238E27FC236}">
                <a16:creationId xmlns:a16="http://schemas.microsoft.com/office/drawing/2014/main" id="{D173635F-2D10-40B0-A800-ABD13749E867}"/>
              </a:ext>
            </a:extLst>
          </p:cNvPr>
          <p:cNvSpPr/>
          <p:nvPr/>
        </p:nvSpPr>
        <p:spPr>
          <a:xfrm rot="2809173">
            <a:off x="1269819" y="534211"/>
            <a:ext cx="2617798" cy="3936754"/>
          </a:xfrm>
          <a:prstGeom prst="rect">
            <a:avLst/>
          </a:prstGeom>
          <a:noFill/>
        </p:spPr>
        <p:txBody>
          <a:bodyPr wrap="none" lIns="91440" tIns="45720" rIns="91440" bIns="45720">
            <a:prstTxWarp prst="textCircle">
              <a:avLst>
                <a:gd name="adj" fmla="val 10900510"/>
              </a:avLst>
            </a:prstTxWarp>
            <a:spAutoFit/>
          </a:bodyPr>
          <a:lstStyle/>
          <a:p>
            <a:pPr algn="ctr"/>
            <a:r>
              <a:rPr lang="en-US" sz="3600" b="1" spc="50" dirty="0">
                <a:ln w="0">
                  <a:solidFill>
                    <a:schemeClr val="tx1"/>
                  </a:solidFill>
                </a:ln>
                <a:solidFill>
                  <a:schemeClr val="bg1"/>
                </a:solidFill>
                <a:effectLst>
                  <a:innerShdw blurRad="63500" dist="50800" dir="13500000">
                    <a:srgbClr val="000000">
                      <a:alpha val="50000"/>
                    </a:srgbClr>
                  </a:innerShdw>
                </a:effectLst>
              </a:rPr>
              <a:t>CP4P                                           CP4P</a:t>
            </a:r>
          </a:p>
          <a:p>
            <a:pPr algn="ctr"/>
            <a:endParaRPr lang="en-US" sz="3600" b="1" spc="50" dirty="0">
              <a:ln w="0">
                <a:solidFill>
                  <a:schemeClr val="tx1"/>
                </a:solidFill>
              </a:ln>
              <a:solidFill>
                <a:schemeClr val="bg1"/>
              </a:solidFill>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BE41A195-F812-48ED-B557-0D011E0C73CF}"/>
              </a:ext>
            </a:extLst>
          </p:cNvPr>
          <p:cNvSpPr/>
          <p:nvPr/>
        </p:nvSpPr>
        <p:spPr>
          <a:xfrm>
            <a:off x="2027477" y="2466424"/>
            <a:ext cx="2589171" cy="954107"/>
          </a:xfrm>
          <a:prstGeom prst="rect">
            <a:avLst/>
          </a:prstGeom>
          <a:noFill/>
          <a:effectLst>
            <a:glow rad="457200">
              <a:schemeClr val="tx1">
                <a:alpha val="0"/>
              </a:schemeClr>
            </a:glow>
          </a:effectLst>
        </p:spPr>
        <p:txBody>
          <a:bodyPr wrap="none" lIns="91440" tIns="45720" rIns="91440" bIns="45720">
            <a:spAutoFit/>
          </a:bodyPr>
          <a:lstStyle/>
          <a:p>
            <a:pPr algn="ctr"/>
            <a:r>
              <a:rPr lang="en-US" sz="28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rPr>
              <a:t>Programming</a:t>
            </a:r>
          </a:p>
          <a:p>
            <a:pPr algn="ctr"/>
            <a:r>
              <a:rPr lang="en-US" sz="28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rPr>
              <a:t>with C</a:t>
            </a:r>
            <a:endParaRPr lang="en-US" sz="2400" b="1" cap="none" spc="50" dirty="0">
              <a:ln w="0">
                <a:solidFill>
                  <a:schemeClr val="tx1"/>
                </a:solidFill>
              </a:ln>
              <a:solidFill>
                <a:schemeClr val="bg1"/>
              </a:solidFill>
              <a:effectLst>
                <a:glow rad="457200">
                  <a:schemeClr val="tx1">
                    <a:alpha val="0"/>
                  </a:schemeClr>
                </a:glow>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id="{288DD10B-DCA8-4EBE-BE00-104013CC2DCE}"/>
              </a:ext>
            </a:extLst>
          </p:cNvPr>
          <p:cNvSpPr/>
          <p:nvPr/>
        </p:nvSpPr>
        <p:spPr>
          <a:xfrm>
            <a:off x="1452462" y="897563"/>
            <a:ext cx="1175322" cy="954107"/>
          </a:xfrm>
          <a:prstGeom prst="rect">
            <a:avLst/>
          </a:prstGeom>
          <a:noFill/>
          <a:effectLst>
            <a:glow rad="228600">
              <a:schemeClr val="bg2">
                <a:lumMod val="50000"/>
                <a:alpha val="40000"/>
              </a:schemeClr>
            </a:glow>
          </a:effectLst>
        </p:spPr>
        <p:txBody>
          <a:bodyPr wrap="none" lIns="91440" tIns="45720" rIns="91440" bIns="45720">
            <a:spAutoFit/>
          </a:bodyPr>
          <a:lstStyle/>
          <a:p>
            <a:pPr algn="ctr"/>
            <a:r>
              <a:rPr lang="en-US" sz="2800" b="1"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rPr>
              <a:t>UNIX</a:t>
            </a:r>
            <a:br>
              <a:rPr lang="en-US" sz="2800" b="1"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rPr>
            </a:br>
            <a:r>
              <a:rPr lang="en-US" sz="2800" b="1"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rPr>
              <a:t>Linux</a:t>
            </a:r>
            <a:endParaRPr lang="en-US" sz="6600" b="1" cap="none" spc="50" dirty="0">
              <a:ln w="0">
                <a:solidFill>
                  <a:schemeClr val="tx1"/>
                </a:solidFill>
              </a:ln>
              <a:solidFill>
                <a:schemeClr val="bg1"/>
              </a:solidFill>
              <a:effectLst>
                <a:glow rad="228600">
                  <a:schemeClr val="accent3">
                    <a:satMod val="175000"/>
                    <a:alpha val="40000"/>
                  </a:schemeClr>
                </a:glow>
                <a:innerShdw blurRad="63500" dist="50800" dir="13500000">
                  <a:srgbClr val="000000">
                    <a:alpha val="50000"/>
                  </a:srgbClr>
                </a:innerShdw>
              </a:effectLst>
            </a:endParaRPr>
          </a:p>
        </p:txBody>
      </p:sp>
    </p:spTree>
    <p:extLst>
      <p:ext uri="{BB962C8B-B14F-4D97-AF65-F5344CB8AC3E}">
        <p14:creationId xmlns:p14="http://schemas.microsoft.com/office/powerpoint/2010/main" val="346728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339502"/>
            <a:ext cx="8363272" cy="742950"/>
          </a:xfrm>
        </p:spPr>
        <p:txBody>
          <a:bodyPr>
            <a:normAutofit/>
          </a:bodyPr>
          <a:lstStyle/>
          <a:p>
            <a:pPr algn="ctr"/>
            <a:r>
              <a:rPr lang="en-US" dirty="0"/>
              <a:t>Ultimate Goal of CP4P</a:t>
            </a:r>
          </a:p>
        </p:txBody>
      </p:sp>
      <p:sp>
        <p:nvSpPr>
          <p:cNvPr id="4" name="Rectangle 3"/>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26FA58-EBCB-48D3-8A53-C1ED1C8BC628}"/>
              </a:ext>
            </a:extLst>
          </p:cNvPr>
          <p:cNvSpPr txBox="1"/>
          <p:nvPr/>
        </p:nvSpPr>
        <p:spPr>
          <a:xfrm>
            <a:off x="4211960" y="1774329"/>
            <a:ext cx="4851714" cy="2554545"/>
          </a:xfrm>
          <a:prstGeom prst="rect">
            <a:avLst/>
          </a:prstGeom>
          <a:noFill/>
        </p:spPr>
        <p:txBody>
          <a:bodyPr wrap="square" rtlCol="0">
            <a:spAutoFit/>
          </a:bodyPr>
          <a:lstStyle/>
          <a:p>
            <a:r>
              <a:rPr lang="en-US" sz="4000" spc="-100" dirty="0">
                <a:solidFill>
                  <a:schemeClr val="tx2"/>
                </a:solidFill>
                <a:latin typeface="Franklin Gothic Demi" pitchFamily="34" charset="0"/>
                <a:ea typeface="+mj-ea"/>
                <a:cs typeface="+mj-cs"/>
              </a:rPr>
              <a:t>Know ICT terminology and concepts so you can nod expressively during a job interview.</a:t>
            </a:r>
            <a:endParaRPr lang="en-CA" sz="4000" spc="-100" dirty="0">
              <a:solidFill>
                <a:schemeClr val="tx2"/>
              </a:solidFill>
              <a:latin typeface="Franklin Gothic Demi" pitchFamily="34" charset="0"/>
              <a:ea typeface="+mj-ea"/>
              <a:cs typeface="+mj-cs"/>
            </a:endParaRPr>
          </a:p>
        </p:txBody>
      </p:sp>
      <p:pic>
        <p:nvPicPr>
          <p:cNvPr id="5" name="Picture 2" descr="Image result for job interview cartoon">
            <a:extLst>
              <a:ext uri="{FF2B5EF4-FFF2-40B4-BE49-F238E27FC236}">
                <a16:creationId xmlns:a16="http://schemas.microsoft.com/office/drawing/2014/main" id="{8A449F0F-A592-4789-BD58-31E56DD1F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84" y="1508652"/>
            <a:ext cx="3918416" cy="343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07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Goals of CP4P </a:t>
            </a:r>
            <a:endParaRPr lang="en-CA" dirty="0"/>
          </a:p>
        </p:txBody>
      </p:sp>
      <p:sp>
        <p:nvSpPr>
          <p:cNvPr id="5" name="Content Placeholder 4"/>
          <p:cNvSpPr>
            <a:spLocks noGrp="1"/>
          </p:cNvSpPr>
          <p:nvPr>
            <p:ph sz="half" idx="1"/>
          </p:nvPr>
        </p:nvSpPr>
        <p:spPr>
          <a:xfrm>
            <a:off x="457200" y="1255014"/>
            <a:ext cx="8229600" cy="3538728"/>
          </a:xfrm>
        </p:spPr>
        <p:txBody>
          <a:bodyPr>
            <a:normAutofit fontScale="92500"/>
          </a:bodyPr>
          <a:lstStyle/>
          <a:p>
            <a:pPr marL="0" indent="0" algn="ctr">
              <a:buNone/>
            </a:pPr>
            <a:r>
              <a:rPr lang="en-CA" dirty="0"/>
              <a:t>Professional programmers do more than just code.</a:t>
            </a:r>
          </a:p>
          <a:p>
            <a:pPr lvl="1"/>
            <a:r>
              <a:rPr lang="en-US" sz="2500" dirty="0">
                <a:solidFill>
                  <a:schemeClr val="tx2"/>
                </a:solidFill>
              </a:rPr>
              <a:t>Know current trends and concepts of Computer Systems</a:t>
            </a:r>
          </a:p>
          <a:p>
            <a:pPr lvl="1"/>
            <a:r>
              <a:rPr lang="en-CA" sz="2500" dirty="0"/>
              <a:t>Problem identification, solving, and </a:t>
            </a:r>
            <a:r>
              <a:rPr lang="en-CA" sz="2500" i="1" dirty="0"/>
              <a:t>communication</a:t>
            </a:r>
          </a:p>
          <a:p>
            <a:pPr lvl="1"/>
            <a:r>
              <a:rPr lang="en-CA" dirty="0"/>
              <a:t>Have facility with IDEs, different User Interfaces, Number Systems, File Compression, Backups, Versioning, Networks &amp; Cloud Computing, Security, Project Management.</a:t>
            </a:r>
          </a:p>
          <a:p>
            <a:pPr lvl="1"/>
            <a:r>
              <a:rPr lang="en-CA" dirty="0"/>
              <a:t>Know of Licensing, Regulations, Intellectual Property (IP).</a:t>
            </a:r>
          </a:p>
          <a:p>
            <a:pPr lvl="1"/>
            <a:r>
              <a:rPr lang="en-US" sz="2500" dirty="0">
                <a:solidFill>
                  <a:schemeClr val="tx2"/>
                </a:solidFill>
              </a:rPr>
              <a:t>Windows operating system (OS) is used as a template</a:t>
            </a:r>
            <a:endParaRPr lang="en-CA" dirty="0"/>
          </a:p>
        </p:txBody>
      </p:sp>
    </p:spTree>
    <p:extLst>
      <p:ext uri="{BB962C8B-B14F-4D97-AF65-F5344CB8AC3E}">
        <p14:creationId xmlns:p14="http://schemas.microsoft.com/office/powerpoint/2010/main" val="257177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Format and Evaluation</a:t>
            </a:r>
          </a:p>
        </p:txBody>
      </p:sp>
      <p:sp>
        <p:nvSpPr>
          <p:cNvPr id="3" name="Rectangle 2"/>
          <p:cNvSpPr/>
          <p:nvPr/>
        </p:nvSpPr>
        <p:spPr>
          <a:xfrm>
            <a:off x="0" y="1338979"/>
            <a:ext cx="9144000" cy="3867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spc="-100" dirty="0">
                <a:solidFill>
                  <a:srgbClr val="465E9C"/>
                </a:solidFill>
                <a:latin typeface="Franklin Gothic Demi" pitchFamily="34" charset="0"/>
              </a:rPr>
              <a:t>Quiz on previous week’s concepts</a:t>
            </a:r>
          </a:p>
          <a:p>
            <a:pPr algn="ctr"/>
            <a:r>
              <a:rPr lang="en-CA" sz="4000" spc="-100" dirty="0">
                <a:solidFill>
                  <a:srgbClr val="465E9C"/>
                </a:solidFill>
                <a:latin typeface="Franklin Gothic Demi" pitchFamily="34" charset="0"/>
              </a:rPr>
              <a:t>ICT News of the Week</a:t>
            </a:r>
            <a:endParaRPr lang="en-US" sz="4000" dirty="0"/>
          </a:p>
          <a:p>
            <a:pPr algn="ctr"/>
            <a:r>
              <a:rPr lang="en-US" sz="4000" spc="-100" dirty="0">
                <a:solidFill>
                  <a:srgbClr val="465E9C"/>
                </a:solidFill>
                <a:latin typeface="Franklin Gothic Demi" pitchFamily="34" charset="0"/>
              </a:rPr>
              <a:t>Weekly Lecture &amp; Activity</a:t>
            </a:r>
          </a:p>
          <a:p>
            <a:pPr algn="ctr"/>
            <a:r>
              <a:rPr lang="en-US" sz="4000" spc="-100" dirty="0">
                <a:solidFill>
                  <a:srgbClr val="465E9C"/>
                </a:solidFill>
                <a:latin typeface="Franklin Gothic Demi" pitchFamily="34" charset="0"/>
                <a:ea typeface="+mj-ea"/>
                <a:cs typeface="+mj-cs"/>
              </a:rPr>
              <a:t>Final Assignment – Groupwork</a:t>
            </a:r>
            <a:endParaRPr lang="en-CA" sz="4000" spc="-100" dirty="0">
              <a:solidFill>
                <a:srgbClr val="465E9C"/>
              </a:solidFill>
              <a:latin typeface="Franklin Gothic Demi" pitchFamily="34" charset="0"/>
              <a:ea typeface="+mj-ea"/>
              <a:cs typeface="+mj-cs"/>
            </a:endParaRPr>
          </a:p>
          <a:p>
            <a:pPr algn="ctr"/>
            <a:endParaRPr lang="en-CA" sz="4000" spc="-100" dirty="0">
              <a:solidFill>
                <a:srgbClr val="465E9C"/>
              </a:solidFill>
              <a:latin typeface="Franklin Gothic Demi" pitchFamily="34" charset="0"/>
            </a:endParaRPr>
          </a:p>
        </p:txBody>
      </p:sp>
    </p:spTree>
    <p:extLst>
      <p:ext uri="{BB962C8B-B14F-4D97-AF65-F5344CB8AC3E}">
        <p14:creationId xmlns:p14="http://schemas.microsoft.com/office/powerpoint/2010/main" val="239052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Weekly Quiz</a:t>
            </a:r>
          </a:p>
        </p:txBody>
      </p:sp>
      <p:sp>
        <p:nvSpPr>
          <p:cNvPr id="4" name="Content Placeholder 3"/>
          <p:cNvSpPr>
            <a:spLocks noGrp="1"/>
          </p:cNvSpPr>
          <p:nvPr>
            <p:ph idx="1"/>
          </p:nvPr>
        </p:nvSpPr>
        <p:spPr>
          <a:xfrm>
            <a:off x="251520" y="1203598"/>
            <a:ext cx="5338936" cy="3543300"/>
          </a:xfrm>
        </p:spPr>
        <p:txBody>
          <a:bodyPr>
            <a:normAutofit/>
          </a:bodyPr>
          <a:lstStyle/>
          <a:p>
            <a:r>
              <a:rPr lang="en-CA" dirty="0"/>
              <a:t>Class begins with a 15-minute quiz </a:t>
            </a:r>
            <a:br>
              <a:rPr lang="en-CA" dirty="0"/>
            </a:br>
            <a:r>
              <a:rPr lang="en-CA" dirty="0"/>
              <a:t>on last week's topic and activity.</a:t>
            </a:r>
          </a:p>
          <a:p>
            <a:r>
              <a:rPr lang="en-CA" dirty="0"/>
              <a:t>Done </a:t>
            </a:r>
            <a:r>
              <a:rPr lang="en-CA" dirty="0">
                <a:solidFill>
                  <a:schemeClr val="tx2"/>
                </a:solidFill>
              </a:rPr>
              <a:t>on-time</a:t>
            </a:r>
            <a:r>
              <a:rPr lang="en-CA" dirty="0"/>
              <a:t> and </a:t>
            </a:r>
            <a:r>
              <a:rPr lang="en-CA" dirty="0">
                <a:solidFill>
                  <a:schemeClr val="tx2"/>
                </a:solidFill>
              </a:rPr>
              <a:t>in class</a:t>
            </a:r>
            <a:endParaRPr lang="en-CA" dirty="0"/>
          </a:p>
          <a:p>
            <a:r>
              <a:rPr lang="en-CA" b="1" dirty="0"/>
              <a:t>10</a:t>
            </a:r>
            <a:r>
              <a:rPr lang="en-CA" dirty="0"/>
              <a:t> quizzes, </a:t>
            </a:r>
            <a:r>
              <a:rPr lang="en-CA" b="1" dirty="0">
                <a:solidFill>
                  <a:schemeClr val="tx2"/>
                </a:solidFill>
              </a:rPr>
              <a:t>best 8</a:t>
            </a:r>
            <a:r>
              <a:rPr lang="en-CA" b="1" dirty="0"/>
              <a:t> </a:t>
            </a:r>
            <a:r>
              <a:rPr lang="en-CA" dirty="0"/>
              <a:t>count</a:t>
            </a:r>
          </a:p>
          <a:p>
            <a:r>
              <a:rPr lang="en-CA" dirty="0"/>
              <a:t>40% of course grading, </a:t>
            </a:r>
            <a:r>
              <a:rPr lang="en-CA" dirty="0">
                <a:solidFill>
                  <a:schemeClr val="tx2"/>
                </a:solidFill>
              </a:rPr>
              <a:t>5% each</a:t>
            </a:r>
            <a:r>
              <a:rPr lang="en-CA" dirty="0"/>
              <a:t>.</a:t>
            </a:r>
          </a:p>
          <a:p>
            <a:pPr lvl="1"/>
            <a:r>
              <a:rPr lang="en-CA" dirty="0"/>
              <a:t>When life happens, you have options. You can ignore two quizzes.</a:t>
            </a:r>
          </a:p>
          <a:p>
            <a:pPr marL="0" indent="0">
              <a:buNone/>
            </a:pP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239251"/>
            <a:ext cx="2894170" cy="2895586"/>
          </a:xfrm>
          <a:prstGeom prst="rect">
            <a:avLst/>
          </a:prstGeom>
        </p:spPr>
      </p:pic>
    </p:spTree>
    <p:extLst>
      <p:ext uri="{BB962C8B-B14F-4D97-AF65-F5344CB8AC3E}">
        <p14:creationId xmlns:p14="http://schemas.microsoft.com/office/powerpoint/2010/main" val="1636610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4">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344675"/>
      </a:hlink>
      <a:folHlink>
        <a:srgbClr val="344675"/>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28971</TotalTime>
  <Words>7097</Words>
  <Application>Microsoft Office PowerPoint</Application>
  <PresentationFormat>On-screen Show (16:9)</PresentationFormat>
  <Paragraphs>765</Paragraphs>
  <Slides>48</Slides>
  <Notes>48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48</vt:i4>
      </vt:variant>
    </vt:vector>
  </HeadingPairs>
  <TitlesOfParts>
    <vt:vector size="57" baseType="lpstr">
      <vt:lpstr>Arial</vt:lpstr>
      <vt:lpstr>Arial Narrow</vt:lpstr>
      <vt:lpstr>Calibri</vt:lpstr>
      <vt:lpstr>Consolas</vt:lpstr>
      <vt:lpstr>Courier New</vt:lpstr>
      <vt:lpstr>Franklin Gothic Demi</vt:lpstr>
      <vt:lpstr>Webdings</vt:lpstr>
      <vt:lpstr>Clarity</vt:lpstr>
      <vt:lpstr>Custom Design</vt:lpstr>
      <vt:lpstr>Computer Principles for Programmers</vt:lpstr>
      <vt:lpstr>Agenda</vt:lpstr>
      <vt:lpstr>Agenda</vt:lpstr>
      <vt:lpstr>Agenda</vt:lpstr>
      <vt:lpstr>Goals of Computer Principles for Programmers</vt:lpstr>
      <vt:lpstr>Ultimate Goal of CP4P</vt:lpstr>
      <vt:lpstr>Goals of CP4P </vt:lpstr>
      <vt:lpstr>Course Format and Evaluation</vt:lpstr>
      <vt:lpstr>Weekly Quiz</vt:lpstr>
      <vt:lpstr>ICT News of the Week</vt:lpstr>
      <vt:lpstr>Weekly Lecture</vt:lpstr>
      <vt:lpstr>Weekly Activity</vt:lpstr>
      <vt:lpstr>Final Assignment</vt:lpstr>
      <vt:lpstr>Graded Work</vt:lpstr>
      <vt:lpstr>What steps you should take for success in this course — or any course? </vt:lpstr>
      <vt:lpstr>Steps For Success…not goals, process.</vt:lpstr>
      <vt:lpstr>Curve of Forgetting,  Sine Wave of Remembering</vt:lpstr>
      <vt:lpstr>Our School of ICT has found…</vt:lpstr>
      <vt:lpstr>For later…</vt:lpstr>
      <vt:lpstr>If you had it all, where would you put it? </vt:lpstr>
      <vt:lpstr>Computer Storage</vt:lpstr>
      <vt:lpstr>Persistent storage device types </vt:lpstr>
      <vt:lpstr>Persistent storage device types </vt:lpstr>
      <vt:lpstr>Persistent storage device types </vt:lpstr>
      <vt:lpstr>Persistent storage devices historically</vt:lpstr>
      <vt:lpstr>OS mounts a storage device to a Drive</vt:lpstr>
      <vt:lpstr>What is a File? What is Data? </vt:lpstr>
      <vt:lpstr>Data format == meaning</vt:lpstr>
      <vt:lpstr>What is a Folder/Directory?</vt:lpstr>
      <vt:lpstr>Path and Filename structure</vt:lpstr>
      <vt:lpstr>File Extensions</vt:lpstr>
      <vt:lpstr>Some Common File Extensions</vt:lpstr>
      <vt:lpstr>Directory Structures, Parent-Child Directories</vt:lpstr>
      <vt:lpstr>Proper Naming Conventions</vt:lpstr>
      <vt:lpstr>Proper Naming Contentions</vt:lpstr>
      <vt:lpstr>Common File/Folder Operations</vt:lpstr>
      <vt:lpstr>Visual Studio demo and activity</vt:lpstr>
      <vt:lpstr>Notes</vt:lpstr>
      <vt:lpstr>Persistent storage device architectures</vt:lpstr>
      <vt:lpstr>What is a Character?</vt:lpstr>
      <vt:lpstr>What are Reserved Characters?</vt:lpstr>
      <vt:lpstr>More About Directory Structures</vt:lpstr>
      <vt:lpstr>Absolute and Relative Paths</vt:lpstr>
      <vt:lpstr>Absolute and Relative Paths</vt:lpstr>
      <vt:lpstr>Absolute and Relative Paths (Cont’d)</vt:lpstr>
      <vt:lpstr>Wildcards</vt:lpstr>
      <vt:lpstr>Wildcards (Cont’d)</vt:lpstr>
      <vt:lpstr>File Attributes in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Candice</dc:creator>
  <cp:lastModifiedBy>Tim McKenna</cp:lastModifiedBy>
  <cp:revision>795</cp:revision>
  <cp:lastPrinted>2019-05-07T05:17:45Z</cp:lastPrinted>
  <dcterms:created xsi:type="dcterms:W3CDTF">2016-05-30T19:06:58Z</dcterms:created>
  <dcterms:modified xsi:type="dcterms:W3CDTF">2020-01-15T16:39:46Z</dcterms:modified>
</cp:coreProperties>
</file>