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17.jpg" ContentType="image/png"/>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8"/>
  </p:notesMasterIdLst>
  <p:sldIdLst>
    <p:sldId id="256" r:id="rId2"/>
    <p:sldId id="339" r:id="rId3"/>
    <p:sldId id="387" r:id="rId4"/>
    <p:sldId id="341" r:id="rId5"/>
    <p:sldId id="380" r:id="rId6"/>
    <p:sldId id="386" r:id="rId7"/>
    <p:sldId id="324" r:id="rId8"/>
    <p:sldId id="365" r:id="rId9"/>
    <p:sldId id="366" r:id="rId10"/>
    <p:sldId id="381" r:id="rId11"/>
    <p:sldId id="447" r:id="rId12"/>
    <p:sldId id="448" r:id="rId13"/>
    <p:sldId id="367" r:id="rId14"/>
    <p:sldId id="368" r:id="rId15"/>
    <p:sldId id="357" r:id="rId16"/>
    <p:sldId id="369" r:id="rId17"/>
    <p:sldId id="358" r:id="rId18"/>
    <p:sldId id="371" r:id="rId19"/>
    <p:sldId id="445" r:id="rId20"/>
    <p:sldId id="370" r:id="rId21"/>
    <p:sldId id="359" r:id="rId22"/>
    <p:sldId id="383" r:id="rId23"/>
    <p:sldId id="443" r:id="rId24"/>
    <p:sldId id="372" r:id="rId25"/>
    <p:sldId id="446" r:id="rId26"/>
    <p:sldId id="449" r:id="rId27"/>
    <p:sldId id="360" r:id="rId28"/>
    <p:sldId id="374" r:id="rId29"/>
    <p:sldId id="361" r:id="rId30"/>
    <p:sldId id="376" r:id="rId31"/>
    <p:sldId id="363" r:id="rId32"/>
    <p:sldId id="379" r:id="rId33"/>
    <p:sldId id="362" r:id="rId34"/>
    <p:sldId id="377" r:id="rId35"/>
    <p:sldId id="378" r:id="rId36"/>
    <p:sldId id="340"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7588" autoAdjust="0"/>
  </p:normalViewPr>
  <p:slideViewPr>
    <p:cSldViewPr>
      <p:cViewPr varScale="1">
        <p:scale>
          <a:sx n="31" d="100"/>
          <a:sy n="31" d="100"/>
        </p:scale>
        <p:origin x="2220" y="42"/>
      </p:cViewPr>
      <p:guideLst>
        <p:guide orient="horz" pos="1620"/>
        <p:guide pos="2880"/>
      </p:guideLst>
    </p:cSldViewPr>
  </p:slideViewPr>
  <p:notesTextViewPr>
    <p:cViewPr>
      <p:scale>
        <a:sx n="1" d="1"/>
        <a:sy n="1" d="1"/>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5/26/2020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witter.com/pjveal/status/287995557753004033?lang=e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ime.com/5594360/what-to-know-about-5g/"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medium.com/datadriveninvestor/is-5g-friend-or-foe-for-autonomous-vehicle-72ee70800031" TargetMode="External"/><Relationship Id="rId4" Type="http://schemas.openxmlformats.org/officeDocument/2006/relationships/hyperlink" Target="https://www.digitaltrends.com/mobile/5g-vs-4g/"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zdnet.com/" TargetMode="External"/><Relationship Id="rId13" Type="http://schemas.openxmlformats.org/officeDocument/2006/relationships/hyperlink" Target="http://mashable.com/" TargetMode="External"/><Relationship Id="rId18" Type="http://schemas.openxmlformats.org/officeDocument/2006/relationships/hyperlink" Target="http://www.techradar.com/" TargetMode="External"/><Relationship Id="rId3" Type="http://schemas.openxmlformats.org/officeDocument/2006/relationships/hyperlink" Target="http://www.techmeme.com/" TargetMode="External"/><Relationship Id="rId7" Type="http://schemas.openxmlformats.org/officeDocument/2006/relationships/hyperlink" Target="http://www.cnet.com/" TargetMode="External"/><Relationship Id="rId12" Type="http://schemas.openxmlformats.org/officeDocument/2006/relationships/hyperlink" Target="http://gizmodo.com/" TargetMode="External"/><Relationship Id="rId17" Type="http://schemas.openxmlformats.org/officeDocument/2006/relationships/hyperlink" Target="http://techcrunch.com/" TargetMode="External"/><Relationship Id="rId2" Type="http://schemas.openxmlformats.org/officeDocument/2006/relationships/slide" Target="../slides/slide2.xml"/><Relationship Id="rId16" Type="http://schemas.openxmlformats.org/officeDocument/2006/relationships/hyperlink" Target="http://www.theverge.com/" TargetMode="External"/><Relationship Id="rId1" Type="http://schemas.openxmlformats.org/officeDocument/2006/relationships/notesMaster" Target="../notesMasters/notesMaster1.xml"/><Relationship Id="rId6" Type="http://schemas.openxmlformats.org/officeDocument/2006/relationships/hyperlink" Target="https://www.technowize.com/" TargetMode="External"/><Relationship Id="rId11" Type="http://schemas.openxmlformats.org/officeDocument/2006/relationships/hyperlink" Target="http://gigaom.com/" TargetMode="External"/><Relationship Id="rId5" Type="http://schemas.openxmlformats.org/officeDocument/2006/relationships/hyperlink" Target="http://arstechnica.com/" TargetMode="External"/><Relationship Id="rId15" Type="http://schemas.openxmlformats.org/officeDocument/2006/relationships/hyperlink" Target="http://thenextweb.com/" TargetMode="External"/><Relationship Id="rId10" Type="http://schemas.openxmlformats.org/officeDocument/2006/relationships/hyperlink" Target="http://www.engadget.com/" TargetMode="External"/><Relationship Id="rId4" Type="http://schemas.openxmlformats.org/officeDocument/2006/relationships/hyperlink" Target="http://slashdot.org/" TargetMode="External"/><Relationship Id="rId9" Type="http://schemas.openxmlformats.org/officeDocument/2006/relationships/hyperlink" Target="http://www.digitaltrends.com/" TargetMode="External"/><Relationship Id="rId14" Type="http://schemas.openxmlformats.org/officeDocument/2006/relationships/hyperlink" Target="http://www.readwriteweb.com/"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wareengineeringdaily.com/2018/09/14/edge-computing-and-the-future-of-the-clou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explainxkcd.com/wiki/index.php/2141:_UI_vs_U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ic.gc.ca/eic/site/cipointernet-internetopic.nsf/eng/wr03915.html?Open&amp;wt_src=cipo-cpyrght-main&amp;wt_cxt=apply"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3864205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10 types of people in the world: </a:t>
            </a:r>
          </a:p>
          <a:p>
            <a:r>
              <a:rPr lang="en-CA" dirty="0"/>
              <a:t>01 those who know ternary, </a:t>
            </a:r>
          </a:p>
          <a:p>
            <a:r>
              <a:rPr lang="en-CA" dirty="0"/>
              <a:t>10 those who don't, </a:t>
            </a:r>
          </a:p>
          <a:p>
            <a:r>
              <a:rPr lang="en-CA" dirty="0"/>
              <a:t>11 and those who thought this was going to be a binary joke</a:t>
            </a: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8339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82202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10 types of people in the world: </a:t>
            </a:r>
          </a:p>
          <a:p>
            <a:r>
              <a:rPr lang="en-CA" dirty="0"/>
              <a:t>01 those who know ternary, </a:t>
            </a:r>
          </a:p>
          <a:p>
            <a:r>
              <a:rPr lang="en-CA" dirty="0"/>
              <a:t>10 those who don't, </a:t>
            </a:r>
          </a:p>
          <a:p>
            <a:r>
              <a:rPr lang="en-CA" dirty="0"/>
              <a:t>11 and those who thought this was going to be a binary joke</a:t>
            </a:r>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1687873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number systems are for computers’ internal representation of numbers. </a:t>
            </a:r>
          </a:p>
          <a:p>
            <a:r>
              <a:rPr lang="en-US" dirty="0"/>
              <a:t>Decimal symbols output by computers are for humans.</a:t>
            </a:r>
          </a:p>
          <a:p>
            <a:r>
              <a:rPr lang="en-US" dirty="0"/>
              <a:t>The two are very different as far as programmers are concerned.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early computers 1945-1960 used DECIMAL arithmetic logic units (ALU). By the end of the 1960s, all computers were using binary ALUs because they were cheaper and faster than decimal ALUs. Programmers had to suck it up and started thinking, “Will this integer ever be bigger than 37,767?” and “What do I do when I need a value between zero and one? There is no 0.5 in binary!” Floating point numbers </a:t>
            </a:r>
            <a:r>
              <a:rPr lang="en-US" i="1" dirty="0"/>
              <a:t>estimate</a:t>
            </a:r>
            <a:r>
              <a:rPr lang="en-US" i="0" dirty="0"/>
              <a:t> decimal place values – very bad for financial applications. Integers are accurate but they don't have fractional decimal places. We'll tell you what to do in Week 5.</a:t>
            </a:r>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226459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https://en.wikipedia.org/wiki/List_of_version_control_software</a:t>
            </a:r>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1916344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kern="1200" dirty="0">
                <a:solidFill>
                  <a:schemeClr val="tx1"/>
                </a:solidFill>
                <a:effectLst/>
                <a:latin typeface="+mn-lt"/>
                <a:ea typeface="+mn-ea"/>
                <a:cs typeface="+mn-cs"/>
              </a:rPr>
              <a:t>Where does your program run? Nope, nope, nope. It runs on the User – that’s where the meaning is, the purpose, the benefit. Otherwise your program is just compiled code run by an OS on a chunk of silicon. Programs are for solving people's problems, not for chewing up CPU cycles. </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a:t>
            </a:r>
            <a:r>
              <a:rPr lang="en-CA" sz="1200" b="0" i="0" kern="1200" dirty="0">
                <a:solidFill>
                  <a:schemeClr val="tx1"/>
                </a:solidFill>
                <a:effectLst/>
                <a:latin typeface="+mn-lt"/>
                <a:ea typeface="+mn-ea"/>
                <a:cs typeface="+mn-cs"/>
              </a:rPr>
              <a:t>hen does a music become music? When it is written down in a score? Notes written on a staff are not much different from programming source code. A program run on a computer is similar to a musical score being played on an instrument. Neither becomes meaningful until people experience it.</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3561307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4: about programming and systems</a:t>
            </a:r>
          </a:p>
          <a:p>
            <a:r>
              <a:rPr lang="en-US" dirty="0"/>
              <a:t>Week 6: the context and environment in which your programs run.</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57042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665156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https://as.reddit.com/r/AskReddit/comments/15yaap/if_someone_from_the_1950s_suddenly_appeared_today/ (</a:t>
            </a:r>
            <a:r>
              <a:rPr lang="nn-NO" sz="1200" b="0" i="0" kern="1200" dirty="0">
                <a:solidFill>
                  <a:schemeClr val="tx1"/>
                </a:solidFill>
                <a:effectLst/>
                <a:latin typeface="+mn-lt"/>
                <a:ea typeface="+mn-ea"/>
                <a:cs typeface="+mn-cs"/>
              </a:rPr>
              <a:t>Fri Jan 4, 2013</a:t>
            </a:r>
            <a:r>
              <a:rPr lang="en-CA" dirty="0"/>
              <a:t>)</a:t>
            </a:r>
          </a:p>
          <a:p>
            <a:pPr marL="0" indent="0">
              <a:buNone/>
            </a:pPr>
            <a:r>
              <a:rPr lang="en-CA" i="1" dirty="0"/>
              <a:t>"If someone from the 1950s suddenly appeared today, what would be the most difficult thing to explain to them?"</a:t>
            </a:r>
          </a:p>
          <a:p>
            <a:pPr marL="0" indent="0">
              <a:buNone/>
            </a:pPr>
            <a:r>
              <a:rPr lang="en-US" dirty="0">
                <a:solidFill>
                  <a:srgbClr val="777777"/>
                </a:solidFill>
              </a:rPr>
              <a:t>Top rated answer:</a:t>
            </a:r>
          </a:p>
          <a:p>
            <a:r>
              <a:rPr lang="en-CA" dirty="0"/>
              <a:t>I possess a device, in my pocket, that is capable of accessing the entirety of information known to man. … </a:t>
            </a:r>
          </a:p>
          <a:p>
            <a:pPr marL="183600" indent="0">
              <a:spcBef>
                <a:spcPts val="600"/>
              </a:spcBef>
              <a:buNone/>
            </a:pPr>
            <a:r>
              <a:rPr lang="en-CA" dirty="0"/>
              <a:t>I use it to look at pictures of cats and get in arguments with strangers.  – </a:t>
            </a:r>
            <a:r>
              <a:rPr lang="en-CA" dirty="0">
                <a:hlinkClick r:id="rId3"/>
              </a:rPr>
              <a:t>Phil Veal</a:t>
            </a:r>
            <a:endParaRPr lang="en-CA" dirty="0"/>
          </a:p>
          <a:p>
            <a:r>
              <a:rPr lang="en-CA" dirty="0">
                <a:hlinkClick r:id="rId3"/>
              </a:rPr>
              <a:t>https://twitter.com/pjveal/status/287995557753004033?lang=en</a:t>
            </a:r>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3927847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5G WAN wireless will make EDGE computing very powerful. Already being used in manufacturing for real time shop floor control, e.g. controlling robots, quality </a:t>
            </a:r>
            <a:r>
              <a:rPr lang="en-CA"/>
              <a:t>control sensors.</a:t>
            </a:r>
            <a:endParaRPr lang="en-CA" dirty="0"/>
          </a:p>
          <a:p>
            <a:r>
              <a:rPr lang="en-CA" dirty="0"/>
              <a:t>Data transmission speeds will be 3 – 10 times faster than 4G.</a:t>
            </a:r>
          </a:p>
          <a:p>
            <a:r>
              <a:rPr lang="en-CA" sz="1200" b="0" i="0" kern="1200" dirty="0">
                <a:solidFill>
                  <a:schemeClr val="tx1"/>
                </a:solidFill>
                <a:effectLst/>
                <a:latin typeface="+mn-lt"/>
                <a:ea typeface="+mn-ea"/>
                <a:cs typeface="+mn-cs"/>
              </a:rPr>
              <a:t>5G will achieve 100 times more density of devices/vehicles that can use real-time data streaming. 5G has network separation capability. So, a logical network, which could encompass connected driving features, can be solely dedicated to autonomous driving. This means that only vehicles will be using that particular logical network, and so network performance, business modelling, pricing, etc. can be focused on vehicles’ needs. The latency can also be managed because there is only a specific kind of traffic. Your car won't crash because the kids in the minivan beside you are watching Netflix.</a:t>
            </a:r>
          </a:p>
          <a:p>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Latency</a:t>
            </a:r>
            <a:r>
              <a:rPr lang="en-CA" sz="1200" b="0" i="0" kern="1200" dirty="0">
                <a:solidFill>
                  <a:schemeClr val="tx1"/>
                </a:solidFill>
                <a:effectLst/>
                <a:latin typeface="+mn-lt"/>
                <a:ea typeface="+mn-ea"/>
                <a:cs typeface="+mn-cs"/>
              </a:rPr>
              <a:t> is defined as the average time between the transmission of packet and the reception of an acknowledgment, effectively the time it takes for data from your device to reach its target.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Latency is very important for applications like gaming and real time autonomous driving, where response time can have an impact on the outcome when quick decisions can trigger a reaction to brake or avoid an obstacle in real time. Instead of cars avoiding each other, cars will be able to talk to each other, cars will get closer together and become cooperative vastly improving efficiency of road systems.</a:t>
            </a:r>
          </a:p>
          <a:p>
            <a:r>
              <a:rPr lang="en-CA" sz="1200" b="0" i="0" kern="1200" dirty="0">
                <a:solidFill>
                  <a:schemeClr val="tx1"/>
                </a:solidFill>
                <a:effectLst/>
                <a:latin typeface="+mn-lt"/>
                <a:ea typeface="+mn-ea"/>
                <a:cs typeface="+mn-cs"/>
              </a:rPr>
              <a:t>Gaming industry – enables mixed or extended reality (XR), augmented reality (AR), 360-degree videos, and virtual reality (VR)</a:t>
            </a:r>
            <a:endParaRPr lang="en-CA" dirty="0"/>
          </a:p>
          <a:p>
            <a:endParaRPr lang="en-CA" dirty="0"/>
          </a:p>
          <a:p>
            <a:r>
              <a:rPr lang="en-CA" dirty="0"/>
              <a:t>Latency will be very low: between 1ms (millisecond, one thousandth of a second) and 10ms enabling "real time" processing. </a:t>
            </a:r>
            <a:br>
              <a:rPr lang="en-CA" dirty="0"/>
            </a:br>
            <a:r>
              <a:rPr lang="en-CA" dirty="0"/>
              <a:t>4G is ~50ms. </a:t>
            </a:r>
            <a:r>
              <a:rPr lang="en-CA" sz="1200" b="0" i="0" kern="1200" dirty="0">
                <a:solidFill>
                  <a:schemeClr val="tx1"/>
                </a:solidFill>
                <a:effectLst/>
                <a:latin typeface="+mn-lt"/>
                <a:ea typeface="+mn-ea"/>
                <a:cs typeface="+mn-cs"/>
              </a:rPr>
              <a:t>Latency between human eye and brain: ~10ms</a:t>
            </a:r>
          </a:p>
          <a:p>
            <a:endParaRPr lang="en-CA" dirty="0"/>
          </a:p>
          <a:p>
            <a:r>
              <a:rPr lang="en-CA" dirty="0"/>
              <a:t>High level summary of 5G</a:t>
            </a:r>
          </a:p>
          <a:p>
            <a:r>
              <a:rPr lang="en-CA" dirty="0">
                <a:hlinkClick r:id="rId3"/>
              </a:rPr>
              <a:t>http://time.com/5594360/what-to-know-about-5g/</a:t>
            </a:r>
            <a:endParaRPr lang="en-CA" dirty="0"/>
          </a:p>
          <a:p>
            <a:r>
              <a:rPr lang="en-CA" dirty="0">
                <a:hlinkClick r:id="rId4"/>
              </a:rPr>
              <a:t>https://www.digitaltrends.com/mobile/5g-vs-4g/</a:t>
            </a:r>
            <a:endParaRPr lang="en-CA" dirty="0"/>
          </a:p>
          <a:p>
            <a:endParaRPr lang="en-CA" dirty="0"/>
          </a:p>
          <a:p>
            <a:r>
              <a:rPr lang="en-CA" dirty="0">
                <a:hlinkClick r:id="rId5"/>
              </a:rPr>
              <a:t>https://medium.com/datadriveninvestor/is-5g-friend-or-foe-for-autonomous-vehicle-72ee70800031</a:t>
            </a:r>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145024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ict</a:t>
            </a:r>
            <a:r>
              <a:rPr lang="en-US" dirty="0"/>
              <a:t> news </a:t>
            </a:r>
            <a:r>
              <a:rPr lang="en-US" dirty="0" err="1"/>
              <a:t>canada</a:t>
            </a:r>
            <a:r>
              <a:rPr lang="en-US" dirty="0"/>
              <a:t>, it news websites</a:t>
            </a:r>
          </a:p>
          <a:p>
            <a:r>
              <a:rPr lang="en-US" dirty="0"/>
              <a:t>https://webfoundation.org/ </a:t>
            </a:r>
            <a:r>
              <a:rPr lang="en-CA" dirty="0"/>
              <a:t>The World Wide Web Foundation was established in 2009 by web inventor Sir Tim Berners-Lee to advance the open web as a public good and a basic right. </a:t>
            </a:r>
          </a:p>
          <a:p>
            <a:r>
              <a:rPr lang="en-US" dirty="0"/>
              <a:t>https://blog.mozilla.org/ </a:t>
            </a:r>
            <a:r>
              <a:rPr lang="en-CA" b="1" dirty="0"/>
              <a:t>We make the internet safer, healthier and faster for good. </a:t>
            </a:r>
            <a:r>
              <a:rPr lang="en-CA" dirty="0"/>
              <a:t>Mozilla is the not-for-profit behind Firefox, the original alternative browser. We create products and policy to keep the internet in service of people, not profit. </a:t>
            </a:r>
          </a:p>
          <a:p>
            <a:r>
              <a:rPr lang="en-CA" dirty="0"/>
              <a:t>https://www.technologyreview.com/</a:t>
            </a:r>
          </a:p>
          <a:p>
            <a:r>
              <a:rPr lang="en-CA" dirty="0"/>
              <a:t>http://www.itworldcanada.com/</a:t>
            </a:r>
          </a:p>
          <a:p>
            <a:r>
              <a:rPr lang="en-CA" dirty="0"/>
              <a:t>http://www.itworld.com/</a:t>
            </a:r>
          </a:p>
          <a:p>
            <a:r>
              <a:rPr lang="en-CA" dirty="0"/>
              <a:t>http://www.computerweekly.com/</a:t>
            </a:r>
          </a:p>
          <a:p>
            <a:r>
              <a:rPr lang="en-CA" dirty="0"/>
              <a:t>http://www.computerworld.com/</a:t>
            </a:r>
          </a:p>
          <a:p>
            <a:r>
              <a:rPr lang="en-CA" dirty="0"/>
              <a:t>	</a:t>
            </a:r>
          </a:p>
          <a:p>
            <a:r>
              <a:rPr lang="en-CA" dirty="0" err="1"/>
              <a:t>Techmeme</a:t>
            </a:r>
            <a:r>
              <a:rPr lang="en-CA" dirty="0"/>
              <a:t> - </a:t>
            </a:r>
            <a:r>
              <a:rPr lang="en-CA" dirty="0">
                <a:hlinkClick r:id="rId3"/>
              </a:rPr>
              <a:t>http://www.techmeme.com</a:t>
            </a:r>
            <a:r>
              <a:rPr lang="en-CA" dirty="0"/>
              <a:t> (aggregator with human editing)</a:t>
            </a:r>
          </a:p>
          <a:p>
            <a:r>
              <a:rPr lang="en-CA" dirty="0"/>
              <a:t>Slashdot - </a:t>
            </a:r>
            <a:r>
              <a:rPr lang="en-CA" dirty="0">
                <a:hlinkClick r:id="rId4"/>
              </a:rPr>
              <a:t>http://slashdot.org/</a:t>
            </a:r>
            <a:r>
              <a:rPr lang="en-CA" dirty="0"/>
              <a:t> (aggregator with human editing)</a:t>
            </a:r>
          </a:p>
          <a:p>
            <a:r>
              <a:rPr lang="en-CA" dirty="0"/>
              <a:t>https://www.huffingtonpost.com/section/technology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Ars </a:t>
            </a:r>
            <a:r>
              <a:rPr lang="en-CA" dirty="0" err="1"/>
              <a:t>Technica</a:t>
            </a:r>
            <a:r>
              <a:rPr lang="en-CA" dirty="0"/>
              <a:t> - </a:t>
            </a:r>
            <a:r>
              <a:rPr lang="en-CA" dirty="0">
                <a:hlinkClick r:id="rId5"/>
              </a:rPr>
              <a:t>http://arstechnica.com/</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https://www.theguardian.com/uk/technology</a:t>
            </a:r>
          </a:p>
          <a:p>
            <a:r>
              <a:rPr lang="en-CA" dirty="0" err="1"/>
              <a:t>Technowize</a:t>
            </a:r>
            <a:r>
              <a:rPr lang="en-CA" dirty="0"/>
              <a:t> - </a:t>
            </a:r>
            <a:r>
              <a:rPr lang="en-CA" dirty="0">
                <a:hlinkClick r:id="rId6"/>
              </a:rPr>
              <a:t>https://www.technowize.com/</a:t>
            </a:r>
            <a:endParaRPr lang="en-CA" dirty="0"/>
          </a:p>
          <a:p>
            <a:r>
              <a:rPr lang="en-CA" dirty="0"/>
              <a:t>CNET - </a:t>
            </a:r>
            <a:r>
              <a:rPr lang="en-CA" dirty="0">
                <a:hlinkClick r:id="rId7"/>
              </a:rPr>
              <a:t>http://www.cnet.com/</a:t>
            </a:r>
            <a:r>
              <a:rPr lang="en-CA" dirty="0"/>
              <a:t> ( -</a:t>
            </a:r>
            <a:r>
              <a:rPr lang="en-CA" dirty="0" err="1"/>
              <a:t>ZDNet</a:t>
            </a:r>
            <a:r>
              <a:rPr lang="en-CA" dirty="0" err="1">
                <a:hlinkClick r:id="rId8"/>
              </a:rPr>
              <a:t>http</a:t>
            </a:r>
            <a:r>
              <a:rPr lang="en-CA" dirty="0">
                <a:hlinkClick r:id="rId8"/>
              </a:rPr>
              <a:t>://www.zdnet.com/</a:t>
            </a:r>
            <a:r>
              <a:rPr lang="en-CA" dirty="0"/>
              <a:t> )</a:t>
            </a:r>
          </a:p>
          <a:p>
            <a:r>
              <a:rPr lang="en-CA" dirty="0"/>
              <a:t>Digital Trends - </a:t>
            </a:r>
            <a:r>
              <a:rPr lang="en-CA" dirty="0">
                <a:hlinkClick r:id="rId9"/>
              </a:rPr>
              <a:t>http://www.digitaltrends.com</a:t>
            </a:r>
            <a:endParaRPr lang="en-CA" dirty="0"/>
          </a:p>
          <a:p>
            <a:r>
              <a:rPr lang="en-CA" dirty="0" err="1"/>
              <a:t>Engadget</a:t>
            </a:r>
            <a:r>
              <a:rPr lang="en-CA" dirty="0"/>
              <a:t> - </a:t>
            </a:r>
            <a:r>
              <a:rPr lang="en-CA" dirty="0">
                <a:hlinkClick r:id="rId10"/>
              </a:rPr>
              <a:t>http://www.engadget.com/</a:t>
            </a:r>
            <a:endParaRPr lang="en-CA" dirty="0"/>
          </a:p>
          <a:p>
            <a:r>
              <a:rPr lang="en-CA" dirty="0" err="1"/>
              <a:t>GigaOM</a:t>
            </a:r>
            <a:r>
              <a:rPr lang="en-CA" dirty="0"/>
              <a:t> - </a:t>
            </a:r>
            <a:r>
              <a:rPr lang="en-CA" dirty="0">
                <a:hlinkClick r:id="rId11"/>
              </a:rPr>
              <a:t>http://gigaom.com/</a:t>
            </a:r>
            <a:endParaRPr lang="en-CA" dirty="0"/>
          </a:p>
          <a:p>
            <a:r>
              <a:rPr lang="en-CA" dirty="0"/>
              <a:t>Gizmodo - </a:t>
            </a:r>
            <a:r>
              <a:rPr lang="en-CA" dirty="0">
                <a:hlinkClick r:id="rId12"/>
              </a:rPr>
              <a:t>http://gizmodo.com/</a:t>
            </a:r>
            <a:endParaRPr lang="en-CA" dirty="0"/>
          </a:p>
          <a:p>
            <a:r>
              <a:rPr lang="en-CA" dirty="0"/>
              <a:t>Mashable - </a:t>
            </a:r>
            <a:r>
              <a:rPr lang="en-CA" dirty="0">
                <a:hlinkClick r:id="rId13"/>
              </a:rPr>
              <a:t>http://mashable.com/</a:t>
            </a:r>
            <a:endParaRPr lang="en-CA" dirty="0"/>
          </a:p>
          <a:p>
            <a:r>
              <a:rPr lang="en-CA" dirty="0" err="1"/>
              <a:t>ReadWrite</a:t>
            </a:r>
            <a:r>
              <a:rPr lang="en-CA" dirty="0"/>
              <a:t> - </a:t>
            </a:r>
            <a:r>
              <a:rPr lang="en-CA" dirty="0">
                <a:hlinkClick r:id="rId14"/>
              </a:rPr>
              <a:t>http://www.readwrite.com</a:t>
            </a:r>
            <a:endParaRPr lang="en-CA" dirty="0"/>
          </a:p>
          <a:p>
            <a:r>
              <a:rPr lang="en-CA" dirty="0"/>
              <a:t>The Next Web - </a:t>
            </a:r>
            <a:r>
              <a:rPr lang="en-CA" dirty="0">
                <a:hlinkClick r:id="rId15"/>
              </a:rPr>
              <a:t>http://thenextweb.com/</a:t>
            </a:r>
            <a:endParaRPr lang="en-CA" dirty="0"/>
          </a:p>
          <a:p>
            <a:r>
              <a:rPr lang="en-CA" dirty="0"/>
              <a:t>The Verge - </a:t>
            </a:r>
            <a:r>
              <a:rPr lang="en-CA" dirty="0">
                <a:hlinkClick r:id="rId16"/>
              </a:rPr>
              <a:t>http://www.theverge.com/</a:t>
            </a:r>
            <a:endParaRPr lang="en-CA" dirty="0"/>
          </a:p>
          <a:p>
            <a:r>
              <a:rPr lang="en-CA" dirty="0"/>
              <a:t>TechCrunch - </a:t>
            </a:r>
            <a:r>
              <a:rPr lang="en-CA" dirty="0">
                <a:hlinkClick r:id="rId17"/>
              </a:rPr>
              <a:t>http://techcrunch.com/</a:t>
            </a:r>
            <a:endParaRPr lang="en-CA" dirty="0"/>
          </a:p>
          <a:p>
            <a:r>
              <a:rPr lang="en-CA" dirty="0" err="1"/>
              <a:t>TechRadar</a:t>
            </a:r>
            <a:r>
              <a:rPr lang="en-CA" dirty="0"/>
              <a:t> - </a:t>
            </a:r>
            <a:r>
              <a:rPr lang="en-CA" dirty="0">
                <a:hlinkClick r:id="rId18"/>
              </a:rPr>
              <a:t>http://www.techradar.com/</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2160007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7: what happens when computing is not just about one program running on one system?</a:t>
            </a:r>
          </a:p>
          <a:p>
            <a:r>
              <a:rPr lang="en-US" dirty="0"/>
              <a:t>It is about the implications of all systems being connected to each other.</a:t>
            </a:r>
          </a:p>
          <a:p>
            <a:endParaRPr lang="en-US" dirty="0"/>
          </a:p>
          <a:p>
            <a:r>
              <a:rPr lang="en-US" dirty="0"/>
              <a:t>Cloud computing is possible because of reliable, affordable, fast communication networks, both wired and wireless.</a:t>
            </a:r>
          </a:p>
          <a:p>
            <a:endParaRPr lang="en-US" dirty="0"/>
          </a:p>
          <a:p>
            <a:r>
              <a:rPr lang="en-CA" dirty="0">
                <a:hlinkClick r:id="rId3"/>
              </a:rPr>
              <a:t>https://softwareengineeringdaily.com/2018/09/14/edge-computing-and-the-future-of-the-cloud/</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4218928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3831952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PTUI is a joke. It is pronounced “p-too-</a:t>
            </a:r>
            <a:r>
              <a:rPr lang="en-US" dirty="0" err="1"/>
              <a:t>ee</a:t>
            </a:r>
            <a:r>
              <a:rPr lang="en-US" dirty="0"/>
              <a:t>” as in the cartoons when a character spits.</a:t>
            </a:r>
          </a:p>
          <a:p>
            <a:endParaRPr lang="en-US" dirty="0"/>
          </a:p>
          <a:p>
            <a:r>
              <a:rPr lang="en-US" dirty="0"/>
              <a:t>What a clean and clear, uncluttered, pure, </a:t>
            </a:r>
            <a:r>
              <a:rPr lang="en-CA" dirty="0"/>
              <a:t>simple, straightforward, uncomplicated, streamlined, efficient, elegant User Interface! </a:t>
            </a:r>
            <a:br>
              <a:rPr lang="en-CA" dirty="0"/>
            </a:br>
            <a:r>
              <a:rPr lang="en-CA" dirty="0"/>
              <a:t>It is all those things but it is not particularly useful unless you are an expert with a very good memory.</a:t>
            </a: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2917601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your GUI </a:t>
            </a:r>
            <a:r>
              <a:rPr lang="en-CA" sz="1200" b="0" i="0" kern="1200" dirty="0">
                <a:solidFill>
                  <a:schemeClr val="tx1"/>
                </a:solidFill>
                <a:effectLst/>
                <a:latin typeface="+mn-lt"/>
                <a:ea typeface="+mn-ea"/>
                <a:cs typeface="+mn-cs"/>
              </a:rPr>
              <a:t>“an impenetrable confusion of forms, colours and noises”? See </a:t>
            </a:r>
            <a:r>
              <a:rPr lang="en-CA" sz="1200" b="0" i="0" kern="1200" dirty="0" err="1">
                <a:solidFill>
                  <a:schemeClr val="tx1"/>
                </a:solidFill>
                <a:effectLst/>
                <a:latin typeface="+mn-lt"/>
                <a:ea typeface="+mn-ea"/>
                <a:cs typeface="+mn-cs"/>
              </a:rPr>
              <a:t>Deiter</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Rams’s</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ten principles for good design https://www.vitsoe.com/us/about/good-design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Good design: makes a product useful and understandable, is innovative, unobtrusive, honest, long-lasting, thorough, aesthetic, and is as little design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a:t>
            </a:r>
            <a:r>
              <a:rPr lang="en-CA" sz="1200" b="0" i="0" kern="1200" dirty="0">
                <a:solidFill>
                  <a:schemeClr val="tx1"/>
                </a:solidFill>
                <a:effectLst/>
                <a:latin typeface="+mn-lt"/>
                <a:ea typeface="+mn-ea"/>
                <a:cs typeface="+mn-cs"/>
              </a:rPr>
              <a:t>ells and whistles, features, functions, cool screen widgets, and clever code are the hallmarks of programmers’ egos…done to impress themselves and other programmers. Users suffer the consequences. E.g. make clickable links obvious, like the simple visual affordance of the </a:t>
            </a:r>
            <a:r>
              <a:rPr lang="en-CA" sz="1200" b="0" i="0" u="sng" kern="1200" dirty="0">
                <a:solidFill>
                  <a:schemeClr val="tx1"/>
                </a:solidFill>
                <a:effectLst/>
                <a:latin typeface="+mn-lt"/>
                <a:ea typeface="+mn-ea"/>
                <a:cs typeface="+mn-cs"/>
              </a:rPr>
              <a:t>underline</a:t>
            </a:r>
            <a:r>
              <a:rPr lang="en-CA" sz="1200" b="0" i="0" kern="1200" dirty="0">
                <a:solidFill>
                  <a:schemeClr val="tx1"/>
                </a:solidFill>
                <a:effectLst/>
                <a:latin typeface="+mn-lt"/>
                <a:ea typeface="+mn-ea"/>
                <a:cs typeface="+mn-cs"/>
              </a:rPr>
              <a:t> in the good old days. Hiding it, because you are clever enough to know how, turns the major advantage of a GUI—its visual nature—into something worse than a command line interface: it becomes a tedious pixel hunt for features. An empty command line is not particularly user-friendly but at least there is a way to discover its features with manuals and help text. A GUI's hidden features, perhaps to avoid a cluttered interface, are knowable only upon mouse-over. A standard 1920 x 1080 screen contains over 2 million pixels. That's a lot of </a:t>
            </a:r>
            <a:r>
              <a:rPr lang="en-CA" sz="1200" b="0" i="0" kern="1200" dirty="0" err="1">
                <a:solidFill>
                  <a:schemeClr val="tx1"/>
                </a:solidFill>
                <a:effectLst/>
                <a:latin typeface="+mn-lt"/>
                <a:ea typeface="+mn-ea"/>
                <a:cs typeface="+mn-cs"/>
              </a:rPr>
              <a:t>mousing</a:t>
            </a:r>
            <a:r>
              <a:rPr lang="en-CA"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general UX is concerned with how people feel about a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value (is it useful?), usability (‘is it easy to use?’), adoptability (is it easy to start using?’), and desirability (is it fun and engaging?’). (Guo, 2012. see http://www.uxmatters.com/mt/archives/2012/04/more-than-usability-the-four-elements-of-user-experience-part-i.php)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3"/>
              </a:rPr>
              <a:t>https://www.explainxkcd.com/wiki/index.php/2141:_UI_vs_UX</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https://www.iso.org/standard/52075.html</a:t>
            </a:r>
          </a:p>
          <a:p>
            <a:r>
              <a:rPr lang="en-CA" sz="1200" b="0" i="0" kern="1200" dirty="0">
                <a:solidFill>
                  <a:schemeClr val="tx1"/>
                </a:solidFill>
                <a:effectLst/>
                <a:latin typeface="+mn-lt"/>
                <a:ea typeface="+mn-ea"/>
                <a:cs typeface="+mn-cs"/>
              </a:rPr>
              <a:t>ISO (International Standards Organization) 9241-210:2010 provides requirements and recommendations for human-centred design principles and activities throughout the life cycle of computer-based interactive systems. It is intended to be used by those managing design processes, and is concerned with ways in which both hardware and software components of interactive systems can enhance human–system interaction.</a:t>
            </a:r>
          </a:p>
          <a:p>
            <a:endParaRPr lang="en-US" sz="1200" b="0" i="0" kern="1200" dirty="0">
              <a:solidFill>
                <a:schemeClr val="tx1"/>
              </a:solidFill>
              <a:effectLst/>
              <a:latin typeface="+mn-lt"/>
              <a:ea typeface="+mn-ea"/>
              <a:cs typeface="+mn-cs"/>
            </a:endParaRPr>
          </a:p>
          <a:p>
            <a:r>
              <a:rPr lang="en-US" dirty="0"/>
              <a:t>https://en.wikipedia.org/wiki/User_experience</a:t>
            </a:r>
          </a:p>
          <a:p>
            <a:r>
              <a:rPr lang="en-US" dirty="0"/>
              <a:t>https://en.wikipedia.org/wiki/Human%E2%80%93computer_interaction</a:t>
            </a:r>
          </a:p>
          <a:p>
            <a:endParaRPr lang="en-US" dirty="0"/>
          </a:p>
          <a:p>
            <a:r>
              <a:rPr lang="en-US" dirty="0"/>
              <a:t>https://senecacollege-primo.hosted.exlibrisgroup.com/primo-explore/fulldisplay?docid=TN_loughborough2134/15600&amp;context=PC&amp;vid=01SENC&amp;search_scope=default_scope&amp;tab=default_tab&amp;lang=en_US</a:t>
            </a:r>
          </a:p>
          <a:p>
            <a:r>
              <a:rPr lang="en-CA" sz="1200" b="1" i="0" kern="1200" dirty="0">
                <a:solidFill>
                  <a:schemeClr val="tx1"/>
                </a:solidFill>
                <a:effectLst/>
                <a:latin typeface="+mn-lt"/>
                <a:ea typeface="+mn-ea"/>
                <a:cs typeface="+mn-cs"/>
              </a:rPr>
              <a:t>Using human factors standards to support user experience and agile design</a:t>
            </a:r>
          </a:p>
          <a:p>
            <a:r>
              <a:rPr lang="en-US" sz="1200" b="0" i="0" kern="1200" dirty="0">
                <a:solidFill>
                  <a:schemeClr val="tx1"/>
                </a:solidFill>
                <a:effectLst/>
                <a:latin typeface="+mn-lt"/>
                <a:ea typeface="+mn-ea"/>
                <a:cs typeface="+mn-cs"/>
              </a:rPr>
              <a:t>A</a:t>
            </a:r>
            <a:r>
              <a:rPr lang="en-CA" sz="1200" b="0" i="0" kern="1200" dirty="0" err="1">
                <a:solidFill>
                  <a:schemeClr val="tx1"/>
                </a:solidFill>
                <a:effectLst/>
                <a:latin typeface="+mn-lt"/>
                <a:ea typeface="+mn-ea"/>
                <a:cs typeface="+mn-cs"/>
              </a:rPr>
              <a:t>bstract</a:t>
            </a:r>
            <a:r>
              <a:rPr lang="en-CA" sz="1200" b="0" i="0" kern="1200" dirty="0">
                <a:solidFill>
                  <a:schemeClr val="tx1"/>
                </a:solidFill>
                <a:effectLst/>
                <a:latin typeface="+mn-lt"/>
                <a:ea typeface="+mn-ea"/>
                <a:cs typeface="+mn-cs"/>
              </a:rPr>
              <a:t>: The ISO 9241-210 standard provides a framework for human-centred design (HCD) activities comprising the four stages: context of use, specification of user and organisational requirements, design solutions, and evaluation against requirements. Other parts of the 9241 standard cover user interface design and usability. This paper uses the HCD framework to emphasise user experience (UX) design and methods used to help create good user experiences. It also relates the framework to an agile software development environment. It is concluded that the flexible and iterative nature of ISO 9241-210 makes it a good basis for both user experience design and an agile development process.</a:t>
            </a:r>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351319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Human Computer Interaction: what you can </a:t>
            </a:r>
            <a:r>
              <a:rPr lang="en-US" dirty="0">
                <a:solidFill>
                  <a:schemeClr val="tx2"/>
                </a:solidFill>
              </a:rPr>
              <a:t>see and touch. </a:t>
            </a:r>
            <a:r>
              <a:rPr lang="en-US" dirty="0"/>
              <a:t>Known as the </a:t>
            </a:r>
            <a:r>
              <a:rPr lang="en-US" dirty="0">
                <a:solidFill>
                  <a:schemeClr val="tx2"/>
                </a:solidFill>
              </a:rPr>
              <a:t>"look and feel". HCI is the interaction between user and software using devices such as screens, keyboards, and mice; also voice recognition and many other modalities.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Text screens, by default, are 80 characters wide, likely because punch cards had 80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Advantages and dangers of different User Interfaces.</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955461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is what keeps everything from happening at once." –  Ray Cummings' 1922 science fiction novel The Girl in the Golden Atom, Ch. V: </a:t>
            </a:r>
            <a:endParaRPr lang="en-US" dirty="0"/>
          </a:p>
          <a:p>
            <a:endParaRPr lang="en-US" dirty="0"/>
          </a:p>
          <a:p>
            <a:r>
              <a:rPr lang="en-US" dirty="0"/>
              <a:t>The Problem with Time is you can't…</a:t>
            </a:r>
          </a:p>
          <a:p>
            <a:pPr marL="171450" indent="-171450">
              <a:buFont typeface="Arial" panose="020B0604020202020204" pitchFamily="34" charset="0"/>
              <a:buChar char="•"/>
            </a:pPr>
            <a:r>
              <a:rPr lang="en-US" dirty="0"/>
              <a:t>manage Time anymore than you can manage Cats</a:t>
            </a:r>
          </a:p>
          <a:p>
            <a:pPr marL="171450" indent="-171450">
              <a:buFont typeface="Arial" panose="020B0604020202020204" pitchFamily="34" charset="0"/>
              <a:buChar char="•"/>
            </a:pPr>
            <a:r>
              <a:rPr lang="en-US" dirty="0"/>
              <a:t>have Time anymore than you can have Gravity</a:t>
            </a:r>
          </a:p>
          <a:p>
            <a:pPr marL="171450" indent="-171450">
              <a:buFont typeface="Arial" panose="020B0604020202020204" pitchFamily="34" charset="0"/>
              <a:buChar char="•"/>
            </a:pPr>
            <a:r>
              <a:rPr lang="en-US" dirty="0"/>
              <a:t>make Time anymore than you can make Sunshine</a:t>
            </a:r>
          </a:p>
          <a:p>
            <a:pPr marL="171450" indent="-171450">
              <a:buFont typeface="Arial" panose="020B0604020202020204" pitchFamily="34" charset="0"/>
              <a:buChar char="•"/>
            </a:pPr>
            <a:r>
              <a:rPr lang="en-US" dirty="0"/>
              <a:t>find Time anymore than you can find your Keys</a:t>
            </a:r>
          </a:p>
          <a:p>
            <a:pPr marL="171450" indent="-171450">
              <a:buFont typeface="Arial" panose="020B0604020202020204" pitchFamily="34" charset="0"/>
              <a:buChar char="•"/>
            </a:pPr>
            <a:r>
              <a:rPr lang="en-US" dirty="0"/>
              <a:t>run out of Time…</a:t>
            </a:r>
            <a:r>
              <a:rPr lang="en-US" i="1" dirty="0"/>
              <a:t>maybe not today, maybe not tomorrow, but soon</a:t>
            </a:r>
            <a:r>
              <a:rPr lang="en-US" dirty="0"/>
              <a:t>.</a:t>
            </a:r>
          </a:p>
          <a:p>
            <a:endParaRPr lang="en-US" dirty="0"/>
          </a:p>
          <a:p>
            <a:r>
              <a:rPr lang="en-US" dirty="0"/>
              <a:t>The secret of Time Management:</a:t>
            </a:r>
          </a:p>
          <a:p>
            <a:r>
              <a:rPr lang="en-US" dirty="0"/>
              <a:t>Time is not something you have or don't have. </a:t>
            </a:r>
          </a:p>
          <a:p>
            <a:r>
              <a:rPr lang="en-US" dirty="0"/>
              <a:t>Time is a choice you make.</a:t>
            </a:r>
          </a:p>
          <a:p>
            <a:r>
              <a:rPr lang="en-US" dirty="0"/>
              <a:t>…more in Week 8</a:t>
            </a:r>
          </a:p>
          <a:p>
            <a:endParaRPr lang="en-US" dirty="0"/>
          </a:p>
          <a:p>
            <a:r>
              <a:rPr lang="en-US" dirty="0"/>
              <a:t>If you think you don't have time to sleep, you've got it backwards. You don't have enough time because you don't get enough sleep. There is research on this. </a:t>
            </a:r>
          </a:p>
          <a:p>
            <a:r>
              <a:rPr lang="en-CA" sz="1200" b="0" i="0" kern="1200" dirty="0">
                <a:solidFill>
                  <a:schemeClr val="tx1"/>
                </a:solidFill>
                <a:effectLst/>
                <a:latin typeface="+mn-lt"/>
                <a:ea typeface="+mn-ea"/>
                <a:cs typeface="+mn-cs"/>
              </a:rPr>
              <a:t>"Students at risk for sleep disorders were overrepresented among students in academic jeopardy (GPA &lt; 2.0). </a:t>
            </a:r>
            <a:r>
              <a:rPr lang="en-CA" sz="1200" b="1" i="0" kern="1200" dirty="0">
                <a:solidFill>
                  <a:schemeClr val="tx1"/>
                </a:solidFill>
                <a:effectLst/>
                <a:latin typeface="+mn-lt"/>
                <a:ea typeface="+mn-ea"/>
                <a:cs typeface="+mn-cs"/>
              </a:rPr>
              <a:t>Conclusions</a:t>
            </a:r>
            <a:r>
              <a:rPr lang="en-CA" sz="1200" b="0" i="0" kern="1200" dirty="0">
                <a:solidFill>
                  <a:schemeClr val="tx1"/>
                </a:solidFill>
                <a:effectLst/>
                <a:latin typeface="+mn-lt"/>
                <a:ea typeface="+mn-ea"/>
                <a:cs typeface="+mn-cs"/>
              </a:rPr>
              <a:t>: Many college students are at risk for sleep disorders, and those at risk may also be at risk for academic failure." 'Catching up on sleep on weekends/days off makes the sleep deprivation/disorder problem </a:t>
            </a:r>
            <a:r>
              <a:rPr lang="en-CA" sz="1200" b="1" i="0" kern="1200" dirty="0">
                <a:solidFill>
                  <a:schemeClr val="tx1"/>
                </a:solidFill>
                <a:effectLst/>
                <a:latin typeface="+mn-lt"/>
                <a:ea typeface="+mn-ea"/>
                <a:cs typeface="+mn-cs"/>
              </a:rPr>
              <a:t>worse</a:t>
            </a:r>
            <a:r>
              <a:rPr lang="en-CA" sz="1200" b="0" i="0" kern="1200" dirty="0">
                <a:solidFill>
                  <a:schemeClr val="tx1"/>
                </a:solidFill>
                <a:effectLst/>
                <a:latin typeface="+mn-lt"/>
                <a:ea typeface="+mn-ea"/>
                <a:cs typeface="+mn-cs"/>
              </a:rPr>
              <a:t>.</a:t>
            </a:r>
          </a:p>
          <a:p>
            <a:r>
              <a:rPr lang="en-CA" dirty="0"/>
              <a:t>Jane F. </a:t>
            </a:r>
            <a:r>
              <a:rPr lang="en-CA" dirty="0" err="1"/>
              <a:t>Gaultney</a:t>
            </a:r>
            <a:r>
              <a:rPr lang="en-CA" dirty="0"/>
              <a:t> PhD (2010) The Prevalence of Sleep Disorders in College Students: Impact on Academic Performance, Journal of American College Health, 59:2, 91-97, DOI: 10.1080/07448481.2010.483708</a:t>
            </a:r>
          </a:p>
          <a:p>
            <a:endParaRPr lang="en-CA" dirty="0"/>
          </a:p>
          <a:p>
            <a:r>
              <a:rPr lang="en-CA" sz="1200" b="0" i="0" kern="1200" dirty="0">
                <a:solidFill>
                  <a:schemeClr val="tx1"/>
                </a:solidFill>
                <a:effectLst/>
                <a:latin typeface="+mn-lt"/>
                <a:ea typeface="+mn-ea"/>
                <a:cs typeface="+mn-cs"/>
              </a:rPr>
              <a:t>Research found that students who had more regular sleep patterns had better average school grades. When it came to the average sleep </a:t>
            </a:r>
            <a:r>
              <a:rPr lang="en-CA" sz="1200" b="0" i="1" kern="1200" dirty="0">
                <a:solidFill>
                  <a:schemeClr val="tx1"/>
                </a:solidFill>
                <a:effectLst/>
                <a:latin typeface="+mn-lt"/>
                <a:ea typeface="+mn-ea"/>
                <a:cs typeface="+mn-cs"/>
              </a:rPr>
              <a:t>duration</a:t>
            </a:r>
            <a:r>
              <a:rPr lang="en-CA" sz="1200" b="0" i="0" kern="1200" dirty="0">
                <a:solidFill>
                  <a:schemeClr val="tx1"/>
                </a:solidFill>
                <a:effectLst/>
                <a:latin typeface="+mn-lt"/>
                <a:ea typeface="+mn-ea"/>
                <a:cs typeface="+mn-cs"/>
              </a:rPr>
              <a:t>, there was no significant difference between students with irregular sleep patterns and most regular sleepers. [so getting the same number of hours of sleep each week is not as important as getting the same number of hours each day]  Andrew J. K. Phillips, PhD, Biophysicist at the Division of Sleep and Circadian Disorders, Brigham and Women’s Hospital, 2017. https://www.studyinternational.com/news/the-impact-of-sleep-on-academic-performance/</a:t>
            </a:r>
          </a:p>
          <a:p>
            <a:endParaRPr lang="en-CA" dirty="0"/>
          </a:p>
          <a:p>
            <a:r>
              <a:rPr lang="en-CA" sz="1200" b="0" i="0" kern="1200" dirty="0">
                <a:solidFill>
                  <a:schemeClr val="tx1"/>
                </a:solidFill>
                <a:effectLst/>
                <a:latin typeface="+mn-lt"/>
                <a:ea typeface="+mn-ea"/>
                <a:cs typeface="+mn-cs"/>
              </a:rPr>
              <a:t>Sleep is an important biological necessity, College students often have erratic sleep schedules, poor sleep hygiene and poor sleep quality, which might affect their performance and cognitive functions.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143 (95.3%) students obtained less than the recommended 7-8 hours of sleep. Conclusion: Academic performance and cognitive functions [memory, attention, concentration] of students who were sleep deprived was poor. </a:t>
            </a:r>
          </a:p>
          <a:p>
            <a:r>
              <a:rPr lang="en-CA" sz="1200" b="0" i="0" kern="1200" dirty="0">
                <a:solidFill>
                  <a:schemeClr val="tx1"/>
                </a:solidFill>
                <a:effectLst/>
                <a:latin typeface="+mn-lt"/>
                <a:ea typeface="+mn-ea"/>
                <a:cs typeface="+mn-cs"/>
              </a:rPr>
              <a:t>[Better Sleep = better grades and better brains]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Rose, Sumi. (2018). Effect of Sleep Deprivation on the Academic Performance and Cognitive Functions among the College Students: A Cross Sectional Study. 14.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987710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is what keeps everything from happening at once." –  Ray Cummings' 1922 science fiction novel The Girl in the Golden Atom, Ch. V: </a:t>
            </a:r>
            <a:endParaRPr lang="en-US" dirty="0"/>
          </a:p>
          <a:p>
            <a:endParaRPr lang="en-US" dirty="0"/>
          </a:p>
          <a:p>
            <a:r>
              <a:rPr lang="en-US" dirty="0"/>
              <a:t>The Problem with Time is you can't…</a:t>
            </a:r>
          </a:p>
          <a:p>
            <a:pPr marL="171450" indent="-171450">
              <a:buFont typeface="Arial" panose="020B0604020202020204" pitchFamily="34" charset="0"/>
              <a:buChar char="•"/>
            </a:pPr>
            <a:r>
              <a:rPr lang="en-US" dirty="0"/>
              <a:t>manage Time anymore than you can manage Cats</a:t>
            </a:r>
          </a:p>
          <a:p>
            <a:pPr marL="171450" indent="-171450">
              <a:buFont typeface="Arial" panose="020B0604020202020204" pitchFamily="34" charset="0"/>
              <a:buChar char="•"/>
            </a:pPr>
            <a:r>
              <a:rPr lang="en-US" dirty="0"/>
              <a:t>have Time anymore than you can have Gravity</a:t>
            </a:r>
          </a:p>
          <a:p>
            <a:pPr marL="171450" indent="-171450">
              <a:buFont typeface="Arial" panose="020B0604020202020204" pitchFamily="34" charset="0"/>
              <a:buChar char="•"/>
            </a:pPr>
            <a:r>
              <a:rPr lang="en-US" dirty="0"/>
              <a:t>make Time anymore than you can make Sunshine</a:t>
            </a:r>
          </a:p>
          <a:p>
            <a:pPr marL="171450" indent="-171450">
              <a:buFont typeface="Arial" panose="020B0604020202020204" pitchFamily="34" charset="0"/>
              <a:buChar char="•"/>
            </a:pPr>
            <a:r>
              <a:rPr lang="en-US" dirty="0"/>
              <a:t>find Time anymore than you can find your Keys</a:t>
            </a:r>
          </a:p>
          <a:p>
            <a:pPr marL="171450" indent="-171450">
              <a:buFont typeface="Arial" panose="020B0604020202020204" pitchFamily="34" charset="0"/>
              <a:buChar char="•"/>
            </a:pPr>
            <a:r>
              <a:rPr lang="en-US" dirty="0"/>
              <a:t>run out of Time…</a:t>
            </a:r>
            <a:r>
              <a:rPr lang="en-US" i="1" dirty="0"/>
              <a:t>maybe not today, maybe not tomorrow, but soon</a:t>
            </a:r>
            <a:r>
              <a:rPr lang="en-US" dirty="0"/>
              <a:t>.</a:t>
            </a:r>
          </a:p>
          <a:p>
            <a:endParaRPr lang="en-US" dirty="0"/>
          </a:p>
          <a:p>
            <a:r>
              <a:rPr lang="en-US" dirty="0"/>
              <a:t>The secret of Time Management:</a:t>
            </a:r>
          </a:p>
          <a:p>
            <a:r>
              <a:rPr lang="en-US" dirty="0"/>
              <a:t>Time is not something you have or don't have. </a:t>
            </a:r>
          </a:p>
          <a:p>
            <a:r>
              <a:rPr lang="en-US" dirty="0"/>
              <a:t>Time is a choice you make.</a:t>
            </a:r>
          </a:p>
          <a:p>
            <a:r>
              <a:rPr lang="en-US" dirty="0"/>
              <a:t>…more in Week 8</a:t>
            </a:r>
          </a:p>
          <a:p>
            <a:endParaRPr lang="en-US" dirty="0"/>
          </a:p>
          <a:p>
            <a:r>
              <a:rPr lang="en-US" dirty="0"/>
              <a:t>If you think you don't have time to sleep, you've got it backwards. You don't have enough time because you don't get enough sleep. There is research on this. </a:t>
            </a:r>
          </a:p>
          <a:p>
            <a:r>
              <a:rPr lang="en-CA" sz="1200" b="0" i="0" kern="1200" dirty="0">
                <a:solidFill>
                  <a:schemeClr val="tx1"/>
                </a:solidFill>
                <a:effectLst/>
                <a:latin typeface="+mn-lt"/>
                <a:ea typeface="+mn-ea"/>
                <a:cs typeface="+mn-cs"/>
              </a:rPr>
              <a:t>"Students at risk for sleep disorders were overrepresented among students in academic jeopardy (GPA &lt; 2.0). </a:t>
            </a:r>
            <a:r>
              <a:rPr lang="en-CA" sz="1200" b="1" i="0" kern="1200" dirty="0">
                <a:solidFill>
                  <a:schemeClr val="tx1"/>
                </a:solidFill>
                <a:effectLst/>
                <a:latin typeface="+mn-lt"/>
                <a:ea typeface="+mn-ea"/>
                <a:cs typeface="+mn-cs"/>
              </a:rPr>
              <a:t>Conclusions</a:t>
            </a:r>
            <a:r>
              <a:rPr lang="en-CA" sz="1200" b="0" i="0" kern="1200" dirty="0">
                <a:solidFill>
                  <a:schemeClr val="tx1"/>
                </a:solidFill>
                <a:effectLst/>
                <a:latin typeface="+mn-lt"/>
                <a:ea typeface="+mn-ea"/>
                <a:cs typeface="+mn-cs"/>
              </a:rPr>
              <a:t>: Many college students are at risk for sleep disorders, and those at risk may also be at risk for academic failure." 'Catching up on sleep on weekends/days off makes the sleep deprivation/disorder problem </a:t>
            </a:r>
            <a:r>
              <a:rPr lang="en-CA" sz="1200" b="1" i="0" kern="1200" dirty="0">
                <a:solidFill>
                  <a:schemeClr val="tx1"/>
                </a:solidFill>
                <a:effectLst/>
                <a:latin typeface="+mn-lt"/>
                <a:ea typeface="+mn-ea"/>
                <a:cs typeface="+mn-cs"/>
              </a:rPr>
              <a:t>worse</a:t>
            </a:r>
            <a:r>
              <a:rPr lang="en-CA" sz="1200" b="0" i="0" kern="1200" dirty="0">
                <a:solidFill>
                  <a:schemeClr val="tx1"/>
                </a:solidFill>
                <a:effectLst/>
                <a:latin typeface="+mn-lt"/>
                <a:ea typeface="+mn-ea"/>
                <a:cs typeface="+mn-cs"/>
              </a:rPr>
              <a:t>.</a:t>
            </a:r>
          </a:p>
          <a:p>
            <a:r>
              <a:rPr lang="en-CA" dirty="0"/>
              <a:t>Jane F. </a:t>
            </a:r>
            <a:r>
              <a:rPr lang="en-CA" dirty="0" err="1"/>
              <a:t>Gaultney</a:t>
            </a:r>
            <a:r>
              <a:rPr lang="en-CA" dirty="0"/>
              <a:t> PhD (2010) The Prevalence of Sleep Disorders in College Students: Impact on Academic Performance, Journal of American College Health, 59:2, 91-97, DOI: 10.1080/07448481.2010.483708</a:t>
            </a:r>
          </a:p>
          <a:p>
            <a:endParaRPr lang="en-CA" dirty="0"/>
          </a:p>
          <a:p>
            <a:r>
              <a:rPr lang="en-CA" sz="1200" b="0" i="0" kern="1200" dirty="0">
                <a:solidFill>
                  <a:schemeClr val="tx1"/>
                </a:solidFill>
                <a:effectLst/>
                <a:latin typeface="+mn-lt"/>
                <a:ea typeface="+mn-ea"/>
                <a:cs typeface="+mn-cs"/>
              </a:rPr>
              <a:t>Research found that students who had more regular sleep patterns had better average school grades. When it came to the average sleep </a:t>
            </a:r>
            <a:r>
              <a:rPr lang="en-CA" sz="1200" b="0" i="1" kern="1200" dirty="0">
                <a:solidFill>
                  <a:schemeClr val="tx1"/>
                </a:solidFill>
                <a:effectLst/>
                <a:latin typeface="+mn-lt"/>
                <a:ea typeface="+mn-ea"/>
                <a:cs typeface="+mn-cs"/>
              </a:rPr>
              <a:t>duration</a:t>
            </a:r>
            <a:r>
              <a:rPr lang="en-CA" sz="1200" b="0" i="0" kern="1200" dirty="0">
                <a:solidFill>
                  <a:schemeClr val="tx1"/>
                </a:solidFill>
                <a:effectLst/>
                <a:latin typeface="+mn-lt"/>
                <a:ea typeface="+mn-ea"/>
                <a:cs typeface="+mn-cs"/>
              </a:rPr>
              <a:t>, there was no significant difference between students with irregular sleep patterns and most regular sleepers. [so getting the same number of hours of sleep each week is not as important as getting the same number of hours each day]  Andrew J. K. Phillips, PhD, Biophysicist at the Division of Sleep and Circadian Disorders, Brigham and Women’s Hospital, 2017. https://www.studyinternational.com/news/the-impact-of-sleep-on-academic-performance/</a:t>
            </a:r>
          </a:p>
          <a:p>
            <a:endParaRPr lang="en-CA" dirty="0"/>
          </a:p>
          <a:p>
            <a:r>
              <a:rPr lang="en-CA" sz="1200" b="0" i="0" kern="1200" dirty="0">
                <a:solidFill>
                  <a:schemeClr val="tx1"/>
                </a:solidFill>
                <a:effectLst/>
                <a:latin typeface="+mn-lt"/>
                <a:ea typeface="+mn-ea"/>
                <a:cs typeface="+mn-cs"/>
              </a:rPr>
              <a:t>Sleep is an important biological necessity, College students often have erratic sleep schedules, poor sleep hygiene and poor sleep quality, which might affect their performance and cognitive functions.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143 (95.3%) students obtained less than the recommended 7-8 hours of sleep. Conclusion: Academic performance and cognitive functions [memory, attention, concentration] of students who were sleep deprived was poor. </a:t>
            </a:r>
          </a:p>
          <a:p>
            <a:r>
              <a:rPr lang="en-CA" sz="1200" b="0" i="0" kern="1200" dirty="0">
                <a:solidFill>
                  <a:schemeClr val="tx1"/>
                </a:solidFill>
                <a:effectLst/>
                <a:latin typeface="+mn-lt"/>
                <a:ea typeface="+mn-ea"/>
                <a:cs typeface="+mn-cs"/>
              </a:rPr>
              <a:t>[Better Sleep = better grades and better brains]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Rose, Sumi. (2018). Effect of Sleep Deprivation on the Academic Performance and Cognitive Functions among the College Students: A Cross Sectional Study. 14.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179332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1418175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File compression is a design choice you have to make: will all those bits get to the user's device before the user runs out of patience (or data plan)? </a:t>
            </a:r>
          </a:p>
          <a:p>
            <a:r>
              <a:rPr lang="en-CA" sz="1200" kern="1200" dirty="0">
                <a:solidFill>
                  <a:schemeClr val="tx1"/>
                </a:solidFill>
                <a:effectLst/>
                <a:latin typeface="+mn-lt"/>
                <a:ea typeface="+mn-ea"/>
                <a:cs typeface="+mn-cs"/>
              </a:rPr>
              <a:t>iTunes was successful partially because mp3 files were small enough to transmit and store on an iPhone but sounded 'good enough' under the circumstances in which they were listened to.</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It is not completely backed up unless you have two copies in geographically separate locations on independent systems. And that doesn't include the original file on your phone, tablet, or PC.</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N.B. </a:t>
            </a:r>
            <a:r>
              <a:rPr lang="en-CA" sz="1200" i="1" kern="1200" dirty="0">
                <a:solidFill>
                  <a:schemeClr val="tx1"/>
                </a:solidFill>
                <a:effectLst/>
                <a:latin typeface="+mn-lt"/>
                <a:ea typeface="+mn-ea"/>
                <a:cs typeface="+mn-cs"/>
              </a:rPr>
              <a:t>two</a:t>
            </a:r>
            <a:r>
              <a:rPr lang="en-CA" sz="1200" kern="1200" dirty="0">
                <a:solidFill>
                  <a:schemeClr val="tx1"/>
                </a:solidFill>
                <a:effectLst/>
                <a:latin typeface="+mn-lt"/>
                <a:ea typeface="+mn-ea"/>
                <a:cs typeface="+mn-cs"/>
              </a:rPr>
              <a:t> way synchronization of your PC's files with a cloud service makes your system </a:t>
            </a:r>
            <a:r>
              <a:rPr lang="en-CA" sz="1200" i="1" kern="1200" dirty="0">
                <a:solidFill>
                  <a:schemeClr val="tx1"/>
                </a:solidFill>
                <a:effectLst/>
                <a:latin typeface="+mn-lt"/>
                <a:ea typeface="+mn-ea"/>
                <a:cs typeface="+mn-cs"/>
              </a:rPr>
              <a:t>interdependent</a:t>
            </a:r>
            <a:r>
              <a:rPr lang="en-CA" sz="1200" kern="1200" dirty="0">
                <a:solidFill>
                  <a:schemeClr val="tx1"/>
                </a:solidFill>
                <a:effectLst/>
                <a:latin typeface="+mn-lt"/>
                <a:ea typeface="+mn-ea"/>
                <a:cs typeface="+mn-cs"/>
              </a:rPr>
              <a:t> with the cloud.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Restoring from backup is disaster recovery…we hope we never have to use our backup.</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1079489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119966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a:t>
            </a:r>
            <a:r>
              <a:rPr lang="en-US" dirty="0" err="1"/>
              <a:t>ict</a:t>
            </a:r>
            <a:r>
              <a:rPr lang="en-US" dirty="0"/>
              <a:t> news </a:t>
            </a:r>
            <a:r>
              <a:rPr lang="en-US" dirty="0" err="1"/>
              <a:t>canada</a:t>
            </a:r>
            <a:r>
              <a:rPr lang="en-US" dirty="0"/>
              <a:t>, it news websites</a:t>
            </a:r>
          </a:p>
          <a:p>
            <a:r>
              <a:rPr lang="en-US" dirty="0"/>
              <a:t>https://webfoundation.org/ </a:t>
            </a:r>
            <a:r>
              <a:rPr lang="en-CA" dirty="0"/>
              <a:t>The World Wide Web Foundation was established in 2009 by web inventor Sir Tim Berners-Lee to advance the open web as a public good and a basic right. </a:t>
            </a:r>
          </a:p>
          <a:p>
            <a:r>
              <a:rPr lang="en-US" dirty="0"/>
              <a:t>https://blog.mozilla.org/ </a:t>
            </a:r>
            <a:r>
              <a:rPr lang="en-CA" b="1" dirty="0"/>
              <a:t>We make the internet safer, healthier and faster for good. </a:t>
            </a:r>
            <a:r>
              <a:rPr lang="en-CA" dirty="0"/>
              <a:t>Mozilla is the not-for-profit behind Firefox, the original alternative browser. We create products and policy to keep the internet in service of people, not profit. </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169891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will cover how passwords should be properly stored on the servers hosting the web applications you will create.</a:t>
            </a:r>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4183214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1752407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715447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3985295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the differences in licensing is important, especially for start-up companies. </a:t>
            </a:r>
          </a:p>
          <a:p>
            <a:r>
              <a:rPr lang="en-US" dirty="0"/>
              <a:t>It can mean the difference between you buying a bigger, nicer house or losing the house you have.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1371501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which collect information from people are responsible for the data's proper use and security.</a:t>
            </a:r>
          </a:p>
          <a:p>
            <a:r>
              <a:rPr lang="en-US" dirty="0"/>
              <a:t>Unless you use Facebook, Instagram, or other social media services to which you agree to give them all rights to your data.</a:t>
            </a:r>
          </a:p>
          <a:p>
            <a:endParaRPr lang="en-US" dirty="0"/>
          </a:p>
          <a:p>
            <a:r>
              <a:rPr lang="en-CA" sz="1200" b="1" i="0" kern="1200" dirty="0">
                <a:solidFill>
                  <a:schemeClr val="tx1"/>
                </a:solidFill>
                <a:effectLst/>
                <a:latin typeface="+mn-lt"/>
                <a:ea typeface="+mn-ea"/>
                <a:cs typeface="+mn-cs"/>
              </a:rPr>
              <a:t>Canadian Intellectual Property Office</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CIPO</a:t>
            </a:r>
            <a:r>
              <a:rPr lang="en-CA" sz="1200" b="0" i="0" kern="1200" dirty="0">
                <a:solidFill>
                  <a:schemeClr val="tx1"/>
                </a:solidFill>
                <a:effectLst/>
                <a:latin typeface="+mn-lt"/>
                <a:ea typeface="+mn-ea"/>
                <a:cs typeface="+mn-cs"/>
              </a:rPr>
              <a:t>) </a:t>
            </a:r>
          </a:p>
          <a:p>
            <a:r>
              <a:rPr lang="en-CA" dirty="0">
                <a:hlinkClick r:id="rId3"/>
              </a:rPr>
              <a:t>http://www.ic.gc.ca/eic/site/cipointernet-internetopic.nsf/eng/wr03915.html?Open&amp;wt_src=cipo-cpyrght-main&amp;wt_cxt=apply</a:t>
            </a:r>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1581363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243800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Overview and sampling of course topics.</a:t>
            </a:r>
          </a:p>
          <a:p>
            <a:r>
              <a:rPr lang="en-CA" dirty="0"/>
              <a:t>Intended to help get you started with topics the News</a:t>
            </a:r>
          </a:p>
          <a:p>
            <a:r>
              <a:rPr lang="en-CA" dirty="0"/>
              <a:t>News items do not have to relate to course topics</a:t>
            </a:r>
          </a:p>
          <a:p>
            <a:endParaRPr lang="en-CA" dirty="0"/>
          </a:p>
          <a:p>
            <a:r>
              <a:rPr lang="en-CA" dirty="0"/>
              <a:t>Quiz questions ask about terms and information on the textually dense slides.</a:t>
            </a:r>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07180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 discussion. </a:t>
            </a:r>
            <a:r>
              <a:rPr lang="en-US" dirty="0"/>
              <a:t>Computers and software have changed a lot in 30+ years. Has it revolutionized your educational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people changed in the last 30+ years? People’s </a:t>
            </a:r>
            <a:r>
              <a:rPr lang="en-US" i="1" dirty="0"/>
              <a:t>behavior </a:t>
            </a:r>
            <a:r>
              <a:rPr lang="en-US" dirty="0"/>
              <a:t>has changed. People used to talk to each other. Now with head bowed and hands together, people walk silently down the street praying to their phones; I think they are praying not to walk </a:t>
            </a:r>
            <a:r>
              <a:rPr lang="en-US"/>
              <a:t>into traffic.. </a:t>
            </a:r>
            <a:r>
              <a:rPr lang="en-US" dirty="0"/>
              <a:t>But have people themselves or the process of learning itself changed?</a:t>
            </a:r>
          </a:p>
          <a:p>
            <a:endParaRPr lang="en-US" dirty="0"/>
          </a:p>
          <a:p>
            <a:r>
              <a:rPr lang="en-US" dirty="0"/>
              <a:t>More quantity of information, sure. Yes, much easier access to information. But assessing the </a:t>
            </a:r>
            <a:r>
              <a:rPr lang="en-US" b="1" dirty="0"/>
              <a:t>quality</a:t>
            </a:r>
            <a:r>
              <a:rPr lang="en-US" dirty="0"/>
              <a:t> of information now takes extra effort. You are now the editors, fact checkers, and evaluators of what you read; newspapers, magazines, journals, and textbooks had professional authors, editors, and publishers. Critical thinking skills are more important than ever in a social media environment that provokes and feeds off emotion.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What technology was being referenced in this tech revolution? </a:t>
            </a:r>
            <a:r>
              <a:rPr lang="en-CA" i="1" dirty="0"/>
              <a:t>It will produce forgetfulness in the minds of those who learn to use it, their trust in technology will discourage the use of their own memory. This is not an invention for learning but of reminding; it offers students the appearance of wisdom, for they will read, see, and hear many things without being properly taught. And they will be difficult to get along with, since they will merely appear to be wise instead of really being so.</a:t>
            </a:r>
            <a:r>
              <a:rPr lang="en-CA" dirty="0"/>
              <a:t>  </a:t>
            </a:r>
            <a:r>
              <a:rPr lang="en-US" dirty="0"/>
              <a:t>… that quote was </a:t>
            </a:r>
            <a:r>
              <a:rPr lang="en-CA" dirty="0"/>
              <a:t>paraphrased from </a:t>
            </a:r>
            <a:r>
              <a:rPr lang="en-CA" sz="1200" b="0" i="1" kern="1200" dirty="0">
                <a:solidFill>
                  <a:schemeClr val="tx1"/>
                </a:solidFill>
                <a:effectLst/>
                <a:latin typeface="+mn-lt"/>
                <a:ea typeface="+mn-ea"/>
                <a:cs typeface="+mn-cs"/>
              </a:rPr>
              <a:t>The Phaedrus by Plato in 370 BC. </a:t>
            </a:r>
            <a:r>
              <a:rPr lang="en-CA" sz="1200" b="0" i="0" kern="1200" dirty="0">
                <a:solidFill>
                  <a:schemeClr val="tx1"/>
                </a:solidFill>
                <a:effectLst/>
                <a:latin typeface="+mn-lt"/>
                <a:ea typeface="+mn-ea"/>
                <a:cs typeface="+mn-cs"/>
              </a:rPr>
              <a:t>Socrates was criticizing the invention of </a:t>
            </a:r>
            <a:r>
              <a:rPr lang="en-CA" sz="1200" b="1" i="0" kern="1200" dirty="0">
                <a:solidFill>
                  <a:schemeClr val="tx1"/>
                </a:solidFill>
                <a:effectLst/>
                <a:latin typeface="+mn-lt"/>
                <a:ea typeface="+mn-ea"/>
                <a:cs typeface="+mn-cs"/>
              </a:rPr>
              <a:t>writing</a:t>
            </a:r>
            <a:r>
              <a:rPr lang="en-CA" sz="1200" b="0" i="0" kern="1200" dirty="0">
                <a:solidFill>
                  <a:schemeClr val="tx1"/>
                </a:solidFill>
                <a:effectLst/>
                <a:latin typeface="+mn-lt"/>
                <a:ea typeface="+mn-ea"/>
                <a:cs typeface="+mn-cs"/>
              </a:rPr>
              <a:t>. Ironically, Plato wrote that down. Socrates came from an oral tradition where the value of memory didn’t just mean remembering but evaluating, understanding, and gaining wisdom. Memory meant more to him than coming home with everything on the grocery list.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But reading and writing skills took a long time to catch on: it was like programming today – hard to do – full of symbols, syntax, punctuation, rules; it was written in Greek, and later Latin; few had the skill to put abstract ideas into the meaningful code we call sentences, paragraphs, chapters, and books. Literacy has a very long history but it was a long time coming to the masses.</a:t>
            </a:r>
            <a:endParaRPr lang="en-CA" b="1" i="0" dirty="0"/>
          </a:p>
          <a:p>
            <a:endParaRPr lang="en-US" dirty="0"/>
          </a:p>
          <a:p>
            <a:r>
              <a:rPr lang="en-CA" sz="1200" b="0" i="0" kern="1200" dirty="0">
                <a:solidFill>
                  <a:schemeClr val="tx1"/>
                </a:solidFill>
                <a:effectLst/>
                <a:latin typeface="+mn-lt"/>
                <a:ea typeface="+mn-ea"/>
                <a:cs typeface="+mn-cs"/>
              </a:rPr>
              <a:t>This feeling of technology being revolutionary and ruining everything has been going on, probably since, the invention of the wheel. </a:t>
            </a:r>
          </a:p>
          <a:p>
            <a:pPr defTabSz="873161">
              <a:defRPr/>
            </a:pPr>
            <a:r>
              <a:rPr lang="en-US" sz="1200" i="1" dirty="0"/>
              <a:t>Sure, that wheel thing you invented is a nice bit of tech but a wheel is not much good without adding more tech like a cart. What are you going to do when the thing breaks a long way from home? You know those things break all the time. </a:t>
            </a:r>
            <a:br>
              <a:rPr lang="en-US" sz="1200" i="1" dirty="0"/>
            </a:br>
            <a:r>
              <a:rPr lang="en-US" sz="1200" i="1" dirty="0"/>
              <a:t>Yeah, you can transport loads twice as heavy as mine but with double the effort and at half my speed. You have to push an empty cart home. So, how much efficiency are you gaining overall? </a:t>
            </a:r>
            <a:br>
              <a:rPr lang="en-US" sz="1200" i="1" dirty="0"/>
            </a:br>
            <a:r>
              <a:rPr lang="en-US" sz="1200" i="1" dirty="0"/>
              <a:t>How is that cart load going to get up the hill? Heck, you get tired just pushing it around on the flat. I just put my bundle down when I need a rest. If you let go, the cart will roll away and crash at the bottom. </a:t>
            </a:r>
            <a:br>
              <a:rPr lang="en-US" sz="1200" i="1" dirty="0"/>
            </a:br>
            <a:r>
              <a:rPr lang="en-US" sz="1200" i="1" dirty="0"/>
              <a:t>How are you going to cross the deep stream – I can hold my bundle over my head…can you hold that cart over your head? Do stone wheels float? And what about the soft marshy ground near the stream where the wheel will get stuck in the muck? No, You can't use the bridge we built over the river, it's too narrow for your cart and it's not strong enough to bear that much weight concentrated in one spot. That wheel is not going to glide over rough ground, you're going to have to go round the things I just step over. </a:t>
            </a:r>
            <a:br>
              <a:rPr lang="en-US" sz="1200" i="1" dirty="0"/>
            </a:br>
            <a:r>
              <a:rPr lang="en-US" sz="1200" i="1" dirty="0"/>
              <a:t>And your muscles will atrophy – you'll never be able to carry a big bundle again. </a:t>
            </a:r>
            <a:r>
              <a:rPr lang="en-CA" sz="1200" i="1" dirty="0"/>
              <a:t>Really? A donkey? You're </a:t>
            </a:r>
            <a:r>
              <a:rPr lang="en-CA" sz="1200" i="1" dirty="0" err="1"/>
              <a:t>gonna</a:t>
            </a:r>
            <a:r>
              <a:rPr lang="en-CA" sz="1200" i="1" dirty="0"/>
              <a:t> train a donkey to pull the cart? </a:t>
            </a:r>
            <a:r>
              <a:rPr lang="en-US" sz="1200" i="1" dirty="0"/>
              <a:t>Now you've got to keep a donkey happy. And build a barn for the donkey. </a:t>
            </a:r>
            <a:r>
              <a:rPr lang="en-CA" sz="1200" i="1" dirty="0"/>
              <a:t>Soon, you'll be expecting a vast infrastructure of roads and bridges, traffic laws, and satellite navigation to sort out the confusion. </a:t>
            </a:r>
            <a:r>
              <a:rPr lang="en-US" sz="1200" i="1" dirty="0" err="1"/>
              <a:t>Pffft</a:t>
            </a:r>
            <a:r>
              <a:rPr lang="en-US" sz="1200" i="1" dirty="0"/>
              <a:t>. Listen pal, you're just going to go round and round with that wheel thing.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a:t>
            </a:r>
            <a:r>
              <a:rPr lang="en-CA" sz="1200" b="1" i="0" kern="1200" dirty="0">
                <a:solidFill>
                  <a:schemeClr val="tx1"/>
                </a:solidFill>
                <a:effectLst/>
                <a:latin typeface="+mn-lt"/>
                <a:ea typeface="+mn-ea"/>
                <a:cs typeface="+mn-cs"/>
              </a:rPr>
              <a:t>hen did the Information revolution start? </a:t>
            </a:r>
            <a:r>
              <a:rPr lang="en-CA" sz="1200" b="0" i="0" kern="1200" dirty="0">
                <a:solidFill>
                  <a:schemeClr val="tx1"/>
                </a:solidFill>
                <a:effectLst/>
                <a:latin typeface="+mn-lt"/>
                <a:ea typeface="+mn-ea"/>
                <a:cs typeface="+mn-cs"/>
              </a:rPr>
              <a:t>With "Writing" as Socrates said in 370BCE?</a:t>
            </a:r>
            <a:r>
              <a:rPr lang="en-CA" sz="1200" b="0" i="1" kern="1200" dirty="0">
                <a:solidFill>
                  <a:schemeClr val="tx1"/>
                </a:solidFill>
                <a:effectLst/>
                <a:latin typeface="+mn-lt"/>
                <a:ea typeface="+mn-ea"/>
                <a:cs typeface="+mn-cs"/>
              </a:rPr>
              <a:t> </a:t>
            </a:r>
            <a:r>
              <a:rPr lang="en-CA" sz="1200" b="0" i="0" kern="1200" dirty="0">
                <a:solidFill>
                  <a:schemeClr val="tx1"/>
                </a:solidFill>
                <a:effectLst/>
                <a:latin typeface="+mn-lt"/>
                <a:ea typeface="+mn-ea"/>
                <a:cs typeface="+mn-cs"/>
              </a:rPr>
              <a:t>With Google, Wikipedia, the Internet?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respected Swiss scientist, Conrad Gessner, might have been the first to raise the alarm about the effects of information overload. He described how the modern world overwhelmed people with data and that this overabundance was both 'confusing and harmful' to the mind. … Gessner died in 1565." He was talking about the new technology of books being widely available over the past 100 years. In the 16th century, printing presses spread widely through Europe producing an estimated 150 to 200 million volumes. Imagine the impact! No wonder Herr Gessner died.</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http://www.slate.com/articles/health_and_science/science/2010/02/dont_touch_that_dial.html   _* OR *_</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https://slate.com/technology/2010/02/a-history-of-media-technology-scares-from-the-printing-press-to-facebook.html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What we now call the Internet – a mechanism of disseminating information – has been going on for about 500 years. A lot of it started with Gutenberg and his invention of movable type and printing technology in 1450. In the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a:t>
            </a:r>
            <a:r>
              <a:rPr lang="en-CA" sz="1200" b="0" i="1" kern="1200" dirty="0">
                <a:solidFill>
                  <a:schemeClr val="tx1"/>
                </a:solidFill>
                <a:effectLst/>
                <a:latin typeface="+mn-lt"/>
                <a:ea typeface="+mn-ea"/>
                <a:cs typeface="+mn-cs"/>
              </a:rPr>
              <a:t>reading </a:t>
            </a:r>
            <a:r>
              <a:rPr lang="en-CA" sz="1200" b="0" i="0" kern="1200" dirty="0">
                <a:solidFill>
                  <a:schemeClr val="tx1"/>
                </a:solidFill>
                <a:effectLst/>
                <a:latin typeface="+mn-lt"/>
                <a:ea typeface="+mn-ea"/>
                <a:cs typeface="+mn-cs"/>
              </a:rPr>
              <a:t>became the new skill to have. Scholars and priests worried people would no longer go to universities or to church because they could stay home and read for themselves. Scholars and priests were even more worried that people would not know how to </a:t>
            </a:r>
            <a:r>
              <a:rPr lang="en-CA" sz="1200" b="0" i="1" kern="1200" dirty="0">
                <a:solidFill>
                  <a:schemeClr val="tx1"/>
                </a:solidFill>
                <a:effectLst/>
                <a:latin typeface="+mn-lt"/>
                <a:ea typeface="+mn-ea"/>
                <a:cs typeface="+mn-cs"/>
              </a:rPr>
              <a:t>think about and interpret</a:t>
            </a:r>
            <a:r>
              <a:rPr lang="en-CA" sz="1200" b="0" i="0" kern="1200" dirty="0">
                <a:solidFill>
                  <a:schemeClr val="tx1"/>
                </a:solidFill>
                <a:effectLst/>
                <a:latin typeface="+mn-lt"/>
                <a:ea typeface="+mn-ea"/>
                <a:cs typeface="+mn-cs"/>
              </a:rPr>
              <a:t> what they read.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Renaissance Europe, the arrival of mechanical movable type printing introduced the era of mass communication, which permanently altered the structure of society. The relatively unrestricted circulation of information and revolutionary ideas transcended borders, captured the imagination of the masses during the Reformation and threatened the power of political and religious authorities. The sharp increase in literacy broke the monopoly of the church and the literate elite who ruled the lives of many and bolstered the emerging middle class. (https://en.wikipedia.org/wiki/Johannes_Gutenberg)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And there were vastly more pamphlets than books. Pamphlets – small, inexpensive, uncensored, unsanctioned, unorthodox booklets – were the Internet of the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to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(Coming from a Latin word, "pamphlet" literally means "small book." https://www.britannica.com/topic/pamphlet) </a:t>
            </a:r>
            <a:r>
              <a:rPr lang="en-CA" dirty="0"/>
              <a:t>The pamphlet was the 16</a:t>
            </a:r>
            <a:r>
              <a:rPr lang="en-CA" baseline="30000" dirty="0"/>
              <a:t>th</a:t>
            </a:r>
            <a:r>
              <a:rPr lang="en-CA" dirty="0"/>
              <a:t> C web page: it was easily created and distributed. Internet flame wars are not new; 500 years ago, there were pamphlet wars. https://en.wikipedia.org/wiki/Pamphlet_wars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was customary when proposing a disputation to have the theses printed by the university press and publicly </a:t>
            </a:r>
            <a:r>
              <a:rPr lang="en-CA" b="1" dirty="0"/>
              <a:t>posted</a:t>
            </a:r>
            <a:r>
              <a:rPr lang="en-CA" dirty="0"/>
              <a:t> on – nailed to – every church door in the city. https://en.wikipedia.org/wiki/Ninety-five_Theses  https://www.printmag.com/typography/history-public-notice/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Martin Luther and the printing press illustrated an early information revolution. (see http://www.economist.com/node/21541719) After Luther posted his 95 Theses to the </a:t>
            </a:r>
            <a:r>
              <a:rPr lang="en-CA" sz="1200" b="0" i="0" kern="1200" dirty="0" err="1">
                <a:solidFill>
                  <a:schemeClr val="tx1"/>
                </a:solidFill>
                <a:effectLst/>
                <a:latin typeface="+mn-lt"/>
                <a:ea typeface="+mn-ea"/>
                <a:cs typeface="+mn-cs"/>
              </a:rPr>
              <a:t>Wittenburg</a:t>
            </a:r>
            <a:r>
              <a:rPr lang="en-CA" sz="1200" b="0" i="0" kern="1200" dirty="0">
                <a:solidFill>
                  <a:schemeClr val="tx1"/>
                </a:solidFill>
                <a:effectLst/>
                <a:latin typeface="+mn-lt"/>
                <a:ea typeface="+mn-ea"/>
                <a:cs typeface="+mn-cs"/>
              </a:rPr>
              <a:t> church door in 1517, they were translated into the German vernacular from Latin (a special code known only to the church, academics, and the learned elite). Thousands of pamphlets were being created by the 67 year old printing press all over Europe. </a:t>
            </a:r>
            <a:r>
              <a:rPr lang="en-CA" dirty="0"/>
              <a:t>“hardly </a:t>
            </a:r>
            <a:r>
              <a:rPr lang="en-CA" b="1" dirty="0"/>
              <a:t>two weeks </a:t>
            </a:r>
            <a:r>
              <a:rPr lang="en-CA" dirty="0"/>
              <a:t>had passed when these propositions were known throughout Germany and within </a:t>
            </a:r>
            <a:r>
              <a:rPr lang="en-CA" b="1" dirty="0"/>
              <a:t>four weeks </a:t>
            </a:r>
            <a:r>
              <a:rPr lang="en-CA" dirty="0"/>
              <a:t>almost all of Christendom was familiar with them.” That's a social network long before Facebook. The Reformation may well have been caused by the use of a new technology that spread ideas virally; it is a worthy debate whether the Renaissance and Reformation changed the world more or less as much as the Internet has today. Then, as now, there were unintended consequences. Both the Renaissance / Reformation and the Internet have been a messy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After pamphlets, it was newspapers in the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and 20</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people could post things in the classified ads for a small fee. </a:t>
            </a:r>
          </a:p>
          <a:p>
            <a:r>
              <a:rPr lang="en-US" sz="1200" b="0" i="0" kern="1200" dirty="0">
                <a:solidFill>
                  <a:schemeClr val="tx1"/>
                </a:solidFill>
                <a:effectLst/>
                <a:latin typeface="+mn-lt"/>
                <a:ea typeface="+mn-ea"/>
                <a:cs typeface="+mn-cs"/>
              </a:rPr>
              <a:t>E</a:t>
            </a:r>
            <a:r>
              <a:rPr lang="en-CA" sz="1200" b="0" i="0" kern="1200" dirty="0">
                <a:solidFill>
                  <a:schemeClr val="tx1"/>
                </a:solidFill>
                <a:effectLst/>
                <a:latin typeface="+mn-lt"/>
                <a:ea typeface="+mn-ea"/>
                <a:cs typeface="+mn-cs"/>
              </a:rPr>
              <a:t>mail? Do you read and respond to your email 12 times a day? In the late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London "Home delivery routes would go by every house 12 times a day. In 1889, the first delivery began about 7:30 a.m. and the last one at about 7:30 p.m. In major cities like Birmingham by the end of the 19</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home routes were run six times a day." </a:t>
            </a:r>
            <a:r>
              <a:rPr lang="en-US" sz="1200" b="0" i="1" kern="1200" dirty="0">
                <a:solidFill>
                  <a:schemeClr val="tx1"/>
                </a:solidFill>
                <a:effectLst/>
                <a:latin typeface="+mn-lt"/>
                <a:ea typeface="+mn-ea"/>
                <a:cs typeface="+mn-cs"/>
              </a:rPr>
              <a:t>http://www.nytimes.com/2010/02/21/business/21digi.html?adxnnl=1&amp;adxnnlx=1267470299-TxuOOpsKkQg6AhS78K9ptg</a:t>
            </a:r>
          </a:p>
          <a:p>
            <a:endParaRPr lang="en-US" sz="1200" b="0" i="1"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Education is learning what happened before you were born.</a:t>
            </a:r>
            <a:r>
              <a:rPr lang="en-US" dirty="0"/>
              <a:t> Technology is anything invented after you were born. Technology is </a:t>
            </a:r>
            <a:r>
              <a:rPr lang="en-CA" dirty="0"/>
              <a:t>anything that changes the ecology of space and time (</a:t>
            </a:r>
            <a:r>
              <a:rPr lang="en-CA" sz="1200" b="0" i="1" kern="1200" dirty="0">
                <a:solidFill>
                  <a:schemeClr val="tx1"/>
                </a:solidFill>
                <a:effectLst/>
                <a:latin typeface="+mn-lt"/>
                <a:ea typeface="+mn-ea"/>
                <a:cs typeface="+mn-cs"/>
              </a:rPr>
              <a:t>from</a:t>
            </a:r>
            <a:r>
              <a:rPr lang="en-CA" sz="1200" b="0" i="0" kern="1200" dirty="0">
                <a:solidFill>
                  <a:schemeClr val="tx1"/>
                </a:solidFill>
                <a:effectLst/>
                <a:latin typeface="+mn-lt"/>
                <a:ea typeface="+mn-ea"/>
                <a:cs typeface="+mn-cs"/>
              </a:rPr>
              <a:t> horse and sail </a:t>
            </a:r>
            <a:r>
              <a:rPr lang="en-CA" sz="1200" b="0" i="1" kern="1200" dirty="0">
                <a:solidFill>
                  <a:schemeClr val="tx1"/>
                </a:solidFill>
                <a:effectLst/>
                <a:latin typeface="+mn-lt"/>
                <a:ea typeface="+mn-ea"/>
                <a:cs typeface="+mn-cs"/>
              </a:rPr>
              <a:t>to</a:t>
            </a:r>
            <a:r>
              <a:rPr lang="en-CA" sz="1200" b="0" i="0" kern="1200" dirty="0">
                <a:solidFill>
                  <a:schemeClr val="tx1"/>
                </a:solidFill>
                <a:effectLst/>
                <a:latin typeface="+mn-lt"/>
                <a:ea typeface="+mn-ea"/>
                <a:cs typeface="+mn-cs"/>
              </a:rPr>
              <a:t> steam and rail, Gutenberg's type doubled the information density of a piece of paper (print vs script), candles and lamps let you read at night</a:t>
            </a:r>
            <a:r>
              <a:rPr lang="en-CA" dirty="0"/>
              <a:t>). </a:t>
            </a:r>
            <a:r>
              <a:rPr lang="en-US" dirty="0"/>
              <a:t>All technology present at your birth (or very shortly thereafter) is just part of the ecosystem you grew up in. Computers and the Internet came along after your grandparents were born; for you, that technology was always there, like oxygen and gravity. Parents and teachers refer to many things, normal in your ecosystem, as "technology"…something to be </a:t>
            </a:r>
            <a:r>
              <a:rPr lang="en-US" i="1" dirty="0"/>
              <a:t>integrated </a:t>
            </a:r>
            <a:r>
              <a:rPr lang="en-US" dirty="0"/>
              <a:t>into their lives, technology they </a:t>
            </a:r>
            <a:r>
              <a:rPr lang="en-US" i="1" dirty="0"/>
              <a:t>adapt</a:t>
            </a:r>
            <a:r>
              <a:rPr lang="en-US" i="0" dirty="0"/>
              <a:t> to. Their technology is your baseline, you don't </a:t>
            </a:r>
            <a:r>
              <a:rPr lang="en-US" i="1" dirty="0"/>
              <a:t>integrate </a:t>
            </a:r>
            <a:r>
              <a:rPr lang="en-US" i="0" dirty="0"/>
              <a:t>it or </a:t>
            </a:r>
            <a:r>
              <a:rPr lang="en-US" i="1" dirty="0"/>
              <a:t>adapt </a:t>
            </a:r>
            <a:r>
              <a:rPr lang="en-US" i="0" dirty="0"/>
              <a:t>to it in your life, you just use it like running water or electricity. </a:t>
            </a:r>
            <a:r>
              <a:rPr lang="en-US" dirty="0"/>
              <a:t>For many students, your teacher's technology is just your life. Has it </a:t>
            </a:r>
            <a:r>
              <a:rPr lang="en-US" i="1" dirty="0"/>
              <a:t>changed </a:t>
            </a:r>
            <a:r>
              <a:rPr lang="en-US" i="0" dirty="0"/>
              <a:t>your life yet? Just you wait, it will. Someday, technology will happen to you. Wait! It may already have happened. Did everyone have Internet access growing up? Maybe not. Certainly not Social Media. Just you wait, when autonomous cars take over the roads, you'll be calling it </a:t>
            </a:r>
            <a:r>
              <a:rPr lang="en-US" i="1" dirty="0"/>
              <a:t>technology.</a:t>
            </a:r>
            <a:endParaRPr lang="en-US" i="0" dirty="0"/>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a:t>
            </a:r>
            <a:r>
              <a:rPr lang="en-CA" sz="1200" b="0" i="0" kern="1200" dirty="0">
                <a:solidFill>
                  <a:schemeClr val="tx1"/>
                </a:solidFill>
                <a:effectLst/>
                <a:latin typeface="+mn-lt"/>
                <a:ea typeface="+mn-ea"/>
                <a:cs typeface="+mn-cs"/>
              </a:rPr>
              <a:t>hen did the teaching revolution start? After every new technology took hold! Writing made ideas independent of the mind that thought them, printing (16</a:t>
            </a:r>
            <a:r>
              <a:rPr lang="en-CA" sz="1200" b="0" i="0" kern="1200" baseline="30000" dirty="0">
                <a:solidFill>
                  <a:schemeClr val="tx1"/>
                </a:solidFill>
                <a:effectLst/>
                <a:latin typeface="+mn-lt"/>
                <a:ea typeface="+mn-ea"/>
                <a:cs typeface="+mn-cs"/>
              </a:rPr>
              <a:t>th</a:t>
            </a:r>
            <a:r>
              <a:rPr lang="en-CA" sz="1200" b="0" i="0" kern="1200" dirty="0">
                <a:solidFill>
                  <a:schemeClr val="tx1"/>
                </a:solidFill>
                <a:effectLst/>
                <a:latin typeface="+mn-lt"/>
                <a:ea typeface="+mn-ea"/>
                <a:cs typeface="+mn-cs"/>
              </a:rPr>
              <a:t> C) which enabled knowledge to be communicated cheaply and widely in the vernacular (you didn't have to learn Latin anymore, but you had to learn how to read), non-paper media like radio, television, computers, the Internet were all going to revolutionize education.  Education works best when we do it together in the same room, face-to-face. It's been that way for a long time through a great many revolutions. </a:t>
            </a:r>
            <a:r>
              <a:rPr lang="en-US" sz="1200" b="0" i="0" kern="1200" dirty="0">
                <a:solidFill>
                  <a:schemeClr val="tx1"/>
                </a:solidFill>
                <a:effectLst/>
                <a:latin typeface="+mn-lt"/>
                <a:ea typeface="+mn-ea"/>
                <a:cs typeface="+mn-cs"/>
              </a:rPr>
              <a:t>Tech changes the way we do things but not who we are. Online or computer based education is good for skills acquisition for those who already have expertise in the subject domain, e.g. an online tutorial is adequate to learn a new programming language if you already know a number of other programming languages. But if you are learning something, MOOCs (Massively Open Online Courses) have widely varying student engagement, persistence, and completion rate (http://edu4.me/en/completion-rates-are-the-greatest-challenge-for-moocs/ http://www.katyjordan.com/MOOCproject.html) See http://teachingmachin.es/timeline.html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common thread: the fear that tech will make us lazy…people will not remember because they can write things down, friends will not visit each other: instead, they will just use…wait for it…the telephone. People will no longer go to concerts, or plays, or the cinema, or school, or the office because books, radio, television, video tapes, CDs, DVDs, the Internet and Streaming will let them stay home for the same things. Oops, you don't even have to stay home anymore. Public </a:t>
            </a:r>
            <a:r>
              <a:rPr lang="en-US" sz="1200" b="0" i="0" kern="1200" dirty="0" err="1">
                <a:solidFill>
                  <a:schemeClr val="tx1"/>
                </a:solidFill>
                <a:effectLst/>
                <a:latin typeface="+mn-lt"/>
                <a:ea typeface="+mn-ea"/>
                <a:cs typeface="+mn-cs"/>
              </a:rPr>
              <a:t>WiFi</a:t>
            </a:r>
            <a:r>
              <a:rPr lang="en-US" sz="1200" b="0" i="0" kern="1200" dirty="0">
                <a:solidFill>
                  <a:schemeClr val="tx1"/>
                </a:solidFill>
                <a:effectLst/>
                <a:latin typeface="+mn-lt"/>
                <a:ea typeface="+mn-ea"/>
                <a:cs typeface="+mn-cs"/>
              </a:rPr>
              <a:t> is widely accessible, wireless data plans are affordable.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Pictures and art taught people who could not read. Fine Art painting changed from representational accuracy, historic recording, story telling, and teaching (all rational thought) –– to expressive and emotional. The great paintings that survived were both rational and emotional. Where did man come from? Go to the Sistine Chapel and look up. The teaching function of art was taken over by the publishing of books. Phone cameras and </a:t>
            </a:r>
            <a:r>
              <a:rPr lang="en-US" sz="1200" b="0" i="0" kern="1200" dirty="0" err="1">
                <a:solidFill>
                  <a:schemeClr val="tx1"/>
                </a:solidFill>
                <a:effectLst/>
                <a:latin typeface="+mn-lt"/>
                <a:ea typeface="+mn-ea"/>
                <a:cs typeface="+mn-cs"/>
              </a:rPr>
              <a:t>Instragram</a:t>
            </a:r>
            <a:r>
              <a:rPr lang="en-US" sz="1200" b="0" i="0" kern="1200" dirty="0">
                <a:solidFill>
                  <a:schemeClr val="tx1"/>
                </a:solidFill>
                <a:effectLst/>
                <a:latin typeface="+mn-lt"/>
                <a:ea typeface="+mn-ea"/>
                <a:cs typeface="+mn-cs"/>
              </a:rPr>
              <a:t> may, in a perverse way, be a revival of something as old as cave paintings.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common to all these disparate technologies? They all made it easier for people to communication with each other…across time, and across space.</a:t>
            </a:r>
            <a:endParaRPr lang="en-CA" sz="1200" b="0" i="0" kern="1200" dirty="0">
              <a:solidFill>
                <a:schemeClr val="tx1"/>
              </a:solidFill>
              <a:effectLst/>
              <a:latin typeface="+mn-lt"/>
              <a:ea typeface="+mn-ea"/>
              <a:cs typeface="+mn-cs"/>
            </a:endParaRP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http://www.perseus.tufts.edu/hopper/text?doc=Perseus%3Atext%3A1999.01.0174%3Atext%3DPhaedrus%3Asection%3D275a</a:t>
            </a:r>
          </a:p>
          <a:p>
            <a:r>
              <a:rPr lang="en-US" i="0" dirty="0"/>
              <a:t>[274e] </a:t>
            </a:r>
            <a:r>
              <a:rPr lang="en-CA" sz="1200" b="0" i="0" kern="1200" dirty="0">
                <a:solidFill>
                  <a:schemeClr val="tx1"/>
                </a:solidFill>
                <a:effectLst/>
                <a:latin typeface="+mn-lt"/>
                <a:ea typeface="+mn-ea"/>
                <a:cs typeface="+mn-cs"/>
              </a:rPr>
              <a:t>… one man has the ability to beget arts [invent things], but the ability to judge of their usefulness or harmfulness to their users belongs to another;</a:t>
            </a: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[275a] … For this invention will produce forgetfulness in the minds of those who learn to use it, because they will not practice their memory. Their trust in writing, produced by external characters which are no part of themselves, will discourage the use of their own memory within them. You have invented an elixir not of memory, but of reminding; and you offer your pupils the appearance of wisdom, not true wisdom, for they will read many things without instruction and will therefore seem [275b] to know many things, when they are for the most part ignorant and hard to get along with, since they are not wise, but only appear 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fact, it will introduce forgetfulness into the soul of those who learn it: they will not practice using their memory because they will put their trust in writing, which is external and depends on signs that belong to others, instead of trying to remember from the inside, completely on their own. You have not discovered a potion for remembering, but for reminding; you provide your students with the appearance of wisdom, not with its reality. Your invention will enable them to hear many things without being properly taught, and they will imagine that they have come to know much while for the most part they will know nothing. And they will be difficult to get along with, since they will merely appear to be wise instead of really being so.”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https://scs.senecac.on.ca/~timothy.mckenna/SYS366/Systems_Technology.html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history of media technology scares, from the printing press to Facebook. http://www.slate.com/articles/health_and_science/science/2010/02/dont_touch_that_dial.html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t>
            </a:r>
            <a:r>
              <a:rPr lang="en-CA" i="1" dirty="0"/>
              <a:t>Gutenberg’s effects on universities </a:t>
            </a:r>
            <a:r>
              <a:rPr lang="en-CA" i="0" dirty="0"/>
              <a:t>by </a:t>
            </a:r>
            <a:r>
              <a:rPr lang="en-CA" dirty="0"/>
              <a:t>Gavin Moodie in History of Education Vol. 43, </a:t>
            </a:r>
            <a:r>
              <a:rPr lang="en-CA" dirty="0" err="1"/>
              <a:t>Iss</a:t>
            </a:r>
            <a:r>
              <a:rPr lang="en-CA" dirty="0"/>
              <a:t>. 4, 2014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CA" dirty="0" err="1"/>
              <a:t>eneca</a:t>
            </a:r>
            <a:r>
              <a:rPr lang="en-CA" dirty="0"/>
              <a:t> library has access to the text. Abstract is here  </a:t>
            </a:r>
            <a:r>
              <a:rPr lang="en-US" dirty="0"/>
              <a:t>http://dx.doi.org/10.1080/0046760X.2014.930186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MIT Technology Review reports on more revolutions to 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https://www.technologyreview.com/lists/technologies/2017/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https://www.technologyreview.com/lists/technologies/2018/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Technology: </a:t>
            </a:r>
            <a:r>
              <a:rPr lang="en-CA" dirty="0"/>
              <a:t>it takes only 5 minutes to do something we never had to do before.</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5</a:t>
            </a:fld>
            <a:endParaRPr lang="en-US" dirty="0"/>
          </a:p>
        </p:txBody>
      </p:sp>
    </p:spTree>
    <p:extLst>
      <p:ext uri="{BB962C8B-B14F-4D97-AF65-F5344CB8AC3E}">
        <p14:creationId xmlns:p14="http://schemas.microsoft.com/office/powerpoint/2010/main" val="4009337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Reviewing the ICT news keeps you up to date on emerging topics which mean emerging opportunities for employment and entrepreneurship. Opportunities arise when technology removes constraints. E.g. the light bulb and electricity removed the constraint of darkness; a new form of music distribution, iTunes, was successful because of mp3 compression, affordable bandwidth with an acceptable speed of d/loading, granular song file purchase instead of album purchase. New tech alters the ecology of time and/or space.</a:t>
            </a:r>
            <a:endParaRPr lang="en-CA"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SOSCIP – </a:t>
            </a:r>
            <a:r>
              <a:rPr lang="en-CA" sz="1200" b="0" i="0" kern="1200" dirty="0">
                <a:solidFill>
                  <a:schemeClr val="tx1"/>
                </a:solidFill>
                <a:effectLst/>
                <a:latin typeface="+mn-lt"/>
                <a:ea typeface="+mn-ea"/>
                <a:cs typeface="+mn-cs"/>
              </a:rPr>
              <a:t> Southern Ontario Smart Computing for Innovation Platform</a:t>
            </a:r>
          </a:p>
          <a:p>
            <a:r>
              <a:rPr lang="en-US" sz="1200" b="0" i="0" kern="1200" dirty="0">
                <a:solidFill>
                  <a:schemeClr val="tx1"/>
                </a:solidFill>
                <a:effectLst/>
                <a:latin typeface="+mn-lt"/>
                <a:ea typeface="+mn-ea"/>
                <a:cs typeface="+mn-cs"/>
              </a:rPr>
              <a:t>S</a:t>
            </a:r>
            <a:r>
              <a:rPr lang="en-CA" sz="1200" b="0" i="0" kern="1200" dirty="0" err="1">
                <a:solidFill>
                  <a:schemeClr val="tx1"/>
                </a:solidFill>
                <a:effectLst/>
                <a:latin typeface="+mn-lt"/>
                <a:ea typeface="+mn-ea"/>
                <a:cs typeface="+mn-cs"/>
              </a:rPr>
              <a:t>eneca</a:t>
            </a:r>
            <a:r>
              <a:rPr lang="en-CA" sz="1200" b="0" i="0" kern="1200" dirty="0">
                <a:solidFill>
                  <a:schemeClr val="tx1"/>
                </a:solidFill>
                <a:effectLst/>
                <a:latin typeface="+mn-lt"/>
                <a:ea typeface="+mn-ea"/>
                <a:cs typeface="+mn-cs"/>
              </a:rPr>
              <a:t> is the only college in this organization, all others are universities.</a:t>
            </a:r>
          </a:p>
          <a:p>
            <a:r>
              <a:rPr lang="en-CA" sz="1200" b="0" i="0" kern="1200" dirty="0">
                <a:solidFill>
                  <a:schemeClr val="tx1"/>
                </a:solidFill>
                <a:effectLst/>
                <a:latin typeface="+mn-lt"/>
                <a:ea typeface="+mn-ea"/>
                <a:cs typeface="+mn-cs"/>
              </a:rPr>
              <a:t>SOSCIP is a research and development consortium that pairs academic and industry researchers with advanced computing tools to fuel Canadian innovation within the areas of agile computing, cities, mining, health, digital media, energy, cybersecurity, water and advanced manufacturing.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Android is open source based. https://source.android.com/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Blockchain used in Ripple.com</a:t>
            </a:r>
            <a:br>
              <a:rPr lang="en-US"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Ripple connects banks and payment providers via </a:t>
            </a:r>
            <a:r>
              <a:rPr lang="en-CA" sz="1200" b="0" i="0" kern="1200" dirty="0" err="1">
                <a:solidFill>
                  <a:schemeClr val="tx1"/>
                </a:solidFill>
                <a:effectLst/>
                <a:latin typeface="+mn-lt"/>
                <a:ea typeface="+mn-ea"/>
                <a:cs typeface="+mn-cs"/>
              </a:rPr>
              <a:t>RippleNet</a:t>
            </a:r>
            <a:r>
              <a:rPr lang="en-CA" sz="1200" b="0" i="0" kern="1200" dirty="0">
                <a:solidFill>
                  <a:schemeClr val="tx1"/>
                </a:solidFill>
                <a:effectLst/>
                <a:latin typeface="+mn-lt"/>
                <a:ea typeface="+mn-ea"/>
                <a:cs typeface="+mn-cs"/>
              </a:rPr>
              <a:t> to provide one frictionless experience for sending and receiving money globally.</a:t>
            </a:r>
            <a:br>
              <a:rPr lang="en-CA" sz="1200" b="0" i="0" kern="1200" dirty="0">
                <a:solidFill>
                  <a:schemeClr val="tx1"/>
                </a:solidFill>
                <a:effectLst/>
                <a:latin typeface="+mn-lt"/>
                <a:ea typeface="+mn-ea"/>
                <a:cs typeface="+mn-cs"/>
              </a:rPr>
            </a:br>
            <a:r>
              <a:rPr lang="en-CA" sz="1200" b="0" i="0" kern="1200" dirty="0" err="1">
                <a:solidFill>
                  <a:schemeClr val="tx1"/>
                </a:solidFill>
                <a:effectLst/>
                <a:latin typeface="+mn-lt"/>
                <a:ea typeface="+mn-ea"/>
                <a:cs typeface="+mn-cs"/>
              </a:rPr>
              <a:t>RippleNet</a:t>
            </a:r>
            <a:r>
              <a:rPr lang="en-CA" sz="1200" b="0" i="0" kern="1200" dirty="0">
                <a:solidFill>
                  <a:schemeClr val="tx1"/>
                </a:solidFill>
                <a:effectLst/>
                <a:latin typeface="+mn-lt"/>
                <a:ea typeface="+mn-ea"/>
                <a:cs typeface="+mn-cs"/>
              </a:rPr>
              <a:t> runs on the most advanced blockchain technology. It is scalable, secure and interoperates with different networks.</a:t>
            </a:r>
          </a:p>
          <a:p>
            <a:r>
              <a:rPr lang="en-CA" sz="1200" b="0" i="0" kern="1200" dirty="0">
                <a:solidFill>
                  <a:schemeClr val="tx1"/>
                </a:solidFill>
                <a:effectLst/>
                <a:latin typeface="+mn-lt"/>
                <a:ea typeface="+mn-ea"/>
                <a:cs typeface="+mn-cs"/>
              </a:rPr>
              <a:t>Customers have optional access to source liquidity using the world's fastest and most reliable digital asset for payments: XRP.</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2768013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a:t>
            </a:r>
            <a:r>
              <a:rPr lang="en-CA" dirty="0"/>
              <a:t>the part of a computer you can kick</a:t>
            </a:r>
            <a:r>
              <a:rPr lang="en-US" dirty="0"/>
              <a:t>. It's the stuff you have to buy, either up front at the Microsoft/Apple store or through the inflated prices of your smartphone plan that gave you the phone for “free”.</a:t>
            </a:r>
          </a:p>
          <a:p>
            <a:r>
              <a:rPr lang="en-CA" dirty="0"/>
              <a:t>Q: How many programmers does it take to change a light bulb?</a:t>
            </a:r>
            <a:br>
              <a:rPr lang="en-CA" dirty="0"/>
            </a:br>
            <a:r>
              <a:rPr lang="en-CA" dirty="0"/>
              <a:t>A: None. It’s a hardware problem.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Q: How many hardware engineers does it take to change a light bulb?</a:t>
            </a:r>
            <a:br>
              <a:rPr lang="en-CA" dirty="0"/>
            </a:br>
            <a:r>
              <a:rPr lang="en-CA" dirty="0"/>
              <a:t>A: None. They’ll fix it in software.</a:t>
            </a:r>
            <a:endParaRPr lang="en-US" dirty="0"/>
          </a:p>
          <a:p>
            <a:endParaRPr lang="en-US" dirty="0"/>
          </a:p>
          <a:p>
            <a:r>
              <a:rPr lang="en-US" dirty="0"/>
              <a:t>Software: the part of a computer that kicks the hardware from the inside.</a:t>
            </a:r>
          </a:p>
          <a:p>
            <a:r>
              <a:rPr lang="en-US" dirty="0"/>
              <a:t>stuff that comes with the hardware (the operating system) which runs other stuff (application software, now just called “apps”) created (programmed) by people out of the goodness of their hearts (open source).</a:t>
            </a:r>
          </a:p>
          <a:p>
            <a:r>
              <a:rPr lang="en-US" dirty="0"/>
              <a:t>Software is like a sentence, a paragraph, a story, a novel. They all have a beginning, middle, and end. They are all created in a language. Like human languages, software languages evolved in different environments for different purposes.</a:t>
            </a:r>
          </a:p>
          <a:p>
            <a:endParaRPr lang="en-US" dirty="0"/>
          </a:p>
          <a:p>
            <a:r>
              <a:rPr lang="en-US" dirty="0" err="1"/>
              <a:t>BADware</a:t>
            </a:r>
            <a:r>
              <a:rPr lang="en-US" dirty="0"/>
              <a:t>: see http://www.pcmag.com/encyclopedia/term/54210/wares </a:t>
            </a:r>
          </a:p>
          <a:p>
            <a:endParaRPr lang="en-US" dirty="0"/>
          </a:p>
          <a:p>
            <a:r>
              <a:rPr lang="en-CA" sz="1200" b="0" i="0" kern="1200" dirty="0">
                <a:solidFill>
                  <a:schemeClr val="tx1"/>
                </a:solidFill>
                <a:effectLst/>
                <a:latin typeface="+mn-lt"/>
                <a:ea typeface="+mn-ea"/>
                <a:cs typeface="+mn-cs"/>
              </a:rPr>
              <a:t>FATWARE: inefficient software with a BIG footprint; it tends to take over most of the CPU cycles, memory, and I/O bandwidth. Ever expanding computer code sizes and complexities in an application as new versions become available. Soon to pig out your computer, requiring an expensive upgrade. Adobe is a notable offender.</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BLOATWARE: Applications that become overloaded with features that overwhelm computer memory and your memory. Sometimes called </a:t>
            </a:r>
            <a:r>
              <a:rPr lang="en-CA" sz="1200" b="0" i="0" kern="1200" dirty="0" err="1">
                <a:solidFill>
                  <a:schemeClr val="tx1"/>
                </a:solidFill>
                <a:effectLst/>
                <a:latin typeface="+mn-lt"/>
                <a:ea typeface="+mn-ea"/>
                <a:cs typeface="+mn-cs"/>
              </a:rPr>
              <a:t>FeatureBloat</a:t>
            </a:r>
            <a:r>
              <a:rPr lang="en-CA" sz="1200" b="0" i="0" kern="1200" dirty="0">
                <a:solidFill>
                  <a:schemeClr val="tx1"/>
                </a:solidFill>
                <a:effectLst/>
                <a:latin typeface="+mn-lt"/>
                <a:ea typeface="+mn-ea"/>
                <a:cs typeface="+mn-cs"/>
              </a:rPr>
              <a:t>. MS-Word may have been the application that spawned this term.</a:t>
            </a:r>
          </a:p>
          <a:p>
            <a:endParaRPr lang="en-CA" sz="1200" b="0" i="0" kern="1200" dirty="0">
              <a:solidFill>
                <a:schemeClr val="tx1"/>
              </a:solidFill>
              <a:effectLst/>
              <a:latin typeface="+mn-lt"/>
              <a:ea typeface="+mn-ea"/>
              <a:cs typeface="+mn-cs"/>
            </a:endParaRPr>
          </a:p>
          <a:p>
            <a:r>
              <a:rPr lang="en-CA" sz="1200" b="0" i="0" kern="1200" dirty="0" err="1">
                <a:solidFill>
                  <a:schemeClr val="tx1"/>
                </a:solidFill>
                <a:effectLst/>
                <a:latin typeface="+mn-lt"/>
                <a:ea typeface="+mn-ea"/>
                <a:cs typeface="+mn-cs"/>
              </a:rPr>
              <a:t>CRAPware</a:t>
            </a:r>
            <a:r>
              <a:rPr lang="en-CA" sz="1200" b="0" i="0" kern="1200" dirty="0">
                <a:solidFill>
                  <a:schemeClr val="tx1"/>
                </a:solidFill>
                <a:effectLst/>
                <a:latin typeface="+mn-lt"/>
                <a:ea typeface="+mn-ea"/>
                <a:cs typeface="+mn-cs"/>
              </a:rPr>
              <a:t> (also called BLOATWARE): all the junk that comes with a Lenovo PC. Microsoft sells Signature Edition PCs with just the OS.</a:t>
            </a:r>
            <a:br>
              <a:rPr lang="en-CA" dirty="0"/>
            </a:br>
            <a:br>
              <a:rPr lang="en-CA" dirty="0"/>
            </a:br>
            <a:r>
              <a:rPr lang="en-CA" sz="1200" b="0" i="0" kern="1200" dirty="0">
                <a:solidFill>
                  <a:schemeClr val="tx1"/>
                </a:solidFill>
                <a:effectLst/>
                <a:latin typeface="+mn-lt"/>
                <a:ea typeface="+mn-ea"/>
                <a:cs typeface="+mn-cs"/>
              </a:rPr>
              <a:t>VAPORWARE: Software (and sometimes hardware) that is announced by a company, but has not yet been (and may never be) released.</a:t>
            </a:r>
            <a:br>
              <a:rPr lang="en-CA" dirty="0"/>
            </a:br>
            <a:br>
              <a:rPr lang="en-CA" dirty="0"/>
            </a:br>
            <a:r>
              <a:rPr lang="en-CA" sz="1200" b="0" i="0" kern="1200" dirty="0">
                <a:solidFill>
                  <a:schemeClr val="tx1"/>
                </a:solidFill>
                <a:effectLst/>
                <a:latin typeface="+mn-lt"/>
                <a:ea typeface="+mn-ea"/>
                <a:cs typeface="+mn-cs"/>
              </a:rPr>
              <a:t>RANSOMWARE: Code which, when encountered takes over your computer and locks up the files with the demand for money to release the data.</a:t>
            </a:r>
          </a:p>
          <a:p>
            <a:r>
              <a:rPr lang="en-US" sz="1200" b="0" i="0" kern="1200" dirty="0">
                <a:solidFill>
                  <a:schemeClr val="tx1"/>
                </a:solidFill>
                <a:effectLst/>
                <a:latin typeface="+mn-lt"/>
                <a:ea typeface="+mn-ea"/>
                <a:cs typeface="+mn-cs"/>
              </a:rPr>
              <a:t>M</a:t>
            </a:r>
            <a:r>
              <a:rPr lang="en-CA" sz="1200" b="0" i="0" kern="1200" dirty="0" err="1">
                <a:solidFill>
                  <a:schemeClr val="tx1"/>
                </a:solidFill>
                <a:effectLst/>
                <a:latin typeface="+mn-lt"/>
                <a:ea typeface="+mn-ea"/>
                <a:cs typeface="+mn-cs"/>
              </a:rPr>
              <a:t>ALware</a:t>
            </a:r>
            <a:r>
              <a:rPr lang="en-CA" sz="1200" b="0" i="0" kern="1200" dirty="0">
                <a:solidFill>
                  <a:schemeClr val="tx1"/>
                </a:solidFill>
                <a:effectLst/>
                <a:latin typeface="+mn-lt"/>
                <a:ea typeface="+mn-ea"/>
                <a:cs typeface="+mn-cs"/>
              </a:rPr>
              <a:t> and </a:t>
            </a:r>
            <a:r>
              <a:rPr lang="en-CA" sz="1200" b="0" i="0" kern="1200" dirty="0" err="1">
                <a:solidFill>
                  <a:schemeClr val="tx1"/>
                </a:solidFill>
                <a:effectLst/>
                <a:latin typeface="+mn-lt"/>
                <a:ea typeface="+mn-ea"/>
                <a:cs typeface="+mn-cs"/>
              </a:rPr>
              <a:t>SPYware</a:t>
            </a:r>
            <a:r>
              <a:rPr lang="en-CA" sz="1200" b="0" i="0" kern="1200" dirty="0">
                <a:solidFill>
                  <a:schemeClr val="tx1"/>
                </a:solidFill>
                <a:effectLst/>
                <a:latin typeface="+mn-lt"/>
                <a:ea typeface="+mn-ea"/>
                <a:cs typeface="+mn-cs"/>
              </a:rPr>
              <a:t>: watches what you do on your computer. Used for advertisement targeting and identity/credential theft.</a:t>
            </a:r>
            <a:endParaRPr lang="en-US" dirty="0"/>
          </a:p>
          <a:p>
            <a:endParaRPr lang="en-US" dirty="0"/>
          </a:p>
          <a:p>
            <a:r>
              <a:rPr lang="en-US" dirty="0"/>
              <a:t>C </a:t>
            </a:r>
            <a:r>
              <a:rPr lang="en-CA" sz="1200" b="0" i="0" kern="1200" dirty="0">
                <a:solidFill>
                  <a:schemeClr val="tx1"/>
                </a:solidFill>
                <a:effectLst/>
                <a:latin typeface="+mn-lt"/>
                <a:ea typeface="+mn-ea"/>
                <a:cs typeface="+mn-cs"/>
              </a:rPr>
              <a:t>is to program microchips/ microcontrollers or make drivers. Low level programming, close to the hardware, small memory and processing footprint. UNIX was rewritten in C in 1972. Database systems were originally written in C. C is still alive and well in the Linux kernel and in small devices using firmware.</a:t>
            </a:r>
          </a:p>
          <a:p>
            <a:endParaRPr lang="en-CA"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t>
            </a:r>
            <a:r>
              <a:rPr lang="en-CA" sz="1200" b="0" i="0" kern="1200" dirty="0">
                <a:solidFill>
                  <a:schemeClr val="tx1"/>
                </a:solidFill>
                <a:effectLst/>
                <a:latin typeface="+mn-lt"/>
                <a:ea typeface="+mn-ea"/>
                <a:cs typeface="+mn-cs"/>
              </a:rPr>
              <a:t>++ useful for high performance real-time application (operating systems are written in C++, high performance video games)</a:t>
            </a:r>
            <a:br>
              <a:rPr lang="en-CA" dirty="0"/>
            </a:br>
            <a:r>
              <a:rPr lang="en-CA" sz="1200" b="0" i="0" kern="1200" dirty="0">
                <a:solidFill>
                  <a:schemeClr val="tx1"/>
                </a:solidFill>
                <a:effectLst/>
                <a:latin typeface="+mn-lt"/>
                <a:ea typeface="+mn-ea"/>
                <a:cs typeface="+mn-cs"/>
              </a:rPr>
              <a:t>- Hard to work with (manual memory management – necessary for OS programming)</a:t>
            </a:r>
            <a:br>
              <a:rPr lang="en-CA" dirty="0"/>
            </a:br>
            <a:r>
              <a:rPr lang="en-CA" dirty="0"/>
              <a:t>+</a:t>
            </a:r>
            <a:r>
              <a:rPr lang="en-CA" sz="1200" b="0" i="0" kern="1200" dirty="0">
                <a:solidFill>
                  <a:schemeClr val="tx1"/>
                </a:solidFill>
                <a:effectLst/>
                <a:latin typeface="+mn-lt"/>
                <a:ea typeface="+mn-ea"/>
                <a:cs typeface="+mn-cs"/>
              </a:rPr>
              <a:t> High portability (run on almost every kind of device)</a:t>
            </a:r>
          </a:p>
          <a:p>
            <a:r>
              <a:rPr lang="en-US" dirty="0"/>
              <a:t>- Runtime footprint higher than C</a:t>
            </a:r>
          </a:p>
          <a:p>
            <a:r>
              <a:rPr lang="en-CA" sz="1200" b="0" i="0" kern="1200" dirty="0">
                <a:solidFill>
                  <a:schemeClr val="tx1"/>
                </a:solidFill>
                <a:effectLst/>
                <a:latin typeface="+mn-lt"/>
                <a:ea typeface="+mn-ea"/>
                <a:cs typeface="+mn-cs"/>
              </a:rPr>
              <a:t>- improved software quality and reduced maintenance effort over C “</a:t>
            </a:r>
            <a:r>
              <a:rPr lang="en-CA" dirty="0"/>
              <a:t>C++ code is less complex, less prone to errors and requires less effort to maintain” (Bhattacharya and </a:t>
            </a:r>
            <a:r>
              <a:rPr lang="en-CA" dirty="0" err="1"/>
              <a:t>Neamtiu</a:t>
            </a:r>
            <a:r>
              <a:rPr lang="en-CA" dirty="0"/>
              <a:t>, 2011. “Assessing Programming Language Impact on Development and Maintenance: A Study on C and C++”)</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85940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2524319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SICT does not have a course in Python. Why? Because, by the end of your program, Python will be very easy to learn on your own. We don't want to waste your time.</a:t>
            </a:r>
          </a:p>
          <a:p>
            <a:endParaRPr lang="en-US" dirty="0"/>
          </a:p>
          <a:p>
            <a:r>
              <a:rPr lang="en-US" dirty="0"/>
              <a:t>The terms program and software are often used interchangeably and potentially incorrectly.</a:t>
            </a:r>
          </a:p>
          <a:p>
            <a:r>
              <a:rPr lang="en-US" dirty="0"/>
              <a:t>See https://en.wikipedia.org/wiki/Software </a:t>
            </a:r>
          </a:p>
          <a:p>
            <a:r>
              <a:rPr lang="en-US" dirty="0"/>
              <a:t>and https://en.wikipedia.org/wiki/Computer_program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See https://teamtreehouse.com/community/the-difference-between-application-program-software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Program- </a:t>
            </a:r>
            <a:r>
              <a:rPr lang="en-CA" dirty="0"/>
              <a:t>A set of instructions telling a computer what to do. </a:t>
            </a:r>
          </a:p>
          <a:p>
            <a:r>
              <a:rPr lang="en-CA" b="1" dirty="0"/>
              <a:t>Software- </a:t>
            </a:r>
            <a:r>
              <a:rPr lang="en-CA" dirty="0"/>
              <a:t>programs and other operating information used by a computer. Software can be made up of more than one program. All-encompassing term that is often used in contrast to hardware (the tangible parts of a computer)</a:t>
            </a:r>
          </a:p>
          <a:p>
            <a:r>
              <a:rPr lang="en-CA" b="1" dirty="0"/>
              <a:t>Application- </a:t>
            </a:r>
            <a:r>
              <a:rPr lang="en-CA" dirty="0"/>
              <a:t>A program or group of programs designed for the end user. Application software (or "app") is a set of computer programs designed to permit the user to perform a group of coordinated functions, tasks, or activities. Application software is dependent on system software in order to run.</a:t>
            </a:r>
          </a:p>
          <a:p>
            <a:r>
              <a:rPr lang="en-CA" dirty="0"/>
              <a:t>"All applications are programs, but a program is not necessarily an application. For example, there are always lots of programs running on the background of an operating system, but since they weren't developed for the end-user, they are not applications. On the other hand, Windows Media Player and Firefox, for example, are applications. They have a Graphical User Interface." - https://www.quora.com/What-is-the-difference-between-an-app-and-a-program</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5060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2020-05-26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2020-05-26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2020-05-26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2020-05-26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2020-05-26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2020-05-26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2020-05-26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2020-05-26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2020-05-26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2020-05-26</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blog.mozilla.org/" TargetMode="External"/><Relationship Id="rId13" Type="http://schemas.openxmlformats.org/officeDocument/2006/relationships/hyperlink" Target="http://www.techmeme.com/" TargetMode="External"/><Relationship Id="rId3" Type="http://schemas.openxmlformats.org/officeDocument/2006/relationships/hyperlink" Target="https://www.google.ca/search?q=ict+news+canada,+it+news+websites" TargetMode="External"/><Relationship Id="rId7" Type="http://schemas.openxmlformats.org/officeDocument/2006/relationships/hyperlink" Target="https://webfoundation.org/" TargetMode="External"/><Relationship Id="rId12" Type="http://schemas.openxmlformats.org/officeDocument/2006/relationships/hyperlink" Target="https://www.itbusiness.ca/" TargetMode="External"/><Relationship Id="rId2" Type="http://schemas.openxmlformats.org/officeDocument/2006/relationships/notesSlide" Target="../notesSlides/notesSlide2.xml"/><Relationship Id="rId16" Type="http://schemas.openxmlformats.org/officeDocument/2006/relationships/image" Target="../media/image2.emf"/><Relationship Id="rId1" Type="http://schemas.openxmlformats.org/officeDocument/2006/relationships/slideLayout" Target="../slideLayouts/slideLayout3.xml"/><Relationship Id="rId6" Type="http://schemas.openxmlformats.org/officeDocument/2006/relationships/hyperlink" Target="https://www.theglobeandmail.com/business/technology/" TargetMode="External"/><Relationship Id="rId11" Type="http://schemas.openxmlformats.org/officeDocument/2006/relationships/hyperlink" Target="http://www.itworldcanada.com/" TargetMode="External"/><Relationship Id="rId5" Type="http://schemas.openxmlformats.org/officeDocument/2006/relationships/hyperlink" Target="http://www.cbc.ca/radio/spark" TargetMode="External"/><Relationship Id="rId15" Type="http://schemas.openxmlformats.org/officeDocument/2006/relationships/hyperlink" Target="XKCD.COM" TargetMode="External"/><Relationship Id="rId10" Type="http://schemas.openxmlformats.org/officeDocument/2006/relationships/hyperlink" Target="https://www.technologyreview.com/" TargetMode="External"/><Relationship Id="rId4" Type="http://schemas.openxmlformats.org/officeDocument/2006/relationships/hyperlink" Target="http://www.cbc.ca/news/technology" TargetMode="External"/><Relationship Id="rId9" Type="http://schemas.openxmlformats.org/officeDocument/2006/relationships/hyperlink" Target="https://blog.mozilla.org/internetcitizen/" TargetMode="External"/><Relationship Id="rId14" Type="http://schemas.openxmlformats.org/officeDocument/2006/relationships/hyperlink" Target="http://slashdot.org/"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lynda.com/Azure-tutorials/What-cloud-computing/128285/145485-4.html"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hyperlink" Target="http://www.computerworld.com/" TargetMode="External"/><Relationship Id="rId13" Type="http://schemas.openxmlformats.org/officeDocument/2006/relationships/hyperlink" Target="http://news.ycombinator.com/" TargetMode="External"/><Relationship Id="rId18" Type="http://schemas.openxmlformats.org/officeDocument/2006/relationships/hyperlink" Target="https://www.theglobeandmail.com/business/technology/" TargetMode="External"/><Relationship Id="rId26" Type="http://schemas.openxmlformats.org/officeDocument/2006/relationships/hyperlink" Target="http://www.engadget.com/" TargetMode="External"/><Relationship Id="rId3" Type="http://schemas.openxmlformats.org/officeDocument/2006/relationships/hyperlink" Target="https://www.google.ca/search?q=ict+news+canada,+it+news+websites" TargetMode="External"/><Relationship Id="rId21" Type="http://schemas.openxmlformats.org/officeDocument/2006/relationships/hyperlink" Target="https://www.technologyreview.com/" TargetMode="External"/><Relationship Id="rId34" Type="http://schemas.openxmlformats.org/officeDocument/2006/relationships/hyperlink" Target="http://thenextweb.com/" TargetMode="External"/><Relationship Id="rId7" Type="http://schemas.openxmlformats.org/officeDocument/2006/relationships/hyperlink" Target="http://www.computerweekly.com/" TargetMode="External"/><Relationship Id="rId12" Type="http://schemas.openxmlformats.org/officeDocument/2006/relationships/hyperlink" Target="http://slashdot.org/" TargetMode="External"/><Relationship Id="rId17" Type="http://schemas.openxmlformats.org/officeDocument/2006/relationships/hyperlink" Target="http://www.cbc.ca/radio/spark" TargetMode="External"/><Relationship Id="rId25" Type="http://schemas.openxmlformats.org/officeDocument/2006/relationships/hyperlink" Target="http://www.digitaltrends.com/" TargetMode="External"/><Relationship Id="rId33" Type="http://schemas.openxmlformats.org/officeDocument/2006/relationships/hyperlink" Target="http://www.readwriteweb.com/" TargetMode="External"/><Relationship Id="rId38" Type="http://schemas.openxmlformats.org/officeDocument/2006/relationships/hyperlink" Target="https://www.technowize.com/" TargetMode="External"/><Relationship Id="rId2" Type="http://schemas.openxmlformats.org/officeDocument/2006/relationships/notesSlide" Target="../notesSlides/notesSlide3.xml"/><Relationship Id="rId16" Type="http://schemas.openxmlformats.org/officeDocument/2006/relationships/hyperlink" Target="http://www.cbc.ca/news/technology" TargetMode="External"/><Relationship Id="rId20" Type="http://schemas.openxmlformats.org/officeDocument/2006/relationships/hyperlink" Target="https://blog.mozilla.org/" TargetMode="External"/><Relationship Id="rId29" Type="http://schemas.openxmlformats.org/officeDocument/2006/relationships/hyperlink" Target="http://gigaom.com/" TargetMode="External"/><Relationship Id="rId1" Type="http://schemas.openxmlformats.org/officeDocument/2006/relationships/slideLayout" Target="../slideLayouts/slideLayout3.xml"/><Relationship Id="rId6" Type="http://schemas.openxmlformats.org/officeDocument/2006/relationships/hyperlink" Target="http://www.itworld.com/" TargetMode="External"/><Relationship Id="rId11" Type="http://schemas.openxmlformats.org/officeDocument/2006/relationships/hyperlink" Target="http://www.techmeme.com/" TargetMode="External"/><Relationship Id="rId24" Type="http://schemas.openxmlformats.org/officeDocument/2006/relationships/hyperlink" Target="http://www.zdnet.com/" TargetMode="External"/><Relationship Id="rId32" Type="http://schemas.openxmlformats.org/officeDocument/2006/relationships/hyperlink" Target="http://mashable.com/" TargetMode="External"/><Relationship Id="rId37" Type="http://schemas.openxmlformats.org/officeDocument/2006/relationships/hyperlink" Target="http://www.techradar.com/" TargetMode="External"/><Relationship Id="rId5" Type="http://schemas.openxmlformats.org/officeDocument/2006/relationships/hyperlink" Target="http://www.itworldcanada.com/" TargetMode="External"/><Relationship Id="rId15" Type="http://schemas.openxmlformats.org/officeDocument/2006/relationships/image" Target="../media/image2.emf"/><Relationship Id="rId23" Type="http://schemas.openxmlformats.org/officeDocument/2006/relationships/hyperlink" Target="http://www.cnet.com/" TargetMode="External"/><Relationship Id="rId28" Type="http://schemas.openxmlformats.org/officeDocument/2006/relationships/hyperlink" Target="https://www.theguardian.com/us/technology" TargetMode="External"/><Relationship Id="rId36" Type="http://schemas.openxmlformats.org/officeDocument/2006/relationships/hyperlink" Target="http://techcrunch.com/" TargetMode="External"/><Relationship Id="rId10" Type="http://schemas.openxmlformats.org/officeDocument/2006/relationships/hyperlink" Target="http://www.wired.com/" TargetMode="External"/><Relationship Id="rId19" Type="http://schemas.openxmlformats.org/officeDocument/2006/relationships/hyperlink" Target="https://webfoundation.org/" TargetMode="External"/><Relationship Id="rId31" Type="http://schemas.openxmlformats.org/officeDocument/2006/relationships/hyperlink" Target="https://www.huffingtonpost.com/section/technology" TargetMode="External"/><Relationship Id="rId4" Type="http://schemas.openxmlformats.org/officeDocument/2006/relationships/hyperlink" Target="https://www.quora.com/What-are-the-best-sources-for-tech-news" TargetMode="External"/><Relationship Id="rId9" Type="http://schemas.openxmlformats.org/officeDocument/2006/relationships/hyperlink" Target="https://blog.mozilla.org/internetcitizen/" TargetMode="External"/><Relationship Id="rId14" Type="http://schemas.openxmlformats.org/officeDocument/2006/relationships/hyperlink" Target="http://hackernews.org/" TargetMode="External"/><Relationship Id="rId22" Type="http://schemas.openxmlformats.org/officeDocument/2006/relationships/hyperlink" Target="http://arstechnica.com/" TargetMode="External"/><Relationship Id="rId27" Type="http://schemas.openxmlformats.org/officeDocument/2006/relationships/hyperlink" Target="https://www.theguardian.com/uk/technology" TargetMode="External"/><Relationship Id="rId30" Type="http://schemas.openxmlformats.org/officeDocument/2006/relationships/hyperlink" Target="http://gizmodo.com/" TargetMode="External"/><Relationship Id="rId35" Type="http://schemas.openxmlformats.org/officeDocument/2006/relationships/hyperlink" Target="http://www.theverge.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llaboutstevejobs.com/verbatim/interviews/playboy_1985"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Open-source_software_movement" TargetMode="External"/><Relationship Id="rId13" Type="http://schemas.openxmlformats.org/officeDocument/2006/relationships/hyperlink" Target="https://en.wikipedia.org/wiki/LibreOffice" TargetMode="External"/><Relationship Id="rId18" Type="http://schemas.openxmlformats.org/officeDocument/2006/relationships/hyperlink" Target="https://www.accessnow.org/the-toronto-declaration-protecting-the-rights-to-equality-and-non-discrimination-in-machine-learning-systems/" TargetMode="External"/><Relationship Id="rId3" Type="http://schemas.openxmlformats.org/officeDocument/2006/relationships/hyperlink" Target="https://www.technologyreview.com/magazine/" TargetMode="External"/><Relationship Id="rId7" Type="http://schemas.openxmlformats.org/officeDocument/2006/relationships/hyperlink" Target="https://en.wikipedia.org/wiki/Open_Source_Initiative" TargetMode="External"/><Relationship Id="rId12" Type="http://schemas.openxmlformats.org/officeDocument/2006/relationships/hyperlink" Target="https://en.wikipedia.org/wiki/VLC_media_player" TargetMode="External"/><Relationship Id="rId17" Type="http://schemas.openxmlformats.org/officeDocument/2006/relationships/hyperlink" Target="https://www.ryerson.ca/pbdce/certification/seven-foundational-principles-of-privacy-by-design/" TargetMode="External"/><Relationship Id="rId2" Type="http://schemas.openxmlformats.org/officeDocument/2006/relationships/notesSlide" Target="../notesSlides/notesSlide6.xml"/><Relationship Id="rId16" Type="http://schemas.openxmlformats.org/officeDocument/2006/relationships/hyperlink" Target="https://www.itworldcanada.com/article/holding-ai-accountable-public-leaders-organize-to-ensure-algorithms-influencing-government-are-ethical/404793" TargetMode="External"/><Relationship Id="rId1" Type="http://schemas.openxmlformats.org/officeDocument/2006/relationships/slideLayout" Target="../slideLayouts/slideLayout2.xml"/><Relationship Id="rId6" Type="http://schemas.openxmlformats.org/officeDocument/2006/relationships/hyperlink" Target="https://www.soscip.org/2017impactreport/" TargetMode="External"/><Relationship Id="rId11" Type="http://schemas.openxmlformats.org/officeDocument/2006/relationships/hyperlink" Target="https://en.wikipedia.org/wiki/Apache_Software_Foundation" TargetMode="External"/><Relationship Id="rId5" Type="http://schemas.openxmlformats.org/officeDocument/2006/relationships/hyperlink" Target="https://www.soscip.org/our-impact/" TargetMode="External"/><Relationship Id="rId15" Type="http://schemas.openxmlformats.org/officeDocument/2006/relationships/hyperlink" Target="https://en.wikipedia.org/wiki/Android_(operating_system)" TargetMode="External"/><Relationship Id="rId10" Type="http://schemas.openxmlformats.org/officeDocument/2006/relationships/hyperlink" Target="https://en.wikipedia.org/wiki/Linux" TargetMode="External"/><Relationship Id="rId4" Type="http://schemas.openxmlformats.org/officeDocument/2006/relationships/hyperlink" Target="https://www.technologyreview.com/lists/technologies/2018/" TargetMode="External"/><Relationship Id="rId9" Type="http://schemas.openxmlformats.org/officeDocument/2006/relationships/hyperlink" Target="https://en.wikipedia.org/wiki/Open-source_software_development" TargetMode="External"/><Relationship Id="rId14" Type="http://schemas.openxmlformats.org/officeDocument/2006/relationships/hyperlink" Target="https://en.wikipedia.org/wiki/Firefo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lynda.com/Programming-Foundations-tutorials/What-programming/83603/90430-4.htm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Preview of course topics </a:t>
            </a:r>
            <a:br>
              <a:rPr lang="en-US" b="1" dirty="0"/>
            </a:br>
            <a:r>
              <a:rPr lang="en-US" b="1" dirty="0"/>
              <a:t>and looking into the ICT News</a:t>
            </a:r>
            <a:endParaRPr lang="en-CA"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11109"/>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Aft>
                <a:spcPts val="600"/>
              </a:spcAft>
              <a:buClr>
                <a:srgbClr val="2DA2BF"/>
              </a:buClr>
              <a:buSzPct val="68000"/>
            </a:pPr>
            <a:r>
              <a:rPr lang="en-US" sz="4400" dirty="0">
                <a:solidFill>
                  <a:prstClr val="black"/>
                </a:solidFill>
                <a:latin typeface="Lucida Sans Unicode"/>
              </a:rPr>
              <a:t>There are 10 types </a:t>
            </a:r>
            <a:br>
              <a:rPr lang="en-US" sz="4400" dirty="0">
                <a:solidFill>
                  <a:prstClr val="black"/>
                </a:solidFill>
                <a:latin typeface="Lucida Sans Unicode"/>
              </a:rPr>
            </a:br>
            <a:r>
              <a:rPr lang="en-US" sz="4400" dirty="0">
                <a:solidFill>
                  <a:prstClr val="black"/>
                </a:solidFill>
                <a:latin typeface="Lucida Sans Unicode"/>
              </a:rPr>
              <a:t>of people in the world:</a:t>
            </a:r>
          </a:p>
          <a:p>
            <a:pPr lvl="0" algn="ctr" fontAlgn="base">
              <a:spcAft>
                <a:spcPts val="600"/>
              </a:spcAft>
              <a:buClr>
                <a:srgbClr val="2DA2BF"/>
              </a:buClr>
              <a:buSzPct val="68000"/>
            </a:pPr>
            <a:endParaRPr lang="en-US" sz="4400" dirty="0">
              <a:solidFill>
                <a:prstClr val="black"/>
              </a:solidFill>
              <a:latin typeface="Lucida Sans Unicode"/>
            </a:endParaRPr>
          </a:p>
          <a:p>
            <a:pPr lvl="0" algn="ctr" fontAlgn="base">
              <a:spcAft>
                <a:spcPts val="600"/>
              </a:spcAft>
              <a:buClr>
                <a:srgbClr val="2DA2BF"/>
              </a:buClr>
              <a:buSzPct val="68000"/>
            </a:pPr>
            <a:br>
              <a:rPr lang="en-US" sz="4400" dirty="0">
                <a:solidFill>
                  <a:prstClr val="black"/>
                </a:solidFill>
                <a:latin typeface="Lucida Sans Unicode"/>
              </a:rPr>
            </a:br>
            <a:endParaRPr lang="en-US" sz="4400" dirty="0">
              <a:solidFill>
                <a:prstClr val="black"/>
              </a:solidFill>
              <a:latin typeface="Lucida Sans Unicode"/>
            </a:endParaRPr>
          </a:p>
        </p:txBody>
      </p:sp>
      <p:sp>
        <p:nvSpPr>
          <p:cNvPr id="7" name="Title 1"/>
          <p:cNvSpPr>
            <a:spLocks noGrp="1"/>
          </p:cNvSpPr>
          <p:nvPr>
            <p:ph type="title"/>
          </p:nvPr>
        </p:nvSpPr>
        <p:spPr>
          <a:xfrm>
            <a:off x="457200" y="339502"/>
            <a:ext cx="8229600" cy="742950"/>
          </a:xfrm>
        </p:spPr>
        <p:txBody>
          <a:bodyPr>
            <a:noAutofit/>
          </a:bodyPr>
          <a:lstStyle/>
          <a:p>
            <a:r>
              <a:rPr lang="en-CA" sz="2800" dirty="0"/>
              <a:t>Week 5: Number Systems and Programming, Versioning</a:t>
            </a:r>
          </a:p>
        </p:txBody>
      </p:sp>
    </p:spTree>
    <p:extLst>
      <p:ext uri="{BB962C8B-B14F-4D97-AF65-F5344CB8AC3E}">
        <p14:creationId xmlns:p14="http://schemas.microsoft.com/office/powerpoint/2010/main" val="180599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11109"/>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Aft>
                <a:spcPts val="600"/>
              </a:spcAft>
              <a:buClr>
                <a:srgbClr val="2DA2BF"/>
              </a:buClr>
              <a:buSzPct val="68000"/>
            </a:pPr>
            <a:r>
              <a:rPr lang="en-US" sz="4400" dirty="0">
                <a:solidFill>
                  <a:prstClr val="black"/>
                </a:solidFill>
                <a:latin typeface="Lucida Sans Unicode"/>
              </a:rPr>
              <a:t>There are 10 types </a:t>
            </a:r>
            <a:br>
              <a:rPr lang="en-US" sz="4400" dirty="0">
                <a:solidFill>
                  <a:prstClr val="black"/>
                </a:solidFill>
                <a:latin typeface="Lucida Sans Unicode"/>
              </a:rPr>
            </a:br>
            <a:r>
              <a:rPr lang="en-US" sz="4400" dirty="0">
                <a:solidFill>
                  <a:prstClr val="black"/>
                </a:solidFill>
                <a:latin typeface="Lucida Sans Unicode"/>
              </a:rPr>
              <a:t>of people in the world:</a:t>
            </a:r>
          </a:p>
          <a:p>
            <a:pPr lvl="0" algn="ctr" fontAlgn="base">
              <a:spcAft>
                <a:spcPts val="600"/>
              </a:spcAft>
              <a:buClr>
                <a:srgbClr val="2DA2BF"/>
              </a:buClr>
              <a:buSzPct val="68000"/>
            </a:pPr>
            <a:r>
              <a:rPr lang="en-US" sz="4400" dirty="0">
                <a:solidFill>
                  <a:prstClr val="black"/>
                </a:solidFill>
                <a:latin typeface="Lucida Sans Unicode"/>
              </a:rPr>
              <a:t>01 those who know binary</a:t>
            </a:r>
          </a:p>
          <a:p>
            <a:pPr lvl="0" algn="ctr" fontAlgn="base">
              <a:spcAft>
                <a:spcPts val="600"/>
              </a:spcAft>
              <a:buClr>
                <a:srgbClr val="2DA2BF"/>
              </a:buClr>
              <a:buSzPct val="68000"/>
            </a:pPr>
            <a:r>
              <a:rPr lang="en-US" sz="4400" dirty="0">
                <a:solidFill>
                  <a:prstClr val="black"/>
                </a:solidFill>
                <a:latin typeface="Lucida Sans Unicode"/>
              </a:rPr>
              <a:t>10 and the other nine</a:t>
            </a:r>
            <a:br>
              <a:rPr lang="en-US" sz="4400" dirty="0">
                <a:solidFill>
                  <a:prstClr val="black"/>
                </a:solidFill>
                <a:latin typeface="Lucida Sans Unicode"/>
              </a:rPr>
            </a:br>
            <a:endParaRPr lang="en-US" sz="4400" dirty="0">
              <a:solidFill>
                <a:prstClr val="black"/>
              </a:solidFill>
              <a:latin typeface="Lucida Sans Unicode"/>
            </a:endParaRPr>
          </a:p>
        </p:txBody>
      </p:sp>
      <p:sp>
        <p:nvSpPr>
          <p:cNvPr id="7" name="Title 1"/>
          <p:cNvSpPr>
            <a:spLocks noGrp="1"/>
          </p:cNvSpPr>
          <p:nvPr>
            <p:ph type="title"/>
          </p:nvPr>
        </p:nvSpPr>
        <p:spPr>
          <a:xfrm>
            <a:off x="457200" y="339502"/>
            <a:ext cx="8229600" cy="742950"/>
          </a:xfrm>
        </p:spPr>
        <p:txBody>
          <a:bodyPr>
            <a:noAutofit/>
          </a:bodyPr>
          <a:lstStyle/>
          <a:p>
            <a:r>
              <a:rPr lang="en-CA" sz="2800" dirty="0"/>
              <a:t>Week 5: Number Systems and Programming, Versioning</a:t>
            </a:r>
          </a:p>
        </p:txBody>
      </p:sp>
    </p:spTree>
    <p:extLst>
      <p:ext uri="{BB962C8B-B14F-4D97-AF65-F5344CB8AC3E}">
        <p14:creationId xmlns:p14="http://schemas.microsoft.com/office/powerpoint/2010/main" val="394053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11109"/>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Aft>
                <a:spcPts val="600"/>
              </a:spcAft>
              <a:buClr>
                <a:srgbClr val="2DA2BF"/>
              </a:buClr>
              <a:buSzPct val="68000"/>
            </a:pPr>
            <a:r>
              <a:rPr lang="en-US" sz="4400" dirty="0">
                <a:solidFill>
                  <a:prstClr val="black"/>
                </a:solidFill>
                <a:latin typeface="Lucida Sans Unicode"/>
              </a:rPr>
              <a:t>10 types of people:</a:t>
            </a:r>
          </a:p>
          <a:p>
            <a:pPr lvl="0" algn="ctr" fontAlgn="base">
              <a:spcAft>
                <a:spcPts val="600"/>
              </a:spcAft>
              <a:buClr>
                <a:srgbClr val="2DA2BF"/>
              </a:buClr>
              <a:buSzPct val="68000"/>
            </a:pPr>
            <a:r>
              <a:rPr lang="en-CA" sz="4400" dirty="0">
                <a:solidFill>
                  <a:prstClr val="black"/>
                </a:solidFill>
                <a:latin typeface="Lucida Sans Unicode"/>
              </a:rPr>
              <a:t>01 those who know ternary, </a:t>
            </a:r>
          </a:p>
          <a:p>
            <a:pPr lvl="0" algn="ctr" fontAlgn="base">
              <a:spcAft>
                <a:spcPts val="600"/>
              </a:spcAft>
              <a:buClr>
                <a:srgbClr val="2DA2BF"/>
              </a:buClr>
              <a:buSzPct val="68000"/>
            </a:pPr>
            <a:r>
              <a:rPr lang="en-CA" sz="4400" dirty="0">
                <a:solidFill>
                  <a:prstClr val="black"/>
                </a:solidFill>
                <a:latin typeface="Lucida Sans Unicode"/>
              </a:rPr>
              <a:t>10 those who don't, </a:t>
            </a:r>
          </a:p>
          <a:p>
            <a:pPr lvl="0" algn="ctr" fontAlgn="base">
              <a:spcAft>
                <a:spcPts val="600"/>
              </a:spcAft>
              <a:buClr>
                <a:srgbClr val="2DA2BF"/>
              </a:buClr>
              <a:buSzPct val="68000"/>
            </a:pPr>
            <a:r>
              <a:rPr lang="en-CA" sz="4400" dirty="0">
                <a:solidFill>
                  <a:prstClr val="black"/>
                </a:solidFill>
                <a:latin typeface="Lucida Sans Unicode"/>
              </a:rPr>
              <a:t>02 those who thought </a:t>
            </a:r>
            <a:br>
              <a:rPr lang="en-CA" sz="4400" dirty="0">
                <a:solidFill>
                  <a:prstClr val="black"/>
                </a:solidFill>
                <a:latin typeface="Lucida Sans Unicode"/>
              </a:rPr>
            </a:br>
            <a:r>
              <a:rPr lang="en-CA" sz="4400" dirty="0">
                <a:solidFill>
                  <a:prstClr val="black"/>
                </a:solidFill>
                <a:latin typeface="Lucida Sans Unicode"/>
              </a:rPr>
              <a:t>this was a binary joke</a:t>
            </a:r>
          </a:p>
        </p:txBody>
      </p:sp>
      <p:sp>
        <p:nvSpPr>
          <p:cNvPr id="7" name="Title 1"/>
          <p:cNvSpPr>
            <a:spLocks noGrp="1"/>
          </p:cNvSpPr>
          <p:nvPr>
            <p:ph type="title"/>
          </p:nvPr>
        </p:nvSpPr>
        <p:spPr>
          <a:xfrm>
            <a:off x="457200" y="339502"/>
            <a:ext cx="8229600" cy="742950"/>
          </a:xfrm>
        </p:spPr>
        <p:txBody>
          <a:bodyPr>
            <a:noAutofit/>
          </a:bodyPr>
          <a:lstStyle/>
          <a:p>
            <a:r>
              <a:rPr lang="en-CA" sz="2800" dirty="0"/>
              <a:t>Week 5: Number Systems and Programming, Versioning</a:t>
            </a:r>
          </a:p>
        </p:txBody>
      </p:sp>
    </p:spTree>
    <p:extLst>
      <p:ext uri="{BB962C8B-B14F-4D97-AF65-F5344CB8AC3E}">
        <p14:creationId xmlns:p14="http://schemas.microsoft.com/office/powerpoint/2010/main" val="35302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915566"/>
            <a:ext cx="8856984" cy="3960440"/>
          </a:xfrm>
        </p:spPr>
        <p:txBody>
          <a:bodyPr>
            <a:normAutofit/>
          </a:bodyPr>
          <a:lstStyle/>
          <a:p>
            <a:r>
              <a:rPr lang="en-CA" sz="3200" dirty="0"/>
              <a:t>A</a:t>
            </a:r>
            <a:r>
              <a:rPr lang="en-US" sz="3200" dirty="0"/>
              <a:t> number system </a:t>
            </a:r>
            <a:r>
              <a:rPr lang="en-US" sz="3200" dirty="0">
                <a:solidFill>
                  <a:schemeClr val="tx2"/>
                </a:solidFill>
              </a:rPr>
              <a:t>represents numeric values</a:t>
            </a:r>
            <a:r>
              <a:rPr lang="en-US" sz="3200" dirty="0"/>
              <a:t>. </a:t>
            </a:r>
          </a:p>
          <a:p>
            <a:pPr lvl="1"/>
            <a:r>
              <a:rPr lang="en-US" sz="2800" dirty="0"/>
              <a:t>Ten fingers: base-10 </a:t>
            </a:r>
            <a:r>
              <a:rPr lang="en-US" sz="2800" dirty="0">
                <a:solidFill>
                  <a:schemeClr val="tx2"/>
                </a:solidFill>
              </a:rPr>
              <a:t>decimal, positional notation</a:t>
            </a:r>
          </a:p>
          <a:p>
            <a:pPr lvl="2"/>
            <a:r>
              <a:rPr lang="en-US" sz="2400" dirty="0">
                <a:solidFill>
                  <a:schemeClr val="tx2"/>
                </a:solidFill>
              </a:rPr>
              <a:t>Ones, Tens, Hundreds, Thousands, …</a:t>
            </a:r>
            <a:endParaRPr lang="en-US" sz="2400" dirty="0"/>
          </a:p>
          <a:p>
            <a:pPr lvl="1"/>
            <a:r>
              <a:rPr lang="en-US" sz="2800" dirty="0"/>
              <a:t>ICT uses base-2 </a:t>
            </a:r>
            <a:r>
              <a:rPr lang="en-US" sz="2800" dirty="0">
                <a:solidFill>
                  <a:schemeClr val="tx2"/>
                </a:solidFill>
              </a:rPr>
              <a:t>binary</a:t>
            </a:r>
            <a:r>
              <a:rPr lang="en-US" sz="2800" dirty="0"/>
              <a:t> and base-16 </a:t>
            </a:r>
            <a:r>
              <a:rPr lang="en-US" sz="2800" dirty="0">
                <a:solidFill>
                  <a:schemeClr val="tx2"/>
                </a:solidFill>
              </a:rPr>
              <a:t>hexadecimal</a:t>
            </a:r>
            <a:endParaRPr lang="en-US" sz="2800" dirty="0"/>
          </a:p>
          <a:p>
            <a:pPr lvl="2"/>
            <a:r>
              <a:rPr lang="en-US" sz="2400" dirty="0">
                <a:solidFill>
                  <a:schemeClr val="tx2"/>
                </a:solidFill>
              </a:rPr>
              <a:t>Ones, Twos, Fours, Eights, … Ones, Sixteens, 256s, …</a:t>
            </a:r>
          </a:p>
          <a:p>
            <a:pPr lvl="1"/>
            <a:r>
              <a:rPr lang="en-US" sz="2800" dirty="0"/>
              <a:t>Decimal vs Binary – </a:t>
            </a:r>
            <a:br>
              <a:rPr lang="en-US" sz="2800" dirty="0"/>
            </a:br>
            <a:r>
              <a:rPr lang="en-US" sz="2800" i="1" dirty="0"/>
              <a:t>significant implications for programmers</a:t>
            </a:r>
          </a:p>
        </p:txBody>
      </p:sp>
      <p:sp>
        <p:nvSpPr>
          <p:cNvPr id="7" name="Title 1"/>
          <p:cNvSpPr>
            <a:spLocks noGrp="1"/>
          </p:cNvSpPr>
          <p:nvPr>
            <p:ph type="title"/>
          </p:nvPr>
        </p:nvSpPr>
        <p:spPr>
          <a:xfrm>
            <a:off x="457200" y="267494"/>
            <a:ext cx="8229600" cy="742950"/>
          </a:xfrm>
        </p:spPr>
        <p:txBody>
          <a:bodyPr>
            <a:noAutofit/>
          </a:bodyPr>
          <a:lstStyle/>
          <a:p>
            <a:r>
              <a:rPr lang="en-US" sz="2800" dirty="0"/>
              <a:t>Number Systems &amp; Software Versioning</a:t>
            </a:r>
          </a:p>
        </p:txBody>
      </p:sp>
    </p:spTree>
    <p:extLst>
      <p:ext uri="{BB962C8B-B14F-4D97-AF65-F5344CB8AC3E}">
        <p14:creationId xmlns:p14="http://schemas.microsoft.com/office/powerpoint/2010/main" val="360013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059582"/>
            <a:ext cx="8784976" cy="3693000"/>
          </a:xfrm>
        </p:spPr>
        <p:txBody>
          <a:bodyPr>
            <a:normAutofit/>
          </a:bodyPr>
          <a:lstStyle/>
          <a:p>
            <a:r>
              <a:rPr lang="en-US" dirty="0">
                <a:solidFill>
                  <a:schemeClr val="tx2"/>
                </a:solidFill>
              </a:rPr>
              <a:t>Version control</a:t>
            </a:r>
            <a:r>
              <a:rPr lang="en-US" dirty="0"/>
              <a:t>, revision control or source control, is the </a:t>
            </a:r>
            <a:r>
              <a:rPr lang="en-US" dirty="0">
                <a:solidFill>
                  <a:schemeClr val="tx2"/>
                </a:solidFill>
              </a:rPr>
              <a:t>management of changes</a:t>
            </a:r>
            <a:r>
              <a:rPr lang="en-US" dirty="0"/>
              <a:t> to software configurations, documents, computer programs, OS software, web sites, and other collections of information.</a:t>
            </a:r>
          </a:p>
          <a:p>
            <a:r>
              <a:rPr lang="en-CA" dirty="0"/>
              <a:t>Apache Subversion (SVN)</a:t>
            </a:r>
          </a:p>
          <a:p>
            <a:r>
              <a:rPr lang="en-US" dirty="0"/>
              <a:t>Git and GitHub (used in C </a:t>
            </a:r>
            <a:r>
              <a:rPr lang="en-US"/>
              <a:t>programming course)</a:t>
            </a:r>
            <a:endParaRPr lang="en-US" dirty="0"/>
          </a:p>
        </p:txBody>
      </p:sp>
      <p:sp>
        <p:nvSpPr>
          <p:cNvPr id="7" name="Title 1"/>
          <p:cNvSpPr>
            <a:spLocks noGrp="1"/>
          </p:cNvSpPr>
          <p:nvPr>
            <p:ph type="title"/>
          </p:nvPr>
        </p:nvSpPr>
        <p:spPr>
          <a:xfrm>
            <a:off x="457200" y="339502"/>
            <a:ext cx="8229600" cy="742950"/>
          </a:xfrm>
        </p:spPr>
        <p:txBody>
          <a:bodyPr>
            <a:noAutofit/>
          </a:bodyPr>
          <a:lstStyle/>
          <a:p>
            <a:r>
              <a:rPr lang="en-US" sz="2800" dirty="0"/>
              <a:t>Software Version Control Systems</a:t>
            </a:r>
          </a:p>
        </p:txBody>
      </p:sp>
    </p:spTree>
    <p:extLst>
      <p:ext uri="{BB962C8B-B14F-4D97-AF65-F5344CB8AC3E}">
        <p14:creationId xmlns:p14="http://schemas.microsoft.com/office/powerpoint/2010/main" val="322782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496944" cy="864096"/>
          </a:xfrm>
        </p:spPr>
        <p:txBody>
          <a:bodyPr>
            <a:noAutofit/>
          </a:bodyPr>
          <a:lstStyle/>
          <a:p>
            <a:r>
              <a:rPr lang="en-CA" sz="2200" dirty="0"/>
              <a:t>Week 6 - </a:t>
            </a:r>
            <a:r>
              <a:rPr lang="en-CA" sz="2400" dirty="0"/>
              <a:t>Hardware + Software = Platform</a:t>
            </a:r>
            <a:br>
              <a:rPr lang="en-CA" sz="2400" dirty="0"/>
            </a:br>
            <a:r>
              <a:rPr lang="en-US" sz="2200" dirty="0"/>
              <a:t>System Terminology and Design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419622"/>
            <a:ext cx="2370172" cy="350785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1649549"/>
            <a:ext cx="3333750" cy="3048000"/>
          </a:xfrm>
          <a:prstGeom prst="rect">
            <a:avLst/>
          </a:prstGeom>
        </p:spPr>
      </p:pic>
    </p:spTree>
    <p:extLst>
      <p:ext uri="{BB962C8B-B14F-4D97-AF65-F5344CB8AC3E}">
        <p14:creationId xmlns:p14="http://schemas.microsoft.com/office/powerpoint/2010/main" val="71207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fontScale="92500"/>
          </a:bodyPr>
          <a:lstStyle/>
          <a:p>
            <a:pPr>
              <a:spcBef>
                <a:spcPts val="600"/>
              </a:spcBef>
            </a:pPr>
            <a:r>
              <a:rPr lang="en-US" dirty="0"/>
              <a:t>System programming is </a:t>
            </a:r>
            <a:r>
              <a:rPr lang="en-US" dirty="0">
                <a:solidFill>
                  <a:schemeClr val="tx2"/>
                </a:solidFill>
              </a:rPr>
              <a:t>developing software that interacts directly with the computer system itself</a:t>
            </a:r>
            <a:r>
              <a:rPr lang="en-US" dirty="0"/>
              <a:t>.</a:t>
            </a:r>
          </a:p>
          <a:p>
            <a:pPr>
              <a:spcBef>
                <a:spcPts val="600"/>
              </a:spcBef>
            </a:pPr>
            <a:r>
              <a:rPr lang="en-US" dirty="0"/>
              <a:t>Software design principles: </a:t>
            </a:r>
            <a:r>
              <a:rPr lang="en-US" dirty="0">
                <a:solidFill>
                  <a:schemeClr val="tx2"/>
                </a:solidFill>
              </a:rPr>
              <a:t>architecture of Operating Systems</a:t>
            </a:r>
            <a:r>
              <a:rPr lang="en-US" dirty="0"/>
              <a:t> that makes programming easier and safer.</a:t>
            </a:r>
          </a:p>
          <a:p>
            <a:pPr>
              <a:spcBef>
                <a:spcPts val="600"/>
              </a:spcBef>
            </a:pPr>
            <a:r>
              <a:rPr lang="en-US" dirty="0"/>
              <a:t>Operating System (OS) is system software that supports a </a:t>
            </a:r>
            <a:r>
              <a:rPr lang="en-US" dirty="0">
                <a:solidFill>
                  <a:schemeClr val="tx2"/>
                </a:solidFill>
              </a:rPr>
              <a:t>computer's basic functions</a:t>
            </a:r>
            <a:r>
              <a:rPr lang="en-US" dirty="0"/>
              <a:t>, such as scheduling tasks, executing applications, and controlling memory, hardware, and peripheral devices.</a:t>
            </a:r>
          </a:p>
        </p:txBody>
      </p:sp>
      <p:sp>
        <p:nvSpPr>
          <p:cNvPr id="6" name="Title 1"/>
          <p:cNvSpPr>
            <a:spLocks noGrp="1"/>
          </p:cNvSpPr>
          <p:nvPr>
            <p:ph type="title"/>
          </p:nvPr>
        </p:nvSpPr>
        <p:spPr>
          <a:xfrm>
            <a:off x="352394" y="328274"/>
            <a:ext cx="8396069" cy="1163355"/>
          </a:xfrm>
        </p:spPr>
        <p:txBody>
          <a:bodyPr>
            <a:normAutofit/>
          </a:bodyPr>
          <a:lstStyle/>
          <a:p>
            <a:r>
              <a:rPr lang="en-CA" sz="2200" dirty="0"/>
              <a:t>Week 6 - </a:t>
            </a:r>
            <a:r>
              <a:rPr lang="en-CA" sz="2400" dirty="0"/>
              <a:t>Software Development:</a:t>
            </a:r>
            <a:br>
              <a:rPr lang="en-CA" sz="2400" dirty="0"/>
            </a:br>
            <a:r>
              <a:rPr lang="en-CA" sz="2400" dirty="0"/>
              <a:t>Platforms, SDLC, Environments, Version Control, APIs</a:t>
            </a:r>
            <a:endParaRPr lang="en-US" sz="2200" dirty="0"/>
          </a:p>
        </p:txBody>
      </p:sp>
    </p:spTree>
    <p:extLst>
      <p:ext uri="{BB962C8B-B14F-4D97-AF65-F5344CB8AC3E}">
        <p14:creationId xmlns:p14="http://schemas.microsoft.com/office/powerpoint/2010/main" val="275060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784976" cy="720080"/>
          </a:xfrm>
        </p:spPr>
        <p:txBody>
          <a:bodyPr>
            <a:noAutofit/>
          </a:bodyPr>
          <a:lstStyle/>
          <a:p>
            <a:r>
              <a:rPr lang="en-CA" sz="3200" dirty="0"/>
              <a:t>Week 7: Clients, Servers, Networks, and Clouds</a:t>
            </a:r>
            <a:endParaRPr lang="en-US" sz="3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8" y="1923678"/>
            <a:ext cx="3769895" cy="251326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6016" y="1527634"/>
            <a:ext cx="3635373" cy="3291830"/>
          </a:xfrm>
          <a:prstGeom prst="rect">
            <a:avLst/>
          </a:prstGeom>
        </p:spPr>
      </p:pic>
    </p:spTree>
    <p:extLst>
      <p:ext uri="{BB962C8B-B14F-4D97-AF65-F5344CB8AC3E}">
        <p14:creationId xmlns:p14="http://schemas.microsoft.com/office/powerpoint/2010/main" val="198264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a:bodyPr>
          <a:lstStyle/>
          <a:p>
            <a:pPr>
              <a:spcBef>
                <a:spcPts val="600"/>
              </a:spcBef>
            </a:pPr>
            <a:r>
              <a:rPr lang="en-US" dirty="0"/>
              <a:t>A computer network is </a:t>
            </a:r>
            <a:r>
              <a:rPr lang="en-US" dirty="0">
                <a:solidFill>
                  <a:schemeClr val="tx2"/>
                </a:solidFill>
              </a:rPr>
              <a:t>a set of computers connected together</a:t>
            </a:r>
            <a:r>
              <a:rPr lang="en-US" dirty="0"/>
              <a:t> for the purpose of </a:t>
            </a:r>
            <a:r>
              <a:rPr lang="en-US" dirty="0">
                <a:solidFill>
                  <a:schemeClr val="tx2"/>
                </a:solidFill>
              </a:rPr>
              <a:t>sharing resources</a:t>
            </a:r>
            <a:r>
              <a:rPr lang="en-US" dirty="0"/>
              <a:t>.</a:t>
            </a:r>
          </a:p>
          <a:p>
            <a:pPr>
              <a:spcBef>
                <a:spcPts val="600"/>
              </a:spcBef>
            </a:pPr>
            <a:r>
              <a:rPr lang="en-US" dirty="0"/>
              <a:t>The </a:t>
            </a:r>
            <a:r>
              <a:rPr lang="en-US" dirty="0">
                <a:solidFill>
                  <a:schemeClr val="tx2"/>
                </a:solidFill>
              </a:rPr>
              <a:t>Internet </a:t>
            </a:r>
            <a:r>
              <a:rPr lang="en-US" dirty="0"/>
              <a:t>is a </a:t>
            </a:r>
            <a:r>
              <a:rPr lang="en-US" dirty="0">
                <a:solidFill>
                  <a:schemeClr val="tx2"/>
                </a:solidFill>
              </a:rPr>
              <a:t>network of networks </a:t>
            </a:r>
            <a:r>
              <a:rPr lang="en-US" dirty="0"/>
              <a:t>sharing a </a:t>
            </a:r>
            <a:r>
              <a:rPr lang="en-CA" dirty="0"/>
              <a:t>vast range of information resources and services.</a:t>
            </a:r>
          </a:p>
          <a:p>
            <a:pPr marL="0" indent="0">
              <a:buNone/>
            </a:pPr>
            <a:r>
              <a:rPr lang="en-CA" i="1" dirty="0"/>
              <a:t>If someone from the 1950s suddenly appeared today, what would be the most difficult thing to explain to them?</a:t>
            </a:r>
          </a:p>
        </p:txBody>
      </p:sp>
      <p:sp>
        <p:nvSpPr>
          <p:cNvPr id="7" name="Title 1"/>
          <p:cNvSpPr>
            <a:spLocks noGrp="1"/>
          </p:cNvSpPr>
          <p:nvPr>
            <p:ph type="title"/>
          </p:nvPr>
        </p:nvSpPr>
        <p:spPr>
          <a:xfrm>
            <a:off x="457200" y="339502"/>
            <a:ext cx="8229600" cy="742950"/>
          </a:xfrm>
        </p:spPr>
        <p:txBody>
          <a:bodyPr>
            <a:noAutofit/>
          </a:bodyPr>
          <a:lstStyle/>
          <a:p>
            <a:r>
              <a:rPr lang="en-US" dirty="0"/>
              <a:t>Computer Networks</a:t>
            </a:r>
          </a:p>
        </p:txBody>
      </p:sp>
    </p:spTree>
    <p:extLst>
      <p:ext uri="{BB962C8B-B14F-4D97-AF65-F5344CB8AC3E}">
        <p14:creationId xmlns:p14="http://schemas.microsoft.com/office/powerpoint/2010/main" val="147997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E327-1F08-44CF-9E5B-7EEBB1A95D52}"/>
              </a:ext>
            </a:extLst>
          </p:cNvPr>
          <p:cNvSpPr>
            <a:spLocks noGrp="1"/>
          </p:cNvSpPr>
          <p:nvPr>
            <p:ph type="title"/>
          </p:nvPr>
        </p:nvSpPr>
        <p:spPr>
          <a:xfrm>
            <a:off x="457200" y="267494"/>
            <a:ext cx="8229600" cy="742950"/>
          </a:xfrm>
        </p:spPr>
        <p:txBody>
          <a:bodyPr/>
          <a:lstStyle/>
          <a:p>
            <a:pPr algn="ctr"/>
            <a:r>
              <a:rPr lang="en-CA" dirty="0"/>
              <a:t>Cloud to Edge Computing</a:t>
            </a:r>
          </a:p>
        </p:txBody>
      </p:sp>
      <p:pic>
        <p:nvPicPr>
          <p:cNvPr id="1026" name="Picture 2" descr="Image result for cloud and edge computing">
            <a:extLst>
              <a:ext uri="{FF2B5EF4-FFF2-40B4-BE49-F238E27FC236}">
                <a16:creationId xmlns:a16="http://schemas.microsoft.com/office/drawing/2014/main" id="{FCEF8361-6142-408E-91A7-93CBD3FC4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5566"/>
            <a:ext cx="80962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96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News of the Week </a:t>
            </a:r>
            <a:r>
              <a:rPr lang="en-CA" sz="3200" dirty="0"/>
              <a:t>– </a:t>
            </a:r>
            <a:r>
              <a:rPr lang="en-US" sz="3200" dirty="0"/>
              <a:t>readable slide</a:t>
            </a:r>
            <a:endParaRPr lang="en-CA" sz="3200" dirty="0"/>
          </a:p>
        </p:txBody>
      </p:sp>
      <p:sp>
        <p:nvSpPr>
          <p:cNvPr id="6" name="Content Placeholder 5"/>
          <p:cNvSpPr>
            <a:spLocks noGrp="1"/>
          </p:cNvSpPr>
          <p:nvPr>
            <p:ph idx="1"/>
          </p:nvPr>
        </p:nvSpPr>
        <p:spPr/>
        <p:txBody>
          <a:bodyPr numCol="2"/>
          <a:lstStyle/>
          <a:p>
            <a:r>
              <a:rPr lang="en-US" dirty="0">
                <a:hlinkClick r:id="rId3"/>
              </a:rPr>
              <a:t>ICT NEWS</a:t>
            </a:r>
            <a:endParaRPr lang="en-US" dirty="0"/>
          </a:p>
          <a:p>
            <a:r>
              <a:rPr lang="en-CA" dirty="0">
                <a:hlinkClick r:id="rId4"/>
              </a:rPr>
              <a:t>CBC Tech</a:t>
            </a:r>
            <a:r>
              <a:rPr lang="en-CA" dirty="0"/>
              <a:t> </a:t>
            </a:r>
            <a:r>
              <a:rPr lang="en-CA" dirty="0">
                <a:hlinkClick r:id="rId5"/>
              </a:rPr>
              <a:t>Spark</a:t>
            </a:r>
            <a:r>
              <a:rPr lang="en-CA" dirty="0"/>
              <a:t> </a:t>
            </a:r>
          </a:p>
          <a:p>
            <a:r>
              <a:rPr lang="en-CA" dirty="0">
                <a:hlinkClick r:id="rId6"/>
              </a:rPr>
              <a:t>Globe and Mail Tech</a:t>
            </a:r>
            <a:endParaRPr lang="en-US" dirty="0"/>
          </a:p>
          <a:p>
            <a:r>
              <a:rPr lang="en-CA" dirty="0">
                <a:hlinkClick r:id="rId7"/>
              </a:rPr>
              <a:t>WWW Foundation</a:t>
            </a:r>
            <a:endParaRPr lang="en-US" dirty="0"/>
          </a:p>
          <a:p>
            <a:r>
              <a:rPr lang="en-US" dirty="0">
                <a:hlinkClick r:id="rId8"/>
              </a:rPr>
              <a:t>Mozilla</a:t>
            </a:r>
            <a:r>
              <a:rPr lang="en-US" dirty="0"/>
              <a:t> </a:t>
            </a:r>
            <a:r>
              <a:rPr lang="en-US" dirty="0">
                <a:hlinkClick r:id="rId9"/>
              </a:rPr>
              <a:t>internet citizen</a:t>
            </a:r>
            <a:r>
              <a:rPr lang="en-US" dirty="0"/>
              <a:t>  </a:t>
            </a:r>
          </a:p>
          <a:p>
            <a:r>
              <a:rPr lang="en-CA" dirty="0">
                <a:hlinkClick r:id="rId10"/>
              </a:rPr>
              <a:t>MIT Tech Review</a:t>
            </a:r>
            <a:endParaRPr lang="en-CA" dirty="0"/>
          </a:p>
          <a:p>
            <a:r>
              <a:rPr lang="en-CA" dirty="0">
                <a:hlinkClick r:id="rId11"/>
              </a:rPr>
              <a:t>IT World Canada</a:t>
            </a:r>
            <a:endParaRPr lang="en-CA" dirty="0"/>
          </a:p>
          <a:p>
            <a:r>
              <a:rPr lang="en-CA" dirty="0">
                <a:hlinkClick r:id="rId12"/>
              </a:rPr>
              <a:t>IT business</a:t>
            </a:r>
            <a:endParaRPr lang="en-CA" dirty="0"/>
          </a:p>
          <a:p>
            <a:r>
              <a:rPr lang="en-CA" dirty="0" err="1">
                <a:hlinkClick r:id="rId13"/>
              </a:rPr>
              <a:t>Techmeme</a:t>
            </a:r>
            <a:endParaRPr lang="en-CA" dirty="0"/>
          </a:p>
          <a:p>
            <a:r>
              <a:rPr lang="en-CA" dirty="0">
                <a:hlinkClick r:id="rId14"/>
              </a:rPr>
              <a:t>Slashdot</a:t>
            </a:r>
            <a:endParaRPr lang="en-CA" dirty="0"/>
          </a:p>
          <a:p>
            <a:r>
              <a:rPr lang="en-CA" dirty="0">
                <a:hlinkClick r:id="rId15" action="ppaction://hlinkfile"/>
              </a:rPr>
              <a:t>XKCD</a:t>
            </a:r>
            <a:endParaRPr lang="en-CA" dirty="0"/>
          </a:p>
          <a:p>
            <a:endParaRPr lang="en-US" dirty="0"/>
          </a:p>
          <a:p>
            <a:endParaRPr lang="en-CA" dirty="0"/>
          </a:p>
        </p:txBody>
      </p:sp>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8024" y="2600697"/>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347614"/>
            <a:ext cx="8712968" cy="3693000"/>
          </a:xfrm>
        </p:spPr>
        <p:txBody>
          <a:bodyPr>
            <a:normAutofit/>
          </a:bodyPr>
          <a:lstStyle/>
          <a:p>
            <a:pPr>
              <a:lnSpc>
                <a:spcPct val="110000"/>
              </a:lnSpc>
              <a:spcBef>
                <a:spcPts val="600"/>
              </a:spcBef>
            </a:pPr>
            <a:r>
              <a:rPr lang="en-US" dirty="0"/>
              <a:t>Cloud and Edge Computing is </a:t>
            </a:r>
          </a:p>
          <a:p>
            <a:pPr marL="731520" lvl="1" indent="-457200">
              <a:lnSpc>
                <a:spcPct val="110000"/>
              </a:lnSpc>
              <a:spcBef>
                <a:spcPts val="600"/>
              </a:spcBef>
              <a:buFont typeface="+mj-lt"/>
              <a:buAutoNum type="alphaLcParenR"/>
            </a:pPr>
            <a:r>
              <a:rPr lang="en-US" dirty="0"/>
              <a:t>Magic</a:t>
            </a:r>
          </a:p>
          <a:p>
            <a:pPr marL="731520" lvl="1" indent="-457200">
              <a:lnSpc>
                <a:spcPct val="110000"/>
              </a:lnSpc>
              <a:spcBef>
                <a:spcPts val="600"/>
              </a:spcBef>
              <a:buFont typeface="+mj-lt"/>
              <a:buAutoNum type="alphaLcParenR"/>
            </a:pPr>
            <a:r>
              <a:rPr lang="en-US" dirty="0">
                <a:solidFill>
                  <a:schemeClr val="tx2"/>
                </a:solidFill>
              </a:rPr>
              <a:t>Using remote services </a:t>
            </a:r>
            <a:r>
              <a:rPr lang="en-US" dirty="0"/>
              <a:t>to store, manage, process data, and run applications rather than on a local server.</a:t>
            </a:r>
          </a:p>
          <a:p>
            <a:pPr>
              <a:lnSpc>
                <a:spcPct val="110000"/>
              </a:lnSpc>
              <a:spcBef>
                <a:spcPts val="600"/>
              </a:spcBef>
            </a:pPr>
            <a:r>
              <a:rPr lang="en-CA" dirty="0"/>
              <a:t>Audio/Visual Learning: </a:t>
            </a:r>
            <a:r>
              <a:rPr lang="en-US" sz="2000" dirty="0">
                <a:hlinkClick r:id="rId3"/>
              </a:rPr>
              <a:t>https://www.lynda.com/Azure-tutorials/What-cloud-computing/128285/145485-4.html</a:t>
            </a:r>
            <a:endParaRPr lang="en-US" sz="2000" dirty="0"/>
          </a:p>
          <a:p>
            <a:pPr lvl="1">
              <a:lnSpc>
                <a:spcPct val="110000"/>
              </a:lnSpc>
              <a:spcBef>
                <a:spcPts val="600"/>
              </a:spcBef>
            </a:pPr>
            <a:r>
              <a:rPr lang="en-US" dirty="0"/>
              <a:t>Oops. lynda.com is now linkedin.com/learning</a:t>
            </a:r>
          </a:p>
        </p:txBody>
      </p:sp>
      <p:sp>
        <p:nvSpPr>
          <p:cNvPr id="7" name="Title 1"/>
          <p:cNvSpPr>
            <a:spLocks noGrp="1"/>
          </p:cNvSpPr>
          <p:nvPr>
            <p:ph type="title"/>
          </p:nvPr>
        </p:nvSpPr>
        <p:spPr>
          <a:xfrm>
            <a:off x="457200" y="339502"/>
            <a:ext cx="8229600" cy="742950"/>
          </a:xfrm>
        </p:spPr>
        <p:txBody>
          <a:bodyPr>
            <a:noAutofit/>
          </a:bodyPr>
          <a:lstStyle/>
          <a:p>
            <a:r>
              <a:rPr lang="en-US" sz="3600" dirty="0"/>
              <a:t>Cloud Computing &amp; File Sharing</a:t>
            </a:r>
          </a:p>
        </p:txBody>
      </p:sp>
    </p:spTree>
    <p:extLst>
      <p:ext uri="{BB962C8B-B14F-4D97-AF65-F5344CB8AC3E}">
        <p14:creationId xmlns:p14="http://schemas.microsoft.com/office/powerpoint/2010/main" val="1370183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507288" cy="742950"/>
          </a:xfrm>
        </p:spPr>
        <p:txBody>
          <a:bodyPr>
            <a:normAutofit fontScale="90000"/>
          </a:bodyPr>
          <a:lstStyle/>
          <a:p>
            <a:r>
              <a:rPr lang="en-CA" dirty="0"/>
              <a:t>Week 8: User Interfaces, Time Management and </a:t>
            </a:r>
            <a:r>
              <a:rPr lang="en-CA" dirty="0" err="1"/>
              <a:t>Powershell</a:t>
            </a:r>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345497"/>
            <a:ext cx="2867025" cy="159067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936" y="2936172"/>
            <a:ext cx="3024336" cy="206119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2" y="1851670"/>
            <a:ext cx="3254342" cy="2736304"/>
          </a:xfrm>
          <a:prstGeom prst="rect">
            <a:avLst/>
          </a:prstGeom>
        </p:spPr>
      </p:pic>
    </p:spTree>
    <p:extLst>
      <p:ext uri="{BB962C8B-B14F-4D97-AF65-F5344CB8AC3E}">
        <p14:creationId xmlns:p14="http://schemas.microsoft.com/office/powerpoint/2010/main" val="29194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783" y="1561057"/>
            <a:ext cx="5112434" cy="3438112"/>
          </a:xfrm>
          <a:prstGeom prst="rect">
            <a:avLst/>
          </a:prstGeom>
        </p:spPr>
      </p:pic>
      <p:sp>
        <p:nvSpPr>
          <p:cNvPr id="4" name="TextBox 3"/>
          <p:cNvSpPr txBox="1"/>
          <p:nvPr/>
        </p:nvSpPr>
        <p:spPr>
          <a:xfrm>
            <a:off x="1711288" y="483518"/>
            <a:ext cx="5721424" cy="1077218"/>
          </a:xfrm>
          <a:prstGeom prst="rect">
            <a:avLst/>
          </a:prstGeom>
          <a:noFill/>
        </p:spPr>
        <p:txBody>
          <a:bodyPr wrap="square" rtlCol="0">
            <a:spAutoFit/>
          </a:bodyPr>
          <a:lstStyle/>
          <a:p>
            <a:r>
              <a:rPr lang="en-US" sz="3200" spc="-100" dirty="0">
                <a:solidFill>
                  <a:schemeClr val="tx2"/>
                </a:solidFill>
                <a:latin typeface="Franklin Gothic Demi" pitchFamily="34" charset="0"/>
                <a:ea typeface="+mj-ea"/>
                <a:cs typeface="+mj-cs"/>
              </a:rPr>
              <a:t>CLI – Command Line Interface </a:t>
            </a:r>
            <a:r>
              <a:rPr lang="en-US" sz="2400" i="1" spc="-100" dirty="0">
                <a:solidFill>
                  <a:schemeClr val="tx2"/>
                </a:solidFill>
                <a:latin typeface="Franklin Gothic Demi" pitchFamily="34" charset="0"/>
                <a:ea typeface="+mj-ea"/>
                <a:cs typeface="+mj-cs"/>
              </a:rPr>
              <a:t>or</a:t>
            </a:r>
            <a:r>
              <a:rPr lang="en-US" sz="3200" spc="-100" dirty="0">
                <a:solidFill>
                  <a:schemeClr val="tx2"/>
                </a:solidFill>
                <a:latin typeface="Franklin Gothic Demi" pitchFamily="34" charset="0"/>
                <a:ea typeface="+mj-ea"/>
                <a:cs typeface="+mj-cs"/>
              </a:rPr>
              <a:t> </a:t>
            </a:r>
            <a:br>
              <a:rPr lang="en-US" sz="3200" spc="-100" dirty="0">
                <a:solidFill>
                  <a:schemeClr val="tx2"/>
                </a:solidFill>
                <a:latin typeface="Franklin Gothic Demi" pitchFamily="34" charset="0"/>
                <a:ea typeface="+mj-ea"/>
                <a:cs typeface="+mj-cs"/>
              </a:rPr>
            </a:br>
            <a:r>
              <a:rPr lang="en-US" sz="3200" spc="-100" dirty="0">
                <a:solidFill>
                  <a:schemeClr val="tx2"/>
                </a:solidFill>
                <a:latin typeface="Franklin Gothic Demi" pitchFamily="34" charset="0"/>
                <a:ea typeface="+mj-ea"/>
                <a:cs typeface="+mj-cs"/>
              </a:rPr>
              <a:t>PTUI – Plain Text User Interface</a:t>
            </a:r>
            <a:endParaRPr lang="en-CA" sz="3200" spc="-100" dirty="0">
              <a:solidFill>
                <a:schemeClr val="tx2"/>
              </a:solidFill>
              <a:latin typeface="Franklin Gothic Demi" pitchFamily="34" charset="0"/>
              <a:ea typeface="+mj-ea"/>
              <a:cs typeface="+mj-cs"/>
            </a:endParaRPr>
          </a:p>
        </p:txBody>
      </p:sp>
    </p:spTree>
    <p:extLst>
      <p:ext uri="{BB962C8B-B14F-4D97-AF65-F5344CB8AC3E}">
        <p14:creationId xmlns:p14="http://schemas.microsoft.com/office/powerpoint/2010/main" val="2964950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53" y="443778"/>
            <a:ext cx="1728192" cy="4223023"/>
          </a:xfrm>
        </p:spPr>
        <p:txBody>
          <a:bodyPr>
            <a:noAutofit/>
          </a:bodyPr>
          <a:lstStyle/>
          <a:p>
            <a:r>
              <a:rPr lang="en-US" sz="3200" dirty="0"/>
              <a:t>HCI </a:t>
            </a:r>
            <a:r>
              <a:rPr lang="en-US" sz="2600" dirty="0"/>
              <a:t>Human Computer Interaction</a:t>
            </a:r>
            <a:endParaRPr lang="en-CA" sz="3200" dirty="0"/>
          </a:p>
        </p:txBody>
      </p:sp>
      <p:pic>
        <p:nvPicPr>
          <p:cNvPr id="1026" name="Picture 2" descr="The field of HCI">
            <a:extLst>
              <a:ext uri="{FF2B5EF4-FFF2-40B4-BE49-F238E27FC236}">
                <a16:creationId xmlns:a16="http://schemas.microsoft.com/office/drawing/2014/main" id="{49E9326F-584B-46B7-990E-2B323848E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06582"/>
            <a:ext cx="3930618" cy="449741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7C12A1A-5722-4F23-88F0-4547AA4330B3}"/>
              </a:ext>
            </a:extLst>
          </p:cNvPr>
          <p:cNvSpPr txBox="1">
            <a:spLocks/>
          </p:cNvSpPr>
          <p:nvPr/>
        </p:nvSpPr>
        <p:spPr>
          <a:xfrm>
            <a:off x="7092280" y="457199"/>
            <a:ext cx="1728192" cy="422302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CLI to TUI to GUI to UX</a:t>
            </a:r>
            <a:endParaRPr lang="en-CA" sz="3200" dirty="0"/>
          </a:p>
        </p:txBody>
      </p:sp>
    </p:spTree>
    <p:extLst>
      <p:ext uri="{BB962C8B-B14F-4D97-AF65-F5344CB8AC3E}">
        <p14:creationId xmlns:p14="http://schemas.microsoft.com/office/powerpoint/2010/main" val="3128796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059582"/>
            <a:ext cx="8712968" cy="3693000"/>
          </a:xfrm>
        </p:spPr>
        <p:txBody>
          <a:bodyPr>
            <a:normAutofit fontScale="92500" lnSpcReduction="10000"/>
          </a:bodyPr>
          <a:lstStyle/>
          <a:p>
            <a:r>
              <a:rPr lang="en-US" b="1" dirty="0"/>
              <a:t>CLI</a:t>
            </a:r>
            <a:r>
              <a:rPr lang="en-US" dirty="0"/>
              <a:t>: Command Line Interface uses textual keyboard input and character output </a:t>
            </a:r>
            <a:r>
              <a:rPr lang="en-CA" dirty="0"/>
              <a:t>to control an OS</a:t>
            </a:r>
            <a:endParaRPr lang="en-US" dirty="0"/>
          </a:p>
          <a:p>
            <a:r>
              <a:rPr lang="en-US" b="1" dirty="0"/>
              <a:t>TUI</a:t>
            </a:r>
            <a:r>
              <a:rPr lang="en-US" dirty="0"/>
              <a:t>: Textual </a:t>
            </a:r>
            <a:r>
              <a:rPr lang="en-US"/>
              <a:t>User Interface </a:t>
            </a:r>
            <a:r>
              <a:rPr lang="en-US" dirty="0"/>
              <a:t>– 24 x 80 screen. Vi &amp; Vim</a:t>
            </a:r>
          </a:p>
          <a:p>
            <a:r>
              <a:rPr lang="en-US" b="1" dirty="0"/>
              <a:t>GUI</a:t>
            </a:r>
            <a:r>
              <a:rPr lang="en-US" dirty="0"/>
              <a:t>: Graphical User Interface uses </a:t>
            </a:r>
            <a:r>
              <a:rPr lang="en-US" dirty="0">
                <a:solidFill>
                  <a:schemeClr val="tx2"/>
                </a:solidFill>
              </a:rPr>
              <a:t>graphical elements</a:t>
            </a:r>
            <a:r>
              <a:rPr lang="en-US" dirty="0"/>
              <a:t> such as windows, icons, and menus. GUI elements are manipulated </a:t>
            </a:r>
            <a:r>
              <a:rPr lang="en-US" dirty="0">
                <a:solidFill>
                  <a:schemeClr val="tx2"/>
                </a:solidFill>
              </a:rPr>
              <a:t>with pointing devices (e.g. mouse) and/or touch </a:t>
            </a:r>
            <a:r>
              <a:rPr lang="en-US" dirty="0"/>
              <a:t>in addition to keyboard input.</a:t>
            </a:r>
          </a:p>
          <a:p>
            <a:r>
              <a:rPr lang="en-US" b="1" dirty="0"/>
              <a:t>U</a:t>
            </a:r>
            <a:r>
              <a:rPr lang="en-US" dirty="0"/>
              <a:t>ser </a:t>
            </a:r>
            <a:r>
              <a:rPr lang="en-US" dirty="0" err="1"/>
              <a:t>e</a:t>
            </a:r>
            <a:r>
              <a:rPr lang="en-US" b="1" dirty="0" err="1"/>
              <a:t>X</a:t>
            </a:r>
            <a:r>
              <a:rPr lang="en-US" dirty="0" err="1"/>
              <a:t>perience</a:t>
            </a:r>
            <a:r>
              <a:rPr lang="en-US" dirty="0"/>
              <a:t> - </a:t>
            </a:r>
            <a:r>
              <a:rPr lang="en-US" dirty="0">
                <a:solidFill>
                  <a:schemeClr val="tx2"/>
                </a:solidFill>
              </a:rPr>
              <a:t>"look and feel". </a:t>
            </a:r>
            <a:br>
              <a:rPr lang="en-US" dirty="0">
                <a:solidFill>
                  <a:schemeClr val="tx2"/>
                </a:solidFill>
              </a:rPr>
            </a:br>
            <a:r>
              <a:rPr lang="en-CA" dirty="0"/>
              <a:t>Is it...useful? easy to start using? easy to keep using? </a:t>
            </a:r>
            <a:endParaRPr lang="en-US" dirty="0"/>
          </a:p>
        </p:txBody>
      </p:sp>
      <p:sp>
        <p:nvSpPr>
          <p:cNvPr id="7" name="Title 1"/>
          <p:cNvSpPr>
            <a:spLocks noGrp="1"/>
          </p:cNvSpPr>
          <p:nvPr>
            <p:ph type="title"/>
          </p:nvPr>
        </p:nvSpPr>
        <p:spPr>
          <a:xfrm>
            <a:off x="457200" y="339502"/>
            <a:ext cx="8229600" cy="742950"/>
          </a:xfrm>
        </p:spPr>
        <p:txBody>
          <a:bodyPr>
            <a:normAutofit/>
          </a:bodyPr>
          <a:lstStyle/>
          <a:p>
            <a:r>
              <a:rPr lang="en-US" dirty="0"/>
              <a:t>HCI: Human Computer Interaction</a:t>
            </a:r>
          </a:p>
        </p:txBody>
      </p:sp>
    </p:spTree>
    <p:extLst>
      <p:ext uri="{BB962C8B-B14F-4D97-AF65-F5344CB8AC3E}">
        <p14:creationId xmlns:p14="http://schemas.microsoft.com/office/powerpoint/2010/main" val="12121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6" y="1146006"/>
            <a:ext cx="8820980" cy="3693000"/>
          </a:xfrm>
        </p:spPr>
        <p:txBody>
          <a:bodyPr>
            <a:normAutofit/>
          </a:bodyPr>
          <a:lstStyle/>
          <a:p>
            <a:pPr marL="0" indent="0" algn="ctr">
              <a:buNone/>
            </a:pPr>
            <a:r>
              <a:rPr lang="en-CA" sz="4000" b="1" dirty="0"/>
              <a:t>Time is what keeps everything </a:t>
            </a:r>
          </a:p>
          <a:p>
            <a:pPr marL="0" indent="0" algn="ctr">
              <a:buNone/>
            </a:pPr>
            <a:r>
              <a:rPr lang="en-CA" sz="4000" b="1" dirty="0"/>
              <a:t>from happening at once.</a:t>
            </a:r>
            <a:endParaRPr lang="en-US" sz="4000" b="1" dirty="0"/>
          </a:p>
        </p:txBody>
      </p:sp>
      <p:sp>
        <p:nvSpPr>
          <p:cNvPr id="7" name="Title 1"/>
          <p:cNvSpPr>
            <a:spLocks noGrp="1"/>
          </p:cNvSpPr>
          <p:nvPr>
            <p:ph type="title"/>
          </p:nvPr>
        </p:nvSpPr>
        <p:spPr>
          <a:xfrm>
            <a:off x="457200" y="339502"/>
            <a:ext cx="8229600" cy="742950"/>
          </a:xfrm>
        </p:spPr>
        <p:txBody>
          <a:bodyPr>
            <a:noAutofit/>
          </a:bodyPr>
          <a:lstStyle/>
          <a:p>
            <a:pPr algn="ctr"/>
            <a:r>
              <a:rPr lang="en-US" dirty="0"/>
              <a:t>Time Management</a:t>
            </a:r>
          </a:p>
        </p:txBody>
      </p:sp>
    </p:spTree>
    <p:extLst>
      <p:ext uri="{BB962C8B-B14F-4D97-AF65-F5344CB8AC3E}">
        <p14:creationId xmlns:p14="http://schemas.microsoft.com/office/powerpoint/2010/main" val="375575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1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6" y="1146006"/>
            <a:ext cx="8820980" cy="3693000"/>
          </a:xfrm>
        </p:spPr>
        <p:txBody>
          <a:bodyPr>
            <a:normAutofit/>
          </a:bodyPr>
          <a:lstStyle/>
          <a:p>
            <a:pPr marL="0" indent="0" algn="ctr">
              <a:buNone/>
            </a:pPr>
            <a:r>
              <a:rPr lang="en-CA" sz="4000" b="1" dirty="0"/>
              <a:t>Time is what keeps everything </a:t>
            </a:r>
          </a:p>
          <a:p>
            <a:pPr marL="0" indent="0" algn="ctr">
              <a:buNone/>
            </a:pPr>
            <a:r>
              <a:rPr lang="en-CA" sz="4000" b="1" dirty="0"/>
              <a:t>from happening at once.</a:t>
            </a:r>
            <a:endParaRPr lang="en-US" sz="4000" b="1" dirty="0"/>
          </a:p>
          <a:p>
            <a:pPr marL="0" indent="0" algn="ctr">
              <a:buNone/>
            </a:pPr>
            <a:r>
              <a:rPr lang="en-US" sz="4000" b="1" dirty="0"/>
              <a:t>Time isn't something you have, </a:t>
            </a:r>
          </a:p>
          <a:p>
            <a:pPr marL="0" indent="0" algn="ctr">
              <a:buNone/>
            </a:pPr>
            <a:r>
              <a:rPr lang="en-US" sz="4000" b="1" dirty="0"/>
              <a:t>it's a choice you make.</a:t>
            </a:r>
            <a:endParaRPr lang="en-CA" sz="4000" b="1" dirty="0"/>
          </a:p>
        </p:txBody>
      </p:sp>
      <p:sp>
        <p:nvSpPr>
          <p:cNvPr id="7" name="Title 1"/>
          <p:cNvSpPr>
            <a:spLocks noGrp="1"/>
          </p:cNvSpPr>
          <p:nvPr>
            <p:ph type="title"/>
          </p:nvPr>
        </p:nvSpPr>
        <p:spPr>
          <a:xfrm>
            <a:off x="457200" y="339502"/>
            <a:ext cx="8229600" cy="742950"/>
          </a:xfrm>
        </p:spPr>
        <p:txBody>
          <a:bodyPr>
            <a:noAutofit/>
          </a:bodyPr>
          <a:lstStyle/>
          <a:p>
            <a:pPr algn="ctr"/>
            <a:r>
              <a:rPr lang="en-US" dirty="0"/>
              <a:t>Time Management</a:t>
            </a:r>
          </a:p>
        </p:txBody>
      </p:sp>
    </p:spTree>
    <p:extLst>
      <p:ext uri="{BB962C8B-B14F-4D97-AF65-F5344CB8AC3E}">
        <p14:creationId xmlns:p14="http://schemas.microsoft.com/office/powerpoint/2010/main" val="32992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1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25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250"/>
                                        <p:tgtEl>
                                          <p:spTgt spid="3">
                                            <p:txEl>
                                              <p:pRg st="2" end="2"/>
                                            </p:txEl>
                                          </p:spTgt>
                                        </p:tgtEl>
                                      </p:cBhvr>
                                    </p:animEffect>
                                  </p:childTnLst>
                                </p:cTn>
                              </p:par>
                            </p:childTnLst>
                          </p:cTn>
                        </p:par>
                        <p:par>
                          <p:cTn id="17" fill="hold">
                            <p:stCondLst>
                              <p:cond delay="1250"/>
                            </p:stCondLst>
                            <p:childTnLst>
                              <p:par>
                                <p:cTn id="18" presetID="10" presetClass="entr" presetSubtype="0" fill="hold" grpId="0" nodeType="afterEffect">
                                  <p:stCondLst>
                                    <p:cond delay="125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800" dirty="0"/>
              <a:t>Week 9 - </a:t>
            </a:r>
            <a:r>
              <a:rPr lang="en-US" sz="2800" dirty="0"/>
              <a:t>File Compression and Backup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779662"/>
            <a:ext cx="3744416" cy="280831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1782068"/>
            <a:ext cx="2772816" cy="2810119"/>
          </a:xfrm>
          <a:prstGeom prst="rect">
            <a:avLst/>
          </a:prstGeom>
        </p:spPr>
      </p:pic>
    </p:spTree>
    <p:extLst>
      <p:ext uri="{BB962C8B-B14F-4D97-AF65-F5344CB8AC3E}">
        <p14:creationId xmlns:p14="http://schemas.microsoft.com/office/powerpoint/2010/main" val="320267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516" y="1110998"/>
            <a:ext cx="8712968" cy="3693000"/>
          </a:xfrm>
        </p:spPr>
        <p:txBody>
          <a:bodyPr>
            <a:normAutofit/>
          </a:bodyPr>
          <a:lstStyle/>
          <a:p>
            <a:r>
              <a:rPr lang="en-US" dirty="0"/>
              <a:t>File compression is a process of </a:t>
            </a:r>
            <a:r>
              <a:rPr lang="en-US" dirty="0">
                <a:solidFill>
                  <a:schemeClr val="tx2"/>
                </a:solidFill>
              </a:rPr>
              <a:t>packaging</a:t>
            </a:r>
            <a:r>
              <a:rPr lang="en-US" dirty="0"/>
              <a:t> a file (or files) to use </a:t>
            </a:r>
            <a:r>
              <a:rPr lang="en-US" dirty="0">
                <a:solidFill>
                  <a:schemeClr val="tx2"/>
                </a:solidFill>
              </a:rPr>
              <a:t>less disk space </a:t>
            </a:r>
            <a:r>
              <a:rPr lang="en-US" dirty="0"/>
              <a:t>or bandwidth.</a:t>
            </a:r>
          </a:p>
          <a:p>
            <a:r>
              <a:rPr lang="en-US" dirty="0"/>
              <a:t>Backed up is </a:t>
            </a:r>
            <a:r>
              <a:rPr lang="en-CA" b="1" dirty="0"/>
              <a:t>two </a:t>
            </a:r>
            <a:r>
              <a:rPr lang="en-CA" dirty="0"/>
              <a:t>copies in </a:t>
            </a:r>
            <a:r>
              <a:rPr lang="en-CA" b="1" dirty="0"/>
              <a:t>geographically separate </a:t>
            </a:r>
            <a:r>
              <a:rPr lang="en-CA" dirty="0"/>
              <a:t>locations on </a:t>
            </a:r>
            <a:r>
              <a:rPr lang="en-CA" b="1" dirty="0"/>
              <a:t>independent </a:t>
            </a:r>
            <a:r>
              <a:rPr lang="en-CA" dirty="0"/>
              <a:t>systems.</a:t>
            </a:r>
          </a:p>
          <a:p>
            <a:r>
              <a:rPr lang="en-US" dirty="0"/>
              <a:t>Methods and disciplines of professional backup.</a:t>
            </a:r>
          </a:p>
          <a:p>
            <a:r>
              <a:rPr lang="en-US" dirty="0"/>
              <a:t>The punchline:	Backup doesn't matter.</a:t>
            </a:r>
            <a:br>
              <a:rPr lang="en-US" dirty="0"/>
            </a:br>
            <a:r>
              <a:rPr lang="en-US" dirty="0"/>
              <a:t>			Only Restore matters.</a:t>
            </a:r>
          </a:p>
        </p:txBody>
      </p:sp>
      <p:sp>
        <p:nvSpPr>
          <p:cNvPr id="7" name="Title 1"/>
          <p:cNvSpPr>
            <a:spLocks noGrp="1"/>
          </p:cNvSpPr>
          <p:nvPr>
            <p:ph type="title"/>
          </p:nvPr>
        </p:nvSpPr>
        <p:spPr>
          <a:xfrm>
            <a:off x="457200" y="339502"/>
            <a:ext cx="8229600" cy="742950"/>
          </a:xfrm>
        </p:spPr>
        <p:txBody>
          <a:bodyPr>
            <a:noAutofit/>
          </a:bodyPr>
          <a:lstStyle/>
          <a:p>
            <a:r>
              <a:rPr lang="en-US" dirty="0"/>
              <a:t>File Compression &amp; Backup</a:t>
            </a:r>
          </a:p>
        </p:txBody>
      </p:sp>
    </p:spTree>
    <p:extLst>
      <p:ext uri="{BB962C8B-B14F-4D97-AF65-F5344CB8AC3E}">
        <p14:creationId xmlns:p14="http://schemas.microsoft.com/office/powerpoint/2010/main" val="4209728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dirty="0"/>
              <a:t>Week 10: Authentication and Security</a:t>
            </a:r>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940" y="1638836"/>
            <a:ext cx="4426120" cy="3069426"/>
          </a:xfrm>
          <a:prstGeom prst="rect">
            <a:avLst/>
          </a:prstGeom>
        </p:spPr>
      </p:pic>
    </p:spTree>
    <p:extLst>
      <p:ext uri="{BB962C8B-B14F-4D97-AF65-F5344CB8AC3E}">
        <p14:creationId xmlns:p14="http://schemas.microsoft.com/office/powerpoint/2010/main" val="50820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sz="4400" dirty="0"/>
              <a:t>News of the Week </a:t>
            </a:r>
            <a:r>
              <a:rPr lang="en-CA" sz="3600" dirty="0"/>
              <a:t>– un</a:t>
            </a:r>
            <a:r>
              <a:rPr lang="en-US" sz="3600" dirty="0"/>
              <a:t>readable slide</a:t>
            </a:r>
            <a:endParaRPr lang="en-CA" sz="3600" dirty="0"/>
          </a:p>
        </p:txBody>
      </p:sp>
      <p:sp>
        <p:nvSpPr>
          <p:cNvPr id="6" name="Content Placeholder 5"/>
          <p:cNvSpPr>
            <a:spLocks noGrp="1"/>
          </p:cNvSpPr>
          <p:nvPr>
            <p:ph idx="1"/>
          </p:nvPr>
        </p:nvSpPr>
        <p:spPr>
          <a:xfrm>
            <a:off x="251520" y="1131590"/>
            <a:ext cx="3240360" cy="3960440"/>
          </a:xfrm>
        </p:spPr>
        <p:txBody>
          <a:bodyPr>
            <a:normAutofit fontScale="47500" lnSpcReduction="20000"/>
          </a:bodyPr>
          <a:lstStyle/>
          <a:p>
            <a:pPr marL="0" indent="0">
              <a:lnSpc>
                <a:spcPct val="120000"/>
              </a:lnSpc>
              <a:buNone/>
            </a:pPr>
            <a:r>
              <a:rPr lang="en-US" dirty="0"/>
              <a:t>Google: </a:t>
            </a:r>
            <a:r>
              <a:rPr lang="en-US" dirty="0">
                <a:hlinkClick r:id="rId3"/>
              </a:rPr>
              <a:t>ICT NEWS</a:t>
            </a:r>
            <a:endParaRPr lang="en-US" dirty="0"/>
          </a:p>
          <a:p>
            <a:pPr marL="0" indent="0">
              <a:lnSpc>
                <a:spcPct val="120000"/>
              </a:lnSpc>
              <a:buNone/>
            </a:pPr>
            <a:r>
              <a:rPr lang="en-CA" dirty="0">
                <a:hlinkClick r:id="rId4"/>
              </a:rPr>
              <a:t>https://www.quora.com/What-are-the-best-sources-for-tech-news</a:t>
            </a:r>
            <a:endParaRPr lang="en-US" dirty="0"/>
          </a:p>
          <a:p>
            <a:pPr>
              <a:lnSpc>
                <a:spcPct val="120000"/>
              </a:lnSpc>
            </a:pPr>
            <a:r>
              <a:rPr lang="en-CA" dirty="0">
                <a:hlinkClick r:id="rId5"/>
              </a:rPr>
              <a:t>http://www.itworldcanada.com/</a:t>
            </a:r>
            <a:r>
              <a:rPr lang="en-CA" dirty="0"/>
              <a:t> </a:t>
            </a:r>
          </a:p>
          <a:p>
            <a:pPr>
              <a:lnSpc>
                <a:spcPct val="120000"/>
              </a:lnSpc>
            </a:pPr>
            <a:r>
              <a:rPr lang="en-CA" dirty="0">
                <a:hlinkClick r:id="rId6"/>
              </a:rPr>
              <a:t>http://www.itworld.com/</a:t>
            </a:r>
            <a:r>
              <a:rPr lang="en-CA" dirty="0"/>
              <a:t> </a:t>
            </a:r>
          </a:p>
          <a:p>
            <a:pPr>
              <a:lnSpc>
                <a:spcPct val="120000"/>
              </a:lnSpc>
            </a:pPr>
            <a:r>
              <a:rPr lang="en-CA" dirty="0">
                <a:hlinkClick r:id="rId7"/>
              </a:rPr>
              <a:t>http://www.computerweekly.com/</a:t>
            </a:r>
            <a:r>
              <a:rPr lang="en-CA" dirty="0"/>
              <a:t> </a:t>
            </a:r>
          </a:p>
          <a:p>
            <a:pPr>
              <a:lnSpc>
                <a:spcPct val="120000"/>
              </a:lnSpc>
            </a:pPr>
            <a:r>
              <a:rPr lang="en-CA" dirty="0">
                <a:hlinkClick r:id="rId8"/>
              </a:rPr>
              <a:t>http://www.computerworld.com/</a:t>
            </a:r>
            <a:r>
              <a:rPr lang="en-CA" dirty="0"/>
              <a:t> </a:t>
            </a:r>
          </a:p>
          <a:p>
            <a:pPr>
              <a:lnSpc>
                <a:spcPct val="120000"/>
              </a:lnSpc>
            </a:pPr>
            <a:r>
              <a:rPr lang="en-CA" dirty="0">
                <a:hlinkClick r:id="rId9"/>
              </a:rPr>
              <a:t>https://blog.mozilla.org/internetcitizen/</a:t>
            </a:r>
            <a:r>
              <a:rPr lang="en-CA" dirty="0"/>
              <a:t> </a:t>
            </a:r>
          </a:p>
          <a:p>
            <a:pPr>
              <a:lnSpc>
                <a:spcPct val="120000"/>
              </a:lnSpc>
            </a:pPr>
            <a:r>
              <a:rPr lang="en-CA" dirty="0">
                <a:hlinkClick r:id="rId10"/>
              </a:rPr>
              <a:t>http://www.wired.com/</a:t>
            </a:r>
            <a:endParaRPr lang="en-CA" dirty="0"/>
          </a:p>
          <a:p>
            <a:pPr marL="0" indent="0">
              <a:lnSpc>
                <a:spcPct val="120000"/>
              </a:lnSpc>
              <a:buNone/>
            </a:pPr>
            <a:r>
              <a:rPr lang="en-CA" b="1" dirty="0"/>
              <a:t>News Aggregators</a:t>
            </a:r>
          </a:p>
          <a:p>
            <a:pPr>
              <a:lnSpc>
                <a:spcPct val="120000"/>
              </a:lnSpc>
            </a:pPr>
            <a:r>
              <a:rPr lang="en-CA" dirty="0" err="1"/>
              <a:t>Techmeme</a:t>
            </a:r>
            <a:r>
              <a:rPr lang="en-CA" dirty="0"/>
              <a:t> - </a:t>
            </a:r>
            <a:r>
              <a:rPr lang="en-CA" dirty="0">
                <a:hlinkClick r:id="rId11"/>
              </a:rPr>
              <a:t>http://www.techmeme.com</a:t>
            </a:r>
            <a:r>
              <a:rPr lang="en-CA" dirty="0"/>
              <a:t> </a:t>
            </a:r>
            <a:br>
              <a:rPr lang="en-CA" dirty="0"/>
            </a:br>
            <a:r>
              <a:rPr lang="en-CA" dirty="0"/>
              <a:t>(with human editing)</a:t>
            </a:r>
          </a:p>
          <a:p>
            <a:pPr>
              <a:lnSpc>
                <a:spcPct val="120000"/>
              </a:lnSpc>
            </a:pPr>
            <a:r>
              <a:rPr lang="en-CA" dirty="0"/>
              <a:t>Slashdot - </a:t>
            </a:r>
            <a:r>
              <a:rPr lang="en-CA" dirty="0">
                <a:hlinkClick r:id="rId12"/>
              </a:rPr>
              <a:t>http://slashdot.org/</a:t>
            </a:r>
            <a:r>
              <a:rPr lang="en-CA" dirty="0"/>
              <a:t> </a:t>
            </a:r>
            <a:br>
              <a:rPr lang="en-CA" dirty="0"/>
            </a:br>
            <a:r>
              <a:rPr lang="en-CA" dirty="0"/>
              <a:t>(with human editing)</a:t>
            </a:r>
          </a:p>
          <a:p>
            <a:pPr>
              <a:lnSpc>
                <a:spcPct val="120000"/>
              </a:lnSpc>
            </a:pPr>
            <a:r>
              <a:rPr lang="en-CA" dirty="0"/>
              <a:t>YC Hacker News - </a:t>
            </a:r>
            <a:r>
              <a:rPr lang="en-CA" dirty="0">
                <a:hlinkClick r:id="rId13"/>
              </a:rPr>
              <a:t>http://news.ycombinator.com</a:t>
            </a:r>
            <a:r>
              <a:rPr lang="en-CA" dirty="0"/>
              <a:t> </a:t>
            </a:r>
            <a:br>
              <a:rPr lang="en-CA" dirty="0"/>
            </a:br>
            <a:r>
              <a:rPr lang="en-CA" dirty="0"/>
              <a:t>(with voting)</a:t>
            </a:r>
          </a:p>
          <a:p>
            <a:pPr>
              <a:lnSpc>
                <a:spcPct val="120000"/>
              </a:lnSpc>
            </a:pPr>
            <a:r>
              <a:rPr lang="en-CA" dirty="0"/>
              <a:t>Hacker News - </a:t>
            </a:r>
            <a:r>
              <a:rPr lang="en-CA" dirty="0">
                <a:hlinkClick r:id="rId14"/>
              </a:rPr>
              <a:t>http://hackernews.org/</a:t>
            </a:r>
            <a:r>
              <a:rPr lang="en-CA" dirty="0"/>
              <a:t> </a:t>
            </a:r>
            <a:br>
              <a:rPr lang="en-CA" dirty="0"/>
            </a:br>
            <a:r>
              <a:rPr lang="en-CA" dirty="0"/>
              <a:t>(</a:t>
            </a:r>
            <a:r>
              <a:rPr lang="en-CA" dirty="0" err="1"/>
              <a:t>rss</a:t>
            </a:r>
            <a:r>
              <a:rPr lang="en-CA" dirty="0"/>
              <a:t> feeds)</a:t>
            </a:r>
          </a:p>
        </p:txBody>
      </p:sp>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52328" y="1887674"/>
            <a:ext cx="1655367" cy="1368152"/>
          </a:xfrm>
          <a:prstGeom prst="rect">
            <a:avLst/>
          </a:prstGeom>
        </p:spPr>
      </p:pic>
      <p:sp>
        <p:nvSpPr>
          <p:cNvPr id="3" name="TextBox 2">
            <a:extLst>
              <a:ext uri="{FF2B5EF4-FFF2-40B4-BE49-F238E27FC236}">
                <a16:creationId xmlns:a16="http://schemas.microsoft.com/office/drawing/2014/main" id="{4D451FBD-DF88-4A53-BD88-5E60FB1F9AD6}"/>
              </a:ext>
            </a:extLst>
          </p:cNvPr>
          <p:cNvSpPr txBox="1"/>
          <p:nvPr/>
        </p:nvSpPr>
        <p:spPr>
          <a:xfrm>
            <a:off x="5868144" y="1201898"/>
            <a:ext cx="2954824" cy="3890131"/>
          </a:xfrm>
          <a:prstGeom prst="rect">
            <a:avLst/>
          </a:prstGeom>
          <a:noFill/>
        </p:spPr>
        <p:txBody>
          <a:bodyPr wrap="square" rtlCol="0">
            <a:normAutofit fontScale="62500" lnSpcReduction="20000"/>
          </a:bodyPr>
          <a:lstStyle/>
          <a:p>
            <a:pPr defTabSz="1390650">
              <a:lnSpc>
                <a:spcPct val="120000"/>
              </a:lnSpc>
              <a:tabLst>
                <a:tab pos="1339850" algn="l"/>
              </a:tabLst>
            </a:pPr>
            <a:r>
              <a:rPr lang="en-CA" b="1" dirty="0"/>
              <a:t>News Sources</a:t>
            </a:r>
          </a:p>
          <a:p>
            <a:pPr defTabSz="1390650">
              <a:tabLst>
                <a:tab pos="1339850" algn="l"/>
              </a:tabLst>
            </a:pPr>
            <a:r>
              <a:rPr lang="en-CA" dirty="0">
                <a:hlinkClick r:id="rId16"/>
              </a:rPr>
              <a:t>CBC Tech</a:t>
            </a:r>
            <a:r>
              <a:rPr lang="en-CA" dirty="0"/>
              <a:t> </a:t>
            </a:r>
            <a:r>
              <a:rPr lang="en-CA" dirty="0">
                <a:hlinkClick r:id="rId17"/>
              </a:rPr>
              <a:t>Spark</a:t>
            </a:r>
            <a:r>
              <a:rPr lang="en-CA" dirty="0"/>
              <a:t>	</a:t>
            </a:r>
            <a:r>
              <a:rPr lang="en-CA" dirty="0">
                <a:hlinkClick r:id="rId18"/>
              </a:rPr>
              <a:t>Globe and Mail Tech</a:t>
            </a:r>
            <a:endParaRPr lang="en-US" dirty="0"/>
          </a:p>
          <a:p>
            <a:pPr defTabSz="1390650">
              <a:tabLst>
                <a:tab pos="1339850" algn="l"/>
              </a:tabLst>
            </a:pPr>
            <a:r>
              <a:rPr lang="en-CA" dirty="0">
                <a:hlinkClick r:id="rId19"/>
              </a:rPr>
              <a:t>WWW Foundation</a:t>
            </a:r>
            <a:r>
              <a:rPr lang="en-CA" dirty="0"/>
              <a:t>	</a:t>
            </a:r>
            <a:r>
              <a:rPr lang="en-US" dirty="0">
                <a:hlinkClick r:id="rId20"/>
              </a:rPr>
              <a:t>Mozilla</a:t>
            </a:r>
            <a:r>
              <a:rPr lang="en-US" dirty="0"/>
              <a:t> </a:t>
            </a:r>
            <a:r>
              <a:rPr lang="en-US" dirty="0">
                <a:hlinkClick r:id="rId9"/>
              </a:rPr>
              <a:t>internet citizen</a:t>
            </a:r>
            <a:r>
              <a:rPr lang="en-US" dirty="0"/>
              <a:t>  </a:t>
            </a:r>
          </a:p>
          <a:p>
            <a:pPr defTabSz="1390650">
              <a:tabLst>
                <a:tab pos="1339850" algn="l"/>
              </a:tabLst>
            </a:pPr>
            <a:r>
              <a:rPr lang="en-CA" dirty="0">
                <a:hlinkClick r:id="rId21"/>
              </a:rPr>
              <a:t>MIT Tech Review</a:t>
            </a:r>
            <a:endParaRPr lang="en-CA" dirty="0"/>
          </a:p>
          <a:p>
            <a:pPr defTabSz="1390650">
              <a:lnSpc>
                <a:spcPct val="120000"/>
              </a:lnSpc>
              <a:tabLst>
                <a:tab pos="1339850" algn="l"/>
              </a:tabLst>
            </a:pPr>
            <a:endParaRPr lang="en-CA" dirty="0"/>
          </a:p>
          <a:p>
            <a:pPr defTabSz="1390650">
              <a:lnSpc>
                <a:spcPct val="120000"/>
              </a:lnSpc>
              <a:tabLst>
                <a:tab pos="1339850" algn="l"/>
              </a:tabLst>
            </a:pPr>
            <a:r>
              <a:rPr lang="en-CA" dirty="0"/>
              <a:t>Ars </a:t>
            </a:r>
            <a:r>
              <a:rPr lang="en-CA" dirty="0" err="1"/>
              <a:t>Technica</a:t>
            </a:r>
            <a:r>
              <a:rPr lang="en-CA" dirty="0"/>
              <a:t> - </a:t>
            </a:r>
            <a:r>
              <a:rPr lang="en-CA" dirty="0">
                <a:hlinkClick r:id="rId22"/>
              </a:rPr>
              <a:t>http://arstechnica.com/</a:t>
            </a:r>
            <a:endParaRPr lang="en-CA" dirty="0"/>
          </a:p>
          <a:p>
            <a:pPr defTabSz="1390650">
              <a:lnSpc>
                <a:spcPct val="120000"/>
              </a:lnSpc>
              <a:tabLst>
                <a:tab pos="1339850" algn="l"/>
              </a:tabLst>
            </a:pPr>
            <a:r>
              <a:rPr lang="en-CA" dirty="0"/>
              <a:t>CNET - </a:t>
            </a:r>
            <a:r>
              <a:rPr lang="en-CA" dirty="0">
                <a:hlinkClick r:id="rId23"/>
              </a:rPr>
              <a:t>http://www.cnet.com/</a:t>
            </a:r>
            <a:r>
              <a:rPr lang="en-CA" dirty="0"/>
              <a:t> </a:t>
            </a:r>
            <a:br>
              <a:rPr lang="en-CA" dirty="0"/>
            </a:br>
            <a:r>
              <a:rPr lang="en-CA" dirty="0"/>
              <a:t>ZDNet - </a:t>
            </a:r>
            <a:r>
              <a:rPr lang="en-CA" dirty="0">
                <a:hlinkClick r:id="rId24"/>
              </a:rPr>
              <a:t>http://www.zdnet.com/</a:t>
            </a:r>
            <a:endParaRPr lang="en-CA" dirty="0"/>
          </a:p>
          <a:p>
            <a:pPr defTabSz="1390650">
              <a:lnSpc>
                <a:spcPct val="120000"/>
              </a:lnSpc>
              <a:tabLst>
                <a:tab pos="1339850" algn="l"/>
              </a:tabLst>
            </a:pPr>
            <a:r>
              <a:rPr lang="en-CA" dirty="0"/>
              <a:t>Digital Trends - </a:t>
            </a:r>
            <a:r>
              <a:rPr lang="en-CA" dirty="0">
                <a:hlinkClick r:id="rId25"/>
              </a:rPr>
              <a:t>http://www.digitaltrends.com</a:t>
            </a:r>
            <a:endParaRPr lang="en-CA" dirty="0"/>
          </a:p>
          <a:p>
            <a:pPr defTabSz="1390650">
              <a:lnSpc>
                <a:spcPct val="120000"/>
              </a:lnSpc>
              <a:tabLst>
                <a:tab pos="1339850" algn="l"/>
              </a:tabLst>
            </a:pPr>
            <a:r>
              <a:rPr lang="en-CA" dirty="0" err="1"/>
              <a:t>Engadget</a:t>
            </a:r>
            <a:r>
              <a:rPr lang="en-CA" dirty="0"/>
              <a:t> - </a:t>
            </a:r>
            <a:r>
              <a:rPr lang="en-CA" dirty="0">
                <a:hlinkClick r:id="rId26"/>
              </a:rPr>
              <a:t>http://www.engadget.com/</a:t>
            </a:r>
            <a:endParaRPr lang="en-CA" dirty="0"/>
          </a:p>
          <a:p>
            <a:pPr defTabSz="1390650">
              <a:lnSpc>
                <a:spcPct val="120000"/>
              </a:lnSpc>
              <a:tabLst>
                <a:tab pos="1339850" algn="l"/>
              </a:tabLst>
            </a:pPr>
            <a:r>
              <a:rPr lang="en-US" dirty="0"/>
              <a:t>G</a:t>
            </a:r>
            <a:r>
              <a:rPr lang="en-CA" dirty="0" err="1"/>
              <a:t>uardian</a:t>
            </a:r>
            <a:r>
              <a:rPr lang="en-CA" dirty="0"/>
              <a:t> – </a:t>
            </a:r>
            <a:r>
              <a:rPr lang="en-CA" dirty="0">
                <a:hlinkClick r:id="rId27"/>
              </a:rPr>
              <a:t>International</a:t>
            </a:r>
            <a:r>
              <a:rPr lang="en-CA" dirty="0"/>
              <a:t> </a:t>
            </a:r>
            <a:r>
              <a:rPr lang="en-CA" dirty="0">
                <a:hlinkClick r:id="rId28"/>
              </a:rPr>
              <a:t>USA</a:t>
            </a:r>
            <a:r>
              <a:rPr lang="en-CA" dirty="0"/>
              <a:t> </a:t>
            </a:r>
          </a:p>
          <a:p>
            <a:pPr defTabSz="1390650">
              <a:lnSpc>
                <a:spcPct val="120000"/>
              </a:lnSpc>
              <a:tabLst>
                <a:tab pos="1339850" algn="l"/>
              </a:tabLst>
            </a:pPr>
            <a:r>
              <a:rPr lang="en-CA" dirty="0" err="1"/>
              <a:t>GigaOM</a:t>
            </a:r>
            <a:r>
              <a:rPr lang="en-CA" dirty="0"/>
              <a:t> - </a:t>
            </a:r>
            <a:r>
              <a:rPr lang="en-CA" dirty="0">
                <a:hlinkClick r:id="rId29"/>
              </a:rPr>
              <a:t>http://gigaom.com/</a:t>
            </a:r>
            <a:endParaRPr lang="en-CA" dirty="0"/>
          </a:p>
          <a:p>
            <a:pPr defTabSz="1390650">
              <a:lnSpc>
                <a:spcPct val="120000"/>
              </a:lnSpc>
              <a:tabLst>
                <a:tab pos="1339850" algn="l"/>
              </a:tabLst>
            </a:pPr>
            <a:r>
              <a:rPr lang="en-CA" dirty="0"/>
              <a:t>Gizmodo - </a:t>
            </a:r>
            <a:r>
              <a:rPr lang="en-CA" dirty="0">
                <a:hlinkClick r:id="rId30"/>
              </a:rPr>
              <a:t>http://gizmodo.com/</a:t>
            </a:r>
            <a:endParaRPr lang="en-CA" dirty="0"/>
          </a:p>
          <a:p>
            <a:pPr defTabSz="1390650">
              <a:lnSpc>
                <a:spcPct val="120000"/>
              </a:lnSpc>
              <a:tabLst>
                <a:tab pos="1339850" algn="l"/>
              </a:tabLst>
            </a:pPr>
            <a:r>
              <a:rPr lang="en-US" dirty="0"/>
              <a:t>HuffPost - </a:t>
            </a:r>
            <a:r>
              <a:rPr lang="en-US" dirty="0">
                <a:hlinkClick r:id="rId31"/>
              </a:rPr>
              <a:t>https://www.huffingtonpost.com/...</a:t>
            </a:r>
            <a:r>
              <a:rPr lang="en-US" dirty="0"/>
              <a:t> </a:t>
            </a:r>
            <a:endParaRPr lang="en-CA" dirty="0"/>
          </a:p>
          <a:p>
            <a:pPr defTabSz="1390650">
              <a:lnSpc>
                <a:spcPct val="120000"/>
              </a:lnSpc>
              <a:tabLst>
                <a:tab pos="1339850" algn="l"/>
              </a:tabLst>
            </a:pPr>
            <a:r>
              <a:rPr lang="en-CA" dirty="0"/>
              <a:t>Mashable - </a:t>
            </a:r>
            <a:r>
              <a:rPr lang="en-CA" dirty="0">
                <a:hlinkClick r:id="rId32"/>
              </a:rPr>
              <a:t>http://mashable.com/</a:t>
            </a:r>
            <a:endParaRPr lang="en-CA" dirty="0"/>
          </a:p>
          <a:p>
            <a:pPr defTabSz="1390650">
              <a:lnSpc>
                <a:spcPct val="120000"/>
              </a:lnSpc>
              <a:tabLst>
                <a:tab pos="1339850" algn="l"/>
              </a:tabLst>
            </a:pPr>
            <a:r>
              <a:rPr lang="en-CA" dirty="0" err="1"/>
              <a:t>ReadWrite</a:t>
            </a:r>
            <a:r>
              <a:rPr lang="en-CA" dirty="0"/>
              <a:t> - </a:t>
            </a:r>
            <a:r>
              <a:rPr lang="en-CA" dirty="0">
                <a:hlinkClick r:id="rId33"/>
              </a:rPr>
              <a:t>http://www.readwrite.com</a:t>
            </a:r>
            <a:endParaRPr lang="en-CA" dirty="0"/>
          </a:p>
          <a:p>
            <a:pPr defTabSz="1390650">
              <a:lnSpc>
                <a:spcPct val="120000"/>
              </a:lnSpc>
              <a:tabLst>
                <a:tab pos="1339850" algn="l"/>
              </a:tabLst>
            </a:pPr>
            <a:r>
              <a:rPr lang="en-CA" dirty="0"/>
              <a:t>The Next Web - </a:t>
            </a:r>
            <a:r>
              <a:rPr lang="en-CA" dirty="0">
                <a:hlinkClick r:id="rId34"/>
              </a:rPr>
              <a:t>http://thenextweb.com/</a:t>
            </a:r>
            <a:endParaRPr lang="en-CA" dirty="0"/>
          </a:p>
          <a:p>
            <a:pPr defTabSz="1390650">
              <a:lnSpc>
                <a:spcPct val="120000"/>
              </a:lnSpc>
              <a:tabLst>
                <a:tab pos="1339850" algn="l"/>
              </a:tabLst>
            </a:pPr>
            <a:r>
              <a:rPr lang="en-CA" dirty="0"/>
              <a:t>The Verge - </a:t>
            </a:r>
            <a:r>
              <a:rPr lang="en-CA" dirty="0">
                <a:hlinkClick r:id="rId35"/>
              </a:rPr>
              <a:t>http://www.theverge.com/</a:t>
            </a:r>
            <a:endParaRPr lang="en-CA" dirty="0"/>
          </a:p>
          <a:p>
            <a:pPr defTabSz="1390650">
              <a:lnSpc>
                <a:spcPct val="120000"/>
              </a:lnSpc>
              <a:tabLst>
                <a:tab pos="1339850" algn="l"/>
              </a:tabLst>
            </a:pPr>
            <a:r>
              <a:rPr lang="en-CA" dirty="0"/>
              <a:t>TechCrunch - </a:t>
            </a:r>
            <a:r>
              <a:rPr lang="en-CA" dirty="0">
                <a:hlinkClick r:id="rId36"/>
              </a:rPr>
              <a:t>http://techcrunch.com/</a:t>
            </a:r>
            <a:endParaRPr lang="en-CA" dirty="0"/>
          </a:p>
          <a:p>
            <a:pPr defTabSz="1390650">
              <a:lnSpc>
                <a:spcPct val="120000"/>
              </a:lnSpc>
              <a:tabLst>
                <a:tab pos="1339850" algn="l"/>
              </a:tabLst>
            </a:pPr>
            <a:r>
              <a:rPr lang="en-CA" dirty="0"/>
              <a:t>TechRadar - </a:t>
            </a:r>
            <a:r>
              <a:rPr lang="en-CA" dirty="0">
                <a:hlinkClick r:id="rId37"/>
              </a:rPr>
              <a:t>http://www.techradar.com/</a:t>
            </a:r>
            <a:endParaRPr lang="en-CA" dirty="0"/>
          </a:p>
          <a:p>
            <a:pPr defTabSz="1390650">
              <a:lnSpc>
                <a:spcPct val="120000"/>
              </a:lnSpc>
              <a:tabLst>
                <a:tab pos="1339850" algn="l"/>
              </a:tabLst>
            </a:pPr>
            <a:r>
              <a:rPr lang="en-CA" dirty="0" err="1"/>
              <a:t>Technowize</a:t>
            </a:r>
            <a:r>
              <a:rPr lang="en-CA" dirty="0"/>
              <a:t> - </a:t>
            </a:r>
            <a:r>
              <a:rPr lang="en-CA" dirty="0">
                <a:hlinkClick r:id="rId38"/>
              </a:rPr>
              <a:t>https://www.technowize.com/</a:t>
            </a:r>
            <a:endParaRPr lang="en-CA" dirty="0"/>
          </a:p>
        </p:txBody>
      </p:sp>
    </p:spTree>
    <p:extLst>
      <p:ext uri="{BB962C8B-B14F-4D97-AF65-F5344CB8AC3E}">
        <p14:creationId xmlns:p14="http://schemas.microsoft.com/office/powerpoint/2010/main" val="1135989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a:bodyPr>
          <a:lstStyle/>
          <a:p>
            <a:r>
              <a:rPr lang="en-US" dirty="0"/>
              <a:t>Authentication </a:t>
            </a:r>
            <a:r>
              <a:rPr lang="en-US" dirty="0">
                <a:solidFill>
                  <a:schemeClr val="tx2"/>
                </a:solidFill>
              </a:rPr>
              <a:t>verifies a user's identity</a:t>
            </a:r>
            <a:br>
              <a:rPr lang="en-US" dirty="0">
                <a:solidFill>
                  <a:schemeClr val="tx2"/>
                </a:solidFill>
              </a:rPr>
            </a:br>
            <a:r>
              <a:rPr lang="en-US" dirty="0"/>
              <a:t>e.g. with </a:t>
            </a:r>
            <a:r>
              <a:rPr lang="en-US" dirty="0" err="1"/>
              <a:t>email@address</a:t>
            </a:r>
            <a:r>
              <a:rPr lang="en-US" dirty="0"/>
              <a:t> and password</a:t>
            </a:r>
          </a:p>
          <a:p>
            <a:r>
              <a:rPr lang="en-US" dirty="0"/>
              <a:t>Authorization gives a user (or a program) </a:t>
            </a:r>
            <a:br>
              <a:rPr lang="en-US" dirty="0">
                <a:solidFill>
                  <a:schemeClr val="tx2"/>
                </a:solidFill>
              </a:rPr>
            </a:br>
            <a:r>
              <a:rPr lang="en-US" dirty="0">
                <a:solidFill>
                  <a:schemeClr val="tx2"/>
                </a:solidFill>
              </a:rPr>
              <a:t>permission to do or to access something</a:t>
            </a:r>
            <a:r>
              <a:rPr lang="en-US" dirty="0"/>
              <a:t>. </a:t>
            </a:r>
            <a:br>
              <a:rPr lang="en-US" dirty="0"/>
            </a:br>
            <a:r>
              <a:rPr lang="en-US" dirty="0"/>
              <a:t>e.g. open or change a file, read a directory</a:t>
            </a:r>
          </a:p>
          <a:p>
            <a:r>
              <a:rPr lang="en-US" dirty="0"/>
              <a:t>Password issues, problems, and safe storage</a:t>
            </a:r>
          </a:p>
          <a:p>
            <a:r>
              <a:rPr lang="en-US" dirty="0"/>
              <a:t>Security issues that might keep you up at night</a:t>
            </a:r>
          </a:p>
        </p:txBody>
      </p:sp>
      <p:sp>
        <p:nvSpPr>
          <p:cNvPr id="7" name="Title 1"/>
          <p:cNvSpPr>
            <a:spLocks noGrp="1"/>
          </p:cNvSpPr>
          <p:nvPr>
            <p:ph type="title"/>
          </p:nvPr>
        </p:nvSpPr>
        <p:spPr>
          <a:xfrm>
            <a:off x="457200" y="339502"/>
            <a:ext cx="8229600" cy="742950"/>
          </a:xfrm>
        </p:spPr>
        <p:txBody>
          <a:bodyPr>
            <a:noAutofit/>
          </a:bodyPr>
          <a:lstStyle/>
          <a:p>
            <a:r>
              <a:rPr lang="en-US" dirty="0"/>
              <a:t>Authentication &amp; Authorization</a:t>
            </a:r>
          </a:p>
        </p:txBody>
      </p:sp>
    </p:spTree>
    <p:extLst>
      <p:ext uri="{BB962C8B-B14F-4D97-AF65-F5344CB8AC3E}">
        <p14:creationId xmlns:p14="http://schemas.microsoft.com/office/powerpoint/2010/main" val="554540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800" dirty="0"/>
              <a:t>Week 11 - </a:t>
            </a:r>
            <a:r>
              <a:rPr lang="en-US" sz="2800" dirty="0"/>
              <a:t>IT Projects, IT Jobs, and Project Management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779662"/>
            <a:ext cx="3657077" cy="27428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779662"/>
            <a:ext cx="4114800" cy="2743200"/>
          </a:xfrm>
          <a:prstGeom prst="rect">
            <a:avLst/>
          </a:prstGeom>
        </p:spPr>
      </p:pic>
    </p:spTree>
    <p:extLst>
      <p:ext uri="{BB962C8B-B14F-4D97-AF65-F5344CB8AC3E}">
        <p14:creationId xmlns:p14="http://schemas.microsoft.com/office/powerpoint/2010/main" val="2972439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a:bodyPr>
          <a:lstStyle/>
          <a:p>
            <a:r>
              <a:rPr lang="en-CA" dirty="0"/>
              <a:t>Systems Analysis  – What's the problem?</a:t>
            </a:r>
          </a:p>
          <a:p>
            <a:r>
              <a:rPr lang="en-CA" dirty="0"/>
              <a:t>System Development – What's the solution?</a:t>
            </a:r>
          </a:p>
          <a:p>
            <a:pPr lvl="1"/>
            <a:r>
              <a:rPr lang="en-CA"/>
              <a:t>Programming </a:t>
            </a:r>
            <a:r>
              <a:rPr lang="en-CA" dirty="0"/>
              <a:t>or "Implementation</a:t>
            </a:r>
            <a:r>
              <a:rPr lang="en-CA"/>
              <a:t>" is part of this</a:t>
            </a:r>
            <a:endParaRPr lang="en-CA" dirty="0"/>
          </a:p>
          <a:p>
            <a:r>
              <a:rPr lang="en-CA" dirty="0"/>
              <a:t>Project Management – Make it happen!</a:t>
            </a:r>
            <a:endParaRPr lang="en-US" dirty="0"/>
          </a:p>
          <a:p>
            <a:pPr lvl="1"/>
            <a:r>
              <a:rPr lang="en-US" dirty="0"/>
              <a:t>the </a:t>
            </a:r>
            <a:r>
              <a:rPr lang="en-US" dirty="0">
                <a:solidFill>
                  <a:schemeClr val="tx2"/>
                </a:solidFill>
              </a:rPr>
              <a:t>discipline of initiating, planning, executing, controlling, and closing</a:t>
            </a:r>
            <a:r>
              <a:rPr lang="en-US" dirty="0"/>
              <a:t> the work of a team</a:t>
            </a:r>
          </a:p>
        </p:txBody>
      </p:sp>
      <p:sp>
        <p:nvSpPr>
          <p:cNvPr id="7" name="Title 1"/>
          <p:cNvSpPr>
            <a:spLocks noGrp="1"/>
          </p:cNvSpPr>
          <p:nvPr>
            <p:ph type="title"/>
          </p:nvPr>
        </p:nvSpPr>
        <p:spPr>
          <a:xfrm>
            <a:off x="251520" y="411510"/>
            <a:ext cx="8784976" cy="742950"/>
          </a:xfrm>
        </p:spPr>
        <p:txBody>
          <a:bodyPr>
            <a:noAutofit/>
          </a:bodyPr>
          <a:lstStyle/>
          <a:p>
            <a:r>
              <a:rPr lang="en-US" dirty="0"/>
              <a:t>IT Projects, Jobs, Project Management</a:t>
            </a:r>
          </a:p>
        </p:txBody>
      </p:sp>
    </p:spTree>
    <p:extLst>
      <p:ext uri="{BB962C8B-B14F-4D97-AF65-F5344CB8AC3E}">
        <p14:creationId xmlns:p14="http://schemas.microsoft.com/office/powerpoint/2010/main" val="269887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CA" sz="2400" dirty="0"/>
              <a:t>Week 12: Software Licensing, Intellectual Property, Privacy</a:t>
            </a:r>
            <a:endParaRPr lang="en-US" sz="2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975" y="1931672"/>
            <a:ext cx="1669676" cy="2607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926" y="1955203"/>
            <a:ext cx="2109667" cy="247534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9869" y="2067694"/>
            <a:ext cx="3156931" cy="2189269"/>
          </a:xfrm>
          <a:prstGeom prst="rect">
            <a:avLst/>
          </a:prstGeom>
        </p:spPr>
      </p:pic>
    </p:spTree>
    <p:extLst>
      <p:ext uri="{BB962C8B-B14F-4D97-AF65-F5344CB8AC3E}">
        <p14:creationId xmlns:p14="http://schemas.microsoft.com/office/powerpoint/2010/main" val="2453437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131590"/>
            <a:ext cx="8712968" cy="3693000"/>
          </a:xfrm>
        </p:spPr>
        <p:txBody>
          <a:bodyPr>
            <a:normAutofit fontScale="92500" lnSpcReduction="10000"/>
          </a:bodyPr>
          <a:lstStyle/>
          <a:p>
            <a:r>
              <a:rPr lang="en-US" dirty="0"/>
              <a:t>A software license is a legal instrument governing the use or redistribution of both Close and Open software.</a:t>
            </a:r>
          </a:p>
          <a:p>
            <a:r>
              <a:rPr lang="en-US" dirty="0"/>
              <a:t>Closed source (or proprietary software) means the source code is copyrighted, not published or shared. </a:t>
            </a:r>
          </a:p>
          <a:p>
            <a:pPr lvl="1"/>
            <a:r>
              <a:rPr lang="en-US" dirty="0"/>
              <a:t>Only compiled software is distributed under restrictive licensing</a:t>
            </a:r>
            <a:br>
              <a:rPr lang="en-US" dirty="0"/>
            </a:br>
            <a:r>
              <a:rPr lang="en-US" dirty="0"/>
              <a:t>e.g. IBM, Apple, Windows operating systems</a:t>
            </a:r>
          </a:p>
          <a:p>
            <a:r>
              <a:rPr lang="en-US" dirty="0"/>
              <a:t>Open-source software's source code is shared and developed in a collaborative public manner with copyleft or permissive licensing. </a:t>
            </a:r>
          </a:p>
        </p:txBody>
      </p:sp>
      <p:sp>
        <p:nvSpPr>
          <p:cNvPr id="7" name="Title 1"/>
          <p:cNvSpPr>
            <a:spLocks noGrp="1"/>
          </p:cNvSpPr>
          <p:nvPr>
            <p:ph type="title"/>
          </p:nvPr>
        </p:nvSpPr>
        <p:spPr>
          <a:xfrm>
            <a:off x="395536" y="411510"/>
            <a:ext cx="8229600" cy="742950"/>
          </a:xfrm>
        </p:spPr>
        <p:txBody>
          <a:bodyPr>
            <a:noAutofit/>
          </a:bodyPr>
          <a:lstStyle/>
          <a:p>
            <a:r>
              <a:rPr lang="en-US" dirty="0"/>
              <a:t>Closed vs Open Source, Licensing</a:t>
            </a:r>
          </a:p>
        </p:txBody>
      </p:sp>
    </p:spTree>
    <p:extLst>
      <p:ext uri="{BB962C8B-B14F-4D97-AF65-F5344CB8AC3E}">
        <p14:creationId xmlns:p14="http://schemas.microsoft.com/office/powerpoint/2010/main" val="407223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491630"/>
            <a:ext cx="8712968" cy="3693000"/>
          </a:xfrm>
        </p:spPr>
        <p:txBody>
          <a:bodyPr>
            <a:normAutofit/>
          </a:bodyPr>
          <a:lstStyle/>
          <a:p>
            <a:r>
              <a:rPr lang="en-US" dirty="0"/>
              <a:t>Intellectual Property is a </a:t>
            </a:r>
            <a:r>
              <a:rPr lang="en-US" dirty="0">
                <a:solidFill>
                  <a:schemeClr val="tx2"/>
                </a:solidFill>
              </a:rPr>
              <a:t>work or invention</a:t>
            </a:r>
            <a:r>
              <a:rPr lang="en-US" dirty="0"/>
              <a:t> that is the result of creativity to which one has </a:t>
            </a:r>
            <a:r>
              <a:rPr lang="en-US" dirty="0">
                <a:solidFill>
                  <a:schemeClr val="tx2"/>
                </a:solidFill>
              </a:rPr>
              <a:t>rights</a:t>
            </a:r>
            <a:r>
              <a:rPr lang="en-US" dirty="0"/>
              <a:t>, and for which one may apply for a </a:t>
            </a:r>
            <a:r>
              <a:rPr lang="en-US" dirty="0">
                <a:solidFill>
                  <a:schemeClr val="tx2"/>
                </a:solidFill>
              </a:rPr>
              <a:t>patent </a:t>
            </a:r>
            <a:r>
              <a:rPr lang="en-US" dirty="0"/>
              <a:t>(new idea), </a:t>
            </a:r>
            <a:r>
              <a:rPr lang="en-US" dirty="0">
                <a:solidFill>
                  <a:schemeClr val="tx2"/>
                </a:solidFill>
              </a:rPr>
              <a:t>copyright </a:t>
            </a:r>
            <a:r>
              <a:rPr lang="en-US" dirty="0"/>
              <a:t>(expression of an idea), or </a:t>
            </a:r>
            <a:r>
              <a:rPr lang="en-US" dirty="0">
                <a:solidFill>
                  <a:schemeClr val="tx2"/>
                </a:solidFill>
              </a:rPr>
              <a:t>trademark </a:t>
            </a:r>
            <a:r>
              <a:rPr lang="en-US" dirty="0"/>
              <a:t>(icon of a unique concept, technology, or company).</a:t>
            </a:r>
          </a:p>
          <a:p>
            <a:r>
              <a:rPr lang="en-US" dirty="0"/>
              <a:t>Data Privacy: data belongs to the person, not the organization that collects it.</a:t>
            </a:r>
          </a:p>
        </p:txBody>
      </p:sp>
      <p:sp>
        <p:nvSpPr>
          <p:cNvPr id="7" name="Title 1"/>
          <p:cNvSpPr>
            <a:spLocks noGrp="1"/>
          </p:cNvSpPr>
          <p:nvPr>
            <p:ph type="title"/>
          </p:nvPr>
        </p:nvSpPr>
        <p:spPr>
          <a:xfrm>
            <a:off x="251520" y="411510"/>
            <a:ext cx="8784976" cy="742950"/>
          </a:xfrm>
        </p:spPr>
        <p:txBody>
          <a:bodyPr>
            <a:noAutofit/>
          </a:bodyPr>
          <a:lstStyle/>
          <a:p>
            <a:r>
              <a:rPr lang="en-US" dirty="0"/>
              <a:t>Intellectual Property and Related Rights, Data Privacy in IT</a:t>
            </a:r>
          </a:p>
        </p:txBody>
      </p:sp>
    </p:spTree>
    <p:extLst>
      <p:ext uri="{BB962C8B-B14F-4D97-AF65-F5344CB8AC3E}">
        <p14:creationId xmlns:p14="http://schemas.microsoft.com/office/powerpoint/2010/main" val="3025187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7494"/>
            <a:ext cx="8229600" cy="742950"/>
          </a:xfrm>
        </p:spPr>
        <p:txBody>
          <a:bodyPr/>
          <a:lstStyle/>
          <a:p>
            <a:r>
              <a:rPr lang="en-US" dirty="0"/>
              <a:t>Preview of the weeks to come</a:t>
            </a:r>
            <a:endParaRPr lang="en-CA" dirty="0"/>
          </a:p>
        </p:txBody>
      </p:sp>
      <p:sp>
        <p:nvSpPr>
          <p:cNvPr id="5" name="Content Placeholder 4"/>
          <p:cNvSpPr>
            <a:spLocks noGrp="1"/>
          </p:cNvSpPr>
          <p:nvPr>
            <p:ph idx="1"/>
          </p:nvPr>
        </p:nvSpPr>
        <p:spPr>
          <a:xfrm>
            <a:off x="539552" y="987574"/>
            <a:ext cx="7715200" cy="3657600"/>
          </a:xfrm>
        </p:spPr>
        <p:txBody>
          <a:bodyPr>
            <a:normAutofit fontScale="92500" lnSpcReduction="10000"/>
          </a:bodyPr>
          <a:lstStyle/>
          <a:p>
            <a:pPr marL="342900" lvl="2" indent="-342900">
              <a:spcBef>
                <a:spcPts val="600"/>
              </a:spcBef>
            </a:pPr>
            <a:r>
              <a:rPr lang="en-CA" sz="2000" dirty="0">
                <a:solidFill>
                  <a:schemeClr val="tx2"/>
                </a:solidFill>
              </a:rPr>
              <a:t>Week 4: History and Types of Computers and Programming</a:t>
            </a:r>
            <a:endParaRPr lang="en-US" sz="2000" dirty="0"/>
          </a:p>
          <a:p>
            <a:pPr marL="342900" lvl="2" indent="-342900">
              <a:spcBef>
                <a:spcPts val="600"/>
              </a:spcBef>
            </a:pPr>
            <a:r>
              <a:rPr lang="en-CA" sz="2000" dirty="0">
                <a:solidFill>
                  <a:schemeClr val="tx2"/>
                </a:solidFill>
              </a:rPr>
              <a:t>Week 5: Number Systems and Programming, Versioning</a:t>
            </a:r>
          </a:p>
          <a:p>
            <a:pPr marL="342900" lvl="2" indent="-342900">
              <a:spcBef>
                <a:spcPts val="600"/>
              </a:spcBef>
            </a:pPr>
            <a:r>
              <a:rPr lang="en-US" sz="2000" dirty="0">
                <a:solidFill>
                  <a:schemeClr val="tx2"/>
                </a:solidFill>
              </a:rPr>
              <a:t>Week 6: Hardware + Software = Platform</a:t>
            </a:r>
          </a:p>
          <a:p>
            <a:pPr marL="342900" lvl="2" indent="-342900">
              <a:spcBef>
                <a:spcPts val="600"/>
              </a:spcBef>
            </a:pPr>
            <a:r>
              <a:rPr lang="en-CA" sz="2000" dirty="0">
                <a:solidFill>
                  <a:schemeClr val="tx2"/>
                </a:solidFill>
              </a:rPr>
              <a:t>Week 7: Clients, Servers, Networks, and Clouds</a:t>
            </a:r>
          </a:p>
          <a:p>
            <a:pPr marL="342900" lvl="2" indent="-342900">
              <a:spcBef>
                <a:spcPts val="600"/>
              </a:spcBef>
            </a:pPr>
            <a:r>
              <a:rPr lang="en-CA" sz="2000" dirty="0">
                <a:solidFill>
                  <a:schemeClr val="tx2"/>
                </a:solidFill>
              </a:rPr>
              <a:t>Week 8: User Interfaces, Time Management and </a:t>
            </a:r>
            <a:r>
              <a:rPr lang="en-CA" sz="2000" dirty="0" err="1">
                <a:solidFill>
                  <a:schemeClr val="tx2"/>
                </a:solidFill>
              </a:rPr>
              <a:t>Powershell</a:t>
            </a:r>
            <a:endParaRPr lang="en-CA" sz="2000" dirty="0">
              <a:solidFill>
                <a:schemeClr val="tx2"/>
              </a:solidFill>
            </a:endParaRPr>
          </a:p>
          <a:p>
            <a:pPr marL="342900" lvl="2" indent="-342900">
              <a:spcBef>
                <a:spcPts val="600"/>
              </a:spcBef>
            </a:pPr>
            <a:r>
              <a:rPr lang="en-CA" sz="2000" dirty="0">
                <a:solidFill>
                  <a:schemeClr val="tx2"/>
                </a:solidFill>
              </a:rPr>
              <a:t>Week 9: File Compression and Backup</a:t>
            </a:r>
          </a:p>
          <a:p>
            <a:pPr marL="342900" lvl="2" indent="-342900">
              <a:spcBef>
                <a:spcPts val="600"/>
              </a:spcBef>
            </a:pPr>
            <a:r>
              <a:rPr lang="en-US" sz="2000" dirty="0">
                <a:solidFill>
                  <a:schemeClr val="tx2"/>
                </a:solidFill>
              </a:rPr>
              <a:t>Week 10: Authentication and Security</a:t>
            </a:r>
          </a:p>
          <a:p>
            <a:pPr marL="342900" lvl="2" indent="-342900">
              <a:spcBef>
                <a:spcPts val="600"/>
              </a:spcBef>
            </a:pPr>
            <a:r>
              <a:rPr lang="en-CA" sz="2000" dirty="0">
                <a:solidFill>
                  <a:schemeClr val="tx2"/>
                </a:solidFill>
              </a:rPr>
              <a:t>Week 11: Project Management, final project intro</a:t>
            </a:r>
          </a:p>
          <a:p>
            <a:pPr marL="342900" lvl="2" indent="-342900">
              <a:spcBef>
                <a:spcPts val="600"/>
              </a:spcBef>
            </a:pPr>
            <a:r>
              <a:rPr lang="en-CA" sz="2000" dirty="0">
                <a:solidFill>
                  <a:schemeClr val="tx2"/>
                </a:solidFill>
              </a:rPr>
              <a:t>Week 12: Software Licensing, Intellectual Property, Privacy</a:t>
            </a:r>
          </a:p>
          <a:p>
            <a:pPr marL="342900" lvl="2" indent="-342900">
              <a:spcBef>
                <a:spcPts val="600"/>
              </a:spcBef>
            </a:pPr>
            <a:r>
              <a:rPr lang="en-US" sz="2000" dirty="0">
                <a:solidFill>
                  <a:schemeClr val="tx2"/>
                </a:solidFill>
              </a:rPr>
              <a:t>Week 13: Final Project</a:t>
            </a:r>
          </a:p>
        </p:txBody>
      </p:sp>
    </p:spTree>
    <p:extLst>
      <p:ext uri="{BB962C8B-B14F-4D97-AF65-F5344CB8AC3E}">
        <p14:creationId xmlns:p14="http://schemas.microsoft.com/office/powerpoint/2010/main" val="11980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Lecture Agenda and Activity</a:t>
            </a:r>
          </a:p>
        </p:txBody>
      </p:sp>
      <p:sp>
        <p:nvSpPr>
          <p:cNvPr id="5" name="Content Placeholder 4"/>
          <p:cNvSpPr>
            <a:spLocks noGrp="1"/>
          </p:cNvSpPr>
          <p:nvPr>
            <p:ph idx="1"/>
          </p:nvPr>
        </p:nvSpPr>
        <p:spPr>
          <a:xfrm>
            <a:off x="971600" y="1218406"/>
            <a:ext cx="7715200" cy="3657600"/>
          </a:xfrm>
        </p:spPr>
        <p:txBody>
          <a:bodyPr>
            <a:normAutofit/>
          </a:bodyPr>
          <a:lstStyle/>
          <a:p>
            <a:pPr marL="0" lvl="2" indent="0">
              <a:spcBef>
                <a:spcPts val="600"/>
              </a:spcBef>
              <a:buNone/>
            </a:pPr>
            <a:r>
              <a:rPr lang="en-US" sz="2000" dirty="0"/>
              <a:t>Overview and sampling of course topics.</a:t>
            </a:r>
          </a:p>
          <a:p>
            <a:pPr marL="0" lvl="2" indent="0">
              <a:spcBef>
                <a:spcPts val="600"/>
              </a:spcBef>
              <a:buNone/>
            </a:pPr>
            <a:endParaRPr lang="en-US" sz="2000" dirty="0"/>
          </a:p>
          <a:p>
            <a:pPr marL="0" lvl="2" indent="0">
              <a:spcBef>
                <a:spcPts val="600"/>
              </a:spcBef>
              <a:buNone/>
            </a:pPr>
            <a:r>
              <a:rPr lang="en-US" sz="2000" dirty="0"/>
              <a:t>This week's activity is to </a:t>
            </a:r>
          </a:p>
          <a:p>
            <a:pPr marL="342900" lvl="2" indent="-342900">
              <a:spcBef>
                <a:spcPts val="600"/>
              </a:spcBef>
              <a:buClr>
                <a:srgbClr val="FDA023"/>
              </a:buClr>
            </a:pPr>
            <a:r>
              <a:rPr lang="en-CA" sz="2000" dirty="0">
                <a:solidFill>
                  <a:schemeClr val="tx2"/>
                </a:solidFill>
              </a:rPr>
              <a:t>Think about your professional destination</a:t>
            </a:r>
            <a:endParaRPr lang="en-US" sz="2000" dirty="0">
              <a:solidFill>
                <a:schemeClr val="tx2"/>
              </a:solidFill>
            </a:endParaRPr>
          </a:p>
          <a:p>
            <a:pPr marL="342900" lvl="2" indent="-342900">
              <a:spcBef>
                <a:spcPts val="600"/>
              </a:spcBef>
              <a:buClr>
                <a:srgbClr val="FDA023"/>
              </a:buClr>
            </a:pPr>
            <a:r>
              <a:rPr lang="en-US" sz="2000" dirty="0">
                <a:solidFill>
                  <a:schemeClr val="tx2"/>
                </a:solidFill>
              </a:rPr>
              <a:t>Investigate the News</a:t>
            </a:r>
          </a:p>
          <a:p>
            <a:pPr marL="0" lvl="2" indent="0" algn="ctr">
              <a:spcBef>
                <a:spcPts val="600"/>
              </a:spcBef>
              <a:buClr>
                <a:srgbClr val="FDA023"/>
              </a:buClr>
              <a:buNone/>
            </a:pPr>
            <a:r>
              <a:rPr lang="en-US" sz="2100" b="1" dirty="0">
                <a:highlight>
                  <a:srgbClr val="FFFF00"/>
                </a:highlight>
              </a:rPr>
              <a:t>Next week's quiz includes </a:t>
            </a:r>
            <a:br>
              <a:rPr lang="en-US" sz="2100" b="1" dirty="0">
                <a:highlight>
                  <a:srgbClr val="FFFF00"/>
                </a:highlight>
              </a:rPr>
            </a:br>
            <a:r>
              <a:rPr lang="en-US" sz="2100" b="1" dirty="0">
                <a:highlight>
                  <a:srgbClr val="FFFF00"/>
                </a:highlight>
              </a:rPr>
              <a:t>concepts and definitions </a:t>
            </a:r>
            <a:br>
              <a:rPr lang="en-US" sz="2100" b="1" dirty="0">
                <a:highlight>
                  <a:srgbClr val="FFFF00"/>
                </a:highlight>
              </a:rPr>
            </a:br>
            <a:r>
              <a:rPr lang="en-US" sz="2100" b="1" dirty="0">
                <a:highlight>
                  <a:srgbClr val="FFFF00"/>
                </a:highlight>
              </a:rPr>
              <a:t>found in these slides.</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127586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9502"/>
            <a:ext cx="7920880" cy="3312368"/>
          </a:xfrm>
        </p:spPr>
        <p:txBody>
          <a:bodyPr>
            <a:noAutofit/>
          </a:bodyPr>
          <a:lstStyle/>
          <a:p>
            <a:r>
              <a:rPr lang="en-US" dirty="0"/>
              <a:t>"Computers themselves, and software yet to be developed, </a:t>
            </a:r>
            <a:br>
              <a:rPr lang="en-US" dirty="0"/>
            </a:br>
            <a:r>
              <a:rPr lang="en-US" dirty="0"/>
              <a:t>will revolutionize the way we learn."</a:t>
            </a:r>
            <a:br>
              <a:rPr lang="en-US" dirty="0"/>
            </a:br>
            <a:r>
              <a:rPr lang="en-US" dirty="0"/>
              <a:t>--- Steve Jobs, 1 Feb 1985 </a:t>
            </a:r>
            <a:r>
              <a:rPr lang="en-US" dirty="0">
                <a:hlinkClick r:id="rId3"/>
              </a:rPr>
              <a:t>interview</a:t>
            </a:r>
            <a:br>
              <a:rPr lang="en-US" dirty="0"/>
            </a:br>
            <a:endParaRPr lang="en-US" dirty="0"/>
          </a:p>
        </p:txBody>
      </p:sp>
      <p:sp>
        <p:nvSpPr>
          <p:cNvPr id="3" name="Text Placeholder 2"/>
          <p:cNvSpPr>
            <a:spLocks noGrp="1"/>
          </p:cNvSpPr>
          <p:nvPr>
            <p:ph type="body" idx="1"/>
          </p:nvPr>
        </p:nvSpPr>
        <p:spPr>
          <a:xfrm>
            <a:off x="611560" y="3147814"/>
            <a:ext cx="7920880" cy="1728191"/>
          </a:xfrm>
        </p:spPr>
        <p:txBody>
          <a:bodyPr>
            <a:normAutofit/>
          </a:bodyPr>
          <a:lstStyle/>
          <a:p>
            <a:pPr>
              <a:lnSpc>
                <a:spcPct val="110000"/>
              </a:lnSpc>
              <a:spcBef>
                <a:spcPts val="0"/>
              </a:spcBef>
            </a:pPr>
            <a:r>
              <a:rPr lang="en-US" dirty="0"/>
              <a:t>I</a:t>
            </a:r>
            <a:r>
              <a:rPr lang="en-CA" dirty="0"/>
              <a:t>t has changed </a:t>
            </a:r>
            <a:r>
              <a:rPr lang="en-CA" i="1" dirty="0"/>
              <a:t>who </a:t>
            </a:r>
            <a:r>
              <a:rPr lang="en-CA" dirty="0"/>
              <a:t>we learn from (</a:t>
            </a:r>
            <a:r>
              <a:rPr lang="en-CA" dirty="0" err="1"/>
              <a:t>Youtube</a:t>
            </a:r>
            <a:r>
              <a:rPr lang="en-CA" dirty="0"/>
              <a:t>), </a:t>
            </a:r>
            <a:r>
              <a:rPr lang="en-CA" i="1" dirty="0"/>
              <a:t>where </a:t>
            </a:r>
            <a:r>
              <a:rPr lang="en-CA" dirty="0"/>
              <a:t>we learn (anywhere), </a:t>
            </a:r>
            <a:r>
              <a:rPr lang="en-CA" i="1" dirty="0"/>
              <a:t>what</a:t>
            </a:r>
            <a:r>
              <a:rPr lang="en-CA" dirty="0"/>
              <a:t> we learn might not , but the </a:t>
            </a:r>
            <a:r>
              <a:rPr lang="en-CA" i="1" dirty="0"/>
              <a:t>way</a:t>
            </a:r>
            <a:r>
              <a:rPr lang="en-CA" dirty="0"/>
              <a:t> we learn, the </a:t>
            </a:r>
            <a:r>
              <a:rPr lang="en-CA" i="1" dirty="0"/>
              <a:t>how </a:t>
            </a:r>
            <a:r>
              <a:rPr lang="en-CA" dirty="0"/>
              <a:t>and </a:t>
            </a:r>
            <a:r>
              <a:rPr lang="en-CA" i="1" dirty="0"/>
              <a:t>why </a:t>
            </a:r>
            <a:r>
              <a:rPr lang="en-CA" dirty="0"/>
              <a:t>we learn? Don't confuse the medium for the message.</a:t>
            </a:r>
            <a:endParaRPr lang="en-US" dirty="0"/>
          </a:p>
        </p:txBody>
      </p:sp>
    </p:spTree>
    <p:extLst>
      <p:ext uri="{BB962C8B-B14F-4D97-AF65-F5344CB8AC3E}">
        <p14:creationId xmlns:p14="http://schemas.microsoft.com/office/powerpoint/2010/main" val="6915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4F2F-93DE-408E-B682-2507F24F8A59}"/>
              </a:ext>
            </a:extLst>
          </p:cNvPr>
          <p:cNvSpPr>
            <a:spLocks noGrp="1"/>
          </p:cNvSpPr>
          <p:nvPr>
            <p:ph type="title"/>
          </p:nvPr>
        </p:nvSpPr>
        <p:spPr/>
        <p:txBody>
          <a:bodyPr/>
          <a:lstStyle/>
          <a:p>
            <a:r>
              <a:rPr lang="en-US" dirty="0"/>
              <a:t>New Technology: What and How</a:t>
            </a:r>
            <a:endParaRPr lang="en-CA" dirty="0"/>
          </a:p>
        </p:txBody>
      </p:sp>
      <p:sp>
        <p:nvSpPr>
          <p:cNvPr id="3" name="Content Placeholder 2">
            <a:extLst>
              <a:ext uri="{FF2B5EF4-FFF2-40B4-BE49-F238E27FC236}">
                <a16:creationId xmlns:a16="http://schemas.microsoft.com/office/drawing/2014/main" id="{B70B358F-EB2F-4EBC-8F82-D5720AF6AD7C}"/>
              </a:ext>
            </a:extLst>
          </p:cNvPr>
          <p:cNvSpPr>
            <a:spLocks noGrp="1"/>
          </p:cNvSpPr>
          <p:nvPr>
            <p:ph idx="1"/>
          </p:nvPr>
        </p:nvSpPr>
        <p:spPr/>
        <p:txBody>
          <a:bodyPr>
            <a:normAutofit/>
          </a:bodyPr>
          <a:lstStyle/>
          <a:p>
            <a:pPr marL="0" indent="0">
              <a:buNone/>
            </a:pPr>
            <a:r>
              <a:rPr lang="en-US" sz="2800" dirty="0"/>
              <a:t>What to do with new technology? </a:t>
            </a:r>
            <a:r>
              <a:rPr lang="en-US" sz="2000" dirty="0"/>
              <a:t>(besides social media)</a:t>
            </a:r>
            <a:endParaRPr lang="en-US" sz="2800" dirty="0"/>
          </a:p>
          <a:p>
            <a:r>
              <a:rPr lang="en-US" sz="2800" dirty="0"/>
              <a:t>AI, Blockchain, Smart Cities, Neural Nets, Qubits</a:t>
            </a:r>
          </a:p>
          <a:p>
            <a:r>
              <a:rPr lang="en-CA" sz="2800" dirty="0">
                <a:hlinkClick r:id="rId3"/>
              </a:rPr>
              <a:t>MIT</a:t>
            </a:r>
            <a:r>
              <a:rPr lang="en-CA" sz="2800" dirty="0"/>
              <a:t> </a:t>
            </a:r>
            <a:r>
              <a:rPr lang="en-CA" sz="2800" dirty="0">
                <a:hlinkClick r:id="rId3"/>
              </a:rPr>
              <a:t>Technology</a:t>
            </a:r>
            <a:r>
              <a:rPr lang="en-CA" sz="2800" dirty="0"/>
              <a:t> </a:t>
            </a:r>
            <a:r>
              <a:rPr lang="en-CA" sz="2800" dirty="0">
                <a:hlinkClick r:id="rId4"/>
              </a:rPr>
              <a:t>Review</a:t>
            </a:r>
            <a:r>
              <a:rPr lang="en-CA" sz="2800"/>
              <a:t>, </a:t>
            </a:r>
            <a:r>
              <a:rPr lang="en-CA" sz="2800">
                <a:hlinkClick r:id="rId5"/>
              </a:rPr>
              <a:t>SOSCIP</a:t>
            </a:r>
            <a:r>
              <a:rPr lang="en-CA" sz="2800"/>
              <a:t>: </a:t>
            </a:r>
            <a:r>
              <a:rPr lang="en-CA" sz="2800" dirty="0">
                <a:hlinkClick r:id="rId6"/>
              </a:rPr>
              <a:t>Impact Stories</a:t>
            </a:r>
            <a:endParaRPr lang="en-CA" sz="2800" dirty="0"/>
          </a:p>
          <a:p>
            <a:pPr marL="0" indent="0">
              <a:buNone/>
            </a:pPr>
            <a:r>
              <a:rPr lang="en-US" sz="2800" dirty="0"/>
              <a:t>H</a:t>
            </a:r>
            <a:r>
              <a:rPr lang="en-CA" sz="2800" dirty="0"/>
              <a:t>ow to do new technology?</a:t>
            </a:r>
          </a:p>
          <a:p>
            <a:r>
              <a:rPr lang="en-US" sz="2800" dirty="0">
                <a:hlinkClick r:id="rId7"/>
              </a:rPr>
              <a:t>Open</a:t>
            </a:r>
            <a:r>
              <a:rPr lang="en-US" sz="2800" dirty="0"/>
              <a:t> </a:t>
            </a:r>
            <a:r>
              <a:rPr lang="en-US" sz="2800" dirty="0">
                <a:hlinkClick r:id="rId8"/>
              </a:rPr>
              <a:t>Source</a:t>
            </a:r>
            <a:r>
              <a:rPr lang="en-US" sz="2800" dirty="0"/>
              <a:t> </a:t>
            </a:r>
            <a:r>
              <a:rPr lang="en-US" sz="2800" dirty="0">
                <a:hlinkClick r:id="rId9"/>
              </a:rPr>
              <a:t>development</a:t>
            </a:r>
            <a:endParaRPr lang="en-US" sz="2800" dirty="0"/>
          </a:p>
          <a:p>
            <a:pPr lvl="1"/>
            <a:r>
              <a:rPr lang="en-US" sz="2400" dirty="0">
                <a:hlinkClick r:id="rId10"/>
              </a:rPr>
              <a:t>Linux</a:t>
            </a:r>
            <a:r>
              <a:rPr lang="en-US" sz="2400" dirty="0"/>
              <a:t>, </a:t>
            </a:r>
            <a:r>
              <a:rPr lang="en-US" sz="2400" dirty="0">
                <a:hlinkClick r:id="rId11"/>
              </a:rPr>
              <a:t>Apache</a:t>
            </a:r>
            <a:r>
              <a:rPr lang="en-US" sz="2400" dirty="0"/>
              <a:t>, </a:t>
            </a:r>
            <a:r>
              <a:rPr lang="en-US" sz="2400" dirty="0">
                <a:hlinkClick r:id="rId12"/>
              </a:rPr>
              <a:t>VLC</a:t>
            </a:r>
            <a:r>
              <a:rPr lang="en-US" sz="2400" dirty="0"/>
              <a:t>, </a:t>
            </a:r>
            <a:r>
              <a:rPr lang="en-US" sz="2400" dirty="0">
                <a:hlinkClick r:id="rId13"/>
              </a:rPr>
              <a:t>LibreOffice</a:t>
            </a:r>
            <a:r>
              <a:rPr lang="en-US" sz="2400" dirty="0"/>
              <a:t>, </a:t>
            </a:r>
            <a:r>
              <a:rPr lang="en-US" sz="2400" dirty="0">
                <a:hlinkClick r:id="rId14"/>
              </a:rPr>
              <a:t>Firefox</a:t>
            </a:r>
            <a:r>
              <a:rPr lang="en-US" sz="2400" dirty="0"/>
              <a:t>, </a:t>
            </a:r>
            <a:r>
              <a:rPr lang="en-US" sz="2400" dirty="0">
                <a:hlinkClick r:id="rId15"/>
              </a:rPr>
              <a:t>Android</a:t>
            </a:r>
            <a:endParaRPr lang="en-US" sz="2400" dirty="0">
              <a:hlinkClick r:id="rId16"/>
            </a:endParaRPr>
          </a:p>
          <a:p>
            <a:r>
              <a:rPr lang="en-US" sz="2800" dirty="0">
                <a:hlinkClick r:id="rId16"/>
              </a:rPr>
              <a:t>Ethical AI</a:t>
            </a:r>
            <a:r>
              <a:rPr lang="en-US" sz="2800" dirty="0"/>
              <a:t>, </a:t>
            </a:r>
            <a:r>
              <a:rPr lang="en-US" sz="2800" dirty="0">
                <a:hlinkClick r:id="rId17"/>
              </a:rPr>
              <a:t>Privacy by Design</a:t>
            </a:r>
            <a:r>
              <a:rPr lang="en-US" sz="2800" dirty="0"/>
              <a:t>, </a:t>
            </a:r>
            <a:r>
              <a:rPr lang="en-US" sz="2800" dirty="0">
                <a:hlinkClick r:id="rId18"/>
              </a:rPr>
              <a:t>Toronto Declaration</a:t>
            </a:r>
            <a:endParaRPr lang="en-CA" sz="2800" dirty="0"/>
          </a:p>
        </p:txBody>
      </p:sp>
    </p:spTree>
    <p:extLst>
      <p:ext uri="{BB962C8B-B14F-4D97-AF65-F5344CB8AC3E}">
        <p14:creationId xmlns:p14="http://schemas.microsoft.com/office/powerpoint/2010/main" val="192307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51520" y="339502"/>
            <a:ext cx="8658910" cy="742950"/>
          </a:xfrm>
        </p:spPr>
        <p:txBody>
          <a:bodyPr>
            <a:noAutofit/>
          </a:bodyPr>
          <a:lstStyle/>
          <a:p>
            <a:r>
              <a:rPr lang="en-CA" sz="2800" dirty="0"/>
              <a:t>Week 4: History and Types of Computers and Programming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819796"/>
            <a:ext cx="2937933" cy="23762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015" y="1851211"/>
            <a:ext cx="5559415" cy="2313434"/>
          </a:xfrm>
          <a:prstGeom prst="rect">
            <a:avLst/>
          </a:prstGeom>
        </p:spPr>
      </p:pic>
    </p:spTree>
    <p:extLst>
      <p:ext uri="{BB962C8B-B14F-4D97-AF65-F5344CB8AC3E}">
        <p14:creationId xmlns:p14="http://schemas.microsoft.com/office/powerpoint/2010/main" val="12353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3570" y="915566"/>
            <a:ext cx="8658910" cy="3816424"/>
          </a:xfrm>
        </p:spPr>
        <p:txBody>
          <a:bodyPr>
            <a:normAutofit/>
          </a:bodyPr>
          <a:lstStyle/>
          <a:p>
            <a:pPr>
              <a:spcBef>
                <a:spcPts val="0"/>
              </a:spcBef>
              <a:spcAft>
                <a:spcPts val="600"/>
              </a:spcAft>
            </a:pPr>
            <a:r>
              <a:rPr lang="en-CA" sz="2700" b="1" dirty="0"/>
              <a:t>Computers</a:t>
            </a:r>
            <a:r>
              <a:rPr lang="en-CA" sz="2700" dirty="0"/>
              <a:t>: </a:t>
            </a:r>
            <a:r>
              <a:rPr lang="en-US" sz="2700" dirty="0">
                <a:solidFill>
                  <a:schemeClr val="tx2"/>
                </a:solidFill>
              </a:rPr>
              <a:t>electronic devices</a:t>
            </a:r>
            <a:r>
              <a:rPr lang="en-US" sz="2700" dirty="0"/>
              <a:t> for </a:t>
            </a:r>
            <a:r>
              <a:rPr lang="en-US" sz="2700" dirty="0">
                <a:solidFill>
                  <a:schemeClr val="tx2"/>
                </a:solidFill>
              </a:rPr>
              <a:t>storing and processing data</a:t>
            </a:r>
            <a:r>
              <a:rPr lang="en-US" sz="2700" dirty="0"/>
              <a:t> according to </a:t>
            </a:r>
            <a:r>
              <a:rPr lang="en-US" sz="2700" dirty="0">
                <a:solidFill>
                  <a:schemeClr val="tx2"/>
                </a:solidFill>
              </a:rPr>
              <a:t>instructions</a:t>
            </a:r>
            <a:r>
              <a:rPr lang="en-US" sz="2700" dirty="0"/>
              <a:t> in a </a:t>
            </a:r>
            <a:r>
              <a:rPr lang="en-US" sz="2700" dirty="0">
                <a:solidFill>
                  <a:schemeClr val="tx2"/>
                </a:solidFill>
              </a:rPr>
              <a:t>program</a:t>
            </a:r>
            <a:endParaRPr lang="en-US" sz="2700" dirty="0"/>
          </a:p>
          <a:p>
            <a:pPr>
              <a:spcBef>
                <a:spcPts val="0"/>
              </a:spcBef>
              <a:spcAft>
                <a:spcPts val="600"/>
              </a:spcAft>
            </a:pPr>
            <a:r>
              <a:rPr lang="en-US" sz="2700" b="1" dirty="0"/>
              <a:t>Users </a:t>
            </a:r>
            <a:r>
              <a:rPr lang="en-US" sz="2700" dirty="0"/>
              <a:t>interact with Applications – high-level software.</a:t>
            </a:r>
          </a:p>
          <a:p>
            <a:pPr>
              <a:spcBef>
                <a:spcPts val="0"/>
              </a:spcBef>
              <a:spcAft>
                <a:spcPts val="600"/>
              </a:spcAft>
            </a:pPr>
            <a:r>
              <a:rPr lang="en-US" sz="2700" b="1" dirty="0"/>
              <a:t>Applications </a:t>
            </a:r>
            <a:r>
              <a:rPr lang="en-US" sz="2700" dirty="0"/>
              <a:t>interact with an </a:t>
            </a:r>
            <a:r>
              <a:rPr lang="en-US" sz="2700" dirty="0">
                <a:solidFill>
                  <a:schemeClr val="tx2"/>
                </a:solidFill>
              </a:rPr>
              <a:t>Operating System (OS)</a:t>
            </a:r>
            <a:endParaRPr lang="en-US" sz="2700" dirty="0"/>
          </a:p>
          <a:p>
            <a:pPr>
              <a:spcBef>
                <a:spcPts val="0"/>
              </a:spcBef>
              <a:spcAft>
                <a:spcPts val="600"/>
              </a:spcAft>
            </a:pPr>
            <a:r>
              <a:rPr lang="en-US" sz="2700" b="1" dirty="0"/>
              <a:t>OS</a:t>
            </a:r>
            <a:r>
              <a:rPr lang="en-US" sz="2700" dirty="0"/>
              <a:t>: low-level software interacts with Hardware</a:t>
            </a:r>
          </a:p>
          <a:p>
            <a:pPr>
              <a:spcBef>
                <a:spcPts val="0"/>
              </a:spcBef>
              <a:spcAft>
                <a:spcPts val="600"/>
              </a:spcAft>
            </a:pPr>
            <a:r>
              <a:rPr lang="en-US" sz="2700" b="1" dirty="0"/>
              <a:t>Hardware</a:t>
            </a:r>
            <a:r>
              <a:rPr lang="en-US" sz="2700" dirty="0"/>
              <a:t>: </a:t>
            </a:r>
            <a:r>
              <a:rPr lang="en-US" sz="2700" dirty="0">
                <a:solidFill>
                  <a:schemeClr val="tx2"/>
                </a:solidFill>
              </a:rPr>
              <a:t>physical devices</a:t>
            </a:r>
            <a:r>
              <a:rPr lang="en-US" sz="2700" dirty="0"/>
              <a:t> of a computer system controlled by an </a:t>
            </a:r>
            <a:r>
              <a:rPr lang="en-US" sz="2700" dirty="0">
                <a:solidFill>
                  <a:schemeClr val="tx2"/>
                </a:solidFill>
              </a:rPr>
              <a:t>OS. </a:t>
            </a:r>
            <a:endParaRPr lang="en-US" sz="2700" dirty="0"/>
          </a:p>
        </p:txBody>
      </p:sp>
      <p:sp>
        <p:nvSpPr>
          <p:cNvPr id="4" name="Title 1">
            <a:extLst>
              <a:ext uri="{FF2B5EF4-FFF2-40B4-BE49-F238E27FC236}">
                <a16:creationId xmlns:a16="http://schemas.microsoft.com/office/drawing/2014/main" id="{72CBF1EF-890E-468A-B593-36E2230EEE7B}"/>
              </a:ext>
            </a:extLst>
          </p:cNvPr>
          <p:cNvSpPr txBox="1">
            <a:spLocks/>
          </p:cNvSpPr>
          <p:nvPr/>
        </p:nvSpPr>
        <p:spPr>
          <a:xfrm>
            <a:off x="251520" y="244624"/>
            <a:ext cx="8658910"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CA" sz="2800" dirty="0"/>
              <a:t>Week 4: History and Types of Computers and Programming</a:t>
            </a:r>
          </a:p>
        </p:txBody>
      </p:sp>
    </p:spTree>
    <p:extLst>
      <p:ext uri="{BB962C8B-B14F-4D97-AF65-F5344CB8AC3E}">
        <p14:creationId xmlns:p14="http://schemas.microsoft.com/office/powerpoint/2010/main" val="254809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082452"/>
            <a:ext cx="8588577" cy="3693000"/>
          </a:xfrm>
        </p:spPr>
        <p:txBody>
          <a:bodyPr>
            <a:normAutofit fontScale="77500" lnSpcReduction="20000"/>
          </a:bodyPr>
          <a:lstStyle/>
          <a:p>
            <a:pPr>
              <a:lnSpc>
                <a:spcPct val="120000"/>
              </a:lnSpc>
              <a:spcBef>
                <a:spcPts val="600"/>
              </a:spcBef>
            </a:pPr>
            <a:r>
              <a:rPr lang="en-US" dirty="0"/>
              <a:t>A </a:t>
            </a:r>
            <a:r>
              <a:rPr lang="en-US" dirty="0">
                <a:solidFill>
                  <a:schemeClr val="tx2"/>
                </a:solidFill>
              </a:rPr>
              <a:t>computer program</a:t>
            </a:r>
            <a:r>
              <a:rPr lang="en-US" dirty="0"/>
              <a:t> is a </a:t>
            </a:r>
            <a:r>
              <a:rPr lang="en-US" dirty="0">
                <a:solidFill>
                  <a:schemeClr val="tx2"/>
                </a:solidFill>
              </a:rPr>
              <a:t>list of instructions</a:t>
            </a:r>
            <a:r>
              <a:rPr lang="en-US" dirty="0"/>
              <a:t> telling a computer system (the 'machine') what to do. </a:t>
            </a:r>
          </a:p>
          <a:p>
            <a:pPr>
              <a:lnSpc>
                <a:spcPct val="120000"/>
              </a:lnSpc>
              <a:spcBef>
                <a:spcPts val="600"/>
              </a:spcBef>
            </a:pPr>
            <a:r>
              <a:rPr lang="en-US" dirty="0">
                <a:solidFill>
                  <a:schemeClr val="tx2"/>
                </a:solidFill>
              </a:rPr>
              <a:t>Computer programming</a:t>
            </a:r>
            <a:r>
              <a:rPr lang="en-US" dirty="0"/>
              <a:t> (now just 'programming') is </a:t>
            </a:r>
            <a:r>
              <a:rPr lang="en-US" dirty="0">
                <a:solidFill>
                  <a:schemeClr val="tx2"/>
                </a:solidFill>
              </a:rPr>
              <a:t>a process</a:t>
            </a:r>
            <a:r>
              <a:rPr lang="en-US" dirty="0"/>
              <a:t> that leads from the formulation of a problem to an executable solution. </a:t>
            </a:r>
          </a:p>
          <a:p>
            <a:pPr>
              <a:lnSpc>
                <a:spcPct val="120000"/>
              </a:lnSpc>
              <a:spcBef>
                <a:spcPts val="600"/>
              </a:spcBef>
            </a:pPr>
            <a:r>
              <a:rPr lang="en-US" dirty="0">
                <a:solidFill>
                  <a:schemeClr val="tx2"/>
                </a:solidFill>
              </a:rPr>
              <a:t>Source code</a:t>
            </a:r>
            <a:r>
              <a:rPr lang="en-US" dirty="0"/>
              <a:t> is a human readable </a:t>
            </a:r>
            <a:r>
              <a:rPr lang="en-US" dirty="0">
                <a:solidFill>
                  <a:schemeClr val="tx2"/>
                </a:solidFill>
              </a:rPr>
              <a:t>programming language compiled </a:t>
            </a:r>
            <a:r>
              <a:rPr lang="en-US" dirty="0"/>
              <a:t>into</a:t>
            </a:r>
            <a:r>
              <a:rPr lang="en-US" dirty="0">
                <a:solidFill>
                  <a:schemeClr val="tx2"/>
                </a:solidFill>
              </a:rPr>
              <a:t> software </a:t>
            </a:r>
            <a:r>
              <a:rPr lang="en-US" dirty="0"/>
              <a:t>that is now executable code.</a:t>
            </a:r>
          </a:p>
          <a:p>
            <a:pPr>
              <a:lnSpc>
                <a:spcPct val="120000"/>
              </a:lnSpc>
              <a:spcBef>
                <a:spcPts val="600"/>
              </a:spcBef>
            </a:pPr>
            <a:r>
              <a:rPr lang="en-CA" dirty="0"/>
              <a:t>Audio/Visual Learning: </a:t>
            </a:r>
            <a:r>
              <a:rPr lang="en-CA" dirty="0">
                <a:hlinkClick r:id="rId3"/>
              </a:rPr>
              <a:t>https://www.lynda.com/Programming-Foundations-tutorials/What-programming/83603/90430-4.html</a:t>
            </a:r>
            <a:endParaRPr lang="en-CA" dirty="0"/>
          </a:p>
          <a:p>
            <a:pPr>
              <a:lnSpc>
                <a:spcPct val="120000"/>
              </a:lnSpc>
              <a:spcBef>
                <a:spcPts val="600"/>
              </a:spcBef>
            </a:pPr>
            <a:r>
              <a:rPr lang="en-US" dirty="0"/>
              <a:t>W</a:t>
            </a:r>
            <a:r>
              <a:rPr lang="en-CA" dirty="0"/>
              <a:t>eek 4 provides history and context of the programming enviro.</a:t>
            </a:r>
          </a:p>
        </p:txBody>
      </p:sp>
      <p:sp>
        <p:nvSpPr>
          <p:cNvPr id="7" name="Title 1"/>
          <p:cNvSpPr>
            <a:spLocks noGrp="1"/>
          </p:cNvSpPr>
          <p:nvPr>
            <p:ph type="title"/>
          </p:nvPr>
        </p:nvSpPr>
        <p:spPr>
          <a:xfrm>
            <a:off x="457200" y="339502"/>
            <a:ext cx="8229600" cy="742950"/>
          </a:xfrm>
        </p:spPr>
        <p:txBody>
          <a:bodyPr>
            <a:noAutofit/>
          </a:bodyPr>
          <a:lstStyle/>
          <a:p>
            <a:r>
              <a:rPr lang="en-US" sz="2800" dirty="0"/>
              <a:t>Programming &amp; Programming Languages</a:t>
            </a:r>
          </a:p>
        </p:txBody>
      </p:sp>
    </p:spTree>
    <p:extLst>
      <p:ext uri="{BB962C8B-B14F-4D97-AF65-F5344CB8AC3E}">
        <p14:creationId xmlns:p14="http://schemas.microsoft.com/office/powerpoint/2010/main" val="2631354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15262</TotalTime>
  <Words>4120</Words>
  <Application>Microsoft Office PowerPoint</Application>
  <PresentationFormat>On-screen Show (16:9)</PresentationFormat>
  <Paragraphs>475</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Franklin Gothic Demi</vt:lpstr>
      <vt:lpstr>Lucida Sans Unicode</vt:lpstr>
      <vt:lpstr>Webdings</vt:lpstr>
      <vt:lpstr>Clarity</vt:lpstr>
      <vt:lpstr>Computer Principles for Programmers</vt:lpstr>
      <vt:lpstr>News of the Week – readable slide</vt:lpstr>
      <vt:lpstr>News of the Week – unreadable slide</vt:lpstr>
      <vt:lpstr>Lecture Agenda and Activity</vt:lpstr>
      <vt:lpstr>"Computers themselves, and software yet to be developed,  will revolutionize the way we learn." --- Steve Jobs, 1 Feb 1985 interview </vt:lpstr>
      <vt:lpstr>New Technology: What and How</vt:lpstr>
      <vt:lpstr>Week 4: History and Types of Computers and Programming</vt:lpstr>
      <vt:lpstr>PowerPoint Presentation</vt:lpstr>
      <vt:lpstr>Programming &amp; Programming Languages</vt:lpstr>
      <vt:lpstr>Week 5: Number Systems and Programming, Versioning</vt:lpstr>
      <vt:lpstr>Week 5: Number Systems and Programming, Versioning</vt:lpstr>
      <vt:lpstr>Week 5: Number Systems and Programming, Versioning</vt:lpstr>
      <vt:lpstr>Number Systems &amp; Software Versioning</vt:lpstr>
      <vt:lpstr>Software Version Control Systems</vt:lpstr>
      <vt:lpstr>Week 6 - Hardware + Software = Platform System Terminology and Design</vt:lpstr>
      <vt:lpstr>Week 6 - Software Development: Platforms, SDLC, Environments, Version Control, APIs</vt:lpstr>
      <vt:lpstr>Week 7: Clients, Servers, Networks, and Clouds</vt:lpstr>
      <vt:lpstr>Computer Networks</vt:lpstr>
      <vt:lpstr>Cloud to Edge Computing</vt:lpstr>
      <vt:lpstr>Cloud Computing &amp; File Sharing</vt:lpstr>
      <vt:lpstr>Week 8: User Interfaces, Time Management and Powershell</vt:lpstr>
      <vt:lpstr>PowerPoint Presentation</vt:lpstr>
      <vt:lpstr>HCI Human Computer Interaction</vt:lpstr>
      <vt:lpstr>HCI: Human Computer Interaction</vt:lpstr>
      <vt:lpstr>Time Management</vt:lpstr>
      <vt:lpstr>Time Management</vt:lpstr>
      <vt:lpstr>Week 9 - File Compression and Backup</vt:lpstr>
      <vt:lpstr>File Compression &amp; Backup</vt:lpstr>
      <vt:lpstr>Week 10: Authentication and Security</vt:lpstr>
      <vt:lpstr>Authentication &amp; Authorization</vt:lpstr>
      <vt:lpstr>Week 11 - IT Projects, IT Jobs, and Project Management</vt:lpstr>
      <vt:lpstr>IT Projects, Jobs, Project Management</vt:lpstr>
      <vt:lpstr>Week 12: Software Licensing, Intellectual Property, Privacy</vt:lpstr>
      <vt:lpstr>Closed vs Open Source, Licensing</vt:lpstr>
      <vt:lpstr>Intellectual Property and Related Rights, Data Privacy in IT</vt:lpstr>
      <vt:lpstr>Preview of the weeks to 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Roy</dc:creator>
  <cp:lastModifiedBy>Tim McKenna</cp:lastModifiedBy>
  <cp:revision>563</cp:revision>
  <cp:lastPrinted>2019-05-21T15:27:48Z</cp:lastPrinted>
  <dcterms:created xsi:type="dcterms:W3CDTF">2016-05-30T19:06:58Z</dcterms:created>
  <dcterms:modified xsi:type="dcterms:W3CDTF">2020-05-27T12:49:26Z</dcterms:modified>
</cp:coreProperties>
</file>