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60" r:id="rId3"/>
    <p:sldId id="258" r:id="rId4"/>
    <p:sldId id="351" r:id="rId5"/>
    <p:sldId id="517" r:id="rId6"/>
    <p:sldId id="518" r:id="rId7"/>
    <p:sldId id="528" r:id="rId8"/>
    <p:sldId id="367" r:id="rId9"/>
    <p:sldId id="522" r:id="rId10"/>
    <p:sldId id="524" r:id="rId11"/>
    <p:sldId id="525" r:id="rId12"/>
    <p:sldId id="521" r:id="rId13"/>
    <p:sldId id="497" r:id="rId14"/>
    <p:sldId id="513" r:id="rId15"/>
    <p:sldId id="512" r:id="rId16"/>
    <p:sldId id="370" r:id="rId17"/>
    <p:sldId id="519" r:id="rId18"/>
    <p:sldId id="529" r:id="rId19"/>
    <p:sldId id="371" r:id="rId20"/>
    <p:sldId id="527" r:id="rId21"/>
    <p:sldId id="369" r:id="rId22"/>
    <p:sldId id="514" r:id="rId23"/>
    <p:sldId id="530" r:id="rId24"/>
    <p:sldId id="516" r:id="rId25"/>
    <p:sldId id="372" r:id="rId26"/>
    <p:sldId id="531" r:id="rId27"/>
    <p:sldId id="364" r:id="rId28"/>
    <p:sldId id="520" r:id="rId29"/>
    <p:sldId id="526" r:id="rId30"/>
    <p:sldId id="366" r:id="rId31"/>
    <p:sldId id="325" r:id="rId32"/>
    <p:sldId id="312" r:id="rId33"/>
    <p:sldId id="350" r:id="rId34"/>
    <p:sldId id="328" r:id="rId35"/>
    <p:sldId id="362" r:id="rId36"/>
    <p:sldId id="340" r:id="rId37"/>
    <p:sldId id="336" r:id="rId38"/>
    <p:sldId id="337" r:id="rId39"/>
    <p:sldId id="319" r:id="rId40"/>
    <p:sldId id="346" r:id="rId41"/>
    <p:sldId id="368" r:id="rId42"/>
    <p:sldId id="373" r:id="rId43"/>
    <p:sldId id="357" r:id="rId44"/>
    <p:sldId id="317" r:id="rId45"/>
    <p:sldId id="374" r:id="rId4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AA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25000" autoAdjust="0"/>
  </p:normalViewPr>
  <p:slideViewPr>
    <p:cSldViewPr>
      <p:cViewPr varScale="1">
        <p:scale>
          <a:sx n="27" d="100"/>
          <a:sy n="27" d="100"/>
        </p:scale>
        <p:origin x="3966" y="48"/>
      </p:cViewPr>
      <p:guideLst>
        <p:guide orient="horz" pos="2160"/>
        <p:guide pos="2880"/>
      </p:guideLst>
    </p:cSldViewPr>
  </p:slideViewPr>
  <p:outlineViewPr>
    <p:cViewPr>
      <p:scale>
        <a:sx n="33" d="100"/>
        <a:sy n="33" d="100"/>
      </p:scale>
      <p:origin x="0" y="-8748"/>
    </p:cViewPr>
  </p:outlineViewPr>
  <p:notesTextViewPr>
    <p:cViewPr>
      <p:scale>
        <a:sx n="150" d="100"/>
        <a:sy n="150" d="100"/>
      </p:scale>
      <p:origin x="0" y="0"/>
    </p:cViewPr>
  </p:notesTextViewPr>
  <p:sorterViewPr>
    <p:cViewPr>
      <p:scale>
        <a:sx n="200" d="100"/>
        <a:sy n="200" d="100"/>
      </p:scale>
      <p:origin x="0" y="-15684"/>
    </p:cViewPr>
  </p:sorterViewPr>
  <p:notesViewPr>
    <p:cSldViewPr>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71482-D351-45F2-890A-68A4C5BAEF9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7046DAFD-F970-47AA-8BD9-9386CAB97A5F}">
      <dgm:prSet phldrT="[Text]"/>
      <dgm:spPr/>
      <dgm:t>
        <a:bodyPr/>
        <a:lstStyle/>
        <a:p>
          <a:r>
            <a:rPr lang="en-US" dirty="0"/>
            <a:t>Program</a:t>
          </a:r>
        </a:p>
      </dgm:t>
    </dgm:pt>
    <dgm:pt modelId="{9B8E3244-0B19-407F-974A-A42EC55A2324}" type="parTrans" cxnId="{4249D4E6-5F0E-4727-B34F-4F23BEE4777D}">
      <dgm:prSet/>
      <dgm:spPr/>
      <dgm:t>
        <a:bodyPr/>
        <a:lstStyle/>
        <a:p>
          <a:endParaRPr lang="en-US"/>
        </a:p>
      </dgm:t>
    </dgm:pt>
    <dgm:pt modelId="{E5181FE6-42CD-4DF2-A273-C92647BF3D1A}" type="sibTrans" cxnId="{4249D4E6-5F0E-4727-B34F-4F23BEE4777D}">
      <dgm:prSet/>
      <dgm:spPr/>
      <dgm:t>
        <a:bodyPr/>
        <a:lstStyle/>
        <a:p>
          <a:endParaRPr lang="en-US"/>
        </a:p>
      </dgm:t>
    </dgm:pt>
    <dgm:pt modelId="{95F2F94A-6FC7-4F19-A8DD-51DEE2D6938A}">
      <dgm:prSet phldrT="[Text]"/>
      <dgm:spPr/>
      <dgm:t>
        <a:bodyPr/>
        <a:lstStyle/>
        <a:p>
          <a:r>
            <a:rPr lang="en-US" dirty="0" err="1"/>
            <a:t>EXecutable</a:t>
          </a:r>
          <a:r>
            <a:rPr lang="en-US" dirty="0"/>
            <a:t> File (EXE)</a:t>
          </a:r>
          <a:br>
            <a:rPr lang="en-US" dirty="0"/>
          </a:br>
          <a:br>
            <a:rPr lang="en-US" dirty="0"/>
          </a:br>
          <a:br>
            <a:rPr lang="en-US" dirty="0"/>
          </a:br>
          <a:br>
            <a:rPr lang="en-US" dirty="0"/>
          </a:br>
          <a:r>
            <a:rPr lang="en-US" b="1" dirty="0"/>
            <a:t>MS Word</a:t>
          </a:r>
        </a:p>
      </dgm:t>
    </dgm:pt>
    <dgm:pt modelId="{B268043D-1163-4C9E-99C4-FD152D69F5DC}" type="parTrans" cxnId="{0D84D5B6-2601-4293-B041-9D30F80BEE76}">
      <dgm:prSet/>
      <dgm:spPr/>
      <dgm:t>
        <a:bodyPr/>
        <a:lstStyle/>
        <a:p>
          <a:endParaRPr lang="en-US"/>
        </a:p>
      </dgm:t>
    </dgm:pt>
    <dgm:pt modelId="{0A55DB21-9048-4082-8FC4-7F4ABF956B70}" type="sibTrans" cxnId="{0D84D5B6-2601-4293-B041-9D30F80BEE76}">
      <dgm:prSet/>
      <dgm:spPr/>
      <dgm:t>
        <a:bodyPr/>
        <a:lstStyle/>
        <a:p>
          <a:endParaRPr lang="en-US"/>
        </a:p>
      </dgm:t>
    </dgm:pt>
    <dgm:pt modelId="{0FCFF545-0745-4CF2-B33E-A89BFEF987E7}">
      <dgm:prSet phldrT="[Text]"/>
      <dgm:spPr/>
      <dgm:t>
        <a:bodyPr/>
        <a:lstStyle/>
        <a:p>
          <a:r>
            <a:rPr lang="en-US" dirty="0"/>
            <a:t>Process</a:t>
          </a:r>
        </a:p>
      </dgm:t>
    </dgm:pt>
    <dgm:pt modelId="{98826B7A-7C1F-4112-A902-6B3AEBBA25B1}" type="parTrans" cxnId="{04CE76D6-6478-4B95-83DD-638FAF8B83FD}">
      <dgm:prSet/>
      <dgm:spPr/>
      <dgm:t>
        <a:bodyPr/>
        <a:lstStyle/>
        <a:p>
          <a:endParaRPr lang="en-US"/>
        </a:p>
      </dgm:t>
    </dgm:pt>
    <dgm:pt modelId="{FAF26682-194E-4A69-B96E-7F615F98ABF4}" type="sibTrans" cxnId="{04CE76D6-6478-4B95-83DD-638FAF8B83FD}">
      <dgm:prSet/>
      <dgm:spPr/>
      <dgm:t>
        <a:bodyPr/>
        <a:lstStyle/>
        <a:p>
          <a:endParaRPr lang="en-US"/>
        </a:p>
      </dgm:t>
    </dgm:pt>
    <dgm:pt modelId="{C3E93B21-9C73-4C00-8BEB-D35C42C1B2A9}">
      <dgm:prSet phldrT="[Text]"/>
      <dgm:spPr/>
      <dgm:t>
        <a:bodyPr/>
        <a:lstStyle/>
        <a:p>
          <a:r>
            <a:rPr lang="en-US" dirty="0"/>
            <a:t>Program in execution (loaded in memory)</a:t>
          </a:r>
          <a:br>
            <a:rPr lang="en-US" dirty="0"/>
          </a:br>
          <a:br>
            <a:rPr lang="en-US" dirty="0"/>
          </a:br>
          <a:br>
            <a:rPr lang="en-US" dirty="0"/>
          </a:br>
          <a:r>
            <a:rPr lang="en-US" b="1" dirty="0"/>
            <a:t>WINWORD.EXE</a:t>
          </a:r>
        </a:p>
      </dgm:t>
    </dgm:pt>
    <dgm:pt modelId="{4B5B4469-2D8C-45AB-8AEB-AC65153AB20F}" type="parTrans" cxnId="{20709732-2275-4808-84CB-E2E77A5FC9B1}">
      <dgm:prSet/>
      <dgm:spPr/>
      <dgm:t>
        <a:bodyPr/>
        <a:lstStyle/>
        <a:p>
          <a:endParaRPr lang="en-US"/>
        </a:p>
      </dgm:t>
    </dgm:pt>
    <dgm:pt modelId="{7B3D5032-BCE1-4812-882E-54FD3494DB98}" type="sibTrans" cxnId="{20709732-2275-4808-84CB-E2E77A5FC9B1}">
      <dgm:prSet/>
      <dgm:spPr/>
      <dgm:t>
        <a:bodyPr/>
        <a:lstStyle/>
        <a:p>
          <a:endParaRPr lang="en-US"/>
        </a:p>
      </dgm:t>
    </dgm:pt>
    <dgm:pt modelId="{2BD7A7AB-A9D5-4EC4-9F6C-C1B29118891A}">
      <dgm:prSet phldrT="[Text]"/>
      <dgm:spPr/>
      <dgm:t>
        <a:bodyPr/>
        <a:lstStyle/>
        <a:p>
          <a:r>
            <a:rPr lang="en-US" dirty="0"/>
            <a:t>Threads</a:t>
          </a:r>
        </a:p>
      </dgm:t>
    </dgm:pt>
    <dgm:pt modelId="{469ABAD6-47E0-4025-B0E6-60C0D3792BF3}" type="parTrans" cxnId="{565D65C7-08B7-4810-8274-CB4D3DB5094F}">
      <dgm:prSet/>
      <dgm:spPr/>
      <dgm:t>
        <a:bodyPr/>
        <a:lstStyle/>
        <a:p>
          <a:endParaRPr lang="en-US"/>
        </a:p>
      </dgm:t>
    </dgm:pt>
    <dgm:pt modelId="{D489D731-C3EE-442B-9136-85AEF520CA2B}" type="sibTrans" cxnId="{565D65C7-08B7-4810-8274-CB4D3DB5094F}">
      <dgm:prSet/>
      <dgm:spPr/>
      <dgm:t>
        <a:bodyPr/>
        <a:lstStyle/>
        <a:p>
          <a:endParaRPr lang="en-US"/>
        </a:p>
      </dgm:t>
    </dgm:pt>
    <dgm:pt modelId="{FA8BE71D-82EA-49BC-A59A-67CBC5BF4F3E}">
      <dgm:prSet phldrT="[Text]"/>
      <dgm:spPr/>
      <dgm:t>
        <a:bodyPr/>
        <a:lstStyle/>
        <a:p>
          <a:r>
            <a:rPr lang="en-US" dirty="0"/>
            <a:t>Tasks performed inside the process </a:t>
          </a:r>
          <a:br>
            <a:rPr lang="en-US" dirty="0"/>
          </a:br>
          <a:br>
            <a:rPr lang="en-US" dirty="0"/>
          </a:br>
          <a:r>
            <a:rPr lang="en-US" b="1" dirty="0"/>
            <a:t>- mouse clicks</a:t>
          </a:r>
          <a:br>
            <a:rPr lang="en-US" b="1" dirty="0"/>
          </a:br>
          <a:r>
            <a:rPr lang="en-US" b="1" dirty="0"/>
            <a:t>- spell check</a:t>
          </a:r>
          <a:br>
            <a:rPr lang="en-US" b="1" dirty="0"/>
          </a:br>
          <a:r>
            <a:rPr lang="en-US" b="1" dirty="0"/>
            <a:t>- send to printer</a:t>
          </a:r>
        </a:p>
      </dgm:t>
    </dgm:pt>
    <dgm:pt modelId="{0CADA144-7363-4BC0-9851-70C0E7B74A04}" type="parTrans" cxnId="{56105566-F80E-47E9-837A-4C75B13DD08F}">
      <dgm:prSet/>
      <dgm:spPr/>
      <dgm:t>
        <a:bodyPr/>
        <a:lstStyle/>
        <a:p>
          <a:endParaRPr lang="en-US"/>
        </a:p>
      </dgm:t>
    </dgm:pt>
    <dgm:pt modelId="{14E829DB-13BE-4799-8D5B-8C639EDB95FC}" type="sibTrans" cxnId="{56105566-F80E-47E9-837A-4C75B13DD08F}">
      <dgm:prSet/>
      <dgm:spPr/>
      <dgm:t>
        <a:bodyPr/>
        <a:lstStyle/>
        <a:p>
          <a:endParaRPr lang="en-US"/>
        </a:p>
      </dgm:t>
    </dgm:pt>
    <dgm:pt modelId="{79F854B9-1276-4682-BC26-126AFB7AE99B}" type="pres">
      <dgm:prSet presAssocID="{0A671482-D351-45F2-890A-68A4C5BAEF92}" presName="Name0" presStyleCnt="0">
        <dgm:presLayoutVars>
          <dgm:chMax val="5"/>
          <dgm:chPref val="5"/>
          <dgm:dir/>
          <dgm:animLvl val="lvl"/>
        </dgm:presLayoutVars>
      </dgm:prSet>
      <dgm:spPr/>
    </dgm:pt>
    <dgm:pt modelId="{24349427-A2BA-4C89-840F-D8FA706A466B}" type="pres">
      <dgm:prSet presAssocID="{7046DAFD-F970-47AA-8BD9-9386CAB97A5F}" presName="parentText1" presStyleLbl="node1" presStyleIdx="0" presStyleCnt="3">
        <dgm:presLayoutVars>
          <dgm:chMax/>
          <dgm:chPref val="3"/>
          <dgm:bulletEnabled val="1"/>
        </dgm:presLayoutVars>
      </dgm:prSet>
      <dgm:spPr/>
    </dgm:pt>
    <dgm:pt modelId="{DD6DAD26-0127-496D-A4B9-19649BADA9B4}" type="pres">
      <dgm:prSet presAssocID="{7046DAFD-F970-47AA-8BD9-9386CAB97A5F}" presName="childText1" presStyleLbl="solidAlignAcc1" presStyleIdx="0" presStyleCnt="3">
        <dgm:presLayoutVars>
          <dgm:chMax val="0"/>
          <dgm:chPref val="0"/>
          <dgm:bulletEnabled val="1"/>
        </dgm:presLayoutVars>
      </dgm:prSet>
      <dgm:spPr/>
    </dgm:pt>
    <dgm:pt modelId="{FC24BA1C-C7FB-45DD-A73C-B36212911E01}" type="pres">
      <dgm:prSet presAssocID="{0FCFF545-0745-4CF2-B33E-A89BFEF987E7}" presName="parentText2" presStyleLbl="node1" presStyleIdx="1" presStyleCnt="3">
        <dgm:presLayoutVars>
          <dgm:chMax/>
          <dgm:chPref val="3"/>
          <dgm:bulletEnabled val="1"/>
        </dgm:presLayoutVars>
      </dgm:prSet>
      <dgm:spPr/>
    </dgm:pt>
    <dgm:pt modelId="{6F3D0ECD-F0EC-40C1-9EDB-8AE7FC21C752}" type="pres">
      <dgm:prSet presAssocID="{0FCFF545-0745-4CF2-B33E-A89BFEF987E7}" presName="childText2" presStyleLbl="solidAlignAcc1" presStyleIdx="1" presStyleCnt="3">
        <dgm:presLayoutVars>
          <dgm:chMax val="0"/>
          <dgm:chPref val="0"/>
          <dgm:bulletEnabled val="1"/>
        </dgm:presLayoutVars>
      </dgm:prSet>
      <dgm:spPr/>
    </dgm:pt>
    <dgm:pt modelId="{5F1750A6-F9CC-4DA6-B4FD-2C200D86A93A}" type="pres">
      <dgm:prSet presAssocID="{2BD7A7AB-A9D5-4EC4-9F6C-C1B29118891A}" presName="parentText3" presStyleLbl="node1" presStyleIdx="2" presStyleCnt="3">
        <dgm:presLayoutVars>
          <dgm:chMax/>
          <dgm:chPref val="3"/>
          <dgm:bulletEnabled val="1"/>
        </dgm:presLayoutVars>
      </dgm:prSet>
      <dgm:spPr/>
    </dgm:pt>
    <dgm:pt modelId="{6998E097-3BA6-4866-A748-11579549BDDD}" type="pres">
      <dgm:prSet presAssocID="{2BD7A7AB-A9D5-4EC4-9F6C-C1B29118891A}" presName="childText3" presStyleLbl="solidAlignAcc1" presStyleIdx="2" presStyleCnt="3">
        <dgm:presLayoutVars>
          <dgm:chMax val="0"/>
          <dgm:chPref val="0"/>
          <dgm:bulletEnabled val="1"/>
        </dgm:presLayoutVars>
      </dgm:prSet>
      <dgm:spPr/>
    </dgm:pt>
  </dgm:ptLst>
  <dgm:cxnLst>
    <dgm:cxn modelId="{91D5A118-464C-4D5D-A7B3-9BAF5A43DF40}" type="presOf" srcId="{FA8BE71D-82EA-49BC-A59A-67CBC5BF4F3E}" destId="{6998E097-3BA6-4866-A748-11579549BDDD}" srcOrd="0" destOrd="0" presId="urn:microsoft.com/office/officeart/2009/3/layout/IncreasingArrowsProcess"/>
    <dgm:cxn modelId="{A5A8C328-2A31-44A1-B00C-CFACEA6BB911}" type="presOf" srcId="{0FCFF545-0745-4CF2-B33E-A89BFEF987E7}" destId="{FC24BA1C-C7FB-45DD-A73C-B36212911E01}" srcOrd="0" destOrd="0" presId="urn:microsoft.com/office/officeart/2009/3/layout/IncreasingArrowsProcess"/>
    <dgm:cxn modelId="{CA71A92E-1FFA-44E4-B657-6D877896094F}" type="presOf" srcId="{2BD7A7AB-A9D5-4EC4-9F6C-C1B29118891A}" destId="{5F1750A6-F9CC-4DA6-B4FD-2C200D86A93A}" srcOrd="0" destOrd="0" presId="urn:microsoft.com/office/officeart/2009/3/layout/IncreasingArrowsProcess"/>
    <dgm:cxn modelId="{20709732-2275-4808-84CB-E2E77A5FC9B1}" srcId="{0FCFF545-0745-4CF2-B33E-A89BFEF987E7}" destId="{C3E93B21-9C73-4C00-8BEB-D35C42C1B2A9}" srcOrd="0" destOrd="0" parTransId="{4B5B4469-2D8C-45AB-8AEB-AC65153AB20F}" sibTransId="{7B3D5032-BCE1-4812-882E-54FD3494DB98}"/>
    <dgm:cxn modelId="{56105566-F80E-47E9-837A-4C75B13DD08F}" srcId="{2BD7A7AB-A9D5-4EC4-9F6C-C1B29118891A}" destId="{FA8BE71D-82EA-49BC-A59A-67CBC5BF4F3E}" srcOrd="0" destOrd="0" parTransId="{0CADA144-7363-4BC0-9851-70C0E7B74A04}" sibTransId="{14E829DB-13BE-4799-8D5B-8C639EDB95FC}"/>
    <dgm:cxn modelId="{2F64DB6A-C2DA-4968-B3A5-A2E333A9F372}" type="presOf" srcId="{0A671482-D351-45F2-890A-68A4C5BAEF92}" destId="{79F854B9-1276-4682-BC26-126AFB7AE99B}" srcOrd="0" destOrd="0" presId="urn:microsoft.com/office/officeart/2009/3/layout/IncreasingArrowsProcess"/>
    <dgm:cxn modelId="{0D84D5B6-2601-4293-B041-9D30F80BEE76}" srcId="{7046DAFD-F970-47AA-8BD9-9386CAB97A5F}" destId="{95F2F94A-6FC7-4F19-A8DD-51DEE2D6938A}" srcOrd="0" destOrd="0" parTransId="{B268043D-1163-4C9E-99C4-FD152D69F5DC}" sibTransId="{0A55DB21-9048-4082-8FC4-7F4ABF956B70}"/>
    <dgm:cxn modelId="{CA8C90BA-3D68-42F0-94BF-E3E69F6E8B1C}" type="presOf" srcId="{7046DAFD-F970-47AA-8BD9-9386CAB97A5F}" destId="{24349427-A2BA-4C89-840F-D8FA706A466B}" srcOrd="0" destOrd="0" presId="urn:microsoft.com/office/officeart/2009/3/layout/IncreasingArrowsProcess"/>
    <dgm:cxn modelId="{48AE4EBE-3402-402A-B552-B71A6A0FE1F1}" type="presOf" srcId="{95F2F94A-6FC7-4F19-A8DD-51DEE2D6938A}" destId="{DD6DAD26-0127-496D-A4B9-19649BADA9B4}" srcOrd="0" destOrd="0" presId="urn:microsoft.com/office/officeart/2009/3/layout/IncreasingArrowsProcess"/>
    <dgm:cxn modelId="{565D65C7-08B7-4810-8274-CB4D3DB5094F}" srcId="{0A671482-D351-45F2-890A-68A4C5BAEF92}" destId="{2BD7A7AB-A9D5-4EC4-9F6C-C1B29118891A}" srcOrd="2" destOrd="0" parTransId="{469ABAD6-47E0-4025-B0E6-60C0D3792BF3}" sibTransId="{D489D731-C3EE-442B-9136-85AEF520CA2B}"/>
    <dgm:cxn modelId="{19FB3BCC-4282-4D22-953B-CF8AB1354C47}" type="presOf" srcId="{C3E93B21-9C73-4C00-8BEB-D35C42C1B2A9}" destId="{6F3D0ECD-F0EC-40C1-9EDB-8AE7FC21C752}" srcOrd="0" destOrd="0" presId="urn:microsoft.com/office/officeart/2009/3/layout/IncreasingArrowsProcess"/>
    <dgm:cxn modelId="{04CE76D6-6478-4B95-83DD-638FAF8B83FD}" srcId="{0A671482-D351-45F2-890A-68A4C5BAEF92}" destId="{0FCFF545-0745-4CF2-B33E-A89BFEF987E7}" srcOrd="1" destOrd="0" parTransId="{98826B7A-7C1F-4112-A902-6B3AEBBA25B1}" sibTransId="{FAF26682-194E-4A69-B96E-7F615F98ABF4}"/>
    <dgm:cxn modelId="{4249D4E6-5F0E-4727-B34F-4F23BEE4777D}" srcId="{0A671482-D351-45F2-890A-68A4C5BAEF92}" destId="{7046DAFD-F970-47AA-8BD9-9386CAB97A5F}" srcOrd="0" destOrd="0" parTransId="{9B8E3244-0B19-407F-974A-A42EC55A2324}" sibTransId="{E5181FE6-42CD-4DF2-A273-C92647BF3D1A}"/>
    <dgm:cxn modelId="{E5257CE7-4381-4373-96BC-709A288D5FE1}" type="presParOf" srcId="{79F854B9-1276-4682-BC26-126AFB7AE99B}" destId="{24349427-A2BA-4C89-840F-D8FA706A466B}" srcOrd="0" destOrd="0" presId="urn:microsoft.com/office/officeart/2009/3/layout/IncreasingArrowsProcess"/>
    <dgm:cxn modelId="{D7EBB17E-3C42-481A-AB52-E208D8A501FB}" type="presParOf" srcId="{79F854B9-1276-4682-BC26-126AFB7AE99B}" destId="{DD6DAD26-0127-496D-A4B9-19649BADA9B4}" srcOrd="1" destOrd="0" presId="urn:microsoft.com/office/officeart/2009/3/layout/IncreasingArrowsProcess"/>
    <dgm:cxn modelId="{761DDD94-F919-4AE7-97E6-3A3612A6367D}" type="presParOf" srcId="{79F854B9-1276-4682-BC26-126AFB7AE99B}" destId="{FC24BA1C-C7FB-45DD-A73C-B36212911E01}" srcOrd="2" destOrd="0" presId="urn:microsoft.com/office/officeart/2009/3/layout/IncreasingArrowsProcess"/>
    <dgm:cxn modelId="{B1DB579A-FED8-4F34-8F27-7B379A81920E}" type="presParOf" srcId="{79F854B9-1276-4682-BC26-126AFB7AE99B}" destId="{6F3D0ECD-F0EC-40C1-9EDB-8AE7FC21C752}" srcOrd="3" destOrd="0" presId="urn:microsoft.com/office/officeart/2009/3/layout/IncreasingArrowsProcess"/>
    <dgm:cxn modelId="{319A2CD4-8DA6-4E06-97B6-BAC083A93FE1}" type="presParOf" srcId="{79F854B9-1276-4682-BC26-126AFB7AE99B}" destId="{5F1750A6-F9CC-4DA6-B4FD-2C200D86A93A}" srcOrd="4" destOrd="0" presId="urn:microsoft.com/office/officeart/2009/3/layout/IncreasingArrowsProcess"/>
    <dgm:cxn modelId="{E61DF182-2D61-46F4-B1F9-2C4405E2BE92}" type="presParOf" srcId="{79F854B9-1276-4682-BC26-126AFB7AE99B}" destId="{6998E097-3BA6-4866-A748-11579549BDD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49427-A2BA-4C89-840F-D8FA706A466B}">
      <dsp:nvSpPr>
        <dsp:cNvPr id="0" name=""/>
        <dsp:cNvSpPr/>
      </dsp:nvSpPr>
      <dsp:spPr>
        <a:xfrm>
          <a:off x="0" y="606671"/>
          <a:ext cx="5867399"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Program</a:t>
          </a:r>
        </a:p>
      </dsp:txBody>
      <dsp:txXfrm>
        <a:off x="0" y="820300"/>
        <a:ext cx="5653770" cy="427259"/>
      </dsp:txXfrm>
    </dsp:sp>
    <dsp:sp modelId="{DD6DAD26-0127-496D-A4B9-19649BADA9B4}">
      <dsp:nvSpPr>
        <dsp:cNvPr id="0" name=""/>
        <dsp:cNvSpPr/>
      </dsp:nvSpPr>
      <dsp:spPr>
        <a:xfrm>
          <a:off x="0" y="1265627"/>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EXecutable</a:t>
          </a:r>
          <a:r>
            <a:rPr lang="en-US" sz="1600" kern="1200" dirty="0"/>
            <a:t> File (EXE)</a:t>
          </a:r>
          <a:br>
            <a:rPr lang="en-US" sz="1600" kern="1200" dirty="0"/>
          </a:br>
          <a:br>
            <a:rPr lang="en-US" sz="1600" kern="1200" dirty="0"/>
          </a:br>
          <a:br>
            <a:rPr lang="en-US" sz="1600" kern="1200" dirty="0"/>
          </a:br>
          <a:br>
            <a:rPr lang="en-US" sz="1600" kern="1200" dirty="0"/>
          </a:br>
          <a:r>
            <a:rPr lang="en-US" sz="1600" b="1" kern="1200" dirty="0"/>
            <a:t>MS Word</a:t>
          </a:r>
        </a:p>
      </dsp:txBody>
      <dsp:txXfrm>
        <a:off x="0" y="1265627"/>
        <a:ext cx="1807159" cy="1646114"/>
      </dsp:txXfrm>
    </dsp:sp>
    <dsp:sp modelId="{FC24BA1C-C7FB-45DD-A73C-B36212911E01}">
      <dsp:nvSpPr>
        <dsp:cNvPr id="0" name=""/>
        <dsp:cNvSpPr/>
      </dsp:nvSpPr>
      <dsp:spPr>
        <a:xfrm>
          <a:off x="1807159" y="891510"/>
          <a:ext cx="4060240"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Process</a:t>
          </a:r>
        </a:p>
      </dsp:txBody>
      <dsp:txXfrm>
        <a:off x="1807159" y="1105139"/>
        <a:ext cx="3846611" cy="427259"/>
      </dsp:txXfrm>
    </dsp:sp>
    <dsp:sp modelId="{6F3D0ECD-F0EC-40C1-9EDB-8AE7FC21C752}">
      <dsp:nvSpPr>
        <dsp:cNvPr id="0" name=""/>
        <dsp:cNvSpPr/>
      </dsp:nvSpPr>
      <dsp:spPr>
        <a:xfrm>
          <a:off x="1807159" y="1550466"/>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Program in execution (loaded in memory)</a:t>
          </a:r>
          <a:br>
            <a:rPr lang="en-US" sz="1600" kern="1200" dirty="0"/>
          </a:br>
          <a:br>
            <a:rPr lang="en-US" sz="1600" kern="1200" dirty="0"/>
          </a:br>
          <a:br>
            <a:rPr lang="en-US" sz="1600" kern="1200" dirty="0"/>
          </a:br>
          <a:r>
            <a:rPr lang="en-US" sz="1600" b="1" kern="1200" dirty="0"/>
            <a:t>WINWORD.EXE</a:t>
          </a:r>
        </a:p>
      </dsp:txBody>
      <dsp:txXfrm>
        <a:off x="1807159" y="1550466"/>
        <a:ext cx="1807159" cy="1646114"/>
      </dsp:txXfrm>
    </dsp:sp>
    <dsp:sp modelId="{5F1750A6-F9CC-4DA6-B4FD-2C200D86A93A}">
      <dsp:nvSpPr>
        <dsp:cNvPr id="0" name=""/>
        <dsp:cNvSpPr/>
      </dsp:nvSpPr>
      <dsp:spPr>
        <a:xfrm>
          <a:off x="3614318" y="1176349"/>
          <a:ext cx="2253081"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Threads</a:t>
          </a:r>
        </a:p>
      </dsp:txBody>
      <dsp:txXfrm>
        <a:off x="3614318" y="1389978"/>
        <a:ext cx="2039452" cy="427259"/>
      </dsp:txXfrm>
    </dsp:sp>
    <dsp:sp modelId="{6998E097-3BA6-4866-A748-11579549BDDD}">
      <dsp:nvSpPr>
        <dsp:cNvPr id="0" name=""/>
        <dsp:cNvSpPr/>
      </dsp:nvSpPr>
      <dsp:spPr>
        <a:xfrm>
          <a:off x="3614318" y="1835305"/>
          <a:ext cx="1807159" cy="1622023"/>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Tasks performed inside the process </a:t>
          </a:r>
          <a:br>
            <a:rPr lang="en-US" sz="1600" kern="1200" dirty="0"/>
          </a:br>
          <a:br>
            <a:rPr lang="en-US" sz="1600" kern="1200" dirty="0"/>
          </a:br>
          <a:r>
            <a:rPr lang="en-US" sz="1600" b="1" kern="1200" dirty="0"/>
            <a:t>- mouse clicks</a:t>
          </a:r>
          <a:br>
            <a:rPr lang="en-US" sz="1600" b="1" kern="1200" dirty="0"/>
          </a:br>
          <a:r>
            <a:rPr lang="en-US" sz="1600" b="1" kern="1200" dirty="0"/>
            <a:t>- spell check</a:t>
          </a:r>
          <a:br>
            <a:rPr lang="en-US" sz="1600" b="1" kern="1200" dirty="0"/>
          </a:br>
          <a:r>
            <a:rPr lang="en-US" sz="1600" b="1" kern="1200" dirty="0"/>
            <a:t>- send to printer</a:t>
          </a:r>
        </a:p>
      </dsp:txBody>
      <dsp:txXfrm>
        <a:off x="3614318" y="1835305"/>
        <a:ext cx="1807159" cy="162202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7E2E2844-0427-4426-88C0-1616DDA01F56}" type="datetimeFigureOut">
              <a:rPr lang="en-US" smtClean="0"/>
              <a:t>6/17/2020</a:t>
            </a:fld>
            <a:endParaRPr lang="en-US"/>
          </a:p>
        </p:txBody>
      </p:sp>
      <p:sp>
        <p:nvSpPr>
          <p:cNvPr id="4" name="Slide Image Placeholder 3"/>
          <p:cNvSpPr>
            <a:spLocks noGrp="1" noRot="1" noChangeAspect="1"/>
          </p:cNvSpPr>
          <p:nvPr>
            <p:ph type="sldImg" idx="2"/>
          </p:nvPr>
        </p:nvSpPr>
        <p:spPr>
          <a:xfrm>
            <a:off x="2717800" y="696913"/>
            <a:ext cx="3022600" cy="22669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963229"/>
            <a:ext cx="5486400" cy="58667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1C9F2AC-98D8-4317-B2FF-F9AFC647C4AC}" type="slidenum">
              <a:rPr lang="en-US" smtClean="0"/>
              <a:t>‹#›</a:t>
            </a:fld>
            <a:endParaRPr lang="en-US"/>
          </a:p>
        </p:txBody>
      </p:sp>
    </p:spTree>
    <p:extLst>
      <p:ext uri="{BB962C8B-B14F-4D97-AF65-F5344CB8AC3E}">
        <p14:creationId xmlns:p14="http://schemas.microsoft.com/office/powerpoint/2010/main" val="259304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a01.safelinks.protection.outlook.com/?url=https://medium.com/datadriveninvestor/dont-learn-a-programming-language-solve-a-problem-instead-654f6bbfb573&amp;data=02|01|timothy.mckenna@senecacollege.ca|2f15130493854d09a65708d690aa89d8|eb34f74a58e74a8b9e59433e4c412757|0|0|636855459463666338&amp;sdata=1Rg%2B8mHaD1IuQ7hKaqGH96zQymU17hYZcLkEmaNHj/g%3D&amp;reserved=0"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nternational_Standard_Book_Numbe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Special:BookSources/978-0134049847"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xkcd.com/2261/"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struts.apache.org/birdseye.html" TargetMode="External"/><Relationship Id="rId4" Type="http://schemas.openxmlformats.org/officeDocument/2006/relationships/hyperlink" Target="https://www.nytimes.com/2020/02/10/us/politics/equifax-hack-china.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youtube.com/watch?v=s7wmiS2mSX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Z/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s://en.wikipedia.org/wiki/BIOS" TargetMode="External"/><Relationship Id="rId3" Type="http://schemas.openxmlformats.org/officeDocument/2006/relationships/hyperlink" Target="https://en.wikipedia.org/wiki/Dynamic_random-access_memory" TargetMode="External"/><Relationship Id="rId7" Type="http://schemas.openxmlformats.org/officeDocument/2006/relationships/hyperlink" Target="https://en.wikipedia.org/wiki/Firmware" TargetMode="External"/><Relationship Id="rId12" Type="http://schemas.openxmlformats.org/officeDocument/2006/relationships/hyperlink" Target="https://en.wikipedia.org/wiki/High_fidelity"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Pun" TargetMode="External"/><Relationship Id="rId5" Type="http://schemas.openxmlformats.org/officeDocument/2006/relationships/hyperlink" Target="https://en.wikipedia.org/wiki/Interface_(computer_science)" TargetMode="External"/><Relationship Id="rId10" Type="http://schemas.openxmlformats.org/officeDocument/2006/relationships/hyperlink" Target="https://en.wikipedia.org/wiki/Personal_computer" TargetMode="External"/><Relationship Id="rId4" Type="http://schemas.openxmlformats.org/officeDocument/2006/relationships/hyperlink" Target="https://en.wikipedia.org/wiki/Specification" TargetMode="External"/><Relationship Id="rId9" Type="http://schemas.openxmlformats.org/officeDocument/2006/relationships/hyperlink" Target="https://en.wikipedia.org/wiki/IBM_PC_compatible"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pedia.org/wiki/Unix"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en.wikipedia.org/wiki/Dennis_Ritchie" TargetMode="External"/><Relationship Id="rId4" Type="http://schemas.openxmlformats.org/officeDocument/2006/relationships/hyperlink" Target="https://en.wikipedia.org/wiki/Ken_Thompson"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Overview of OS and software development	</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1</a:t>
            </a:fld>
            <a:endParaRPr lang="en-US"/>
          </a:p>
        </p:txBody>
      </p:sp>
    </p:spTree>
    <p:extLst>
      <p:ext uri="{BB962C8B-B14F-4D97-AF65-F5344CB8AC3E}">
        <p14:creationId xmlns:p14="http://schemas.microsoft.com/office/powerpoint/2010/main" val="307585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Alternative stacks: </a:t>
            </a:r>
          </a:p>
          <a:p>
            <a:r>
              <a:rPr lang="en-CA" b="1" dirty="0"/>
              <a:t>MERN – Replacing Angular with React.js</a:t>
            </a:r>
          </a:p>
          <a:p>
            <a:r>
              <a:rPr lang="en-CA" b="1" dirty="0"/>
              <a:t>MHAN – Replacing Express.js with Hapi.js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Meteor is another stack. https://www.meteor.com/</a:t>
            </a:r>
          </a:p>
          <a:p>
            <a:endParaRPr lang="en-CA" b="0" dirty="0"/>
          </a:p>
          <a:p>
            <a:r>
              <a:rPr lang="en-CA" b="0" dirty="0"/>
              <a:t>See this link for opinion on the Future of traditional stacks (Java, .NET, Python, Groovy and LAMP):</a:t>
            </a:r>
          </a:p>
          <a:p>
            <a:r>
              <a:rPr lang="en-CA" dirty="0"/>
              <a:t>https://www.techmahindra.com/sites/blogs/Why-MEAN-Stack-for-your-next-WebApp.aspx</a:t>
            </a:r>
          </a:p>
          <a:p>
            <a:endParaRPr lang="en-CA" dirty="0"/>
          </a:p>
          <a:p>
            <a:r>
              <a:rPr lang="en-CA" dirty="0"/>
              <a:t>MEAN as been in use since ~2010 and is JavaScript on both front and back ends. MEAN stack supports </a:t>
            </a:r>
            <a:r>
              <a:rPr lang="en-CA" sz="1200" b="0" i="0" kern="1200" dirty="0">
                <a:solidFill>
                  <a:schemeClr val="tx1"/>
                </a:solidFill>
                <a:effectLst/>
                <a:latin typeface="+mn-lt"/>
                <a:ea typeface="+mn-ea"/>
                <a:cs typeface="+mn-cs"/>
              </a:rPr>
              <a:t>single-page application (SPA) is a website that re-renders its content in response to navigation actions (e.g. clicking a link) </a:t>
            </a:r>
            <a:r>
              <a:rPr lang="en-CA" sz="1200" b="1" i="0" kern="1200" dirty="0">
                <a:solidFill>
                  <a:schemeClr val="tx1"/>
                </a:solidFill>
                <a:effectLst/>
                <a:latin typeface="+mn-lt"/>
                <a:ea typeface="+mn-ea"/>
                <a:cs typeface="+mn-cs"/>
              </a:rPr>
              <a:t>without making a request to the server to fetch new HTML. These web apps can be very responsive to user input.</a:t>
            </a:r>
            <a:br>
              <a:rPr lang="en-CA" sz="1200" b="1"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Origin of the term: https://www.mongodb.com/blog/post/the-mean-stack-mongodb-expressjs-angularjs-and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https://www.mongodb.com/blog/post/the-modern-application-stack-part-1-introducing-the-mean-stack</a:t>
            </a:r>
            <a:endParaRPr lang="en-CA" b="0" dirty="0"/>
          </a:p>
          <a:p>
            <a:endParaRPr lang="en-CA" dirty="0"/>
          </a:p>
          <a:p>
            <a:r>
              <a:rPr lang="en-CA" dirty="0"/>
              <a:t>LAMP stack apps tend to be traditional multi-page sites where the user facing frontend content is formatted on the back end by CMS (content management systems) such as Drupal, </a:t>
            </a:r>
            <a:r>
              <a:rPr lang="en-CA" dirty="0" err="1"/>
              <a:t>Wordpress</a:t>
            </a:r>
            <a:endParaRPr lang="en-CA" dirty="0"/>
          </a:p>
          <a:p>
            <a:r>
              <a:rPr lang="en-CA" dirty="0"/>
              <a:t>Both MEAN and LAMP are collections of Open Source projects</a:t>
            </a:r>
          </a:p>
          <a:p>
            <a:endParaRPr lang="en-CA" dirty="0"/>
          </a:p>
          <a:p>
            <a:pPr marL="0" indent="0">
              <a:buNone/>
            </a:pPr>
            <a:r>
              <a:rPr lang="en-CA" dirty="0"/>
              <a:t>		</a:t>
            </a:r>
            <a:r>
              <a:rPr lang="en-CA" u="sng" dirty="0"/>
              <a:t>MEAN Stack</a:t>
            </a:r>
            <a:r>
              <a:rPr lang="en-CA" dirty="0"/>
              <a:t>		</a:t>
            </a:r>
            <a:r>
              <a:rPr lang="en-CA" u="sng" dirty="0"/>
              <a:t>LAMP Stack</a:t>
            </a:r>
          </a:p>
          <a:p>
            <a:pPr marL="0" indent="0">
              <a:buNone/>
            </a:pPr>
            <a:r>
              <a:rPr lang="en-CA" dirty="0"/>
              <a:t>Operating System	Cross-platform		Linux OS </a:t>
            </a:r>
            <a:br>
              <a:rPr lang="en-CA" dirty="0"/>
            </a:br>
            <a:r>
              <a:rPr lang="en-CA" dirty="0"/>
              <a:t>		but mostly Linux 	but Apache, MySQL, Php, Python all run cross platform</a:t>
            </a:r>
          </a:p>
          <a:p>
            <a:pPr marL="0" indent="0">
              <a:buNone/>
            </a:pPr>
            <a:endParaRPr lang="en-CA" dirty="0"/>
          </a:p>
          <a:p>
            <a:pPr marL="0" indent="0">
              <a:buNone/>
            </a:pPr>
            <a:r>
              <a:rPr lang="en-CA" dirty="0"/>
              <a:t>Database		MongoDB, No-SQL	MySQL, the first open source database</a:t>
            </a:r>
            <a:br>
              <a:rPr lang="en-CA" dirty="0"/>
            </a:br>
            <a:r>
              <a:rPr lang="en-CA" dirty="0"/>
              <a:t>		a ‘non-relational’ database	a ‘relational’ database using SQL</a:t>
            </a:r>
          </a:p>
          <a:p>
            <a:pPr marL="0" indent="0">
              <a:buNone/>
            </a:pPr>
            <a:r>
              <a:rPr lang="en-CA" dirty="0"/>
              <a:t>		good for documents	good for business transactions and traditional data</a:t>
            </a:r>
          </a:p>
          <a:p>
            <a:pPr marL="0" indent="0">
              <a:buNone/>
            </a:pPr>
            <a:endParaRPr lang="en-CA" dirty="0"/>
          </a:p>
          <a:p>
            <a:pPr marL="0" indent="0">
              <a:buNone/>
            </a:pPr>
            <a:r>
              <a:rPr lang="en-CA" dirty="0"/>
              <a:t>Programming Language(s)	JavaScript, back &amp; frontend	Frontend:HTML5 &amp; JavaScript  </a:t>
            </a:r>
            <a:r>
              <a:rPr lang="en-CA" dirty="0" err="1"/>
              <a:t>Backend:PHP</a:t>
            </a:r>
            <a:r>
              <a:rPr lang="en-CA" dirty="0"/>
              <a:t>/Python	</a:t>
            </a:r>
          </a:p>
          <a:p>
            <a:pPr marL="0" indent="0">
              <a:buNone/>
            </a:pPr>
            <a:endParaRPr lang="en-CA" dirty="0"/>
          </a:p>
          <a:p>
            <a:pPr marL="0" indent="0">
              <a:buNone/>
            </a:pPr>
            <a:r>
              <a:rPr lang="en-CA" dirty="0"/>
              <a:t>Structure	Slower &amp; limited due to its blocking structure	faster &amp; scalable due to its non-blocking structure.</a:t>
            </a:r>
          </a:p>
          <a:p>
            <a:endParaRPr lang="en-CA" dirty="0"/>
          </a:p>
          <a:p>
            <a:r>
              <a:rPr lang="en-CA" dirty="0"/>
              <a:t>https://www.peerbits.com/blog/lamp-stack-vs-mean-stack.html</a:t>
            </a:r>
          </a:p>
          <a:p>
            <a:r>
              <a:rPr lang="en-CA" dirty="0"/>
              <a:t>https://medium.com/@thinkwik/your-a-z-guide-to-mean-stack-development-f52fa987708</a:t>
            </a:r>
          </a:p>
          <a:p>
            <a:r>
              <a:rPr lang="en-CA" dirty="0"/>
              <a:t>https://www.advaiya.com/blog/lamp-stack-vs-mean-stack/</a:t>
            </a:r>
          </a:p>
          <a:p>
            <a:r>
              <a:rPr lang="en-CA" dirty="0"/>
              <a:t>http://www.allaboutweb.biz/a-brief-comparison-between-mean-stack-and-lamp-stack/</a:t>
            </a:r>
          </a:p>
          <a:p>
            <a:r>
              <a:rPr lang="en-CA" dirty="0"/>
              <a:t>https://www.linkedin.com/pulse/lamp-vs-mean-deciding-right-stack-your-startup-robert-roose</a:t>
            </a:r>
          </a:p>
          <a:p>
            <a:endParaRPr lang="en-CA" dirty="0"/>
          </a:p>
          <a:p>
            <a:r>
              <a:rPr lang="en-CA" dirty="0"/>
              <a:t>https://hackernoon.com/mongodb-vs-mysql-comparison-which-database-is-better-e714b699c38b</a:t>
            </a:r>
          </a:p>
          <a:p>
            <a:r>
              <a:rPr lang="en-CA" sz="1200" b="0" i="0" kern="1200" dirty="0">
                <a:solidFill>
                  <a:schemeClr val="tx1"/>
                </a:solidFill>
                <a:effectLst/>
                <a:latin typeface="+mn-lt"/>
                <a:ea typeface="+mn-ea"/>
                <a:cs typeface="+mn-cs"/>
              </a:rPr>
              <a:t>"MySQL is well-recognized for its high performance, flexibility, reliable data protection, high availability, and management ease. Proper data indexing can solve the issue with performance, facilitate interaction and ensure robustness. But if your data is unstructured and complex, or if you can’t pre-define your schema, you’d better opt for MongoDB. And what is more, if you need to handle a large volume of data and store it as documents — MongoDB will help you to meet the challenges."</a:t>
            </a:r>
            <a:endParaRPr lang="en-CA" dirty="0"/>
          </a:p>
          <a:p>
            <a:r>
              <a:rPr lang="en-CA" dirty="0"/>
              <a:t>https://en.wikipedia.org/wiki/MongoDB   https://www.mongodb.com/</a:t>
            </a:r>
          </a:p>
          <a:p>
            <a:r>
              <a:rPr lang="en-CA" dirty="0"/>
              <a:t>https://en.wikipedia.org/wiki/Express.js  http://expressjs.com/</a:t>
            </a:r>
          </a:p>
          <a:p>
            <a:r>
              <a:rPr lang="en-CA" dirty="0"/>
              <a:t>https://en.wikipedia.org/wiki/MEAN_(software_bundle)</a:t>
            </a:r>
          </a:p>
          <a:p>
            <a:r>
              <a:rPr lang="en-CA" dirty="0"/>
              <a:t>https://www.quora.com/What-are-the-pros-and-cons-of-Node-js-versus-Apache-web-server</a:t>
            </a:r>
          </a:p>
          <a:p>
            <a:r>
              <a:rPr lang="en-CA" dirty="0"/>
              <a:t>https://www.lullabot.com/articles/will-javascript-eat-the-monolithic-cms</a:t>
            </a:r>
          </a:p>
          <a:p>
            <a:r>
              <a:rPr lang="en-CA" dirty="0"/>
              <a:t>https://www.nginx.com/blog/nginx-vs-apache-our-view/</a:t>
            </a:r>
          </a:p>
          <a:p>
            <a:r>
              <a:rPr lang="en-CA" dirty="0"/>
              <a:t>https://www.digitalocean.com/community/tutorials/apache-vs-nginx-practical-considerations</a:t>
            </a:r>
          </a:p>
          <a:p>
            <a:endParaRPr lang="en-CA" dirty="0"/>
          </a:p>
          <a:p>
            <a:r>
              <a:rPr lang="en-CA" dirty="0"/>
              <a:t>Why MEAN stack (statistical average? , why not AMEN (so be it, verily, truly, 'amen to that') or MANE (as a homophonic pun on  </a:t>
            </a:r>
            <a:r>
              <a:rPr lang="en-CA" baseline="0" dirty="0">
                <a:latin typeface="Consolas" panose="020B0609020204030204" pitchFamily="49" charset="0"/>
              </a:rPr>
              <a:t>int main {} </a:t>
            </a:r>
            <a:r>
              <a:rPr lang="en-CA" dirty="0"/>
              <a:t>)</a:t>
            </a:r>
          </a:p>
          <a:p>
            <a:endParaRPr lang="en-CA" dirty="0"/>
          </a:p>
          <a:p>
            <a:r>
              <a:rPr lang="en-CA" dirty="0"/>
              <a:t>Shopify powers 1 million merchants and serves 80K requests per second at peak.</a:t>
            </a:r>
          </a:p>
          <a:p>
            <a:r>
              <a:rPr lang="en-CA" dirty="0"/>
              <a:t>https://www.businesswire.com/news/home/20191030005121/en/Powering-1-Million-Merchants-Shopify-Debuts-Global</a:t>
            </a:r>
          </a:p>
          <a:p>
            <a:r>
              <a:rPr lang="en-CA" dirty="0"/>
              <a:t>See Shopify's stack (it's big) https://stackshare.io/shopify/shopify</a:t>
            </a:r>
          </a:p>
          <a:p>
            <a:r>
              <a:rPr lang="en-CA" dirty="0"/>
              <a:t>https://stackshare.io/shopify/e-commerce-at-scale-inside-shopifys-tech-stack</a:t>
            </a:r>
          </a:p>
          <a:p>
            <a:endParaRPr lang="en-CA" dirty="0"/>
          </a:p>
          <a:p>
            <a:r>
              <a:rPr lang="en-CA" dirty="0"/>
              <a:t>Netflix stack – http://highscalability.com/blog/2015/11/9/a-360-degree-view-of-the-entire-netflix-stack.html</a:t>
            </a:r>
          </a:p>
        </p:txBody>
      </p:sp>
      <p:sp>
        <p:nvSpPr>
          <p:cNvPr id="4" name="Slide Number Placeholder 3"/>
          <p:cNvSpPr>
            <a:spLocks noGrp="1"/>
          </p:cNvSpPr>
          <p:nvPr>
            <p:ph type="sldNum" sz="quarter" idx="5"/>
          </p:nvPr>
        </p:nvSpPr>
        <p:spPr/>
        <p:txBody>
          <a:bodyPr/>
          <a:lstStyle/>
          <a:p>
            <a:fld id="{01C9F2AC-98D8-4317-B2FF-F9AFC647C4AC}" type="slidenum">
              <a:rPr lang="en-US" smtClean="0"/>
              <a:t>10</a:t>
            </a:fld>
            <a:endParaRPr lang="en-US"/>
          </a:p>
        </p:txBody>
      </p:sp>
    </p:spTree>
    <p:extLst>
      <p:ext uri="{BB962C8B-B14F-4D97-AF65-F5344CB8AC3E}">
        <p14:creationId xmlns:p14="http://schemas.microsoft.com/office/powerpoint/2010/main" val="1923377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a:t>
            </a:r>
            <a:r>
              <a:rPr lang="en-CA" sz="1200" b="0" i="0" kern="1200" dirty="0">
                <a:solidFill>
                  <a:schemeClr val="tx1"/>
                </a:solidFill>
                <a:effectLst/>
                <a:latin typeface="+mn-lt"/>
                <a:ea typeface="+mn-ea"/>
                <a:cs typeface="+mn-cs"/>
              </a:rPr>
              <a:t>This tutorial walks you through the creation of a web application using the popular MEAN stack."</a:t>
            </a:r>
            <a:br>
              <a:rPr lang="en-CA" sz="1200" b="0" i="0" kern="1200" dirty="0">
                <a:solidFill>
                  <a:schemeClr val="tx1"/>
                </a:solidFill>
                <a:effectLst/>
                <a:latin typeface="+mn-lt"/>
                <a:ea typeface="+mn-ea"/>
                <a:cs typeface="+mn-cs"/>
              </a:rPr>
            </a:br>
            <a:r>
              <a:rPr lang="en-CA" b="0" dirty="0"/>
              <a:t>See https://www.ibm.com/cloud/cloud-foundry </a:t>
            </a:r>
          </a:p>
        </p:txBody>
      </p:sp>
      <p:sp>
        <p:nvSpPr>
          <p:cNvPr id="4" name="Slide Number Placeholder 3"/>
          <p:cNvSpPr>
            <a:spLocks noGrp="1"/>
          </p:cNvSpPr>
          <p:nvPr>
            <p:ph type="sldNum" sz="quarter" idx="5"/>
          </p:nvPr>
        </p:nvSpPr>
        <p:spPr/>
        <p:txBody>
          <a:bodyPr/>
          <a:lstStyle/>
          <a:p>
            <a:fld id="{01C9F2AC-98D8-4317-B2FF-F9AFC647C4AC}" type="slidenum">
              <a:rPr lang="en-US" smtClean="0"/>
              <a:t>11</a:t>
            </a:fld>
            <a:endParaRPr lang="en-US"/>
          </a:p>
        </p:txBody>
      </p:sp>
    </p:spTree>
    <p:extLst>
      <p:ext uri="{BB962C8B-B14F-4D97-AF65-F5344CB8AC3E}">
        <p14:creationId xmlns:p14="http://schemas.microsoft.com/office/powerpoint/2010/main" val="359831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WIMP stack:	Windows Server, IIS = Internet Information Services, MySQL or MS-SQL Server, PHP and/or Python and/or .NET</a:t>
            </a:r>
          </a:p>
          <a:p>
            <a:r>
              <a:rPr lang="en-US" dirty="0"/>
              <a:t>WIMP stack:	uses Apache instead of IIS</a:t>
            </a:r>
          </a:p>
          <a:p>
            <a:endParaRPr lang="en-US" dirty="0"/>
          </a:p>
          <a:p>
            <a:r>
              <a:rPr lang="en-US" dirty="0"/>
              <a:t>The .NET platform can create local standalone applications deployed to a single PC (</a:t>
            </a:r>
            <a:r>
              <a:rPr lang="en-US" i="1" dirty="0"/>
              <a:t>Windows Forms</a:t>
            </a:r>
            <a:r>
              <a:rPr lang="en-US" dirty="0"/>
              <a:t>) although the browser with its JavaScript engine is now the default User Interface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ASP – Active Server Pages aspect of .NET interacts with Microsoft’s web server, IIS - </a:t>
            </a:r>
            <a:r>
              <a:rPr lang="en-CA" dirty="0"/>
              <a:t>Internet Information Services</a:t>
            </a:r>
            <a:r>
              <a:rPr lang="en-US" dirty="0"/>
              <a:t>, to run applications via a client’s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courses using this platform in the School of ICT.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Programs written in any language for .NET Framework execute in a software environment named Common Language Runtime (CLR), an application </a:t>
            </a:r>
            <a:r>
              <a:rPr lang="en-CA" b="1" dirty="0"/>
              <a:t>virtual machine </a:t>
            </a:r>
            <a:r>
              <a:rPr lang="en-CA" dirty="0"/>
              <a:t>that provides services such as security, memory management, and exception handling. This is similar to the Java Virtual Machine concept.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Model-View-Controller (MVC) architectural pattern is commonly used by most object oriented development platforms. MVC separates an application into three main components: the model (data domain), the view (User Interface), and the controller (handle user interaction, work with the model, and ultimately select a view to render that displays UI). This pattern is used in most object oriented development platforms. In theory, the same controller could use a browser/web view, a different view for a local application on a desktop's big screen display, keyboard, and mouse and a different view for a smartphone. The same controller talks to a model where the underlying data store could be changed from a traditional relational DB (e.g. Oracle or IBM's DB2) to a </a:t>
            </a:r>
            <a:r>
              <a:rPr lang="en-CA" dirty="0" err="1"/>
              <a:t>noSQL</a:t>
            </a:r>
            <a:r>
              <a:rPr lang="en-CA" dirty="0"/>
              <a:t> DB (e.g. MongoDB). ADO.NET allows programmers to access data and data services from any type of database. Data stores and SQL access are abstracted away from the application into a data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https://msdn.microsoft.com/en-us/library/dd381412(v=vs.108).aspx  </a:t>
            </a:r>
            <a:r>
              <a:rPr lang="en-CA" b="1" dirty="0"/>
              <a:t>ASP.NET MVC Overview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https://msdn.microsoft.com/en-us/library/ff649643.aspx (identified as "</a:t>
            </a:r>
            <a:r>
              <a:rPr lang="en-CA" dirty="0"/>
              <a:t>Retired Content" but a good explanation of MVC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https://msdn.microsoft.com/en-us/magazine/mt842512.aspx  </a:t>
            </a:r>
            <a:r>
              <a:rPr lang="en-CA" b="1" dirty="0"/>
              <a:t>Simpler ASP.NET MVC Apps with Razor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programming experts know the info here –&gt; https://codeburst.io/how-browsers-work-6350a4234634</a:t>
            </a:r>
          </a:p>
          <a:p>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12</a:t>
            </a:fld>
            <a:endParaRPr lang="en-US"/>
          </a:p>
        </p:txBody>
      </p:sp>
    </p:spTree>
    <p:extLst>
      <p:ext uri="{BB962C8B-B14F-4D97-AF65-F5344CB8AC3E}">
        <p14:creationId xmlns:p14="http://schemas.microsoft.com/office/powerpoint/2010/main" val="56733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Understanding the problem:</a:t>
            </a:r>
          </a:p>
          <a:p>
            <a:r>
              <a:rPr lang="en-CA" dirty="0"/>
              <a:t>	A couple of hunters charter a float plane which takes them, their equipment, and supplies to a remote lake for a week. Seven days later, the plane returns. Upon seeing the hunters' prize of a large moose, the pilot announces, "Listen, My plane cannot take you guys, your gear, </a:t>
            </a:r>
            <a:r>
              <a:rPr lang="en-CA" i="1" dirty="0"/>
              <a:t>and </a:t>
            </a:r>
            <a:r>
              <a:rPr lang="en-CA" dirty="0"/>
              <a:t>your moose. Lose the moose." "Nonsense," says one hunter, "we hunted a moose like this last year, got it on a plane just like this, and took off without a problem."</a:t>
            </a:r>
          </a:p>
          <a:p>
            <a:endParaRPr lang="en-CA" dirty="0"/>
          </a:p>
          <a:p>
            <a:r>
              <a:rPr lang="en-CA" dirty="0"/>
              <a:t>	Against his better judgement, the pilot loads them and their gear WITH the moose; he taxis to the downwind end of the lake, and does manage to take off from the water. But the plane barely clears the tree-line. A little further along, under full power to rise from the lake's valley, they crash into a ridge.</a:t>
            </a:r>
          </a:p>
          <a:p>
            <a:endParaRPr lang="en-CA" dirty="0"/>
          </a:p>
          <a:p>
            <a:r>
              <a:rPr lang="en-CA" dirty="0"/>
              <a:t>	"Where do you suppose we are?" one hunter asks the other.</a:t>
            </a:r>
          </a:p>
          <a:p>
            <a:endParaRPr lang="en-CA" dirty="0"/>
          </a:p>
          <a:p>
            <a:r>
              <a:rPr lang="en-CA" dirty="0"/>
              <a:t>	"Hmmm, about 500 meters short of where we crashed last year."</a:t>
            </a:r>
          </a:p>
          <a:p>
            <a:endParaRPr lang="en-US" dirty="0"/>
          </a:p>
          <a:p>
            <a:r>
              <a:rPr lang="en-US" dirty="0"/>
              <a:t>The hunters did not </a:t>
            </a:r>
            <a:r>
              <a:rPr lang="en-CA" dirty="0"/>
              <a:t>understand the problem.</a:t>
            </a:r>
          </a:p>
          <a:p>
            <a:endParaRPr lang="en-US" dirty="0"/>
          </a:p>
          <a:p>
            <a:r>
              <a:rPr lang="en-US" dirty="0"/>
              <a:t>To quote Homer Simpson: </a:t>
            </a:r>
            <a:r>
              <a:rPr lang="en-US" b="1" dirty="0" err="1"/>
              <a:t>D'oh</a:t>
            </a:r>
            <a:r>
              <a:rPr lang="en-US" b="1" dirty="0"/>
              <a:t>!</a:t>
            </a:r>
            <a:r>
              <a:rPr lang="en-US" dirty="0"/>
              <a:t> This last step is easy to forget and sometimes hard to foresee. If not done well, the fixing and supporting of the last project will slow the current one you are supposed to be working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Accomplishing future maintenance and supporting users is an ongoing and frequently long lived process. That process should be designed into the solution. i.e. </a:t>
            </a:r>
            <a:r>
              <a:rPr lang="en-CA" dirty="0"/>
              <a:t>Don't make the solution the next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25% of software budgets are spent on implementation of new systems. 75% of the money goes to maintenance, (why we need Version Control, see below)</a:t>
            </a:r>
            <a:endParaRPr lang="en-US" dirty="0"/>
          </a:p>
          <a:p>
            <a:endParaRPr lang="en-US" dirty="0"/>
          </a:p>
          <a:p>
            <a:r>
              <a:rPr lang="en-US" dirty="0"/>
              <a:t>There are many ways to describe the SDLC and its stages and phases but they all have the same ideas and sequence. Some methodologies will do these stages once for the entire project’s scope (called Waterfall) and others will do it iteratively for sub-stages of the project (e.g. Agile). There are many other methodologies. </a:t>
            </a:r>
          </a:p>
          <a:p>
            <a:endParaRPr lang="en-US" dirty="0"/>
          </a:p>
          <a:p>
            <a:r>
              <a:rPr lang="en-US" dirty="0"/>
              <a:t>Good IoT systems have maintenance &amp; update of the device firmware designed in. It is not something that can be implemented later.</a:t>
            </a:r>
          </a:p>
          <a:p>
            <a:endParaRPr lang="en-US" dirty="0"/>
          </a:p>
          <a:p>
            <a:r>
              <a:rPr lang="en-US" dirty="0"/>
              <a:t>If it costs $1 to define a requirement at the beginning of the SDLC, it costs $100 – $200 to satisfy the same requirement realized at the </a:t>
            </a:r>
            <a:r>
              <a:rPr lang="en-US" dirty="0" err="1"/>
              <a:t>D'oh</a:t>
            </a:r>
            <a:r>
              <a:rPr lang="en-US" dirty="0"/>
              <a:t> stage of the SDLC.</a:t>
            </a:r>
          </a:p>
          <a:p>
            <a:endParaRPr lang="en-US" dirty="0"/>
          </a:p>
          <a:p>
            <a:r>
              <a:rPr lang="en-US" dirty="0"/>
              <a:t>https://en.wikipedia.org/wiki/D%27oh!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https://en.wikipedia.org/wiki/Systems_development_life_cycle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https://en.wikipedia.org/wiki/Requirements_analysis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165079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SYS466? </a:t>
            </a:r>
            <a:r>
              <a:rPr lang="en-CA" dirty="0"/>
              <a:t>Don’t learn a programming language, solve a problem instead</a:t>
            </a:r>
          </a:p>
          <a:p>
            <a:r>
              <a:rPr lang="en-CA" sz="1200" u="sng" kern="1200" dirty="0">
                <a:solidFill>
                  <a:schemeClr val="tx1"/>
                </a:solidFill>
                <a:effectLst/>
                <a:latin typeface="+mn-lt"/>
                <a:ea typeface="+mn-ea"/>
                <a:cs typeface="+mn-cs"/>
                <a:hlinkClick r:id="rId3"/>
              </a:rPr>
              <a:t>https://medium.com/datadriveninvestor/dont-learn-a-programming-language-solve-a-problem-instead-654f6bbfb573</a:t>
            </a:r>
            <a:endParaRPr lang="en-US" dirty="0"/>
          </a:p>
          <a:p>
            <a:endParaRPr lang="en-US" dirty="0"/>
          </a:p>
          <a:p>
            <a:r>
              <a:rPr lang="en-US" dirty="0"/>
              <a:t>Courses in your program to support the SDLC</a:t>
            </a:r>
          </a:p>
          <a:p>
            <a:r>
              <a:rPr lang="en-US" dirty="0"/>
              <a:t>CPD &amp; CPA</a:t>
            </a:r>
          </a:p>
          <a:p>
            <a:r>
              <a:rPr lang="en-US" dirty="0"/>
              <a:t>https://ict.senecacollege.ca/course/sys366</a:t>
            </a:r>
          </a:p>
          <a:p>
            <a:r>
              <a:rPr lang="en-US" dirty="0"/>
              <a:t>https://ict.senecacollege.ca/course/sys466</a:t>
            </a:r>
          </a:p>
          <a:p>
            <a:r>
              <a:rPr lang="en-US" dirty="0"/>
              <a:t>https://ict.senecacollege.ca/course/prj566</a:t>
            </a:r>
          </a:p>
          <a:p>
            <a:r>
              <a:rPr lang="en-US" dirty="0"/>
              <a:t>https://ict.senecacollege.ca/course/prj666</a:t>
            </a:r>
          </a:p>
          <a:p>
            <a:endParaRPr lang="en-US" dirty="0"/>
          </a:p>
          <a:p>
            <a:r>
              <a:rPr lang="en-US" dirty="0"/>
              <a:t>BSD</a:t>
            </a:r>
          </a:p>
          <a:p>
            <a:r>
              <a:rPr lang="en-US" dirty="0"/>
              <a:t>https://ict.senecacollege.ca/course/bts330</a:t>
            </a:r>
          </a:p>
          <a:p>
            <a:r>
              <a:rPr lang="en-US" dirty="0"/>
              <a:t>https://ict.senecacollege.ca/course/bts430</a:t>
            </a:r>
          </a:p>
          <a:p>
            <a:r>
              <a:rPr lang="en-US" dirty="0"/>
              <a:t>https://ict.senecacollege.ca/course/bts530</a:t>
            </a:r>
          </a:p>
          <a:p>
            <a:r>
              <a:rPr lang="en-US" dirty="0"/>
              <a:t>https://ict.senecacollege.ca/course/bts630</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3660754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The customer needs more throughput and this is what they asked for. Nobody likes admitting they have a problem that they don't know how to solve; thus the client would like you to focus on their solution idea, not belabor their problems. Adding two seats will triple throughput.</a:t>
            </a:r>
          </a:p>
          <a:p>
            <a:pPr marL="228600" indent="-228600">
              <a:buAutoNum type="arabicPeriod"/>
            </a:pPr>
            <a:r>
              <a:rPr lang="en-US" sz="1200" b="1" i="0" kern="1200" dirty="0">
                <a:solidFill>
                  <a:schemeClr val="tx1"/>
                </a:solidFill>
                <a:effectLst/>
                <a:latin typeface="+mn-lt"/>
                <a:ea typeface="+mn-ea"/>
                <a:cs typeface="+mn-cs"/>
              </a:rPr>
              <a:t>It should have a wide scope and improve all branches of the customer's business</a:t>
            </a:r>
          </a:p>
          <a:p>
            <a:pPr marL="228600" indent="-228600">
              <a:buAutoNum type="arabicPeriod"/>
            </a:pPr>
            <a:r>
              <a:rPr lang="en-US" sz="1200" b="1" i="0" kern="1200" dirty="0">
                <a:solidFill>
                  <a:schemeClr val="tx1"/>
                </a:solidFill>
                <a:effectLst/>
                <a:latin typeface="+mn-lt"/>
                <a:ea typeface="+mn-ea"/>
                <a:cs typeface="+mn-cs"/>
              </a:rPr>
              <a:t>OK, if that's the way you want it, we will make sure it supports the branches</a:t>
            </a:r>
          </a:p>
          <a:p>
            <a:pPr marL="228600" indent="-228600">
              <a:buAutoNum type="arabicPeriod"/>
            </a:pPr>
            <a:r>
              <a:rPr lang="en-US" sz="1200" b="1" i="0" kern="1200" dirty="0">
                <a:solidFill>
                  <a:schemeClr val="tx1"/>
                </a:solidFill>
                <a:effectLst/>
                <a:latin typeface="+mn-lt"/>
                <a:ea typeface="+mn-ea"/>
                <a:cs typeface="+mn-cs"/>
              </a:rPr>
              <a:t>You defined a "swing" as two ropes tied to a tree with a plank tied at the other ends. That's what you asked for, that's what you got. And now, you don't like it?  Rotate the tree (or gravity) -90 degrees and it will work the way you want. Doing it over again means it will cost more and take longer but we'll try to reuse some of the code (thereby preserving some of our previous misunderstandings).</a:t>
            </a:r>
          </a:p>
          <a:p>
            <a:pPr marL="228600" indent="-228600">
              <a:buAutoNum type="arabicPeriod"/>
            </a:pPr>
            <a:r>
              <a:rPr lang="en-US" sz="1200" b="1" i="0" kern="1200" dirty="0">
                <a:solidFill>
                  <a:schemeClr val="tx1"/>
                </a:solidFill>
                <a:effectLst/>
                <a:latin typeface="+mn-lt"/>
                <a:ea typeface="+mn-ea"/>
                <a:cs typeface="+mn-cs"/>
              </a:rPr>
              <a:t>We all wish it could be that way: comfortable, surrounded by sweetness and light. The sales people not only wish it, they believe it. Everything is easy for those who are not doing the work of implementing and deploying, </a:t>
            </a:r>
          </a:p>
          <a:p>
            <a:pPr marL="228600" indent="-228600">
              <a:buAutoNum type="arabicPeriod"/>
            </a:pPr>
            <a:r>
              <a:rPr lang="en-US" sz="1200" b="1" i="0" kern="1200" dirty="0">
                <a:solidFill>
                  <a:schemeClr val="tx1"/>
                </a:solidFill>
                <a:effectLst/>
                <a:latin typeface="+mn-lt"/>
                <a:ea typeface="+mn-ea"/>
                <a:cs typeface="+mn-cs"/>
              </a:rPr>
              <a:t>Nobody knew what was going on anyway.</a:t>
            </a:r>
          </a:p>
          <a:p>
            <a:pPr marL="228600" indent="-228600">
              <a:buAutoNum type="arabicPeriod"/>
            </a:pPr>
            <a:r>
              <a:rPr lang="en-US" sz="1200" b="1" i="0" kern="1200" dirty="0">
                <a:solidFill>
                  <a:schemeClr val="tx1"/>
                </a:solidFill>
                <a:effectLst/>
                <a:latin typeface="+mn-lt"/>
                <a:ea typeface="+mn-ea"/>
                <a:cs typeface="+mn-cs"/>
              </a:rPr>
              <a:t>It's the best we could do given the timeframe and resources available. With a few procedural changes, it will work </a:t>
            </a:r>
            <a:r>
              <a:rPr lang="en-US" sz="1200" b="1" i="1" kern="1200" dirty="0">
                <a:solidFill>
                  <a:schemeClr val="tx1"/>
                </a:solidFill>
                <a:effectLst/>
                <a:latin typeface="+mn-lt"/>
                <a:ea typeface="+mn-ea"/>
                <a:cs typeface="+mn-cs"/>
              </a:rPr>
              <a:t>like </a:t>
            </a:r>
            <a:r>
              <a:rPr lang="en-US" sz="1200" b="1" i="0" kern="1200" dirty="0">
                <a:solidFill>
                  <a:schemeClr val="tx1"/>
                </a:solidFill>
                <a:effectLst/>
                <a:latin typeface="+mn-lt"/>
                <a:ea typeface="+mn-ea"/>
                <a:cs typeface="+mn-cs"/>
              </a:rPr>
              <a:t>a swing. </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Instead of "sit on seat and pump legs", "run towards rope, jump and  hold on tightly." User will be swinging in both cases.</a:t>
            </a:r>
          </a:p>
          <a:p>
            <a:pPr marL="228600" indent="-228600">
              <a:buAutoNum type="arabicPeriod"/>
            </a:pPr>
            <a:r>
              <a:rPr lang="en-US" sz="1200" b="1" i="0" kern="1200" dirty="0">
                <a:solidFill>
                  <a:schemeClr val="tx1"/>
                </a:solidFill>
                <a:effectLst/>
                <a:latin typeface="+mn-lt"/>
                <a:ea typeface="+mn-ea"/>
                <a:cs typeface="+mn-cs"/>
              </a:rPr>
              <a:t>A lot of time and materials went into this project and the invoices reflect that.</a:t>
            </a:r>
          </a:p>
          <a:p>
            <a:pPr marL="228600" indent="-228600">
              <a:buAutoNum type="arabicPeriod"/>
            </a:pPr>
            <a:r>
              <a:rPr lang="en-US" sz="1200" b="1" i="0" kern="1200" dirty="0">
                <a:solidFill>
                  <a:schemeClr val="tx1"/>
                </a:solidFill>
                <a:effectLst/>
                <a:latin typeface="+mn-lt"/>
                <a:ea typeface="+mn-ea"/>
                <a:cs typeface="+mn-cs"/>
              </a:rPr>
              <a:t>After looking at the issues log, this seemed the best approach and most merciful solution. </a:t>
            </a:r>
          </a:p>
          <a:p>
            <a:pPr marL="228600" indent="-228600">
              <a:buAutoNum type="arabicPeriod"/>
            </a:pPr>
            <a:r>
              <a:rPr lang="en-US" sz="1200" b="1" i="0" kern="1200" dirty="0">
                <a:solidFill>
                  <a:schemeClr val="tx1"/>
                </a:solidFill>
                <a:effectLst/>
                <a:latin typeface="+mn-lt"/>
                <a:ea typeface="+mn-ea"/>
                <a:cs typeface="+mn-cs"/>
              </a:rPr>
              <a:t>Oh, well. Lesson learned. On to the next project…</a:t>
            </a:r>
          </a:p>
          <a:p>
            <a:pPr marL="228600" indent="-228600">
              <a:buAutoNum type="arabicPeriod"/>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classic original version</a:t>
            </a:r>
            <a:endParaRPr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http://www.projectcartoon.com/cartoon/3</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Expanded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http://www.projectcartoon.com/cartoon/2096040</a:t>
            </a:r>
          </a:p>
          <a:p>
            <a:endParaRPr lang="en-US" sz="1200" b="1" i="0" kern="1200" dirty="0">
              <a:solidFill>
                <a:schemeClr val="tx1"/>
              </a:solidFill>
              <a:effectLst/>
              <a:latin typeface="+mn-lt"/>
              <a:ea typeface="+mn-ea"/>
              <a:cs typeface="+mn-cs"/>
            </a:endParaRPr>
          </a:p>
          <a:p>
            <a:r>
              <a:rPr lang="en-CA" b="1" dirty="0"/>
              <a:t>Software development consulting</a:t>
            </a:r>
          </a:p>
          <a:p>
            <a:r>
              <a:rPr lang="en-CA" b="1" dirty="0"/>
              <a:t>http://www.projectcartoon.com/cartoon/1078</a:t>
            </a:r>
          </a:p>
          <a:p>
            <a:r>
              <a:rPr lang="en-CA" dirty="0"/>
              <a:t>The life cycle of a software development project with a consulting organization.</a:t>
            </a:r>
          </a:p>
          <a:p>
            <a:endParaRPr lang="en-CA"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209893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Version control systems, also called sub-version control or revision control, are integral to building software. They combine a repository of project files with a history of all code changes, making it easy to edit and trace changes over time. Version control helps large projects from spinning out of control by letting individual programmers, writers, or project managers tackle a project from different angles without getting in each other’s way and without doing damage that can’t be undone. </a:t>
            </a:r>
          </a:p>
          <a:p>
            <a:endParaRPr lang="en-US" dirty="0"/>
          </a:p>
          <a:p>
            <a:r>
              <a:rPr lang="en-US" dirty="0"/>
              <a:t>Trunks and branches are part of the same whole.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Trunk contains current, stable code and product.</a:t>
            </a:r>
          </a:p>
          <a:p>
            <a:r>
              <a:rPr lang="en-US" dirty="0"/>
              <a:t>A Branch is eventually merged back into the trunk.</a:t>
            </a:r>
          </a:p>
          <a:p>
            <a:r>
              <a:rPr lang="en-CA" dirty="0"/>
              <a:t>Branch is copy of the trunk plus modifications. Code in a developer's working copy which is being maintained (fixes &amp; mods to current release features) or developed (new release features) can be committed to the branch after unit testing. After branch is fully system tested, it is merged back into trunk where version control system notes all updates that are different from the original trunk creating version history.</a:t>
            </a:r>
          </a:p>
          <a:p>
            <a:endParaRPr lang="en-US" dirty="0"/>
          </a:p>
          <a:p>
            <a:r>
              <a:rPr lang="en-US" dirty="0"/>
              <a:t>By </a:t>
            </a:r>
            <a:r>
              <a:rPr lang="en-US" dirty="0" err="1"/>
              <a:t>Revision_controlled_project_visualization.svg</a:t>
            </a:r>
            <a:r>
              <a:rPr lang="en-US" dirty="0"/>
              <a:t>: *</a:t>
            </a:r>
            <a:r>
              <a:rPr lang="en-US" dirty="0" err="1"/>
              <a:t>Subversion_project_visualization.svg</a:t>
            </a:r>
            <a:r>
              <a:rPr lang="en-US" dirty="0"/>
              <a:t>: Traced by </a:t>
            </a:r>
            <a:r>
              <a:rPr lang="en-US" dirty="0" err="1"/>
              <a:t>User:Stannered</a:t>
            </a:r>
            <a:r>
              <a:rPr lang="en-US" dirty="0"/>
              <a:t>, original by </a:t>
            </a:r>
            <a:r>
              <a:rPr lang="en-US" dirty="0" err="1"/>
              <a:t>en:User:Sami</a:t>
            </a:r>
            <a:r>
              <a:rPr lang="en-US" dirty="0"/>
              <a:t> </a:t>
            </a:r>
            <a:r>
              <a:rPr lang="en-US" dirty="0" err="1"/>
              <a:t>Keroladerivative</a:t>
            </a:r>
            <a:r>
              <a:rPr lang="en-US" dirty="0"/>
              <a:t> work: </a:t>
            </a:r>
            <a:r>
              <a:rPr lang="en-US" dirty="0" err="1"/>
              <a:t>Moxfyre</a:t>
            </a:r>
            <a:r>
              <a:rPr lang="en-US" dirty="0"/>
              <a:t> (talk)derivative work: Echion2 (talk) - </a:t>
            </a:r>
            <a:r>
              <a:rPr lang="en-US" dirty="0" err="1"/>
              <a:t>Revision_controlled_project_visualization.svg</a:t>
            </a:r>
            <a:r>
              <a:rPr lang="en-US" dirty="0"/>
              <a:t>, CC BY-SA 3.0, https://commons.wikimedia.org/w/index.php?curid=9562807</a:t>
            </a: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069143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SVN relies on a </a:t>
            </a:r>
            <a:r>
              <a:rPr lang="en-CA" b="1" dirty="0"/>
              <a:t>centralized</a:t>
            </a:r>
            <a:r>
              <a:rPr lang="en-CA" dirty="0"/>
              <a:t> </a:t>
            </a:r>
            <a:r>
              <a:rPr lang="en-CA" b="1" dirty="0"/>
              <a:t>system for version management. </a:t>
            </a:r>
            <a:r>
              <a:rPr lang="en-CA" b="0" dirty="0"/>
              <a:t>A single server has a </a:t>
            </a:r>
            <a:r>
              <a:rPr lang="en-CA" dirty="0"/>
              <a:t>repository containing modules (a set of related files) organized in a hierarchical directory structure. Programmers using that system should always be connected to the server's repo. A source file is checked out from the repo to a programmer's local working copy. Programmer makes changes locally. You are not the only person working on the project, right? An </a:t>
            </a:r>
            <a:r>
              <a:rPr lang="en-CA" dirty="0" err="1"/>
              <a:t>svn</a:t>
            </a:r>
            <a:r>
              <a:rPr lang="en-CA" dirty="0"/>
              <a:t> update command merges modifications committed by others and synchronizes their changes to your working copy. When you commit (check in) your changes to the repo, a similar process occurs merging your changes and the version numbering is incremented. Conflicting changes are identified in the merging process at both the working copy and repo ends. SVN has a locking option when checking a file out to prevent two users from simultaneously editing the same file at the same time. Locking files reduces complexity of merging and managing code but also reduces flexibility. SVN has "branches" to allow parallel maintenance of the current release and development of the next release but this can add many orders of complexity. There merge updates requiring developers to resolve conflicts manually needing many hours of everyone's time.</a:t>
            </a:r>
          </a:p>
          <a:p>
            <a:endParaRPr lang="en-US" dirty="0"/>
          </a:p>
          <a:p>
            <a:r>
              <a:rPr lang="en-US" dirty="0"/>
              <a:t>https://www.perforce.com/blog/vcs/what-svn</a:t>
            </a:r>
          </a:p>
          <a:p>
            <a:endParaRPr lang="en-US" dirty="0"/>
          </a:p>
        </p:txBody>
      </p:sp>
      <p:sp>
        <p:nvSpPr>
          <p:cNvPr id="4" name="Slide Number Placeholder 3"/>
          <p:cNvSpPr>
            <a:spLocks noGrp="1"/>
          </p:cNvSpPr>
          <p:nvPr>
            <p:ph type="sldNum" sz="quarter" idx="10"/>
          </p:nvPr>
        </p:nvSpPr>
        <p:spPr/>
        <p:txBody>
          <a:bodyPr/>
          <a:lstStyle/>
          <a:p>
            <a:fld id="{01C9F2AC-98D8-4317-B2FF-F9AFC647C4AC}" type="slidenum">
              <a:rPr lang="en-US" smtClean="0"/>
              <a:t>17</a:t>
            </a:fld>
            <a:endParaRPr lang="en-US"/>
          </a:p>
        </p:txBody>
      </p:sp>
    </p:spTree>
    <p:extLst>
      <p:ext uri="{BB962C8B-B14F-4D97-AF65-F5344CB8AC3E}">
        <p14:creationId xmlns:p14="http://schemas.microsoft.com/office/powerpoint/2010/main" val="138424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Linus Torvalds' design of Git used CVS (precursor to SVN) as an example of what </a:t>
            </a:r>
            <a:r>
              <a:rPr lang="en-CA" i="1" dirty="0"/>
              <a:t>not</a:t>
            </a:r>
            <a:r>
              <a:rPr lang="en-CA" dirty="0"/>
              <a:t> to do; he added this advisory: if in doubt, make the opposite decision that CVS did.</a:t>
            </a:r>
            <a:br>
              <a:rPr lang="en-CA" dirty="0"/>
            </a:br>
            <a:r>
              <a:rPr lang="en-CA" dirty="0"/>
              <a:t>Torvalds wrote the initial 1,300 line version Git in 4 days, ran the first merge of multiple branches 11 days later. 11 days after that, Git made 6.7 patches per second to the Linux kernel tree (that is much faster than SVN could do it). 6.5 weeks after that, Git managed the kernel 2.6.12 release. On 21 December 2005, Git version 1.0 was released, 8.5 months after those initial 1,300 lines were written. That is fast for a project of that scope, complexity, and importance.</a:t>
            </a:r>
          </a:p>
          <a:p>
            <a:endParaRPr lang="en-CA" dirty="0"/>
          </a:p>
          <a:p>
            <a:r>
              <a:rPr lang="en-CA" dirty="0"/>
              <a:t>Git runs as a </a:t>
            </a:r>
            <a:r>
              <a:rPr lang="en-CA" b="1" dirty="0"/>
              <a:t>distributed version control system</a:t>
            </a:r>
            <a:r>
              <a:rPr lang="en-CA" dirty="0"/>
              <a:t>. A central repository exists (e.g. at GitHub or Bitbucket) from which a user downloads the entire repo creating a 'fork' which starts as a 'master' branch on their local system. This gives users the entire change history and frees them from needing a constant connection to the server with the central repo. Each user generates their own branches (pulled from their own forked master branch) that are later pushed and merged into the branch master of the central repository creating a release candidate (</a:t>
            </a:r>
            <a:r>
              <a:rPr lang="en-CA" dirty="0" err="1"/>
              <a:t>rc</a:t>
            </a:r>
            <a:r>
              <a:rPr lang="en-CA" dirty="0"/>
              <a:t>). Once the </a:t>
            </a:r>
            <a:r>
              <a:rPr lang="en-CA" dirty="0" err="1"/>
              <a:t>rc</a:t>
            </a:r>
            <a:r>
              <a:rPr lang="en-CA" dirty="0"/>
              <a:t> has been tested and approved, it is pushed to the central repo trunk.</a:t>
            </a:r>
          </a:p>
          <a:p>
            <a:endParaRPr lang="en-CA" dirty="0"/>
          </a:p>
          <a:p>
            <a:pPr lvl="1">
              <a:spcBef>
                <a:spcPts val="0"/>
              </a:spcBef>
              <a:spcAft>
                <a:spcPts val="300"/>
              </a:spcAft>
            </a:pPr>
            <a:r>
              <a:rPr lang="en-CA" dirty="0"/>
              <a:t>support for distributed, non-linear workflows with ensured data integrity.</a:t>
            </a:r>
          </a:p>
          <a:p>
            <a:pPr lvl="1">
              <a:spcBef>
                <a:spcPts val="0"/>
              </a:spcBef>
              <a:spcAft>
                <a:spcPts val="300"/>
              </a:spcAft>
            </a:pPr>
            <a:r>
              <a:rPr lang="en-US" dirty="0"/>
              <a:t>Sophisticated merging of a fork back into the central repo and </a:t>
            </a:r>
            <a:r>
              <a:rPr lang="en-CA" dirty="0"/>
              <a:t>speedy </a:t>
            </a:r>
            <a:r>
              <a:rPr lang="en-US" dirty="0"/>
              <a:t>synchronization with other distributed forks.</a:t>
            </a:r>
          </a:p>
          <a:p>
            <a:endParaRPr lang="en-CA" dirty="0"/>
          </a:p>
          <a:p>
            <a:endParaRPr lang="en-CA" dirty="0"/>
          </a:p>
          <a:p>
            <a:r>
              <a:rPr lang="en-CA" dirty="0"/>
              <a:t>FYI</a:t>
            </a:r>
          </a:p>
          <a:p>
            <a:r>
              <a:rPr lang="en-CA" dirty="0"/>
              <a:t>DevOps "a set of practices intended to reduce the time between committing a change to a system and the change being placed into normal production, while ensuring high quality" (</a:t>
            </a:r>
            <a:r>
              <a:rPr lang="en-CA" i="1" dirty="0"/>
              <a:t>Bass, Weber, Zhu, Liming, 2015). DevOps: A Software Architect's Perspective. </a:t>
            </a:r>
            <a:r>
              <a:rPr lang="en-CA" i="1" dirty="0">
                <a:hlinkClick r:id="rId3" tooltip="International Standard Book Number"/>
              </a:rPr>
              <a:t>ISBN</a:t>
            </a:r>
            <a:r>
              <a:rPr lang="en-CA" i="1" dirty="0"/>
              <a:t> </a:t>
            </a:r>
            <a:r>
              <a:rPr lang="en-CA" i="1" dirty="0">
                <a:hlinkClick r:id="rId4" tooltip="Special:BookSources/978-0134049847"/>
              </a:rPr>
              <a:t>978-0134049847</a:t>
            </a:r>
            <a:r>
              <a:rPr lang="en-CA" i="1" dirty="0"/>
              <a:t>.</a:t>
            </a:r>
            <a:endParaRPr lang="en-CA" dirty="0"/>
          </a:p>
          <a:p>
            <a:r>
              <a:rPr lang="en-CA" dirty="0"/>
              <a:t>DevOps ("development" and "operations") is a software development methodology that combines software development with information technology operations to shorten the systems development life cycle while delivering features, fixes, and updates frequently in close alignment with business objectives. </a:t>
            </a:r>
          </a:p>
          <a:p>
            <a:r>
              <a:rPr lang="en-CA" dirty="0"/>
              <a:t>The term DevOps has been used in multiple contexts and there is no unique definition.</a:t>
            </a:r>
          </a:p>
          <a:p>
            <a:r>
              <a:rPr lang="en-CA" dirty="0"/>
              <a:t>https://en.wikipedia.org/wiki/DevOps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https://aws.amazon.com/devops/what-is-devops/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https://engineering.shopify.com/blogs/engineering/why-shopify-moved-to-the-production-engineering-model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https://www.devopsdays.org/events/2018-toronto/program/john-arthorne/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https://speakerdeck.com/jarthorn/continuous-delivery-at-shopify 	see slide 5 https://speakerdeck.com/jarthorn/continuous-delivery-at-shopify?slide=5</a:t>
            </a:r>
          </a:p>
        </p:txBody>
      </p:sp>
      <p:sp>
        <p:nvSpPr>
          <p:cNvPr id="4" name="Slide Number Placeholder 3"/>
          <p:cNvSpPr>
            <a:spLocks noGrp="1"/>
          </p:cNvSpPr>
          <p:nvPr>
            <p:ph type="sldNum" sz="quarter" idx="10"/>
          </p:nvPr>
        </p:nvSpPr>
        <p:spPr/>
        <p:txBody>
          <a:bodyPr/>
          <a:lstStyle/>
          <a:p>
            <a:fld id="{01C9F2AC-98D8-4317-B2FF-F9AFC647C4AC}" type="slidenum">
              <a:rPr lang="en-US" smtClean="0"/>
              <a:t>18</a:t>
            </a:fld>
            <a:endParaRPr lang="en-US"/>
          </a:p>
        </p:txBody>
      </p:sp>
    </p:spTree>
    <p:extLst>
      <p:ext uri="{BB962C8B-B14F-4D97-AF65-F5344CB8AC3E}">
        <p14:creationId xmlns:p14="http://schemas.microsoft.com/office/powerpoint/2010/main" val="1674119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wired, </a:t>
            </a:r>
            <a:r>
              <a:rPr lang="en-CA"/>
              <a:t>landline, analog</a:t>
            </a:r>
            <a:r>
              <a:rPr lang="en-CA" dirty="0"/>
              <a:t>, pulse dial telephone is forward compatible with a phone system that can connect to a wireless, mobile, digital, tone dial smartphone.</a:t>
            </a:r>
            <a:br>
              <a:rPr lang="en-CA" dirty="0"/>
            </a:br>
            <a:r>
              <a:rPr lang="en-CA" dirty="0"/>
              <a:t>Similarly the smartphone is backward compatible, by virtue of the phone system, with an old landline telephone.</a:t>
            </a:r>
          </a:p>
          <a:p>
            <a:endParaRPr lang="en-CA" dirty="0"/>
          </a:p>
          <a:p>
            <a:r>
              <a:rPr lang="en-CA" dirty="0"/>
              <a:t>Backward compatibility allows for interoperability with an older legacy system, or with input designed for such a system, especially in telecommunications and computing.</a:t>
            </a:r>
          </a:p>
          <a:p>
            <a:r>
              <a:rPr lang="en-US" dirty="0"/>
              <a:t>e</a:t>
            </a:r>
            <a:r>
              <a:rPr lang="en-CA" dirty="0"/>
              <a:t>.g. plug a 50 year old analog rotary (pulse) dial telephone into a land line wall jack…will work if the digital telephone system with tone dialing is still backward compatible. New telephone systems were backward compatible for decades with old equipment, both internally within their own systems as well as at the handset end. But your new VoIP box is not backward compatible with your old dial phone.</a:t>
            </a:r>
          </a:p>
          <a:p>
            <a:r>
              <a:rPr lang="en-US" dirty="0"/>
              <a:t>e</a:t>
            </a:r>
            <a:r>
              <a:rPr lang="en-CA" dirty="0"/>
              <a:t>.g. software that can read old file formats such as early versions of jpeg or PDF files.</a:t>
            </a:r>
          </a:p>
          <a:p>
            <a:r>
              <a:rPr lang="en-US" dirty="0"/>
              <a:t>e</a:t>
            </a:r>
            <a:r>
              <a:rPr lang="en-CA" dirty="0"/>
              <a:t>.g. software that works with old hardware devices </a:t>
            </a:r>
            <a:r>
              <a:rPr lang="en-US" dirty="0"/>
              <a:t>…there is a limit. Are any OS backward compatible with punch card readers or tape drives anymore?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new game controller may be designed to be backward compatible so that older versions of game software and game consoles can be forward compatible.</a:t>
            </a:r>
          </a:p>
          <a:p>
            <a:endParaRPr lang="en-US" dirty="0"/>
          </a:p>
          <a:p>
            <a:r>
              <a:rPr lang="en-US" dirty="0"/>
              <a:t>Forward compatibility can be designed into a standard. ISO standard PDF/A is a future-proof PDF file format. </a:t>
            </a:r>
          </a:p>
          <a:p>
            <a:r>
              <a:rPr lang="en-CA" sz="1200" b="0" i="0" kern="1200" dirty="0">
                <a:solidFill>
                  <a:schemeClr val="tx1"/>
                </a:solidFill>
                <a:effectLst/>
                <a:latin typeface="+mn-lt"/>
                <a:ea typeface="+mn-ea"/>
                <a:cs typeface="+mn-cs"/>
              </a:rPr>
              <a:t>From https://www.pdfa.org/pdfa-faq/</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Will future developments to the PDF/A standard make current PDF/A versions obsolete?</a:t>
            </a:r>
          </a:p>
          <a:p>
            <a:r>
              <a:rPr lang="en-CA" sz="1200" b="0" i="0" kern="1200" dirty="0">
                <a:solidFill>
                  <a:schemeClr val="tx1"/>
                </a:solidFill>
                <a:effectLst/>
                <a:latin typeface="+mn-lt"/>
                <a:ea typeface="+mn-ea"/>
                <a:cs typeface="+mn-cs"/>
              </a:rPr>
              <a:t>The ISO standard requires that future PDF viewing applications must be backward compatible, so that they are capable of correctly displaying older versions of PDF/A.</a:t>
            </a:r>
          </a:p>
          <a:p>
            <a:endParaRPr lang="en-US" dirty="0"/>
          </a:p>
          <a:p>
            <a:r>
              <a:rPr lang="en-US" dirty="0"/>
              <a:t>E.g. HTML tags are meant to be forward compatible. </a:t>
            </a:r>
          </a:p>
          <a:p>
            <a:r>
              <a:rPr lang="en-US" dirty="0"/>
              <a:t>A &lt;P&gt; tag will always mean paragraph tag.</a:t>
            </a:r>
          </a:p>
          <a:p>
            <a:r>
              <a:rPr lang="en-US" dirty="0"/>
              <a:t>&lt;P align=center&gt; </a:t>
            </a:r>
            <a:r>
              <a:rPr lang="en-CA" sz="1200" b="0" i="0" kern="1200" dirty="0">
                <a:solidFill>
                  <a:schemeClr val="tx1"/>
                </a:solidFill>
                <a:effectLst/>
                <a:latin typeface="+mn-lt"/>
                <a:ea typeface="+mn-ea"/>
                <a:cs typeface="+mn-cs"/>
              </a:rPr>
              <a:t>The align </a:t>
            </a:r>
            <a:r>
              <a:rPr lang="en-CA" sz="1200" b="1" i="0" kern="1200" dirty="0">
                <a:solidFill>
                  <a:schemeClr val="tx1"/>
                </a:solidFill>
                <a:effectLst/>
                <a:latin typeface="+mn-lt"/>
                <a:ea typeface="+mn-ea"/>
                <a:cs typeface="+mn-cs"/>
              </a:rPr>
              <a:t>attribute</a:t>
            </a:r>
            <a:r>
              <a:rPr lang="en-CA" sz="1200" b="0" i="0" kern="1200" dirty="0">
                <a:solidFill>
                  <a:schemeClr val="tx1"/>
                </a:solidFill>
                <a:effectLst/>
                <a:latin typeface="+mn-lt"/>
                <a:ea typeface="+mn-ea"/>
                <a:cs typeface="+mn-cs"/>
              </a:rPr>
              <a:t> is not forward compatible with </a:t>
            </a:r>
            <a:r>
              <a:rPr lang="en-CA" sz="1200" b="1" i="0" kern="1200" dirty="0">
                <a:solidFill>
                  <a:schemeClr val="tx1"/>
                </a:solidFill>
                <a:effectLst/>
                <a:latin typeface="+mn-lt"/>
                <a:ea typeface="+mn-ea"/>
                <a:cs typeface="+mn-cs"/>
              </a:rPr>
              <a:t>HTML5</a:t>
            </a:r>
            <a:r>
              <a:rPr lang="en-CA" sz="1200" b="0" i="0" kern="1200" dirty="0">
                <a:solidFill>
                  <a:schemeClr val="tx1"/>
                </a:solidFill>
                <a:effectLst/>
                <a:latin typeface="+mn-lt"/>
                <a:ea typeface="+mn-ea"/>
                <a:cs typeface="+mn-cs"/>
              </a:rPr>
              <a:t>, is </a:t>
            </a:r>
            <a:r>
              <a:rPr lang="en-US" dirty="0"/>
              <a:t>compatible with HTML4, is not backward compatible with very old HTML.</a:t>
            </a:r>
          </a:p>
          <a:p>
            <a:r>
              <a:rPr lang="en-US" dirty="0"/>
              <a:t>Browsers are usually forward and backward compatible:</a:t>
            </a:r>
          </a:p>
          <a:p>
            <a:r>
              <a:rPr lang="en-CA" sz="1200" b="0" i="0" kern="1200" dirty="0">
                <a:solidFill>
                  <a:schemeClr val="tx1"/>
                </a:solidFill>
                <a:effectLst/>
                <a:latin typeface="+mn-lt"/>
                <a:ea typeface="+mn-ea"/>
                <a:cs typeface="+mn-cs"/>
              </a:rPr>
              <a:t>A browser is forward compatible if it will not break when displaying a newer version of HTML, it should gracefully glide over tags and attributes it does not recognize.</a:t>
            </a:r>
          </a:p>
          <a:p>
            <a:r>
              <a:rPr lang="en-CA" sz="1200" b="0" i="0" kern="1200" dirty="0">
                <a:solidFill>
                  <a:schemeClr val="tx1"/>
                </a:solidFill>
                <a:effectLst/>
                <a:latin typeface="+mn-lt"/>
                <a:ea typeface="+mn-ea"/>
                <a:cs typeface="+mn-cs"/>
              </a:rPr>
              <a:t>A browser is backward compatible if it supports all older versions of HTML including deprecated tags.</a:t>
            </a:r>
          </a:p>
          <a:p>
            <a:r>
              <a:rPr lang="en-CA" sz="1200" b="0" i="0" kern="1200" dirty="0">
                <a:solidFill>
                  <a:schemeClr val="tx1"/>
                </a:solidFill>
                <a:effectLst/>
                <a:latin typeface="+mn-lt"/>
                <a:ea typeface="+mn-ea"/>
                <a:cs typeface="+mn-cs"/>
              </a:rPr>
              <a:t>"Deprecated" tags and attributes are those that have been replaced by other, newer, HTML constructs. Deprecated tags are still included in the HTML draft or recommendation but are clearly marked as deprecated. Once deprecated, tags may well become obsolete. The draft "strongly urges" the non-use of deprecated tags. Deprecation is the process of gently moving from old to new standards. Programmers creating new code are expected to avoid using deprecated items and if maintaining old code, to convert deprecated items.</a:t>
            </a:r>
            <a:endParaRPr lang="en-US" sz="1200" b="0" i="0" kern="1200" dirty="0">
              <a:solidFill>
                <a:schemeClr val="tx1"/>
              </a:solidFill>
              <a:effectLst/>
              <a:latin typeface="+mn-lt"/>
              <a:ea typeface="+mn-ea"/>
              <a:cs typeface="+mn-cs"/>
            </a:endParaRPr>
          </a:p>
          <a:p>
            <a:endParaRPr lang="en-US" dirty="0"/>
          </a:p>
          <a:p>
            <a:r>
              <a:rPr lang="en-US" dirty="0"/>
              <a:t>https://simplicable.com/new/backward-compatibility-vs-forward-compatibility</a:t>
            </a:r>
          </a:p>
          <a:p>
            <a:endParaRPr lang="en-US" dirty="0"/>
          </a:p>
          <a:p>
            <a:endParaRPr lang="en-US" dirty="0"/>
          </a:p>
          <a:p>
            <a:r>
              <a:rPr lang="en-US" dirty="0"/>
              <a:t>The</a:t>
            </a:r>
            <a:r>
              <a:rPr lang="en-US" baseline="0" dirty="0"/>
              <a:t> three tier numbering system is a convention adopted by software vendors. The purpose of the numbering system is twofold:</a:t>
            </a:r>
          </a:p>
          <a:p>
            <a:pPr marL="228600" indent="-228600">
              <a:buFont typeface="+mj-lt"/>
              <a:buAutoNum type="arabicPeriod"/>
            </a:pPr>
            <a:r>
              <a:rPr lang="en-US" baseline="0" dirty="0"/>
              <a:t>To communicate the order of the releases so you can track the software’s development over time.</a:t>
            </a:r>
          </a:p>
          <a:p>
            <a:pPr marL="228600" indent="-228600">
              <a:buFont typeface="+mj-lt"/>
              <a:buAutoNum type="arabicPeriod"/>
            </a:pPr>
            <a:r>
              <a:rPr lang="en-US" baseline="0" dirty="0"/>
              <a:t>To communicate clearly the nature and degree of changes in each release.</a:t>
            </a:r>
          </a:p>
          <a:p>
            <a:pPr marL="228600" indent="-228600">
              <a:buFont typeface="+mj-lt"/>
              <a:buAutoNum type="arabicPeriod"/>
            </a:pPr>
            <a:endParaRPr lang="en-US" baseline="0" dirty="0"/>
          </a:p>
          <a:p>
            <a:pPr marL="0" indent="0">
              <a:buFont typeface="+mj-lt"/>
              <a:buNone/>
            </a:pPr>
            <a:r>
              <a:rPr lang="en-US" dirty="0"/>
              <a:t>Release numbers are groups</a:t>
            </a:r>
            <a:r>
              <a:rPr lang="en-US" baseline="0" dirty="0"/>
              <a:t> of numbers separated by dots – the dots are not decimals, merely separators.</a:t>
            </a:r>
          </a:p>
          <a:p>
            <a:pPr marL="0" indent="0">
              <a:buFont typeface="+mj-lt"/>
              <a:buNone/>
            </a:pPr>
            <a:endParaRPr lang="en-US" baseline="0" dirty="0"/>
          </a:p>
          <a:p>
            <a:pPr marL="0" indent="0">
              <a:buFont typeface="+mj-lt"/>
              <a:buNone/>
            </a:pPr>
            <a:r>
              <a:rPr lang="en-US" dirty="0"/>
              <a:t>The</a:t>
            </a:r>
            <a:r>
              <a:rPr lang="en-US" baseline="0" dirty="0"/>
              <a:t> number on the right indicates micro changes to the code base. These are typically bug fixes.</a:t>
            </a:r>
          </a:p>
          <a:p>
            <a:pPr marL="0" indent="0">
              <a:buFont typeface="+mj-lt"/>
              <a:buNone/>
            </a:pPr>
            <a:r>
              <a:rPr lang="en-US" baseline="0" dirty="0"/>
              <a:t>Micro revisions are defined as changes which are forward and backward compatible.</a:t>
            </a:r>
          </a:p>
          <a:p>
            <a:pPr marL="0" indent="0">
              <a:buFont typeface="+mj-lt"/>
              <a:buNone/>
            </a:pPr>
            <a:r>
              <a:rPr lang="en-US" baseline="0" dirty="0"/>
              <a:t>This means that 3.4.2 is backward compatible with 3.4.1. Forward compatibility means that customers who install 3.5.0 should not have any compatibility problems with 3.4.2 clients, except that clients with 3.4.2 will not have the features of the 3.5.0 clients. If there are compatibility issues then it is not a micro change and the minor revision number needs to be incremented.</a:t>
            </a:r>
          </a:p>
          <a:p>
            <a:pPr marL="0" indent="0">
              <a:buFont typeface="+mj-lt"/>
              <a:buNone/>
            </a:pPr>
            <a:endParaRPr lang="en-US" baseline="0" dirty="0"/>
          </a:p>
          <a:p>
            <a:pPr marL="0" indent="0">
              <a:buFont typeface="+mj-lt"/>
              <a:buNone/>
            </a:pPr>
            <a:r>
              <a:rPr lang="en-US" baseline="0" dirty="0"/>
              <a:t>The minor revision number is typically used to introduce new product features of the software. Changes here must be backward compatible, but not forward compatible. For example, clients who upgraded to 3.4.2 will have no compatibility issues with 3.3.0 clients. The 3.4.2 software can read 3.3.0 files, but may silently change the format to something that the 3.3.0 clients can not be able to read in order to gain new features. Thus, minor changes are always backward compatible, but not forward compatible.</a:t>
            </a:r>
          </a:p>
          <a:p>
            <a:pPr marL="0" indent="0">
              <a:buFont typeface="+mj-lt"/>
              <a:buNone/>
            </a:pPr>
            <a:endParaRPr lang="en-US" baseline="0" dirty="0"/>
          </a:p>
          <a:p>
            <a:pPr marL="0" indent="0">
              <a:buFont typeface="+mj-lt"/>
              <a:buNone/>
            </a:pPr>
            <a:r>
              <a:rPr lang="en-US" baseline="0" dirty="0"/>
              <a:t>Major changes mark compatibility boundaries. A new major release will have new feature sets or require hardware changes. Thus, a new major release can be forward and backward </a:t>
            </a:r>
            <a:r>
              <a:rPr lang="en-US" b="1" baseline="0" dirty="0"/>
              <a:t>in</a:t>
            </a:r>
            <a:r>
              <a:rPr lang="en-US" baseline="0" dirty="0"/>
              <a:t>compatible. However, i</a:t>
            </a:r>
            <a:r>
              <a:rPr lang="en-US" sz="1200" dirty="0">
                <a:solidFill>
                  <a:schemeClr val="tx2"/>
                </a:solidFill>
              </a:rPr>
              <a:t>f underlying architecture has not changed, the Major release may retain forward and/or backward compatibility with previous releases. E.g. a new release may occur due to a radical change in the User Interface but be compatible with existing/future hardware, OS, and data file formats. </a:t>
            </a:r>
            <a:r>
              <a:rPr lang="en-US" baseline="0" dirty="0"/>
              <a:t>Clients who upgrade to 3.0.0 from 2.2.2, for example, will have compatibility issues due to reengineered file formats or incompatible hardware. Or, 4.0 clients will have compatibility issues with 3.4.2 clients because of the new hardware or the new way the software works.</a:t>
            </a:r>
          </a:p>
          <a:p>
            <a:pPr marL="0" indent="0">
              <a:buFont typeface="+mj-lt"/>
              <a:buNone/>
            </a:pPr>
            <a:endParaRPr lang="en-US" baseline="0" dirty="0"/>
          </a:p>
          <a:p>
            <a:pPr marL="0" indent="0">
              <a:buFont typeface="+mj-lt"/>
              <a:buNone/>
            </a:pPr>
            <a:r>
              <a:rPr lang="en-US" baseline="0" dirty="0"/>
              <a:t>https://en.wikipedia.org/wiki/Software_versioning</a:t>
            </a:r>
          </a:p>
          <a:p>
            <a:pPr marL="0" indent="0">
              <a:buFont typeface="+mj-lt"/>
              <a:buNone/>
            </a:pPr>
            <a:r>
              <a:rPr lang="en-US" baseline="0" dirty="0"/>
              <a:t>Note: Microsoft uses build numbering; see the wiki article.</a:t>
            </a:r>
          </a:p>
          <a:p>
            <a:pPr marL="0" indent="0">
              <a:buFont typeface="+mj-lt"/>
              <a:buNone/>
            </a:pPr>
            <a:r>
              <a:rPr lang="en-US" baseline="0" dirty="0"/>
              <a:t>https://www.w3.org/People/Bos/DesignGuide/compatibility.html</a:t>
            </a: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53737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1C9F2AC-98D8-4317-B2FF-F9AFC647C4AC}" type="slidenum">
              <a:rPr lang="en-US" smtClean="0"/>
              <a:t>2</a:t>
            </a:fld>
            <a:endParaRPr lang="en-US"/>
          </a:p>
        </p:txBody>
      </p:sp>
    </p:spTree>
    <p:extLst>
      <p:ext uri="{BB962C8B-B14F-4D97-AF65-F5344CB8AC3E}">
        <p14:creationId xmlns:p14="http://schemas.microsoft.com/office/powerpoint/2010/main" val="1483749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https://en.wikipedia.org/wiki/Software_release_life_cycle</a:t>
            </a:r>
          </a:p>
          <a:p>
            <a:r>
              <a:rPr lang="en-US" dirty="0"/>
              <a:t>This</a:t>
            </a:r>
            <a:r>
              <a:rPr lang="en-US" baseline="0" dirty="0"/>
              <a:t> slide indicates a typical revision schedule for software</a:t>
            </a:r>
          </a:p>
          <a:p>
            <a:endParaRPr lang="en-US" baseline="0" dirty="0"/>
          </a:p>
          <a:p>
            <a:r>
              <a:rPr lang="en-US" baseline="0" dirty="0"/>
              <a:t>In the development stage, only a two numbering system is used: 0.1, 0.2, etc. Each number indicates a new build of the software. </a:t>
            </a:r>
          </a:p>
          <a:p>
            <a:endParaRPr lang="en-US" baseline="0" dirty="0"/>
          </a:p>
          <a:p>
            <a:r>
              <a:rPr lang="en-US" baseline="0" dirty="0"/>
              <a:t>When the software project is complete, the numbering of 1.0 is given, and the word Alpha is appended. This means that the software is not stable and has major bugs, preventing some of its features from working. The Alpha number is increased to indicate revisions in the code – usually bug fixes which improve functionality or performance.</a:t>
            </a:r>
          </a:p>
          <a:p>
            <a:endParaRPr lang="en-US" baseline="0" dirty="0"/>
          </a:p>
          <a:p>
            <a:r>
              <a:rPr lang="en-US" baseline="0" dirty="0"/>
              <a:t>After the major bugs have been fixed and the software is stable, the Beta phase is commenced. Notice that the numbering is still 1.0 throughout this timeframe.</a:t>
            </a:r>
          </a:p>
          <a:p>
            <a:endParaRPr lang="en-US" baseline="0" dirty="0"/>
          </a:p>
          <a:p>
            <a:r>
              <a:rPr lang="en-US" baseline="0" dirty="0"/>
              <a:t>When all of the known bugs have been dealt with and the software now performs as expected, the Release Candidate phase is begun. This phase provides an opportunity for selected public members to download the software and try it out. During this phase, bugs are usually discovered as well as compatibility issues due to specific system configurations. This gives software developers a method to test the software in a real world environment, but without the pressure of officially launching the software. During this phase changes are made to fix configuration issues and bugs.</a:t>
            </a:r>
          </a:p>
          <a:p>
            <a:endParaRPr lang="en-US" baseline="0" dirty="0"/>
          </a:p>
          <a:p>
            <a:r>
              <a:rPr lang="en-US" baseline="0" dirty="0"/>
              <a:t>When the software is really for public release and announced as a finished product, it is given the numbering of 1.0.0 (typically the last number if it is a 0 is not written, i.e. 1.0)</a:t>
            </a:r>
          </a:p>
          <a:p>
            <a:endParaRPr lang="en-US" baseline="0" dirty="0"/>
          </a:p>
          <a:p>
            <a:r>
              <a:rPr lang="en-US" baseline="0" dirty="0"/>
              <a:t>1.0.2 – announces bug fixes from 1.0.1 and is backward compatible with 1.0.1 and forward compatible with 1.1.0.</a:t>
            </a:r>
          </a:p>
          <a:p>
            <a:endParaRPr lang="en-US" baseline="0" dirty="0"/>
          </a:p>
          <a:p>
            <a:r>
              <a:rPr lang="en-US" baseline="0" dirty="0"/>
              <a:t>1.1.1 – is backward compatible with 1.1.0, but is not forward compatible with 1.2.0 because of new features or formats.</a:t>
            </a:r>
          </a:p>
          <a:p>
            <a:endParaRPr lang="en-US" baseline="0" dirty="0"/>
          </a:p>
          <a:p>
            <a:r>
              <a:rPr lang="en-US" baseline="0" dirty="0"/>
              <a:t>2.0 – is not backward compatible with 1.2.1, and will not be compatible with 2.1, when it is developed.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170994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https://xkcd.com/2261/</a:t>
            </a:r>
            <a:endParaRPr lang="en-CA" dirty="0"/>
          </a:p>
          <a:p>
            <a:endParaRPr lang="en-US" dirty="0"/>
          </a:p>
          <a:p>
            <a:r>
              <a:rPr lang="en-US" dirty="0"/>
              <a:t>What happens when you don't keep your patches up to date? </a:t>
            </a:r>
          </a:p>
          <a:p>
            <a:r>
              <a:rPr lang="en-US" dirty="0"/>
              <a:t>Google: Equifax data breach, UN breach, …a lot of breaches.</a:t>
            </a:r>
          </a:p>
          <a:p>
            <a:r>
              <a:rPr lang="en-US" dirty="0"/>
              <a:t>In the case of Equifax, attacked by </a:t>
            </a:r>
            <a:r>
              <a:rPr lang="en-CA" sz="1200" b="0" i="0" kern="1200" dirty="0">
                <a:solidFill>
                  <a:schemeClr val="tx1"/>
                </a:solidFill>
                <a:effectLst/>
                <a:latin typeface="+mn-lt"/>
                <a:ea typeface="+mn-ea"/>
                <a:cs typeface="+mn-cs"/>
              </a:rPr>
              <a:t> four members of China’s People’s Liberation Army (</a:t>
            </a:r>
            <a:r>
              <a:rPr lang="en-CA" dirty="0">
                <a:hlinkClick r:id="rId4"/>
              </a:rPr>
              <a:t>https://www.nytimes.com/2020/02/10/us/politics/equifax-hack-china.html</a:t>
            </a:r>
            <a:r>
              <a:rPr lang="en-CA" sz="1200" b="0" i="0" kern="1200" dirty="0">
                <a:solidFill>
                  <a:schemeClr val="tx1"/>
                </a:solidFill>
                <a:effectLst/>
                <a:latin typeface="+mn-lt"/>
                <a:ea typeface="+mn-ea"/>
                <a:cs typeface="+mn-cs"/>
              </a:rPr>
              <a:t>)</a:t>
            </a:r>
            <a:endParaRPr lang="en-US" dirty="0"/>
          </a:p>
          <a:p>
            <a:r>
              <a:rPr lang="en-CA" sz="1200" b="0" i="0" kern="1200" dirty="0">
                <a:solidFill>
                  <a:schemeClr val="tx1"/>
                </a:solidFill>
                <a:effectLst/>
                <a:latin typeface="+mn-lt"/>
                <a:ea typeface="+mn-ea"/>
                <a:cs typeface="+mn-cs"/>
              </a:rPr>
              <a:t>The Struts framework is designed to help developers create Java web applications that utilize a MVC architecture.</a:t>
            </a:r>
            <a:endParaRPr lang="en-US" dirty="0"/>
          </a:p>
          <a:p>
            <a:r>
              <a:rPr lang="en-US" dirty="0"/>
              <a:t>https://www.synopsys.com/blogs/software-security/what-caused-equifax-breach/</a:t>
            </a:r>
            <a:br>
              <a:rPr lang="en-US" dirty="0"/>
            </a:br>
            <a:r>
              <a:rPr lang="en-US" dirty="0"/>
              <a:t>"</a:t>
            </a:r>
            <a:r>
              <a:rPr lang="en-CA" sz="1200" b="0" i="0" kern="1200" dirty="0">
                <a:solidFill>
                  <a:schemeClr val="tx1"/>
                </a:solidFill>
                <a:effectLst/>
                <a:latin typeface="+mn-lt"/>
                <a:ea typeface="+mn-ea"/>
                <a:cs typeface="+mn-cs"/>
              </a:rPr>
              <a:t>Most bug fixes … require downloading and installing a patch, possibly rebooting a machine, and being done with it. The fix here, by contrast, typically requires each Web app that was developed with a vulnerable version of Apache Struts to be recompiled using a patched version.“ Equifax probably did not have a complete inventory of the open source components in use in their applications. Therefore, it’s likely that in March, when the vulnerability was disclosed, they didn’t even know they were at risk.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a:t>
            </a:r>
            <a:r>
              <a:rPr lang="en-CA" sz="1200" b="0" i="0" u="none" strike="noStrike" kern="1200" baseline="0" dirty="0">
                <a:solidFill>
                  <a:schemeClr val="tx1"/>
                </a:solidFill>
                <a:latin typeface="+mn-lt"/>
                <a:ea typeface="+mn-ea"/>
                <a:cs typeface="+mn-cs"/>
              </a:rPr>
              <a:t>The company relied upon a single individual to manually implement its patching process across its entire network. This individual had no way to know where vulnerable software in need of patching was being run on Equifax’s systems." </a:t>
            </a:r>
            <a:r>
              <a:rPr lang="en-CA" sz="1200" kern="1200" dirty="0">
                <a:solidFill>
                  <a:schemeClr val="tx1"/>
                </a:solidFill>
                <a:latin typeface="+mn-lt"/>
                <a:ea typeface="+mn-ea"/>
                <a:cs typeface="+mn-cs"/>
              </a:rPr>
              <a:t>http://securities.stanford.edu/filings-documents/1063/EI00_15/2019128_r01x_17CV03463.pdf</a:t>
            </a:r>
            <a:endParaRPr lang="en-US" dirty="0"/>
          </a:p>
          <a:p>
            <a:endParaRPr lang="en-US" dirty="0"/>
          </a:p>
          <a:p>
            <a:r>
              <a:rPr lang="en-US" dirty="0"/>
              <a:t>https://techbeacon.com/security/why-equifax-breach-should-never-have-happened</a:t>
            </a:r>
          </a:p>
          <a:p>
            <a:r>
              <a:rPr lang="en-US" dirty="0"/>
              <a:t>https://www.nytimes.com/2020/02/10/opinion/equifax-breach-china-hacking.html</a:t>
            </a:r>
          </a:p>
          <a:p>
            <a:endParaRPr lang="en-US" dirty="0"/>
          </a:p>
          <a:p>
            <a:r>
              <a:rPr lang="en-CA" dirty="0">
                <a:hlinkClick r:id="rId5"/>
              </a:rPr>
              <a:t>https://struts.apache.org/birdseye.html</a:t>
            </a:r>
            <a:endParaRPr lang="en-US" dirty="0"/>
          </a:p>
          <a:p>
            <a:r>
              <a:rPr lang="en-CA" dirty="0"/>
              <a:t>Apache Struts 2 had a web application server vulnerability. A patch was issued March 6, 2017 and Apache notified users such as Equifax. </a:t>
            </a:r>
          </a:p>
          <a:p>
            <a:r>
              <a:rPr lang="en-CA" dirty="0"/>
              <a:t>Affected Software Struts 2.1.2 to    2.3.33, 	Struts 2.5  to	Struts 2.5.12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Recommendation Upgrade to Struts 2.3.34 or 	Struts 2.5.13</a:t>
            </a:r>
          </a:p>
          <a:p>
            <a:endParaRPr lang="en-CA" dirty="0"/>
          </a:p>
          <a:p>
            <a:r>
              <a:rPr lang="en-US" dirty="0"/>
              <a:t>https://cwiki.apache.org/confluence/display/WW/S2-052</a:t>
            </a:r>
          </a:p>
          <a:p>
            <a:r>
              <a:rPr lang="en-US" dirty="0"/>
              <a:t>https://nvd.nist.gov/vuln/detail/CVE-2017-5638</a:t>
            </a:r>
          </a:p>
          <a:p>
            <a:r>
              <a:rPr lang="en-US" dirty="0"/>
              <a:t>https://www.synopsys.com/blogs/software-security/equifax-apache-struts-cve-2017-5638-vulnerability/</a:t>
            </a:r>
          </a:p>
          <a:p>
            <a:r>
              <a:rPr lang="en-US" dirty="0"/>
              <a:t>https://blogs.apache.org/foundation/entry/apache-struts-statement-on-Equifax</a:t>
            </a:r>
          </a:p>
          <a:p>
            <a:r>
              <a:rPr lang="en-US" dirty="0"/>
              <a:t>https://www.wired.com/story/equifax-breach-no-excuse/</a:t>
            </a:r>
          </a:p>
          <a:p>
            <a:r>
              <a:rPr lang="en-US" dirty="0"/>
              <a:t>https://www.cnbc.com/2019/02/13/equifax-mystery-where-is-the-data.html</a:t>
            </a:r>
          </a:p>
          <a:p>
            <a:endParaRPr lang="en-US" dirty="0"/>
          </a:p>
          <a:p>
            <a:r>
              <a:rPr lang="en-US" dirty="0"/>
              <a:t>A newer problem as of 2018-06-05:</a:t>
            </a:r>
          </a:p>
          <a:p>
            <a:r>
              <a:rPr lang="en-CA" dirty="0"/>
              <a:t>Apache Struts versions 2.3 to 2.3.34 and 2.5 to 2.5.16 suffer from possible Remote Code Execution.</a:t>
            </a:r>
          </a:p>
          <a:p>
            <a:r>
              <a:rPr lang="en-CA" dirty="0"/>
              <a:t>Upgrade to Struts 2.3.35 or Struts 2.5.17</a:t>
            </a:r>
            <a:endParaRPr lang="en-US" dirty="0"/>
          </a:p>
          <a:p>
            <a:r>
              <a:rPr lang="en-US" dirty="0"/>
              <a:t>http://cve.mitre.org/cgi-bin/cvename.cgi?name=CVE-2018-11776</a:t>
            </a:r>
          </a:p>
          <a:p>
            <a:r>
              <a:rPr lang="en-US" dirty="0"/>
              <a:t>https://cwiki.apache.org/confluence/display/WW/S2-057</a:t>
            </a:r>
          </a:p>
          <a:p>
            <a:endParaRPr lang="en-US" dirty="0"/>
          </a:p>
          <a:p>
            <a:r>
              <a:rPr lang="en-US" dirty="0"/>
              <a:t>Unless you really NEED a new major release, wait for others to find the bugs and vulnerabilities.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78100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server environments AKA </a:t>
            </a:r>
            <a:r>
              <a:rPr lang="en-CA" b="1" dirty="0"/>
              <a:t>Deployment environments</a:t>
            </a:r>
          </a:p>
          <a:p>
            <a:r>
              <a:rPr lang="en-US" dirty="0"/>
              <a:t>https://en.wikipedia.org/wiki/Deployment_environment</a:t>
            </a:r>
          </a:p>
          <a:p>
            <a:endParaRPr lang="en-US" dirty="0"/>
          </a:p>
          <a:p>
            <a:r>
              <a:rPr lang="en-CA" dirty="0"/>
              <a:t>Environment/Tier Name 		Description </a:t>
            </a:r>
          </a:p>
          <a:p>
            <a:r>
              <a:rPr lang="en-CA" dirty="0"/>
              <a:t>Local 			Developer's desktop/workstation for coding, e.g. using Visual Studio IDE. This is the ONLY place source code is written.</a:t>
            </a:r>
          </a:p>
          <a:p>
            <a:r>
              <a:rPr lang="en-CA" dirty="0"/>
              <a:t>Development			Development server with sample database and other software services. where unit testing of changed program is performed by the developer.</a:t>
            </a:r>
          </a:p>
          <a:p>
            <a:r>
              <a:rPr lang="en-CA" dirty="0"/>
              <a:t>Integration 			System build. For developer testing of side effects of program change in context of existing system, and for technical system testing.</a:t>
            </a:r>
          </a:p>
          <a:p>
            <a:r>
              <a:rPr lang="en-CA" dirty="0"/>
              <a:t>Test/QA/Internal Acceptance 		business system testing. Quality assurance team make sure that the new code will not have any impact on the existing functionality and they test major functionalities of the system 			once after deploying the new code in their respective environment(e.g. QA environment) </a:t>
            </a:r>
          </a:p>
          <a:p>
            <a:r>
              <a:rPr lang="en-CA" dirty="0"/>
              <a:t>Stage/Pre-production</a:t>
            </a:r>
            <a:br>
              <a:rPr lang="en-CA" dirty="0"/>
            </a:br>
            <a:r>
              <a:rPr lang="en-CA" dirty="0"/>
              <a:t>/External-Client Acceptance 		User Acceptance Testing (UAT) in a mirror of production environment with proposed changes. Also used for user education and training.</a:t>
            </a:r>
          </a:p>
          <a:p>
            <a:r>
              <a:rPr lang="en-CA" dirty="0"/>
              <a:t>Production/Live 		Serves end-users/clients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Hypervisors are sometimes used to host these four separate servers on the same hardware. Movement of files and data between the virtual servers is done at server hardware speed (instead of competing for bandwidth on a real network linking separate server hardware).</a:t>
            </a:r>
          </a:p>
        </p:txBody>
      </p:sp>
      <p:sp>
        <p:nvSpPr>
          <p:cNvPr id="4" name="Slide Number Placeholder 3"/>
          <p:cNvSpPr>
            <a:spLocks noGrp="1"/>
          </p:cNvSpPr>
          <p:nvPr>
            <p:ph type="sldNum" sz="quarter" idx="10"/>
          </p:nvPr>
        </p:nvSpPr>
        <p:spPr/>
        <p:txBody>
          <a:bodyPr/>
          <a:lstStyle/>
          <a:p>
            <a:fld id="{01C9F2AC-98D8-4317-B2FF-F9AFC647C4AC}" type="slidenum">
              <a:rPr lang="en-US" smtClean="0"/>
              <a:t>22</a:t>
            </a:fld>
            <a:endParaRPr lang="en-US"/>
          </a:p>
        </p:txBody>
      </p:sp>
    </p:spTree>
    <p:extLst>
      <p:ext uri="{BB962C8B-B14F-4D97-AF65-F5344CB8AC3E}">
        <p14:creationId xmlns:p14="http://schemas.microsoft.com/office/powerpoint/2010/main" val="1204902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authority = user can change source code, compile,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authority = user can compile promoted source code,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 = user can do only what application software allows. Alteration of data in DB tables strictly controlled; i.e. other than by applications. E.g. SQL </a:t>
            </a:r>
            <a:r>
              <a:rPr lang="en-CA" dirty="0"/>
              <a:t>CREATE and DROP to create and </a:t>
            </a:r>
            <a:r>
              <a:rPr lang="en-CA" b="0" dirty="0"/>
              <a:t>delete </a:t>
            </a:r>
            <a:r>
              <a:rPr lang="en-CA" dirty="0"/>
              <a:t>tables. </a:t>
            </a:r>
            <a:r>
              <a:rPr lang="en-US" dirty="0"/>
              <a:t>INSERT, UPDATE or DELETE data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ONLY authority = user cannot run programs or change data. Can only run Queries to analyze data. Can inspect properties of objects and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C9F2AC-98D8-4317-B2FF-F9AFC647C4AC}" type="slidenum">
              <a:rPr lang="en-US" smtClean="0"/>
              <a:t>23</a:t>
            </a:fld>
            <a:endParaRPr lang="en-US"/>
          </a:p>
        </p:txBody>
      </p:sp>
    </p:spTree>
    <p:extLst>
      <p:ext uri="{BB962C8B-B14F-4D97-AF65-F5344CB8AC3E}">
        <p14:creationId xmlns:p14="http://schemas.microsoft.com/office/powerpoint/2010/main" val="368126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rc</a:t>
            </a:r>
            <a:r>
              <a:rPr lang="en-CA" dirty="0"/>
              <a:t> = Release Candidate</a:t>
            </a:r>
            <a:br>
              <a:rPr lang="en-CA" dirty="0"/>
            </a:br>
            <a:r>
              <a:rPr lang="en-CA" dirty="0"/>
              <a:t>UAT = User Acceptance Testing</a:t>
            </a:r>
          </a:p>
          <a:p>
            <a:endParaRPr lang="en-CA" dirty="0"/>
          </a:p>
          <a:p>
            <a:r>
              <a:rPr lang="en-CA" dirty="0"/>
              <a:t>How to maintain history of source code, files, and documents? The traditional approach is shown in this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CA" dirty="0"/>
              <a:t>he programmer "</a:t>
            </a:r>
            <a:r>
              <a:rPr lang="en-CA" b="1" dirty="0"/>
              <a:t>checks out</a:t>
            </a:r>
            <a:r>
              <a:rPr lang="en-CA" dirty="0"/>
              <a:t>" a file/program source from the Production level to a Development system, changes are made to the </a:t>
            </a:r>
            <a:r>
              <a:rPr lang="en-CA" b="1" dirty="0"/>
              <a:t>working copy </a:t>
            </a:r>
            <a:r>
              <a:rPr lang="en-CA" dirty="0"/>
              <a:t>and unit tested, then the file/program source is "</a:t>
            </a:r>
            <a:r>
              <a:rPr lang="en-CA" b="1" dirty="0"/>
              <a:t>checked in</a:t>
            </a:r>
            <a:r>
              <a:rPr lang="en-CA" dirty="0"/>
              <a:t>" to the branch at </a:t>
            </a:r>
            <a:r>
              <a:rPr lang="en-US" sz="1200" dirty="0"/>
              <a:t>Integration &amp; Testing. System testing is done and file/program source is </a:t>
            </a:r>
            <a:r>
              <a:rPr lang="en-US" sz="1200" b="1" dirty="0"/>
              <a:t>promoted</a:t>
            </a:r>
            <a:r>
              <a:rPr lang="en-US" sz="1200" dirty="0"/>
              <a:t> to the next level, Staging, where the version number is incremented and a release candidate is created. After UAT, the </a:t>
            </a:r>
            <a:r>
              <a:rPr lang="en-US" sz="1200" dirty="0" err="1"/>
              <a:t>rc</a:t>
            </a:r>
            <a:r>
              <a:rPr lang="en-US" sz="1200" dirty="0"/>
              <a:t> is </a:t>
            </a:r>
            <a:r>
              <a:rPr lang="en-US" sz="1200" b="1" dirty="0"/>
              <a:t>released to Production </a:t>
            </a:r>
            <a:r>
              <a:rPr lang="en-US" sz="1200" dirty="0"/>
              <a:t>and becomes the current version. Note that source is checked out from the next highest level so all in-progress changes are preserved. </a:t>
            </a:r>
            <a:r>
              <a:rPr lang="en-US" sz="1200" b="1" dirty="0"/>
              <a:t>Changes are made ONLY in the working copy at the Development level.</a:t>
            </a:r>
            <a:endParaRPr lang="en-CA" sz="1200" b="1"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r>
              <a:rPr lang="en-CA" dirty="0" err="1"/>
              <a:t>ug</a:t>
            </a:r>
            <a:r>
              <a:rPr lang="en-CA" dirty="0"/>
              <a:t> fixes to current version (1.0.</a:t>
            </a:r>
            <a:r>
              <a:rPr lang="en-CA" b="1" u="sng" dirty="0"/>
              <a:t>n</a:t>
            </a:r>
            <a:r>
              <a:rPr lang="en-CA" dirty="0"/>
              <a:t>) are in </a:t>
            </a:r>
            <a:r>
              <a:rPr lang="en-CA" dirty="0" err="1"/>
              <a:t>progess</a:t>
            </a:r>
            <a:r>
              <a:rPr lang="en-CA" dirty="0"/>
              <a:t> with feature enhancement (1.</a:t>
            </a:r>
            <a:r>
              <a:rPr lang="en-CA" b="1" u="sng" dirty="0"/>
              <a:t>n</a:t>
            </a:r>
            <a:r>
              <a:rPr lang="en-CA" dirty="0"/>
              <a:t>.0) in progress with major application architecture changes (</a:t>
            </a:r>
            <a:r>
              <a:rPr lang="en-CA" b="1" u="sng" dirty="0"/>
              <a:t>n</a:t>
            </a:r>
            <a:r>
              <a:rPr lang="en-CA" dirty="0"/>
              <a:t>.0.0)</a:t>
            </a:r>
          </a:p>
          <a:p>
            <a:r>
              <a:rPr lang="en-CA" dirty="0"/>
              <a:t>https://dltj.org/article/software-development-practice/</a:t>
            </a:r>
          </a:p>
          <a:p>
            <a:endParaRPr lang="en-CA" dirty="0"/>
          </a:p>
          <a:p>
            <a:r>
              <a:rPr lang="en-CA" dirty="0"/>
              <a:t>History: RCS to CVS to SVN to Git</a:t>
            </a:r>
          </a:p>
          <a:p>
            <a:r>
              <a:rPr lang="en-CA" dirty="0"/>
              <a:t>RCS was developed to version individual files in a single project on a single server.</a:t>
            </a:r>
          </a:p>
          <a:p>
            <a:pPr marL="171450" indent="-171450">
              <a:buFont typeface="Arial" panose="020B0604020202020204" pitchFamily="34" charset="0"/>
              <a:buChar char="•"/>
            </a:pPr>
            <a:r>
              <a:rPr lang="en-CA" dirty="0"/>
              <a:t>Like individual short stories that you can check out of a library and modify. There is only ONE copy of the short story leant to one programmer.</a:t>
            </a:r>
          </a:p>
          <a:p>
            <a:pPr marL="628650" lvl="1" indent="-171450">
              <a:buFont typeface="Arial" panose="020B0604020202020204" pitchFamily="34" charset="0"/>
              <a:buChar char="•"/>
            </a:pPr>
            <a:r>
              <a:rPr lang="en-US" dirty="0"/>
              <a:t>B</a:t>
            </a:r>
            <a:r>
              <a:rPr lang="en-CA" dirty="0" err="1"/>
              <a:t>ig</a:t>
            </a:r>
            <a:r>
              <a:rPr lang="en-CA" dirty="0"/>
              <a:t> problems if those short stories are actually related chapters in a novel.</a:t>
            </a:r>
          </a:p>
          <a:p>
            <a:pPr marL="171450" indent="-171450">
              <a:buFont typeface="Arial" panose="020B0604020202020204" pitchFamily="34" charset="0"/>
              <a:buChar char="•"/>
            </a:pPr>
            <a:r>
              <a:rPr lang="en-CA" dirty="0"/>
              <a:t>Strict file locking and mandatory check out</a:t>
            </a:r>
          </a:p>
          <a:p>
            <a:pPr marL="171450" indent="-171450">
              <a:buFont typeface="Arial" panose="020B0604020202020204" pitchFamily="34" charset="0"/>
              <a:buChar char="•"/>
            </a:pPr>
            <a:r>
              <a:rPr lang="en-CA" dirty="0"/>
              <a:t>No central repository. Original source code location is the repository. A working directory is used for changes in progress.</a:t>
            </a:r>
          </a:p>
          <a:p>
            <a:pPr marL="171450" indent="-171450">
              <a:buFont typeface="Arial" panose="020B0604020202020204" pitchFamily="34" charset="0"/>
              <a:buChar char="•"/>
            </a:pPr>
            <a:r>
              <a:rPr lang="en-US" dirty="0"/>
              <a:t>O</a:t>
            </a:r>
            <a:r>
              <a:rPr lang="en-CA" dirty="0"/>
              <a:t>K when all development is done on the production server (not at good idea anymore).</a:t>
            </a:r>
          </a:p>
          <a:p>
            <a:pPr marL="171450" indent="-171450">
              <a:buFont typeface="Arial" panose="020B0604020202020204" pitchFamily="34" charset="0"/>
              <a:buChar char="•"/>
            </a:pPr>
            <a:r>
              <a:rPr lang="en-CA" dirty="0"/>
              <a:t>Serial, sequential and hierarchical program changes: </a:t>
            </a:r>
          </a:p>
          <a:p>
            <a:pPr marL="628650" lvl="1" indent="-171450">
              <a:buFont typeface="Arial" panose="020B0604020202020204" pitchFamily="34" charset="0"/>
              <a:buChar char="•"/>
            </a:pPr>
            <a:r>
              <a:rPr lang="en-CA" dirty="0"/>
              <a:t>bug fix 1 must be checked in and committed before bug fix 2.</a:t>
            </a:r>
          </a:p>
          <a:p>
            <a:pPr marL="628650" lvl="1" indent="-171450">
              <a:buFont typeface="Arial" panose="020B0604020202020204" pitchFamily="34" charset="0"/>
              <a:buChar char="•"/>
            </a:pPr>
            <a:r>
              <a:rPr lang="en-US" dirty="0"/>
              <a:t>Version</a:t>
            </a:r>
            <a:r>
              <a:rPr lang="en-CA" dirty="0"/>
              <a:t> 2 must be checked in and committed before Version 3</a:t>
            </a:r>
          </a:p>
          <a:p>
            <a:endParaRPr lang="en-CA" dirty="0"/>
          </a:p>
          <a:p>
            <a:r>
              <a:rPr lang="en-CA" dirty="0"/>
              <a:t>CVS tracks versions of your project. Can handle multiple projects</a:t>
            </a:r>
          </a:p>
          <a:p>
            <a:pPr marL="171450" indent="-171450">
              <a:buFont typeface="Arial" panose="020B0604020202020204" pitchFamily="34" charset="0"/>
              <a:buChar char="•"/>
            </a:pPr>
            <a:r>
              <a:rPr lang="en-CA" dirty="0"/>
              <a:t>Like individual short stories that you can check out of a library and modify but with multiple copies of the same story</a:t>
            </a:r>
          </a:p>
          <a:p>
            <a:pPr marL="171450" indent="-171450">
              <a:buFont typeface="Arial" panose="020B0604020202020204" pitchFamily="34" charset="0"/>
              <a:buChar char="•"/>
            </a:pPr>
            <a:r>
              <a:rPr lang="en-CA" dirty="0"/>
              <a:t>CONCURRENT Version System was build on top of RCS</a:t>
            </a:r>
          </a:p>
          <a:p>
            <a:pPr marL="628650" lvl="1" indent="-171450">
              <a:buFont typeface="Arial" panose="020B0604020202020204" pitchFamily="34" charset="0"/>
              <a:buChar char="•"/>
            </a:pPr>
            <a:r>
              <a:rPr lang="en-US" dirty="0"/>
              <a:t>A</a:t>
            </a:r>
            <a:r>
              <a:rPr lang="en-CA" dirty="0" err="1"/>
              <a:t>llows</a:t>
            </a:r>
            <a:r>
              <a:rPr lang="en-CA" dirty="0"/>
              <a:t> multiple bug fixes or version enhancements to be developed in parallel and merged later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indent="-171450">
              <a:buFont typeface="Arial" panose="020B0604020202020204" pitchFamily="34" charset="0"/>
              <a:buChar char="•"/>
            </a:pPr>
            <a:r>
              <a:rPr lang="en-CA" dirty="0"/>
              <a:t>Added a central repository separate from source code libraries that RCS did not have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sequential and hierarchical program changes with </a:t>
            </a:r>
            <a:r>
              <a:rPr lang="en-US" dirty="0"/>
              <a:t>ability to merge separate changes that have occurred in parallel (thus the name Concurrent)</a:t>
            </a:r>
          </a:p>
          <a:p>
            <a:pPr marL="628650" lvl="1" indent="-171450">
              <a:buFont typeface="Arial" panose="020B0604020202020204" pitchFamily="34" charset="0"/>
              <a:buChar char="•"/>
            </a:pPr>
            <a:r>
              <a:rPr lang="en-CA" dirty="0"/>
              <a:t>Several developers may work on the same project concurrently, each one editing files within their own "working copy" of the project, and sending (or </a:t>
            </a:r>
            <a:r>
              <a:rPr lang="en-CA" i="1" dirty="0"/>
              <a:t>checking in</a:t>
            </a:r>
            <a:r>
              <a:rPr lang="en-CA" dirty="0"/>
              <a:t>) their modifications to the server. To avoid conflicts, the server only accepts changes made to the most recent version of a file. Developers are therefore expected to keep their working copy up-to-date by incorporating other people's changes on a regular basis. </a:t>
            </a:r>
          </a:p>
          <a:p>
            <a:pPr marL="171450" indent="-171450">
              <a:buFont typeface="Arial" panose="020B0604020202020204" pitchFamily="34" charset="0"/>
              <a:buChar char="•"/>
            </a:pPr>
            <a:r>
              <a:rPr lang="en-CA" dirty="0"/>
              <a:t>CVS assigns sequential version numbers (1.1, 1.2, 1.3, ...) to each file.</a:t>
            </a:r>
          </a:p>
          <a:p>
            <a:pPr marL="171450" indent="-171450">
              <a:buFont typeface="Arial" panose="020B0604020202020204" pitchFamily="34" charset="0"/>
              <a:buChar char="•"/>
            </a:pPr>
            <a:r>
              <a:rPr lang="en-CA" dirty="0"/>
              <a:t>easily check out only a subset of the repository.</a:t>
            </a:r>
          </a:p>
          <a:p>
            <a:pPr marL="171450" indent="-171450">
              <a:buFont typeface="Arial" panose="020B0604020202020204" pitchFamily="34" charset="0"/>
              <a:buChar char="•"/>
            </a:pPr>
            <a:r>
              <a:rPr lang="en-CA" dirty="0"/>
              <a:t>CVS lets you expand version numbers into each file when checking it out, making it easy to identify which version a file is without reference to the repository it came from.</a:t>
            </a:r>
          </a:p>
          <a:p>
            <a:pPr marL="171450" indent="-171450">
              <a:buFont typeface="Arial" panose="020B0604020202020204" pitchFamily="34" charset="0"/>
              <a:buChar char="•"/>
            </a:pPr>
            <a:r>
              <a:rPr lang="en-CA" dirty="0"/>
              <a:t>convenient when the repository is a collection of largely unrelated files, need to track changes on individual files</a:t>
            </a:r>
          </a:p>
          <a:p>
            <a:pPr marL="0" indent="0">
              <a:buFont typeface="Arial" panose="020B0604020202020204" pitchFamily="34" charset="0"/>
              <a:buNone/>
            </a:pPr>
            <a:r>
              <a:rPr lang="en-US" dirty="0"/>
              <a:t>S</a:t>
            </a:r>
            <a:r>
              <a:rPr lang="en-CA" dirty="0"/>
              <a:t>VN</a:t>
            </a:r>
          </a:p>
          <a:p>
            <a:pPr marL="171450" indent="-171450">
              <a:buFont typeface="Arial" panose="020B0604020202020204" pitchFamily="34" charset="0"/>
              <a:buChar char="•"/>
            </a:pPr>
            <a:r>
              <a:rPr lang="en-CA" dirty="0"/>
              <a:t>It’s like a library where you get to change and add chapters in books.</a:t>
            </a:r>
          </a:p>
          <a:p>
            <a:pPr marL="171450" indent="-171450">
              <a:buFont typeface="Arial" panose="020B0604020202020204" pitchFamily="34" charset="0"/>
              <a:buChar char="•"/>
            </a:pPr>
            <a:r>
              <a:rPr lang="en-US" dirty="0"/>
              <a:t>M</a:t>
            </a:r>
            <a:r>
              <a:rPr lang="en-CA" dirty="0"/>
              <a:t>ore comprehensive in scope and function than CVS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dependent on a central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Atomic commit: a set of interrelated changes can be applied affecting multiple files. E.g. changes to </a:t>
            </a:r>
            <a:r>
              <a:rPr lang="en-CA" dirty="0" err="1"/>
              <a:t>ProgramX</a:t>
            </a:r>
            <a:r>
              <a:rPr lang="en-CA" dirty="0"/>
              <a:t> require concurrent changes to file/</a:t>
            </a:r>
            <a:r>
              <a:rPr lang="en-CA" dirty="0" err="1"/>
              <a:t>tableY</a:t>
            </a:r>
            <a:r>
              <a:rPr lang="en-CA" dirty="0"/>
              <a:t> (e.g. add a data field or column)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t>
            </a:r>
            <a:r>
              <a:rPr lang="en-CA" dirty="0" err="1"/>
              <a:t>etter</a:t>
            </a:r>
            <a:r>
              <a:rPr lang="en-CA" dirty="0"/>
              <a:t> collision management with merging multiple versions of a single source 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an improvement on CVS</a:t>
            </a:r>
          </a:p>
          <a:p>
            <a:pPr marL="171450" indent="-171450">
              <a:buFont typeface="Arial" panose="020B0604020202020204" pitchFamily="34" charset="0"/>
              <a:buChar char="•"/>
            </a:pPr>
            <a:r>
              <a:rPr lang="en-CA" dirty="0"/>
              <a:t>revision numbers are sequential across the entire repository; a given number applies to the entire repository, not just a single file</a:t>
            </a:r>
          </a:p>
          <a:p>
            <a:pPr marL="171450" indent="-171450">
              <a:buFont typeface="Arial" panose="020B0604020202020204" pitchFamily="34" charset="0"/>
              <a:buChar char="•"/>
            </a:pPr>
            <a:r>
              <a:rPr lang="en-CA" dirty="0"/>
              <a:t>Used when many source files used to build a single program or library; need a coherent history for the project as a whole.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a:t>
            </a:r>
            <a:r>
              <a:rPr lang="en-CA" dirty="0"/>
              <a:t>it is distributed source control, GitHub is the platform for Git providing management and collaboration.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It’s like a library where you get to change and add to the library: short stories, chapters in books, books.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can be multiple versions of the project on standalone machines – no need for a central server…so where does the code </a:t>
            </a:r>
            <a:r>
              <a:rPr lang="en-CA" dirty="0" err="1"/>
              <a:t>comefrom</a:t>
            </a:r>
            <a:r>
              <a:rPr lang="en-CA"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a:t>
            </a:r>
            <a:r>
              <a:rPr lang="en-CA" dirty="0" err="1"/>
              <a:t>itHub</a:t>
            </a:r>
            <a:r>
              <a:rPr lang="en-CA" dirty="0"/>
              <a:t> is the central place to share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Disparate changes are easily merged. Has tools for managing possibly conflicting changes from multiple developers</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https://subversion.apache.org/quick-start</a:t>
            </a:r>
          </a:p>
          <a:p>
            <a:pPr marL="0" indent="0">
              <a:buFont typeface="Arial" panose="020B0604020202020204" pitchFamily="34" charset="0"/>
              <a:buNone/>
            </a:pPr>
            <a:r>
              <a:rPr lang="en-CA" dirty="0"/>
              <a:t>https://blog.codecentric.de/en/2016/11/a-short-history-in-version-control-systems-rcs-clearcase-svn-git/</a:t>
            </a:r>
          </a:p>
          <a:p>
            <a:pPr marL="0" indent="0">
              <a:buFont typeface="Arial" panose="020B0604020202020204" pitchFamily="34" charset="0"/>
              <a:buNone/>
            </a:pPr>
            <a:r>
              <a:rPr lang="en-CA" dirty="0"/>
              <a:t>https://dzone.com/articles/version-control-git-vs-svn</a:t>
            </a:r>
          </a:p>
          <a:p>
            <a:r>
              <a:rPr lang="en-CA" dirty="0"/>
              <a:t>https://biz30.timedoctor.com/git-mecurial-and-cvs-comparison-of-svn-software/</a:t>
            </a:r>
          </a:p>
          <a:p>
            <a:r>
              <a:rPr lang="en-CA" dirty="0"/>
              <a:t>https://betterexplained.com/articles/a-visual-guide-to-version-control/</a:t>
            </a:r>
          </a:p>
          <a:p>
            <a:r>
              <a:rPr lang="en-CA" dirty="0"/>
              <a:t>https://betterexplained.com/articles/intro-to-distributed-version-control-illustrated/</a:t>
            </a:r>
          </a:p>
          <a:p>
            <a:r>
              <a:rPr lang="en-CA" dirty="0"/>
              <a:t>https://en.wikipedia.org/wiki/Software_configuration_management</a:t>
            </a:r>
          </a:p>
          <a:p>
            <a:r>
              <a:rPr lang="en-CA" dirty="0"/>
              <a:t>https://en.wikipedia.org/wiki/Version_control</a:t>
            </a:r>
          </a:p>
          <a:p>
            <a:r>
              <a:rPr lang="en-CA" dirty="0"/>
              <a:t>https://en.wikipedia.org/wiki/Revision_Control_System</a:t>
            </a:r>
          </a:p>
          <a:p>
            <a:r>
              <a:rPr lang="en-CA" dirty="0"/>
              <a:t>https://en.wikipedia.org/wiki/Concurrent_Versions_System</a:t>
            </a:r>
          </a:p>
          <a:p>
            <a:r>
              <a:rPr lang="en-CA" dirty="0"/>
              <a:t>https://en.wikipedia.org/wiki/Apache_Subversion</a:t>
            </a:r>
          </a:p>
          <a:p>
            <a:endParaRPr lang="en-CA" dirty="0"/>
          </a:p>
          <a:p>
            <a:r>
              <a:rPr lang="en-CA" dirty="0"/>
              <a:t>https://en.wikipedia.org/wiki/Capability_Maturity_Model</a:t>
            </a:r>
          </a:p>
          <a:p>
            <a:r>
              <a:rPr lang="en-CA" dirty="0"/>
              <a:t>https://en.wikipedia.org/wiki/Capability_Immaturity_Model</a:t>
            </a:r>
          </a:p>
          <a:p>
            <a:r>
              <a:rPr lang="en-CA" dirty="0"/>
              <a:t>http://zo-d.com/blog/Project_Management_-_Immaturity_Model_v3.pdf</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24</a:t>
            </a:fld>
            <a:endParaRPr lang="en-US"/>
          </a:p>
        </p:txBody>
      </p:sp>
    </p:spTree>
    <p:extLst>
      <p:ext uri="{BB962C8B-B14F-4D97-AF65-F5344CB8AC3E}">
        <p14:creationId xmlns:p14="http://schemas.microsoft.com/office/powerpoint/2010/main" val="1474668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call a developer who doesn't comment code? </a:t>
            </a:r>
            <a:br>
              <a:rPr lang="en-US" dirty="0"/>
            </a:br>
            <a:r>
              <a:rPr lang="en-US" dirty="0"/>
              <a:t>A developer.</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Practice software versioning by writing a program in stages, building up its functionality.</a:t>
            </a:r>
          </a:p>
          <a:p>
            <a:r>
              <a:rPr lang="en-CA" sz="1200" kern="1200" dirty="0">
                <a:solidFill>
                  <a:schemeClr val="tx1"/>
                </a:solidFill>
                <a:effectLst/>
                <a:latin typeface="+mn-lt"/>
                <a:ea typeface="+mn-ea"/>
                <a:cs typeface="+mn-cs"/>
              </a:rPr>
              <a:t>Write the comments first!</a:t>
            </a:r>
          </a:p>
          <a:p>
            <a:r>
              <a:rPr lang="en-CA" sz="1200" kern="1200" dirty="0">
                <a:solidFill>
                  <a:schemeClr val="tx1"/>
                </a:solidFill>
                <a:effectLst/>
                <a:latin typeface="+mn-lt"/>
                <a:ea typeface="+mn-ea"/>
                <a:cs typeface="+mn-cs"/>
              </a:rPr>
              <a:t>satisfy the mythical DOWIM compiler (DO What I Mean -- compiler ignores the code and compiles your comments)</a:t>
            </a:r>
          </a:p>
          <a:p>
            <a:r>
              <a:rPr lang="en-CA" sz="1200" kern="1200" dirty="0">
                <a:solidFill>
                  <a:schemeClr val="tx1"/>
                </a:solidFill>
                <a:effectLst/>
                <a:latin typeface="+mn-lt"/>
                <a:ea typeface="+mn-ea"/>
                <a:cs typeface="+mn-cs"/>
              </a:rPr>
              <a:t>programs do what you code, not what you mean.</a:t>
            </a:r>
          </a:p>
          <a:p>
            <a:r>
              <a:rPr lang="en-CA" sz="1200" kern="1200" dirty="0">
                <a:solidFill>
                  <a:schemeClr val="tx1"/>
                </a:solidFill>
                <a:effectLst/>
                <a:latin typeface="+mn-lt"/>
                <a:ea typeface="+mn-ea"/>
                <a:cs typeface="+mn-cs"/>
              </a:rPr>
              <a:t>what do your comments say the code should do?</a:t>
            </a:r>
          </a:p>
          <a:p>
            <a:r>
              <a:rPr lang="en-CA" sz="1200" kern="1200" dirty="0">
                <a:solidFill>
                  <a:schemeClr val="tx1"/>
                </a:solidFill>
                <a:effectLst/>
                <a:latin typeface="+mn-lt"/>
                <a:ea typeface="+mn-ea"/>
                <a:cs typeface="+mn-cs"/>
              </a:rPr>
              <a:t>You don't have comments? How do you know what you mean?</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If you can't explain it, how can you code it?</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do you eat an elephant? One bite at a time.</a:t>
            </a:r>
          </a:p>
          <a:p>
            <a:r>
              <a:rPr lang="en-US" sz="1200" kern="1200" dirty="0">
                <a:solidFill>
                  <a:schemeClr val="tx1"/>
                </a:solidFill>
                <a:effectLst/>
                <a:latin typeface="+mn-lt"/>
                <a:ea typeface="+mn-ea"/>
                <a:cs typeface="+mn-cs"/>
              </a:rPr>
              <a:t>Break the program into bite-sized chunks that can work on their own or with the previously debugged code. Add one part at a time.</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Debugging: </a:t>
            </a:r>
            <a:r>
              <a:rPr lang="en-US" b="1" dirty="0"/>
              <a:t>Removing the needles from the haystack.</a:t>
            </a:r>
          </a:p>
          <a:p>
            <a:r>
              <a:rPr lang="en-US" b="1" dirty="0"/>
              <a:t>Debugging is like being the both the detective and the perpetrator at the same time.</a:t>
            </a:r>
          </a:p>
          <a:p>
            <a:r>
              <a:rPr lang="en-US" dirty="0"/>
              <a:t>The six stages of debugging</a:t>
            </a:r>
            <a:r>
              <a:rPr lang="en-US"/>
              <a:t>: </a:t>
            </a:r>
            <a:br>
              <a:rPr lang="en-US"/>
            </a:br>
            <a:r>
              <a:rPr lang="en-US"/>
              <a:t>1-</a:t>
            </a:r>
            <a:r>
              <a:rPr lang="en-US" dirty="0"/>
              <a:t>-That can't happen. 2--That doesn't happen on my machine. 3--That shouldn't happen. 4--Why does that happen?  5--Oh, I see. 6--How did that ever work?</a:t>
            </a:r>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Leave the problem alone for a while and come back later. A good night's sleep is often the best help you can give yourself. After midnight, problems can take hours to solve. In the morning, they usually take minutes.</a:t>
            </a:r>
          </a:p>
          <a:p>
            <a:r>
              <a:rPr lang="en-CA" sz="1200" kern="1200" dirty="0">
                <a:solidFill>
                  <a:schemeClr val="tx1"/>
                </a:solidFill>
                <a:effectLst/>
                <a:latin typeface="+mn-lt"/>
                <a:ea typeface="+mn-ea"/>
                <a:cs typeface="+mn-cs"/>
              </a:rPr>
              <a:t>Show a colleague your problem. Another pair of eyes can often spot what you can no longer see. Also, explaining things out loud to someone else can often reveal the problem's cause. (Thinking too much can result in infinite loops.)</a:t>
            </a:r>
          </a:p>
          <a:p>
            <a:r>
              <a:rPr lang="en-US" sz="1200" kern="1200" dirty="0">
                <a:solidFill>
                  <a:schemeClr val="tx1"/>
                </a:solidFill>
                <a:effectLst/>
                <a:latin typeface="+mn-lt"/>
                <a:ea typeface="+mn-ea"/>
                <a:cs typeface="+mn-cs"/>
              </a:rPr>
              <a:t>When testing your logic, make one change at a time and re-test. Making too many changes at once can complicate debugging. When you are all done, re-test everything to make sure a fix did not "unfix" something else.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25186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 program's output was being reviewed by a human, the small differences in capitalization, spacing, and layout would not be a problem. But frequently, our programs are communicating with another program (which is indeed the case on Matrix). For efficient processing, the other program is not going to parse your output to figure out what you mean; the other program expects and looks for data in the expected location; whitespace, punctuation, and context are important things which frame the data exchange. </a:t>
            </a:r>
          </a:p>
        </p:txBody>
      </p:sp>
      <p:sp>
        <p:nvSpPr>
          <p:cNvPr id="4" name="Slide Number Placeholder 3"/>
          <p:cNvSpPr>
            <a:spLocks noGrp="1"/>
          </p:cNvSpPr>
          <p:nvPr>
            <p:ph type="sldNum" sz="quarter" idx="5"/>
          </p:nvPr>
        </p:nvSpPr>
        <p:spPr/>
        <p:txBody>
          <a:bodyPr/>
          <a:lstStyle/>
          <a:p>
            <a:fld id="{01C9F2AC-98D8-4317-B2FF-F9AFC647C4AC}" type="slidenum">
              <a:rPr lang="en-US" smtClean="0"/>
              <a:t>26</a:t>
            </a:fld>
            <a:endParaRPr lang="en-US"/>
          </a:p>
        </p:txBody>
      </p:sp>
    </p:spTree>
    <p:extLst>
      <p:ext uri="{BB962C8B-B14F-4D97-AF65-F5344CB8AC3E}">
        <p14:creationId xmlns:p14="http://schemas.microsoft.com/office/powerpoint/2010/main" val="1764886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5FC648-1F58-4487-94F1-D84682C1775B}" type="slidenum">
              <a:rPr lang="en-US" smtClean="0"/>
              <a:pPr eaLnBrk="1" hangingPunct="1"/>
              <a:t>27</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1200" dirty="0"/>
              <a:t>APIs are the glue between the OS and Apps. Your app wants to prompt the user to open or save a file. The programmer does not want to know how to navigate the storage hardware or the directory tables to hardware addresses or even the dialog box that the user sees. Press Ctrl-O in Word or PowerPoint. Do you want to write that? And do it again for each platform? Not any more. We use APIs. An API is, loosely, a procedure call with parameters. </a:t>
            </a:r>
            <a:r>
              <a:rPr lang="en-US" sz="1200" dirty="0" err="1"/>
              <a:t>E.g.call</a:t>
            </a:r>
            <a:r>
              <a:rPr lang="en-US" sz="1200" dirty="0"/>
              <a:t> </a:t>
            </a:r>
            <a:r>
              <a:rPr lang="en-US" sz="1200" dirty="0" err="1"/>
              <a:t>OpenFile</a:t>
            </a:r>
            <a:r>
              <a:rPr lang="en-US" sz="1200" dirty="0"/>
              <a:t>([path\]</a:t>
            </a:r>
            <a:r>
              <a:rPr lang="en-US" sz="1200" dirty="0" err="1"/>
              <a:t>fileName</a:t>
            </a:r>
            <a:r>
              <a:rPr lang="en-US" sz="1200" dirty="0"/>
              <a:t>, </a:t>
            </a:r>
            <a:r>
              <a:rPr lang="en-US" sz="1200" dirty="0" err="1"/>
              <a:t>fileHandle</a:t>
            </a:r>
            <a:r>
              <a:rPr lang="en-US" sz="1200" dirty="0"/>
              <a:t>). Your program asks the OS for a file by name, the system sends back a “handle” which is an OS reference to that file, now opened and allocated to your program. Your program uses the handle to read and write the file, and finally close it.</a:t>
            </a:r>
          </a:p>
          <a:p>
            <a:pPr eaLnBrk="1" hangingPunct="1">
              <a:lnSpc>
                <a:spcPct val="80000"/>
              </a:lnSpc>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benefit is that a single API makes the applications more “portable”. For example, an application written for a Windows PC, could work on Surface Tablets, Windows Phones (not too many of those), Xbox, and Windows Server. The local implementation of the API will be different depending on the platform, but your program will not know the difference.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disadvantage of this approach is that the APIs must be </a:t>
            </a:r>
            <a:r>
              <a:rPr lang="en-US" sz="1200" b="1" dirty="0"/>
              <a:t>rigidly defined</a:t>
            </a:r>
            <a:r>
              <a:rPr lang="en-US" sz="1200" dirty="0"/>
              <a:t> and adhered to which can limit programming flexibility.</a:t>
            </a:r>
            <a:r>
              <a:rPr lang="en-US" sz="1200" baseline="0" dirty="0"/>
              <a:t> </a:t>
            </a:r>
            <a:r>
              <a:rPr lang="en-US" sz="1200" dirty="0"/>
              <a:t>Advantage is… changes to an OS or hardware can be made without changing the API interface. The OS or hardware can be overhauled and improved without breaking application software because the API remains the same.</a:t>
            </a:r>
          </a:p>
          <a:p>
            <a:pPr eaLnBrk="1" hangingPunct="1">
              <a:lnSpc>
                <a:spcPct val="80000"/>
              </a:lnSpc>
            </a:pPr>
            <a:endParaRPr lang="en-US" sz="1200" dirty="0"/>
          </a:p>
          <a:p>
            <a:pPr eaLnBrk="1" hangingPunct="1">
              <a:lnSpc>
                <a:spcPct val="80000"/>
              </a:lnSpc>
            </a:pPr>
            <a:r>
              <a:rPr lang="en-US" sz="1200" dirty="0"/>
              <a:t>See </a:t>
            </a:r>
            <a:r>
              <a:rPr lang="en-CA" sz="1200" u="sng" kern="1200" dirty="0">
                <a:solidFill>
                  <a:schemeClr val="tx1"/>
                </a:solidFill>
                <a:effectLst/>
                <a:latin typeface="+mn-lt"/>
                <a:ea typeface="+mn-ea"/>
                <a:cs typeface="+mn-cs"/>
                <a:hlinkClick r:id="rId3"/>
              </a:rPr>
              <a:t>https://www.youtube.com/watch?v=s7wmiS2mSXY</a:t>
            </a:r>
            <a:r>
              <a:rPr lang="en-CA" sz="1200" u="sng" kern="1200" dirty="0">
                <a:solidFill>
                  <a:schemeClr val="tx1"/>
                </a:solidFill>
                <a:effectLst/>
                <a:latin typeface="+mn-lt"/>
                <a:ea typeface="+mn-ea"/>
                <a:cs typeface="+mn-cs"/>
              </a:rPr>
              <a:t> </a:t>
            </a:r>
            <a:r>
              <a:rPr lang="en-CA" dirty="0"/>
              <a:t>in this week’s activity.</a:t>
            </a:r>
            <a:endParaRPr lang="en-US" sz="1200" dirty="0"/>
          </a:p>
          <a:p>
            <a:pPr eaLnBrk="1" hangingPunct="1">
              <a:lnSpc>
                <a:spcPct val="80000"/>
              </a:lnSpc>
            </a:pPr>
            <a:endParaRPr lang="en-US" sz="1200" dirty="0"/>
          </a:p>
          <a:p>
            <a:pPr eaLnBrk="1" hangingPunct="1">
              <a:lnSpc>
                <a:spcPct val="80000"/>
              </a:lnSpc>
            </a:pPr>
            <a:endParaRPr lang="en-US" sz="1200" dirty="0"/>
          </a:p>
          <a:p>
            <a:pPr eaLnBrk="1" hangingPunct="1">
              <a:lnSpc>
                <a:spcPct val="80000"/>
              </a:lnSpc>
            </a:pPr>
            <a:endParaRPr lang="en-US" sz="1200" dirty="0"/>
          </a:p>
        </p:txBody>
      </p:sp>
    </p:spTree>
    <p:extLst>
      <p:ext uri="{BB962C8B-B14F-4D97-AF65-F5344CB8AC3E}">
        <p14:creationId xmlns:p14="http://schemas.microsoft.com/office/powerpoint/2010/main" val="716992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1C9F2AC-98D8-4317-B2FF-F9AFC647C4AC}" type="slidenum">
              <a:rPr lang="en-US" smtClean="0"/>
              <a:t>28</a:t>
            </a:fld>
            <a:endParaRPr lang="en-US"/>
          </a:p>
        </p:txBody>
      </p:sp>
    </p:spTree>
    <p:extLst>
      <p:ext uri="{BB962C8B-B14F-4D97-AF65-F5344CB8AC3E}">
        <p14:creationId xmlns:p14="http://schemas.microsoft.com/office/powerpoint/2010/main" val="3475211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XKCD Stack – https://www.xkcd.com/1636/</a:t>
            </a:r>
          </a:p>
          <a:p>
            <a:r>
              <a:rPr lang="en-CA" sz="1200" b="0" i="0" kern="1200" dirty="0">
                <a:solidFill>
                  <a:schemeClr val="tx1"/>
                </a:solidFill>
                <a:effectLst/>
                <a:latin typeface="+mn-lt"/>
                <a:ea typeface="+mn-ea"/>
                <a:cs typeface="+mn-cs"/>
              </a:rPr>
              <a:t>This site requires Sun Java 6.0.0.1 (32-bit) or higher. You have Macromedia Java 7.3.8.1¾ (48-bit). Click here [link to java.com main page] to download an installer which will run fine but not really change anything.</a:t>
            </a:r>
            <a:endParaRPr lang="en-CA" dirty="0"/>
          </a:p>
          <a:p>
            <a:r>
              <a:rPr lang="en-CA" dirty="0"/>
              <a:t>https://www.explainxkcd.com/wiki/index.php/1636:_XKCD_Stack</a:t>
            </a:r>
          </a:p>
          <a:p>
            <a:endParaRPr lang="en-CA" dirty="0"/>
          </a:p>
          <a:p>
            <a:r>
              <a:rPr lang="en-CA" sz="1200" b="0" i="0" kern="1200" dirty="0">
                <a:solidFill>
                  <a:schemeClr val="tx1"/>
                </a:solidFill>
                <a:effectLst/>
                <a:latin typeface="+mn-lt"/>
                <a:ea typeface="+mn-ea"/>
                <a:cs typeface="+mn-cs"/>
              </a:rPr>
              <a:t>The Modern Tech Stack – https://www.xkcd.com/2166/</a:t>
            </a:r>
            <a:br>
              <a:rPr lang="en-CA" sz="1200" b="0" i="0" kern="1200" dirty="0">
                <a:solidFill>
                  <a:schemeClr val="tx1"/>
                </a:solidFill>
                <a:effectLst/>
                <a:latin typeface="+mn-lt"/>
                <a:ea typeface="+mn-ea"/>
                <a:cs typeface="+mn-cs"/>
              </a:rPr>
            </a:br>
            <a:r>
              <a:rPr lang="en-CA" sz="1200" b="0" i="0" kern="1200" dirty="0" err="1">
                <a:solidFill>
                  <a:schemeClr val="tx1"/>
                </a:solidFill>
                <a:effectLst/>
                <a:latin typeface="+mn-lt"/>
                <a:ea typeface="+mn-ea"/>
                <a:cs typeface="+mn-cs"/>
              </a:rPr>
              <a:t>Gotta</a:t>
            </a:r>
            <a:r>
              <a:rPr lang="en-CA" sz="1200" b="0" i="0" kern="1200" dirty="0">
                <a:solidFill>
                  <a:schemeClr val="tx1"/>
                </a:solidFill>
                <a:effectLst/>
                <a:latin typeface="+mn-lt"/>
                <a:ea typeface="+mn-ea"/>
                <a:cs typeface="+mn-cs"/>
              </a:rPr>
              <a:t> feel kind of bad for nation-state hackers who spend years implanting and cultivating some hardware exploit, only to discover the entire target database is already exposed to anyone with a web browser.</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https://www.explainxkcd.com/wiki/index.php/2166</a:t>
            </a:r>
            <a:r>
              <a:rPr lang="en-CA"/>
              <a:t>:_Stack</a:t>
            </a:r>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29</a:t>
            </a:fld>
            <a:endParaRPr lang="en-US"/>
          </a:p>
        </p:txBody>
      </p:sp>
    </p:spTree>
    <p:extLst>
      <p:ext uri="{BB962C8B-B14F-4D97-AF65-F5344CB8AC3E}">
        <p14:creationId xmlns:p14="http://schemas.microsoft.com/office/powerpoint/2010/main" val="175254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Activity</a:t>
            </a:r>
          </a:p>
          <a:p>
            <a:r>
              <a:rPr lang="en-US" sz="1200" b="0" kern="1200" dirty="0">
                <a:solidFill>
                  <a:schemeClr val="tx1"/>
                </a:solidFill>
                <a:effectLst/>
                <a:latin typeface="+mn-lt"/>
                <a:ea typeface="+mn-ea"/>
                <a:cs typeface="+mn-cs"/>
              </a:rPr>
              <a:t>After we talk about all those platform variations and development considerations, just say NO to worrying about that stuff and use someone else's API.</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Apply the SDLC to your Seneca school work. One student answer the week 6 quiz with SDLC = </a:t>
            </a:r>
            <a:r>
              <a:rPr lang="en-CA" dirty="0" err="1"/>
              <a:t>Shouldnt</a:t>
            </a:r>
            <a:r>
              <a:rPr lang="en-CA" dirty="0"/>
              <a:t> Delay Learning </a:t>
            </a:r>
            <a:r>
              <a:rPr lang="en-CA" dirty="0" err="1"/>
              <a:t>Classmaterial</a:t>
            </a:r>
            <a:r>
              <a:rPr lang="en-CA" dirty="0"/>
              <a:t>.</a:t>
            </a:r>
            <a:endParaRPr lang="en-US" sz="1200" b="0" kern="1200" dirty="0">
              <a:solidFill>
                <a:schemeClr val="tx1"/>
              </a:solidFill>
              <a:effectLst/>
              <a:latin typeface="+mn-lt"/>
              <a:ea typeface="+mn-ea"/>
              <a:cs typeface="+mn-cs"/>
            </a:endParaRPr>
          </a:p>
          <a:p>
            <a:endParaRPr lang="en-CA" sz="1200" b="0"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Has IoT already jumped the shark? Does the world need an IoT hairbrush? </a:t>
            </a:r>
          </a:p>
          <a:p>
            <a:r>
              <a:rPr lang="en-US" sz="1200" b="1" kern="1200" dirty="0">
                <a:solidFill>
                  <a:schemeClr val="tx1"/>
                </a:solidFill>
                <a:effectLst/>
                <a:latin typeface="+mn-lt"/>
                <a:ea typeface="+mn-ea"/>
                <a:cs typeface="+mn-cs"/>
              </a:rPr>
              <a:t>Describe three IoT devices </a:t>
            </a:r>
            <a:r>
              <a:rPr lang="en-US" sz="1200" b="1" i="1" kern="1200" dirty="0">
                <a:solidFill>
                  <a:schemeClr val="tx1"/>
                </a:solidFill>
                <a:effectLst/>
                <a:latin typeface="+mn-lt"/>
                <a:ea typeface="+mn-ea"/>
                <a:cs typeface="+mn-cs"/>
              </a:rPr>
              <a:t>that the world really needs</a:t>
            </a:r>
            <a:r>
              <a:rPr lang="en-US" sz="1200" b="1" kern="1200" dirty="0">
                <a:solidFill>
                  <a:schemeClr val="tx1"/>
                </a:solidFill>
                <a:effectLst/>
                <a:latin typeface="+mn-lt"/>
                <a:ea typeface="+mn-ea"/>
                <a:cs typeface="+mn-cs"/>
              </a:rPr>
              <a:t> and why.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Invent your own or identify an existing device.</a:t>
            </a:r>
          </a:p>
          <a:p>
            <a:endParaRPr lang="en-US"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Check out the Software Version on something you use. Find out what happened between versions – </a:t>
            </a:r>
            <a:r>
              <a:rPr lang="en-CA" sz="1200" kern="1200" dirty="0">
                <a:solidFill>
                  <a:schemeClr val="tx1"/>
                </a:solidFill>
                <a:effectLst/>
                <a:latin typeface="+mn-lt"/>
                <a:ea typeface="+mn-ea"/>
                <a:cs typeface="+mn-cs"/>
              </a:rPr>
              <a:t>Find the release notes for that software's versions. Programmers worked hard to write those notes. Someone should read them.</a:t>
            </a:r>
          </a:p>
          <a:p>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Three programmers were travelling in a Level 5 autonomous vehicle. The first one hacked into the vehicle's system and said, "Watch me optimize this code." The second one said, “Wait! Don’t! Stop!” Shortly thereafter, they found themselves outside the gates of heaven in the afterlife. The third one said, “And this is why.”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waves one of them up and asks, "Operating System?" Programmer says, "I thought you'd ask about religion." St. Peter looks up, "I am. You </a:t>
            </a:r>
            <a:r>
              <a:rPr lang="en-US" sz="1200" i="1" kern="1200" dirty="0">
                <a:solidFill>
                  <a:schemeClr val="tx1"/>
                </a:solidFill>
                <a:effectLst/>
                <a:latin typeface="+mn-lt"/>
                <a:ea typeface="+mn-ea"/>
                <a:cs typeface="+mn-cs"/>
              </a:rPr>
              <a:t>are</a:t>
            </a:r>
            <a:r>
              <a:rPr lang="en-US" sz="1200" kern="1200" dirty="0">
                <a:solidFill>
                  <a:schemeClr val="tx1"/>
                </a:solidFill>
                <a:effectLst/>
                <a:latin typeface="+mn-lt"/>
                <a:ea typeface="+mn-ea"/>
                <a:cs typeface="+mn-cs"/>
              </a:rPr>
              <a:t> a programmer, aren’t you?" —"Oh, right then. Linux." —"OK, through the pearly gates, all the way down the hall, go in the door marked Eternal Rest. Be very quiet when passing the first door marked Abiding Joy. Off you go."</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"Next… Religion – I mean – Operating System? Programmer: "Is Windows OK?" St. Peter: "Yeah, we forgive most sins here, even that. Follow the last guy but look for the Perpetual Light door. And remember to sneak past the first door marked Abiding Joy."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"Next… OS?" Programmer: "Android." —"Carry on and look for the door marked 'Google–No Longer Evil'" </a:t>
            </a:r>
            <a:r>
              <a:rPr lang="en-US" sz="1200" kern="1200" dirty="0" err="1">
                <a:solidFill>
                  <a:schemeClr val="tx1"/>
                </a:solidFill>
                <a:effectLst/>
                <a:latin typeface="+mn-lt"/>
                <a:ea typeface="+mn-ea"/>
                <a:cs typeface="+mn-cs"/>
              </a:rPr>
              <a:t>Pgmr</a:t>
            </a:r>
            <a:r>
              <a:rPr lang="en-US" sz="1200" kern="1200" dirty="0">
                <a:solidFill>
                  <a:schemeClr val="tx1"/>
                </a:solidFill>
                <a:effectLst/>
                <a:latin typeface="+mn-lt"/>
                <a:ea typeface="+mn-ea"/>
                <a:cs typeface="+mn-cs"/>
              </a:rPr>
              <a:t>: "Hey, why not a door saying Endless Bliss?" —"Best we could do." —"Alright, I got what I paid for. But why do I have to be quiet when passing Abiding Joy?"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"It's for the Apple users." Whispering: "They think they are the only ones here."</a:t>
            </a:r>
            <a:endParaRPr lang="en-GB"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C9F2AC-98D8-4317-B2FF-F9AFC647C4AC}" type="slidenum">
              <a:rPr lang="en-US" smtClean="0"/>
              <a:t>3</a:t>
            </a:fld>
            <a:endParaRPr lang="en-US"/>
          </a:p>
        </p:txBody>
      </p:sp>
    </p:spTree>
    <p:extLst>
      <p:ext uri="{BB962C8B-B14F-4D97-AF65-F5344CB8AC3E}">
        <p14:creationId xmlns:p14="http://schemas.microsoft.com/office/powerpoint/2010/main" val="2058412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LAMP stack.</a:t>
            </a:r>
          </a:p>
          <a:p>
            <a:r>
              <a:rPr lang="en-US" dirty="0"/>
              <a:t>CGI - </a:t>
            </a:r>
            <a:r>
              <a:rPr lang="en-CA" dirty="0"/>
              <a:t>Common Gateway Interface, a standard for dynamic generation of web pages by a web server. Allows a web page to call a program.</a:t>
            </a:r>
          </a:p>
          <a:p>
            <a:r>
              <a:rPr lang="en-US" dirty="0"/>
              <a:t>P</a:t>
            </a:r>
            <a:r>
              <a:rPr lang="en-CA" dirty="0"/>
              <a:t>HP - PHP originally stood for Personal Home Page, but it now stands for the recursive acronym </a:t>
            </a:r>
            <a:r>
              <a:rPr lang="en-CA" u="sng" dirty="0"/>
              <a:t>P</a:t>
            </a:r>
            <a:r>
              <a:rPr lang="en-CA" dirty="0"/>
              <a:t>HP: </a:t>
            </a:r>
            <a:r>
              <a:rPr lang="en-CA" u="sng" dirty="0"/>
              <a:t>H</a:t>
            </a:r>
            <a:r>
              <a:rPr lang="en-CA" dirty="0"/>
              <a:t>ypertext </a:t>
            </a:r>
            <a:r>
              <a:rPr lang="en-CA" u="sng" dirty="0"/>
              <a:t>P</a:t>
            </a:r>
            <a:r>
              <a:rPr lang="en-CA" dirty="0"/>
              <a:t>reprocessor.</a:t>
            </a:r>
          </a:p>
          <a:p>
            <a:r>
              <a:rPr lang="en-US" dirty="0"/>
              <a:t>G</a:t>
            </a:r>
            <a:r>
              <a:rPr lang="en-CA" dirty="0"/>
              <a:t>NU: GNU's Not Unix (another clever recursive acronym…and RMS is clever. Google: RMS GNU)</a:t>
            </a:r>
          </a:p>
        </p:txBody>
      </p:sp>
      <p:sp>
        <p:nvSpPr>
          <p:cNvPr id="4" name="Slide Number Placeholder 3"/>
          <p:cNvSpPr>
            <a:spLocks noGrp="1"/>
          </p:cNvSpPr>
          <p:nvPr>
            <p:ph type="sldNum" sz="quarter" idx="10"/>
          </p:nvPr>
        </p:nvSpPr>
        <p:spPr/>
        <p:txBody>
          <a:bodyPr/>
          <a:lstStyle/>
          <a:p>
            <a:fld id="{01C9F2AC-98D8-4317-B2FF-F9AFC647C4AC}" type="slidenum">
              <a:rPr lang="en-US" smtClean="0"/>
              <a:t>30</a:t>
            </a:fld>
            <a:endParaRPr lang="en-US"/>
          </a:p>
        </p:txBody>
      </p:sp>
    </p:spTree>
    <p:extLst>
      <p:ext uri="{BB962C8B-B14F-4D97-AF65-F5344CB8AC3E}">
        <p14:creationId xmlns:p14="http://schemas.microsoft.com/office/powerpoint/2010/main" val="162427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Program – a program is an application in an executable file, commonly with an EXE and/or DLL (Dynamic Linked Library) file extension. For example MS Word’s WINWORD.EXE. It is a file on a drive ready to be executed, i.e. run.</a:t>
            </a:r>
          </a:p>
          <a:p>
            <a:endParaRPr lang="en-US" baseline="0" dirty="0"/>
          </a:p>
          <a:p>
            <a:r>
              <a:rPr lang="en-US" baseline="0" dirty="0"/>
              <a:t>When a program file is run, the OS creates a </a:t>
            </a:r>
            <a:r>
              <a:rPr lang="en-US" b="1" baseline="0" dirty="0"/>
              <a:t>process</a:t>
            </a:r>
            <a:r>
              <a:rPr lang="en-US" baseline="0" dirty="0"/>
              <a:t>. Unique resources are reserved and memory addresses allocated for each process. </a:t>
            </a:r>
          </a:p>
          <a:p>
            <a:r>
              <a:rPr lang="en-US" baseline="0" dirty="0"/>
              <a:t>Some programs like PowerPoint will have a single process with one or more threads (AKA child process or sub-process) for each PPT file being edited. Other programs will have separate processes for each task, e.g. Chrome.</a:t>
            </a:r>
            <a:br>
              <a:rPr lang="en-US" baseline="0" dirty="0"/>
            </a:br>
            <a:r>
              <a:rPr lang="en-US" b="1" baseline="0" dirty="0"/>
              <a:t>[ use Task Manager to show WINWORD.EXE as the process for MS WORD ] </a:t>
            </a:r>
          </a:p>
          <a:p>
            <a:endParaRPr lang="en-US" baseline="0" dirty="0"/>
          </a:p>
          <a:p>
            <a:r>
              <a:rPr lang="en-US" baseline="0" dirty="0"/>
              <a:t>Inside a process, a specific action is performed in a “thread”. More than one thread can run concurrently. For example, a thread listens for a mouse click, another thread waits for you to finish typing a word and spell checks it. You can print a document and immediately continue using Word while the printing thread runs in the background.</a:t>
            </a:r>
          </a:p>
          <a:p>
            <a:endParaRPr lang="en-US" baseline="0" dirty="0"/>
          </a:p>
          <a:p>
            <a:r>
              <a:rPr lang="en-US" baseline="0" dirty="0"/>
              <a:t>Programming with threads is covered in our object oriented programming classes using C++, C# or Java.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About Processes and Threads</a:t>
            </a:r>
          </a:p>
          <a:p>
            <a:r>
              <a:rPr lang="en-US" dirty="0"/>
              <a:t>https://msdn.microsoft.com/en-us/library/windows/desktop/ms681917(v=vs.85).aspx</a:t>
            </a:r>
          </a:p>
          <a:p>
            <a:r>
              <a:rPr lang="en-CA" dirty="0"/>
              <a:t>"Each </a:t>
            </a:r>
            <a:r>
              <a:rPr lang="en-CA" i="1" dirty="0"/>
              <a:t>process</a:t>
            </a:r>
            <a:r>
              <a:rPr lang="en-CA" dirty="0"/>
              <a:t> provides the resources needed to execute a program. A process has a virtual address space, executable code, open handles to system objects, a security context, a unique process identifier, environment variables, a priority class, minimum and maximum working set sizes, and at least one thread of execution. Each process is started with a single thread, often called the </a:t>
            </a:r>
            <a:r>
              <a:rPr lang="en-CA" i="1" dirty="0"/>
              <a:t>primary thread</a:t>
            </a:r>
            <a:r>
              <a:rPr lang="en-CA" dirty="0"/>
              <a:t>, but can create additional threads from any of its threads.</a:t>
            </a:r>
          </a:p>
          <a:p>
            <a:r>
              <a:rPr lang="en-CA" dirty="0"/>
              <a:t>A </a:t>
            </a:r>
            <a:r>
              <a:rPr lang="en-CA" i="1" dirty="0"/>
              <a:t>thread</a:t>
            </a:r>
            <a:r>
              <a:rPr lang="en-CA" dirty="0"/>
              <a:t> is the entity within a process that can be scheduled for execution. All threads of a process share its virtual address space and system resources. In addition, each thread maintains exception handlers, a scheduling priority, thread local storage, a unique thread identifier, and a set of structures the system will use to save the thread context until it is scheduled. The </a:t>
            </a:r>
            <a:r>
              <a:rPr lang="en-CA" i="1" dirty="0"/>
              <a:t>thread context</a:t>
            </a:r>
            <a:r>
              <a:rPr lang="en-CA" dirty="0"/>
              <a:t> includes the thread's set of machine registers, the kernel stack, a thread environment block, and a user stack in the address space of the thread's process. </a:t>
            </a:r>
            <a:r>
              <a:rPr lang="en-US" dirty="0"/>
              <a:t>"</a:t>
            </a:r>
            <a:endParaRPr lang="en-CA" dirty="0"/>
          </a:p>
        </p:txBody>
      </p:sp>
      <p:sp>
        <p:nvSpPr>
          <p:cNvPr id="4" name="Slide Number Placeholder 3"/>
          <p:cNvSpPr>
            <a:spLocks noGrp="1"/>
          </p:cNvSpPr>
          <p:nvPr>
            <p:ph type="sldNum" sz="quarter" idx="10"/>
          </p:nvPr>
        </p:nvSpPr>
        <p:spPr/>
        <p:txBody>
          <a:bodyPr/>
          <a:lstStyle/>
          <a:p>
            <a:fld id="{314F67C4-4AAE-4E12-A8E7-F5B8FF9C811E}" type="slidenum">
              <a:rPr lang="en-US" smtClean="0"/>
              <a:t>31</a:t>
            </a:fld>
            <a:endParaRPr lang="en-US" dirty="0"/>
          </a:p>
        </p:txBody>
      </p:sp>
    </p:spTree>
    <p:extLst>
      <p:ext uri="{BB962C8B-B14F-4D97-AF65-F5344CB8AC3E}">
        <p14:creationId xmlns:p14="http://schemas.microsoft.com/office/powerpoint/2010/main" val="3483589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32</a:t>
            </a:fld>
            <a:endParaRPr lang="en-US" dirty="0"/>
          </a:p>
        </p:txBody>
      </p:sp>
    </p:spTree>
    <p:extLst>
      <p:ext uri="{BB962C8B-B14F-4D97-AF65-F5344CB8AC3E}">
        <p14:creationId xmlns:p14="http://schemas.microsoft.com/office/powerpoint/2010/main" val="1312163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use Apps but they don’t change them.</a:t>
            </a:r>
          </a:p>
          <a:p>
            <a:r>
              <a:rPr lang="en-US" dirty="0"/>
              <a:t>Programmers create Apps and use System Services through APIs (more about that in a moment)</a:t>
            </a:r>
          </a:p>
          <a:p>
            <a:r>
              <a:rPr lang="en-US" dirty="0"/>
              <a:t>Software Engineers and computer scientists create services and high level Operating System functions that humans see and interact with.</a:t>
            </a:r>
          </a:p>
          <a:p>
            <a:r>
              <a:rPr lang="en-US" dirty="0"/>
              <a:t>Hardware (Electrical and Computer) Engineers design the hardware and low level system software that lets an operating system talk to the hardware.</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33</a:t>
            </a:fld>
            <a:endParaRPr lang="en-US"/>
          </a:p>
        </p:txBody>
      </p:sp>
    </p:spTree>
    <p:extLst>
      <p:ext uri="{BB962C8B-B14F-4D97-AF65-F5344CB8AC3E}">
        <p14:creationId xmlns:p14="http://schemas.microsoft.com/office/powerpoint/2010/main" val="1824416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modular operating system has</a:t>
            </a:r>
            <a:r>
              <a:rPr lang="en-US" baseline="0" dirty="0"/>
              <a:t> a c</a:t>
            </a:r>
            <a:r>
              <a:rPr lang="en-US" dirty="0"/>
              <a:t>lear delineation</a:t>
            </a:r>
            <a:r>
              <a:rPr lang="en-US" baseline="0" dirty="0"/>
              <a:t> of functions such as Task Management, File Management, Device Management and a GUI interface. Each function operations as a “stand-a-lone” program, called a service.  Each service runs in its own memory space. This makes it easier to update modules without having to change the whole system. It also makes programming easier by defining the function components and “abstracting” them or hiding the details from the programmer.</a:t>
            </a:r>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opposite approach is to design a monolithic system which provides the same services, but the relationship between the components is not as clear. Consequently, a simple change in one service, could have a “ripple” effect throughout the operating system. For example, a change in hardware could mean that the operating system must be recompiled to incorporate the new device driver in order for the hardware to work.</a:t>
            </a:r>
            <a:endParaRPr lang="en-US" dirty="0"/>
          </a:p>
          <a:p>
            <a:r>
              <a:rPr lang="en-US" dirty="0"/>
              <a:t>	In a monolithic kernel OS, the program runs  as a single large static binary file process running entirely in a single address space. Basic OS services such as task management, file management, and device management all run in same memory space. Entire services are loaded on boot up and reside in memory and work is done using system calls.</a:t>
            </a:r>
          </a:p>
        </p:txBody>
      </p:sp>
      <p:sp>
        <p:nvSpPr>
          <p:cNvPr id="4" name="Slide Number Placeholder 3"/>
          <p:cNvSpPr>
            <a:spLocks noGrp="1"/>
          </p:cNvSpPr>
          <p:nvPr>
            <p:ph type="sldNum" sz="quarter" idx="10"/>
          </p:nvPr>
        </p:nvSpPr>
        <p:spPr/>
        <p:txBody>
          <a:bodyPr/>
          <a:lstStyle/>
          <a:p>
            <a:fld id="{314F67C4-4AAE-4E12-A8E7-F5B8FF9C811E}" type="slidenum">
              <a:rPr lang="en-US" smtClean="0"/>
              <a:t>34</a:t>
            </a:fld>
            <a:endParaRPr lang="en-US"/>
          </a:p>
        </p:txBody>
      </p:sp>
    </p:spTree>
    <p:extLst>
      <p:ext uri="{BB962C8B-B14F-4D97-AF65-F5344CB8AC3E}">
        <p14:creationId xmlns:p14="http://schemas.microsoft.com/office/powerpoint/2010/main" val="763548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OS is not better than the other, just different. The question is which one is best for your circumstances, tasks, software availability.</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35</a:t>
            </a:fld>
            <a:endParaRPr lang="en-US"/>
          </a:p>
        </p:txBody>
      </p:sp>
    </p:spTree>
    <p:extLst>
      <p:ext uri="{BB962C8B-B14F-4D97-AF65-F5344CB8AC3E}">
        <p14:creationId xmlns:p14="http://schemas.microsoft.com/office/powerpoint/2010/main" val="3912908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a:t>
            </a:r>
            <a:r>
              <a:rPr lang="en-US" baseline="0" dirty="0"/>
              <a:t> operating system to be more reliable, memory must be protected from bad programs or bad hardware.</a:t>
            </a:r>
          </a:p>
          <a:p>
            <a:r>
              <a:rPr lang="en-US" baseline="0" dirty="0"/>
              <a:t>increased memory protection can also provide increased security. </a:t>
            </a:r>
          </a:p>
          <a:p>
            <a:r>
              <a:rPr lang="en-US" baseline="0" dirty="0"/>
              <a:t>Thus the system is more reliable because </a:t>
            </a:r>
            <a:r>
              <a:rPr lang="en-US" baseline="0"/>
              <a:t>an application program </a:t>
            </a:r>
            <a:r>
              <a:rPr lang="en-US" baseline="0" dirty="0"/>
              <a:t>has no direct access to memory, resources or hardware. It only has the ability to </a:t>
            </a:r>
            <a:r>
              <a:rPr lang="en-US" i="1" baseline="0" dirty="0"/>
              <a:t>request </a:t>
            </a:r>
            <a:r>
              <a:rPr lang="en-US" baseline="0" dirty="0"/>
              <a:t>access. The request is done through an API (Application Program Interface – more on next slide), the operating system service will contact the kernel executive services which will make a system hardware call to perform the appropriate action. When the action is completed, a reply is sent back through the stack to the application program that called the API.</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36</a:t>
            </a:fld>
            <a:endParaRPr lang="en-US" dirty="0"/>
          </a:p>
        </p:txBody>
      </p:sp>
    </p:spTree>
    <p:extLst>
      <p:ext uri="{BB962C8B-B14F-4D97-AF65-F5344CB8AC3E}">
        <p14:creationId xmlns:p14="http://schemas.microsoft.com/office/powerpoint/2010/main" val="3962891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beginning of operating systems users have wanted to do multiple tasks at the same time and have the ability to switch between running applications. Now, it is considered normal, not so in the early days.</a:t>
            </a:r>
          </a:p>
          <a:p>
            <a:r>
              <a:rPr lang="en-CA" dirty="0"/>
              <a:t>Multitasking uses a single CPU but switches in time slices between tasks (task=application or process).</a:t>
            </a:r>
          </a:p>
          <a:p>
            <a:r>
              <a:rPr lang="en-CA" dirty="0"/>
              <a:t>Multiprocessing means true parallel execution of multiple but separate processes on separate CPUs within a system. </a:t>
            </a:r>
          </a:p>
          <a:p>
            <a:r>
              <a:rPr lang="en-CA" sz="1200" kern="1200" dirty="0">
                <a:solidFill>
                  <a:schemeClr val="tx1"/>
                </a:solidFill>
                <a:latin typeface="+mn-lt"/>
                <a:ea typeface="+mn-ea"/>
                <a:cs typeface="+mn-cs"/>
              </a:rPr>
              <a:t>Parallel processing </a:t>
            </a:r>
            <a:r>
              <a:rPr lang="en-CA" dirty="0"/>
              <a:t>means a single process or task using multiple CPUs simultaneously; </a:t>
            </a:r>
            <a:r>
              <a:rPr lang="en-CA" b="1" dirty="0"/>
              <a:t>this requires specific application programming or an OS which carefully manages a single process's threads to avoid race conditions.</a:t>
            </a:r>
          </a:p>
          <a:p>
            <a:r>
              <a:rPr lang="en-US" sz="1200" kern="1200" dirty="0">
                <a:solidFill>
                  <a:schemeClr val="tx1"/>
                </a:solidFill>
                <a:latin typeface="+mn-lt"/>
                <a:ea typeface="+mn-ea"/>
                <a:cs typeface="+mn-cs"/>
              </a:rPr>
              <a:t>T</a:t>
            </a:r>
            <a:r>
              <a:rPr lang="en-CA" sz="1200" kern="1200" dirty="0" err="1">
                <a:solidFill>
                  <a:schemeClr val="tx1"/>
                </a:solidFill>
                <a:latin typeface="+mn-lt"/>
                <a:ea typeface="+mn-ea"/>
                <a:cs typeface="+mn-cs"/>
              </a:rPr>
              <a:t>hese</a:t>
            </a:r>
            <a:r>
              <a:rPr lang="en-CA" sz="1200" kern="1200" dirty="0">
                <a:solidFill>
                  <a:schemeClr val="tx1"/>
                </a:solidFill>
                <a:latin typeface="+mn-lt"/>
                <a:ea typeface="+mn-ea"/>
                <a:cs typeface="+mn-cs"/>
              </a:rPr>
              <a:t> three types of processing can all occur within the same system. The Operating System controls access to shared memory and peripherals and schedules tasks among CPUs. All contemporary PCs, tablets and smartphones have multiple CPU "cores" on a single chip.</a:t>
            </a:r>
            <a:endParaRPr lang="en-US" sz="1200" kern="1200" dirty="0">
              <a:solidFill>
                <a:schemeClr val="tx1"/>
              </a:solidFill>
              <a:latin typeface="+mn-lt"/>
              <a:ea typeface="+mn-ea"/>
              <a:cs typeface="+mn-cs"/>
            </a:endParaRPr>
          </a:p>
          <a:p>
            <a:endParaRPr lang="en-US" baseline="0" dirty="0"/>
          </a:p>
          <a:p>
            <a:r>
              <a:rPr lang="en-US" baseline="0" dirty="0"/>
              <a:t>Why multitasking? CPU + RAM are fast, I/O is slow.</a:t>
            </a:r>
          </a:p>
          <a:p>
            <a:r>
              <a:rPr lang="en-US" baseline="0" dirty="0"/>
              <a:t>MS-Word is formatting your document for printing by sending it to the print spooler which uses a holding area on secondary storage (a drive) to buffer the even slower device.</a:t>
            </a:r>
          </a:p>
          <a:p>
            <a:r>
              <a:rPr lang="en-US" baseline="0" dirty="0"/>
              <a:t>You’ve asked Outlook to check your email while that happens. But it is slow due to network bandwidth constraints and traffic on your </a:t>
            </a:r>
            <a:r>
              <a:rPr lang="en-US" b="1" baseline="0" dirty="0"/>
              <a:t>intranet</a:t>
            </a:r>
            <a:r>
              <a:rPr lang="en-US" baseline="0" dirty="0"/>
              <a:t>.</a:t>
            </a:r>
          </a:p>
          <a:p>
            <a:r>
              <a:rPr lang="en-US" baseline="0" dirty="0"/>
              <a:t>So you open a tab in your browser and begin that big download to your USB drive which takes time. Your </a:t>
            </a:r>
            <a:r>
              <a:rPr lang="en-US" b="1" baseline="0" dirty="0"/>
              <a:t>internet</a:t>
            </a:r>
            <a:r>
              <a:rPr lang="en-US" b="0" baseline="0" dirty="0"/>
              <a:t> connection is fast (for an outside network connection) and you are using a USB 3.0 device but your older computer has only USB 2.0 ports so the throughput to the your USB drive will be slow. But is the write speed slower than the internet connection? Maybe not.</a:t>
            </a:r>
          </a:p>
          <a:p>
            <a:r>
              <a:rPr lang="en-US" b="0" baseline="0" dirty="0"/>
              <a:t>So you start playing Solitaire. It runs in fast CPU + ram but the I/O to the mouse and screen is slow. Nevertheless, the mouse and screen I/O is usually faster than you can move your hand or read.</a:t>
            </a:r>
          </a:p>
          <a:p>
            <a:r>
              <a:rPr lang="en-US" b="0" baseline="0" dirty="0"/>
              <a:t>Finally, the printer spits out your document, you have new email from your course instructor, the download is finally complete…but you are still playing Solitaire.</a:t>
            </a:r>
          </a:p>
          <a:p>
            <a:endParaRPr lang="en-US" b="0" baseline="0" dirty="0"/>
          </a:p>
          <a:p>
            <a:endParaRPr lang="en-US" b="0"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37</a:t>
            </a:fld>
            <a:endParaRPr lang="en-US" dirty="0"/>
          </a:p>
        </p:txBody>
      </p:sp>
    </p:spTree>
    <p:extLst>
      <p:ext uri="{BB962C8B-B14F-4D97-AF65-F5344CB8AC3E}">
        <p14:creationId xmlns:p14="http://schemas.microsoft.com/office/powerpoint/2010/main" val="155236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many strategies to multitasking depending the needs of the system. Some aspects of the operating system get priority over applications. A PC running your applications treats most apps equally. Your phone pays a little more attention to incoming signals (someone is calling you, a text arrives) than you punching numbers into the calculator app but you don’t notice because you are slowest thing running.</a:t>
            </a:r>
          </a:p>
          <a:p>
            <a:endParaRPr lang="en-US" baseline="0" dirty="0"/>
          </a:p>
          <a:p>
            <a:r>
              <a:rPr lang="en-US" baseline="0" dirty="0"/>
              <a:t>A computer controlling a robot pays attention in “real-time”, i.e. the robot always comes first, its interrupt signals are processed with higher priority than other OS tasks. </a:t>
            </a:r>
            <a:r>
              <a:rPr lang="en-CA" sz="1200" b="0" i="0" kern="1200" dirty="0">
                <a:solidFill>
                  <a:schemeClr val="tx1"/>
                </a:solidFill>
                <a:effectLst/>
                <a:latin typeface="+mn-lt"/>
                <a:ea typeface="+mn-ea"/>
                <a:cs typeface="+mn-cs"/>
              </a:rPr>
              <a:t>Real-time responses are often understood to be in the order of milliseconds, and sometimes microseconds. E.g. fly-by-wire aircraft controls, anti-lock brakes in a car. The computer checks for signals from the outside world, from outside its “system boundary”, so frequently that, to a human or the robot, it appears to be operating continuously in human perceived real time. As far as the robot knows, the computer system is always available to process the robot's output and does not delay in directing the robot's next action. In "real-time", the computer is always waiting on the robot, the robot is never waiting for the computer.</a:t>
            </a:r>
            <a:endParaRPr lang="en-US" baseline="0" dirty="0"/>
          </a:p>
          <a:p>
            <a:endParaRPr lang="en-US" baseline="0" dirty="0"/>
          </a:p>
          <a:p>
            <a:r>
              <a:rPr lang="en-CA" baseline="0" dirty="0"/>
              <a:t>https://en.wikipedia.org/wiki/Human_multitasking</a:t>
            </a:r>
            <a:br>
              <a:rPr lang="en-CA" baseline="0" dirty="0"/>
            </a:br>
            <a:r>
              <a:rPr lang="en-CA" baseline="0" dirty="0"/>
              <a:t>Human multitasking is an apparent human ability to perform more than one task, or activity, over a short period (1 hour). An example of multitasking is taking phone calls while typing an email and reading a book. Multitasking can result in time wasted due to human context switching and apparently causing more errors due to insufficient attention. Studies have shown that it is impossible to focus on more than one task at a time. However, if one is proficient at one of the tasks at hand, then it is possible to do these tasks.</a:t>
            </a:r>
            <a:endParaRPr lang="en-US"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38</a:t>
            </a:fld>
            <a:endParaRPr lang="en-US"/>
          </a:p>
        </p:txBody>
      </p:sp>
    </p:spTree>
    <p:extLst>
      <p:ext uri="{BB962C8B-B14F-4D97-AF65-F5344CB8AC3E}">
        <p14:creationId xmlns:p14="http://schemas.microsoft.com/office/powerpoint/2010/main" val="227558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Why can a 32 bit process can access only 2GB of RAM? A 32 bit unsigned integer can address 4GB (long </a:t>
            </a:r>
            <a:r>
              <a:rPr lang="en-CA" dirty="0" err="1"/>
              <a:t>int</a:t>
            </a:r>
            <a:r>
              <a:rPr lang="en-CA" dirty="0"/>
              <a:t> data types).</a:t>
            </a:r>
            <a:br>
              <a:rPr lang="en-CA" dirty="0"/>
            </a:br>
            <a:r>
              <a:rPr lang="en-US" dirty="0"/>
              <a:t>https://superuser.com/questions/1163749/why-do-32-bit-processes-have-a-2gb-ram-limit</a:t>
            </a:r>
            <a:br>
              <a:rPr lang="en-US" dirty="0"/>
            </a:br>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endParaRPr lang="en-US" dirty="0"/>
          </a:p>
          <a:p>
            <a:endParaRPr lang="en-US" dirty="0"/>
          </a:p>
          <a:p>
            <a:r>
              <a:rPr lang="en-US" dirty="0"/>
              <a:t>Virtual memory and caching are memory management techniques developed for multiprocessing operating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Virtual memory is a separate memory space for each program, all programs running may, in total, need more than the actual physical RAM (main memory) capacity. The OS manages this overallocation of physical memory by using slower secondary storage as if it was primary storage. The operating system “swaps” data between these fast and slow areas as needed by the applications running; the applications do not know the difference. </a:t>
            </a:r>
            <a:r>
              <a:rPr lang="en-US" dirty="0"/>
              <a:t>To the application, it looks like it has the system to itself with as much memory as it needs. "I</a:t>
            </a:r>
            <a:r>
              <a:rPr lang="en-CA" sz="1200" b="0" i="0" kern="1200" dirty="0">
                <a:solidFill>
                  <a:schemeClr val="tx1"/>
                </a:solidFill>
                <a:effectLst/>
                <a:latin typeface="+mn-lt"/>
                <a:ea typeface="+mn-ea"/>
                <a:cs typeface="+mn-cs"/>
              </a:rPr>
              <a:t>n the interests of performance, security, and reliability, each process has it's own private 2 GB address space but there is only one system address space. Processes are isolated in their own private address space and cannot see others. System address space is off limits to normal processes and is accessible only to kernel level components such as the OS itself and device drivers. If a process goes astray it can only hurt itself, other processes and the OS are unaffected."</a:t>
            </a:r>
            <a:endParaRPr lang="en-US" dirty="0"/>
          </a:p>
          <a:p>
            <a:endParaRPr lang="en-US" dirty="0"/>
          </a:p>
          <a:p>
            <a:r>
              <a:rPr lang="en-US" dirty="0"/>
              <a:t>Caching is storing the most frequently used data in the fastest memory. There is expensive, very fast cache memory between the CPU and slower RAM. Available physical RAM is allocated to cache data going to and from slow I/O devices. HDDs have their own caching. Embedded cache on the HDD captures write operations quickly allowing the program to continue asap while the HDD cache and hardware independently perform the slow physical write operations.</a:t>
            </a:r>
          </a:p>
          <a:p>
            <a:endParaRPr lang="en-US" dirty="0"/>
          </a:p>
          <a:p>
            <a:r>
              <a:rPr lang="en-US" dirty="0"/>
              <a:t>Systems that employ virtual memory use hardware more efficiently than systems without virtual memory</a:t>
            </a:r>
            <a:r>
              <a:rPr lang="en-US" baseline="0" dirty="0"/>
              <a:t> and </a:t>
            </a:r>
            <a:r>
              <a:rPr lang="en-US" dirty="0"/>
              <a:t>make programming of applications easier. Operating systems have sophisticated algorithms to manage virtual memory and caching. The programmer rarely has to worry whether their executable program with its variables and data buffers will ‘fit’ into physical memory. To the program, it looks like it has the entire system to itself with as much memory as it needs.</a:t>
            </a:r>
          </a:p>
          <a:p>
            <a:endParaRPr lang="en-US" dirty="0"/>
          </a:p>
          <a:p>
            <a:r>
              <a:rPr lang="en-US" dirty="0"/>
              <a:t>https://en.wikipedia.org/wiki/Thrashing_(computer_science)</a:t>
            </a:r>
            <a:br>
              <a:rPr lang="en-US" dirty="0"/>
            </a:br>
            <a:r>
              <a:rPr lang="en-US" dirty="0"/>
              <a:t>T</a:t>
            </a:r>
            <a:r>
              <a:rPr lang="en-CA" dirty="0" err="1"/>
              <a:t>hrashing</a:t>
            </a:r>
            <a:r>
              <a:rPr lang="en-CA" dirty="0"/>
              <a:t> occurs when a computer's virtual memory subsystem is in a constant state of paging, rapidly exchanging data in memory for data on disk, to the exclusion of most application-level processing. This causes the performance of the computer to degrade or collapse. The situation may continue indefinitely until the underlying cause is addressed</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39</a:t>
            </a:fld>
            <a:endParaRPr lang="en-US" dirty="0"/>
          </a:p>
        </p:txBody>
      </p:sp>
    </p:spTree>
    <p:extLst>
      <p:ext uri="{BB962C8B-B14F-4D97-AF65-F5344CB8AC3E}">
        <p14:creationId xmlns:p14="http://schemas.microsoft.com/office/powerpoint/2010/main" val="7403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Supercomputers, which are computation intensive systems, are now all customized Linux clusters.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For transaction intensive workloads, which means processing large volumes of data, i.e. I/O intensive, IBM Mainframes do ~75% of the work, then IBM Power, SUSE &amp; Red Hat Enterprise 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Servers (smaller than mainframes):  ~ 2/3 Linux &amp; Unix incl HP </a:t>
            </a:r>
            <a:r>
              <a:rPr lang="en-US" altLang="en-US" dirty="0" err="1"/>
              <a:t>Proliant</a:t>
            </a:r>
            <a:r>
              <a:rPr lang="en-US" altLang="en-US" dirty="0"/>
              <a:t> and Oracle systems, ~1/3 Microsoft Windows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Mobile (smart phones and tablets): ~3/4 Android, ~1/4 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Desktop/Laptop: ~88% Windows, ~10% macOS, ~2% 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https://en.wikipedia.org/wiki/Usage_share_of_operating_systems#Market_share_by_category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https://en.wikipedia.org/wiki/Hypervisor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Hypervisor creates </a:t>
            </a:r>
            <a:r>
              <a:rPr lang="en-US" b="1" dirty="0"/>
              <a:t>virtual machines </a:t>
            </a:r>
            <a:r>
              <a:rPr lang="en-US" dirty="0"/>
              <a:t>where multiple OS instances (same or different, AKA homogenous or heterogenous) share a portion of the same hardware. It began in IBM mainframes in the late 1960s. IBM Power midrange has been doing virtual since 1990s. VMware was first to virtualize x86 hardware ~2000. Now, server hardware and CPUs include hypervisor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https://en.wikipedia.org/wiki/Hyper-V  (Windows)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https://developer.ibm.com/articles/cl-hypervisorcompare/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https://www.ibm.com/support/knowledgecenter/en/POWER6/iphb2/iphb2hypervisor.htm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TUX is the Linux mascot.  “(</a:t>
            </a:r>
            <a:r>
              <a:rPr lang="en-CA" sz="1200" b="1"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orvalds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ni</a:t>
            </a:r>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X</a:t>
            </a:r>
            <a:r>
              <a:rPr lang="en-CA"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https://en.wikipedia.org/wiki/Usage_share_of_operating_systems#Desktop_and_laptop_computers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Application Software, including Web Apps, is the primary focus of the School of ICT’s software development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https://en.wikipedia.org/wiki/Computing_platform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https://www.techopedia.com/definition/3411/platform</a:t>
            </a:r>
            <a:endParaRPr lang="en-US" dirty="0"/>
          </a:p>
          <a:p>
            <a:r>
              <a:rPr lang="en-CA" b="1" dirty="0"/>
              <a:t>Platform </a:t>
            </a:r>
            <a:r>
              <a:rPr lang="en-CA" dirty="0"/>
              <a:t>is a combination of </a:t>
            </a:r>
            <a:r>
              <a:rPr lang="en-US" altLang="en-US" dirty="0"/>
              <a:t>hardware + OS. E.g. “Wintel” which is Windows running on Intel CPU/hardware. macOS used to run on PowerPC architecture, now runs on Intel x86-64. Linux runs on almost anything. IBM has z (mainframe), Power servers running IBM </a:t>
            </a:r>
            <a:r>
              <a:rPr lang="en-US" altLang="en-US" dirty="0" err="1"/>
              <a:t>i</a:t>
            </a:r>
            <a:r>
              <a:rPr lang="en-US" altLang="en-US" dirty="0"/>
              <a:t>, AIX, Linux. https://www.youtube.com/watch?v=I0bBXPP5iWI</a:t>
            </a:r>
          </a:p>
          <a:p>
            <a:r>
              <a:rPr lang="en-US" altLang="en-US" dirty="0"/>
              <a:t>https://www.forbes.com/sites/patrickmoorhead/2018/03/19/headed-into-its-fifth-year-openpower-has-momentum-into-the-power9-generation/#65b93ef578a8</a:t>
            </a:r>
          </a:p>
          <a:p>
            <a:r>
              <a:rPr lang="en-US" altLang="en-US" dirty="0"/>
              <a:t>https://www.fool.com/investing/2018/03/22/googles-data-centers-now-have-ibm-inside.aspx</a:t>
            </a:r>
          </a:p>
          <a:p>
            <a:endParaRPr lang="en-US" altLang="en-US" dirty="0"/>
          </a:p>
          <a:p>
            <a:r>
              <a:rPr lang="en-CA" sz="1200" b="1" i="0" kern="1200" dirty="0">
                <a:solidFill>
                  <a:schemeClr val="tx1"/>
                </a:solidFill>
                <a:effectLst/>
                <a:latin typeface="+mn-lt"/>
                <a:ea typeface="+mn-ea"/>
                <a:cs typeface="+mn-cs"/>
              </a:rPr>
              <a:t>What are other platforms?</a:t>
            </a:r>
            <a:r>
              <a:rPr lang="en-CA" sz="1200" b="0" i="0" kern="1200" dirty="0">
                <a:solidFill>
                  <a:schemeClr val="tx1"/>
                </a:solidFill>
                <a:effectLst/>
                <a:latin typeface="+mn-lt"/>
                <a:ea typeface="+mn-ea"/>
                <a:cs typeface="+mn-cs"/>
              </a:rPr>
              <a:t> iOS + Android tablets &amp; smartphones (increasing shipments), Desktop + laptop PCs (declining shipments); in 2011 sales of mobile devices exceeded PCs. The big three personal computing platforms are Apple mac &amp; iOS, Android, and Windows. Apple has 13.7% of smartphone market share in 2017Q1 but all of the profits. Android platforms have the rest of market share but little of the profit. Blackberry in-service devices are fading fast and their market share was zero in 2016Q4. </a:t>
            </a:r>
            <a:r>
              <a:rPr lang="en-CA" dirty="0"/>
              <a:t>The iOS App Store earned 75 percent more revenue than the Google Play Store in 2015 despite Apple's much smaller number of devices in service. Apple iOS users spend more than four dollars for every Android dollar on all purchases made through mobile devices.</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server market platforms: The most common operating system for mainframes is IBM's </a:t>
            </a:r>
            <a:r>
              <a:rPr lang="en-CA" sz="1200" b="0" i="0" u="none" strike="noStrike" kern="1200" dirty="0">
                <a:solidFill>
                  <a:schemeClr val="tx1"/>
                </a:solidFill>
                <a:effectLst/>
                <a:latin typeface="+mn-lt"/>
                <a:ea typeface="+mn-ea"/>
                <a:cs typeface="+mn-cs"/>
                <a:hlinkClick r:id="rId3" tooltip="Z/OS"/>
              </a:rPr>
              <a:t>z/OS</a:t>
            </a:r>
            <a:r>
              <a:rPr lang="en-CA" sz="1200" b="0" i="0" u="none" strike="noStrike" kern="1200" dirty="0">
                <a:solidFill>
                  <a:schemeClr val="tx1"/>
                </a:solidFill>
                <a:effectLst/>
                <a:latin typeface="+mn-lt"/>
                <a:ea typeface="+mn-ea"/>
                <a:cs typeface="+mn-cs"/>
              </a:rPr>
              <a:t>. In The midrange market is IBM Power Systems running AIX (UNIX) and IBM </a:t>
            </a:r>
            <a:r>
              <a:rPr lang="en-CA" sz="1200" b="0" i="0" u="none" strike="noStrike" kern="1200" dirty="0" err="1">
                <a:solidFill>
                  <a:schemeClr val="tx1"/>
                </a:solidFill>
                <a:effectLst/>
                <a:latin typeface="+mn-lt"/>
                <a:ea typeface="+mn-ea"/>
                <a:cs typeface="+mn-cs"/>
              </a:rPr>
              <a:t>i</a:t>
            </a:r>
            <a:r>
              <a:rPr lang="en-CA" sz="1200" b="0" i="0" u="none" strike="noStrike" kern="1200" dirty="0">
                <a:solidFill>
                  <a:schemeClr val="tx1"/>
                </a:solidFill>
                <a:effectLst/>
                <a:latin typeface="+mn-lt"/>
                <a:ea typeface="+mn-ea"/>
                <a:cs typeface="+mn-cs"/>
              </a:rPr>
              <a:t>/OS. The small server market includes Windows server and Linux servers.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t>
            </a:r>
            <a:r>
              <a:rPr lang="en-CA" sz="1200" b="0" i="0" u="none" strike="noStrike" kern="1200" dirty="0" err="1">
                <a:solidFill>
                  <a:schemeClr val="tx1"/>
                </a:solidFill>
                <a:effectLst/>
                <a:latin typeface="+mn-lt"/>
                <a:ea typeface="+mn-ea"/>
                <a:cs typeface="+mn-cs"/>
              </a:rPr>
              <a:t>oftware</a:t>
            </a:r>
            <a:r>
              <a:rPr lang="en-CA" sz="1200" b="0" i="0" u="none" strike="noStrike" kern="1200" dirty="0">
                <a:solidFill>
                  <a:schemeClr val="tx1"/>
                </a:solidFill>
                <a:effectLst/>
                <a:latin typeface="+mn-lt"/>
                <a:ea typeface="+mn-ea"/>
                <a:cs typeface="+mn-cs"/>
              </a:rPr>
              <a:t> Development "stacks" include LAMP (see later slide), Microsoft .NET deployed on Azure cloud, Visual Studio supports various stacks for mobile, web, and other development. MEAN stack</a:t>
            </a:r>
          </a:p>
        </p:txBody>
      </p:sp>
      <p:sp>
        <p:nvSpPr>
          <p:cNvPr id="4" name="Slide Number Placeholder 3"/>
          <p:cNvSpPr>
            <a:spLocks noGrp="1"/>
          </p:cNvSpPr>
          <p:nvPr>
            <p:ph type="sldNum" sz="quarter" idx="10"/>
          </p:nvPr>
        </p:nvSpPr>
        <p:spPr/>
        <p:txBody>
          <a:bodyPr/>
          <a:lstStyle/>
          <a:p>
            <a:fld id="{01C9F2AC-98D8-4317-B2FF-F9AFC647C4AC}" type="slidenum">
              <a:rPr lang="en-US" smtClean="0"/>
              <a:t>4</a:t>
            </a:fld>
            <a:endParaRPr lang="en-US"/>
          </a:p>
        </p:txBody>
      </p:sp>
    </p:spTree>
    <p:extLst>
      <p:ext uri="{BB962C8B-B14F-4D97-AF65-F5344CB8AC3E}">
        <p14:creationId xmlns:p14="http://schemas.microsoft.com/office/powerpoint/2010/main" val="3311901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strong trend in business today is system virtualization. VMware has built a huge business doing this on the Intel platform. IBM did it long before on mainframes and Power System-</a:t>
            </a:r>
            <a:r>
              <a:rPr lang="en-US" dirty="0" err="1"/>
              <a:t>i</a:t>
            </a:r>
            <a:r>
              <a:rPr lang="en-US" dirty="0"/>
              <a:t>.  Because </a:t>
            </a:r>
            <a:r>
              <a:rPr lang="en-US" baseline="0" dirty="0"/>
              <a:t>CPUs are grossly under utilized, system virtualization allows businesses to run multiple instances of the same or different operating systems on the same hardware to better utilize its resources. This saves money on buying more machines, the space needed to house those machines, and the electricity to power and cool those machines. Secondly, on the Intel x86 platform, different types software rarely played well together; the web service stole memory from the database service and neither liked the accounting system which clogged the I/O channels. By virtualizing, each major application/service got its own (virtual) machine and communicated through a (virtual) network as if between different servers.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“guest” OS is managed by a Virtual Machine (VM) that</a:t>
            </a:r>
            <a:r>
              <a:rPr lang="en-US" baseline="0" dirty="0"/>
              <a:t> simulates a complete hardware platform, known as a partition. The VM and IT administrator </a:t>
            </a:r>
            <a:r>
              <a:rPr lang="en-US" dirty="0"/>
              <a:t>controls how much CPU, memory, and storage is allocated to each partition.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Linux is increasingly being run on mainframes and midrange servers in virtualized partitions – because it is cheaper to do that rather than run server farms of white boxes.</a:t>
            </a:r>
            <a:endParaRPr lang="en-CA"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40</a:t>
            </a:fld>
            <a:endParaRPr lang="en-US"/>
          </a:p>
        </p:txBody>
      </p:sp>
    </p:spTree>
    <p:extLst>
      <p:ext uri="{BB962C8B-B14F-4D97-AF65-F5344CB8AC3E}">
        <p14:creationId xmlns:p14="http://schemas.microsoft.com/office/powerpoint/2010/main" val="3384614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Programmers are encouraged to write small modules of code with contained structures (Do loops, If statements) so the code fits in L</a:t>
            </a:r>
            <a:r>
              <a:rPr lang="en-US" i="1" dirty="0"/>
              <a:t>n</a:t>
            </a:r>
            <a:r>
              <a:rPr lang="en-US" dirty="0"/>
              <a:t> cache: it runs faster and has less chance of being swapped out.</a:t>
            </a:r>
          </a:p>
          <a:p>
            <a:r>
              <a:rPr lang="en-CA" dirty="0"/>
              <a:t>http://www.new-npac.org/projects/cdroms/cewes-1999-06-vol1/nhse/hpccsurvey/orgs/sgi/bentley.html</a:t>
            </a:r>
          </a:p>
          <a:p>
            <a:endParaRPr lang="en-CA" dirty="0"/>
          </a:p>
          <a:p>
            <a:r>
              <a:rPr lang="en-CA" dirty="0"/>
              <a:t>Intel® Hyper-Threading Technology (Intel® HT Technology) uses processor resources more efficiently, enabling multiple threads to run on each core. As a performance feature, it also increases processor throughput, improving </a:t>
            </a:r>
          </a:p>
          <a:p>
            <a:r>
              <a:rPr lang="en-CA" dirty="0"/>
              <a:t>overall performance on threaded software.</a:t>
            </a:r>
          </a:p>
          <a:p>
            <a:r>
              <a:rPr lang="en-CA" dirty="0"/>
              <a:t>https://www.intel.com/content/www/us/en/architecture-and-technology/hyper-threading/hyper-threading-technology.html</a:t>
            </a:r>
          </a:p>
          <a:p>
            <a:endParaRPr lang="en-US" dirty="0"/>
          </a:p>
          <a:p>
            <a:r>
              <a:rPr lang="en-CA" dirty="0"/>
              <a:t>The logical processors in a hyper-threaded core share the execution resources. These resources include the execution engine, caches, and system bus interface; the sharing of resources allows two logical processors to work with each other more efficiently, and allows a logical processor to borrow resources from a stalled logical core (assuming both logical cores are associated with the same physical core). A processor stalls when it is waiting for data it has sent for so it can finish processing the present thread. https://en.wikipedia.org/wiki/Hyper-threading</a:t>
            </a:r>
          </a:p>
        </p:txBody>
      </p:sp>
      <p:sp>
        <p:nvSpPr>
          <p:cNvPr id="4" name="Slide Number Placeholder 3"/>
          <p:cNvSpPr>
            <a:spLocks noGrp="1"/>
          </p:cNvSpPr>
          <p:nvPr>
            <p:ph type="sldNum" sz="quarter" idx="10"/>
          </p:nvPr>
        </p:nvSpPr>
        <p:spPr/>
        <p:txBody>
          <a:bodyPr/>
          <a:lstStyle/>
          <a:p>
            <a:fld id="{01C9F2AC-98D8-4317-B2FF-F9AFC647C4AC}" type="slidenum">
              <a:rPr lang="en-US" smtClean="0"/>
              <a:t>41</a:t>
            </a:fld>
            <a:endParaRPr lang="en-US"/>
          </a:p>
        </p:txBody>
      </p:sp>
    </p:spTree>
    <p:extLst>
      <p:ext uri="{BB962C8B-B14F-4D97-AF65-F5344CB8AC3E}">
        <p14:creationId xmlns:p14="http://schemas.microsoft.com/office/powerpoint/2010/main" val="39343152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r>
              <a:rPr lang="en-CA" dirty="0">
                <a:sym typeface="Wingdings" panose="05000000000000000000" pitchFamily="2" charset="2"/>
              </a:rPr>
              <a:t> </a:t>
            </a:r>
            <a:r>
              <a:rPr lang="en-CA" b="1" dirty="0">
                <a:sym typeface="Wingdings" panose="05000000000000000000" pitchFamily="2" charset="2"/>
              </a:rPr>
              <a:t>These will not be on the quiz.</a:t>
            </a:r>
            <a:endParaRPr lang="en-CA" b="1" dirty="0"/>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MO</a:t>
            </a:r>
            <a:r>
              <a:rPr lang="en-US" sz="1200" b="0" i="0" kern="1200" dirty="0" err="1">
                <a:solidFill>
                  <a:schemeClr val="tx1"/>
                </a:solidFill>
                <a:effectLst/>
                <a:latin typeface="+mn-lt"/>
                <a:ea typeface="+mn-ea"/>
                <a:cs typeface="+mn-cs"/>
              </a:rPr>
              <a:t>ther</a:t>
            </a:r>
            <a:r>
              <a:rPr lang="en-US" sz="1200" b="1" i="0" kern="1200" dirty="0" err="1">
                <a:solidFill>
                  <a:schemeClr val="tx1"/>
                </a:solidFill>
                <a:effectLst/>
                <a:latin typeface="+mn-lt"/>
                <a:ea typeface="+mn-ea"/>
                <a:cs typeface="+mn-cs"/>
              </a:rPr>
              <a:t>BO</a:t>
            </a:r>
            <a:r>
              <a:rPr lang="en-US" sz="1200" b="0" i="0" kern="1200" dirty="0" err="1">
                <a:solidFill>
                  <a:schemeClr val="tx1"/>
                </a:solidFill>
                <a:effectLst/>
                <a:latin typeface="+mn-lt"/>
                <a:ea typeface="+mn-ea"/>
                <a:cs typeface="+mn-cs"/>
              </a:rPr>
              <a:t>ard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 what geeks call computers</a:t>
            </a:r>
          </a:p>
          <a:p>
            <a:r>
              <a:rPr lang="en-US" sz="1200" b="0" i="0" kern="1200" dirty="0">
                <a:solidFill>
                  <a:schemeClr val="tx1"/>
                </a:solidFill>
                <a:effectLst/>
                <a:latin typeface="+mn-lt"/>
                <a:ea typeface="+mn-ea"/>
                <a:cs typeface="+mn-cs"/>
              </a:rPr>
              <a:t>Central / Floating-point / Graphics Processing Unit, </a:t>
            </a:r>
            <a:r>
              <a:rPr lang="en-CA" sz="1200" b="1" i="0" kern="1200" dirty="0">
                <a:solidFill>
                  <a:schemeClr val="tx1"/>
                </a:solidFill>
                <a:effectLst/>
                <a:latin typeface="+mn-lt"/>
                <a:ea typeface="+mn-ea"/>
                <a:cs typeface="+mn-cs"/>
              </a:rPr>
              <a:t>Arithmetic Logic Unit </a:t>
            </a:r>
            <a:r>
              <a:rPr lang="en-CA" sz="1200" b="0" i="0" kern="1200" dirty="0">
                <a:solidFill>
                  <a:schemeClr val="tx1"/>
                </a:solidFill>
                <a:effectLst/>
                <a:latin typeface="+mn-lt"/>
                <a:ea typeface="+mn-ea"/>
                <a:cs typeface="+mn-cs"/>
              </a:rPr>
              <a:t>performs </a:t>
            </a:r>
            <a:r>
              <a:rPr lang="en-CA" sz="1200" b="0" i="0" kern="1200" dirty="0" err="1">
                <a:solidFill>
                  <a:schemeClr val="tx1"/>
                </a:solidFill>
                <a:effectLst/>
                <a:latin typeface="+mn-lt"/>
                <a:ea typeface="+mn-ea"/>
                <a:cs typeface="+mn-cs"/>
              </a:rPr>
              <a:t>calcs</a:t>
            </a:r>
            <a:r>
              <a:rPr lang="en-CA" sz="1200" b="0" i="0" kern="1200" dirty="0">
                <a:solidFill>
                  <a:schemeClr val="tx1"/>
                </a:solidFill>
                <a:effectLst/>
                <a:latin typeface="+mn-lt"/>
                <a:ea typeface="+mn-ea"/>
                <a:cs typeface="+mn-cs"/>
              </a:rPr>
              <a:t> on integer binary numbers.</a:t>
            </a:r>
            <a:endParaRPr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Synchronous Dynamic Random-Access Memory</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SDRAM</a:t>
            </a:r>
            <a:r>
              <a:rPr lang="en-CA" sz="1200" b="0" i="0" kern="1200" dirty="0">
                <a:solidFill>
                  <a:schemeClr val="tx1"/>
                </a:solidFill>
                <a:effectLst/>
                <a:latin typeface="+mn-lt"/>
                <a:ea typeface="+mn-ea"/>
                <a:cs typeface="+mn-cs"/>
              </a:rPr>
              <a:t>) is any </a:t>
            </a:r>
            <a:r>
              <a:rPr lang="en-CA" sz="1200" b="0" i="0" u="none" strike="noStrike" kern="1200" dirty="0">
                <a:solidFill>
                  <a:schemeClr val="tx1"/>
                </a:solidFill>
                <a:effectLst/>
                <a:latin typeface="+mn-lt"/>
                <a:ea typeface="+mn-ea"/>
                <a:cs typeface="+mn-cs"/>
                <a:hlinkClick r:id="rId3" tooltip="Dynamic random-access memory"/>
              </a:rPr>
              <a:t>Dynamic Random-Access Memory</a:t>
            </a:r>
            <a:r>
              <a:rPr lang="en-CA" sz="1200" b="0" i="0" kern="1200" dirty="0">
                <a:solidFill>
                  <a:schemeClr val="tx1"/>
                </a:solidFill>
                <a:effectLst/>
                <a:latin typeface="+mn-lt"/>
                <a:ea typeface="+mn-ea"/>
                <a:cs typeface="+mn-cs"/>
              </a:rPr>
              <a:t> (DRAM)</a:t>
            </a:r>
          </a:p>
          <a:p>
            <a:r>
              <a:rPr lang="en-US" sz="1200" b="0" i="0" kern="1200" dirty="0">
                <a:solidFill>
                  <a:schemeClr val="tx1"/>
                </a:solidFill>
                <a:effectLst/>
                <a:latin typeface="+mn-lt"/>
                <a:ea typeface="+mn-ea"/>
                <a:cs typeface="+mn-cs"/>
              </a:rPr>
              <a:t>D</a:t>
            </a:r>
            <a:r>
              <a:rPr lang="en-CA" sz="1200" b="0" i="0" kern="1200" dirty="0">
                <a:solidFill>
                  <a:schemeClr val="tx1"/>
                </a:solidFill>
                <a:effectLst/>
                <a:latin typeface="+mn-lt"/>
                <a:ea typeface="+mn-ea"/>
                <a:cs typeface="+mn-cs"/>
              </a:rPr>
              <a:t>DR - Double data rate synchronous dynamic random-access memory (DDR SDRAM), DDR versions 1 - 4</a:t>
            </a:r>
          </a:p>
          <a:p>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IOS – Basic Input/</a:t>
            </a:r>
            <a:r>
              <a:rPr lang="en-CA" sz="1200" b="0" i="0" kern="1200" dirty="0" err="1">
                <a:solidFill>
                  <a:schemeClr val="tx1"/>
                </a:solidFill>
                <a:effectLst/>
                <a:latin typeface="+mn-lt"/>
                <a:ea typeface="+mn-ea"/>
                <a:cs typeface="+mn-cs"/>
              </a:rPr>
              <a:t>Ouput</a:t>
            </a:r>
            <a:r>
              <a:rPr lang="en-CA" sz="1200" b="0" i="0" kern="1200" dirty="0">
                <a:solidFill>
                  <a:schemeClr val="tx1"/>
                </a:solidFill>
                <a:effectLst/>
                <a:latin typeface="+mn-lt"/>
                <a:ea typeface="+mn-ea"/>
                <a:cs typeface="+mn-cs"/>
              </a:rPr>
              <a:t> System that boots up a computer from an EEPROM Electrically Erasable Programmable Read Only Memory </a:t>
            </a:r>
          </a:p>
          <a:p>
            <a:r>
              <a:rPr lang="en-CA" dirty="0"/>
              <a:t>UEFI -  </a:t>
            </a:r>
            <a:r>
              <a:rPr lang="en-CA" b="1" dirty="0"/>
              <a:t>Unified Extensible Firmware Interface</a:t>
            </a:r>
            <a:r>
              <a:rPr lang="en-CA" dirty="0"/>
              <a:t> (</a:t>
            </a:r>
            <a:r>
              <a:rPr lang="en-CA" b="1" dirty="0"/>
              <a:t>UEFI</a:t>
            </a:r>
            <a:r>
              <a:rPr lang="en-CA" dirty="0"/>
              <a:t>) is a </a:t>
            </a:r>
            <a:r>
              <a:rPr lang="en-CA" dirty="0">
                <a:hlinkClick r:id="rId4" tooltip="Specification"/>
              </a:rPr>
              <a:t>specification</a:t>
            </a:r>
            <a:r>
              <a:rPr lang="en-CA" dirty="0"/>
              <a:t> that defines a software </a:t>
            </a:r>
            <a:r>
              <a:rPr lang="en-CA" dirty="0">
                <a:hlinkClick r:id="rId5" tooltip="Interface (computer science)"/>
              </a:rPr>
              <a:t>interface</a:t>
            </a:r>
            <a:r>
              <a:rPr lang="en-CA" dirty="0"/>
              <a:t> between an </a:t>
            </a:r>
            <a:r>
              <a:rPr lang="en-CA" dirty="0">
                <a:hlinkClick r:id="rId6" tooltip="Operating system"/>
              </a:rPr>
              <a:t>operating system</a:t>
            </a:r>
            <a:r>
              <a:rPr lang="en-CA" dirty="0"/>
              <a:t> and platform </a:t>
            </a:r>
            <a:r>
              <a:rPr lang="en-CA" dirty="0">
                <a:hlinkClick r:id="rId7" tooltip="Firmware"/>
              </a:rPr>
              <a:t>firmware</a:t>
            </a:r>
            <a:r>
              <a:rPr lang="en-CA" dirty="0"/>
              <a:t>. </a:t>
            </a:r>
            <a:br>
              <a:rPr lang="en-CA" dirty="0"/>
            </a:br>
            <a:r>
              <a:rPr lang="en-CA" dirty="0"/>
              <a:t>UEFI replaces the Basic </a:t>
            </a:r>
            <a:r>
              <a:rPr lang="en-CA" dirty="0" err="1"/>
              <a:t>Input/Output</a:t>
            </a:r>
            <a:r>
              <a:rPr lang="en-CA" dirty="0"/>
              <a:t> System (</a:t>
            </a:r>
            <a:r>
              <a:rPr lang="en-CA" dirty="0">
                <a:hlinkClick r:id="rId8" tooltip="BIOS"/>
              </a:rPr>
              <a:t>BIOS</a:t>
            </a:r>
            <a:r>
              <a:rPr lang="en-CA" dirty="0"/>
              <a:t>) firmware interface originally present in all </a:t>
            </a:r>
            <a:r>
              <a:rPr lang="en-CA" dirty="0">
                <a:hlinkClick r:id="rId9" tooltip="IBM PC compatible"/>
              </a:rPr>
              <a:t>IBM PC-compatible</a:t>
            </a:r>
            <a:r>
              <a:rPr lang="en-CA" dirty="0"/>
              <a:t> </a:t>
            </a:r>
            <a:r>
              <a:rPr lang="en-CA" dirty="0">
                <a:hlinkClick r:id="rId10" tooltip="Personal computer"/>
              </a:rPr>
              <a:t>personal computers</a:t>
            </a:r>
            <a:r>
              <a:rPr lang="en-CA" dirty="0"/>
              <a:t>,</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SSD solid-state drive</a:t>
            </a:r>
            <a:r>
              <a:rPr lang="en-CA" sz="1200" b="0" i="0" kern="1200" dirty="0">
                <a:solidFill>
                  <a:schemeClr val="tx1"/>
                </a:solidFill>
                <a:effectLst/>
                <a:latin typeface="+mn-lt"/>
                <a:ea typeface="+mn-ea"/>
                <a:cs typeface="+mn-cs"/>
              </a:rPr>
              <a:t> , Hard Disk Drive, Compact Disc-Read Only Memory, Floppy Disc Drive</a:t>
            </a:r>
          </a:p>
          <a:p>
            <a:r>
              <a:rPr lang="en-US" sz="1200" b="0" i="0" kern="1200" dirty="0">
                <a:solidFill>
                  <a:schemeClr val="tx1"/>
                </a:solidFill>
                <a:effectLst/>
                <a:latin typeface="+mn-lt"/>
                <a:ea typeface="+mn-ea"/>
                <a:cs typeface="+mn-cs"/>
              </a:rPr>
              <a:t>USB – Universal Serial Bus, </a:t>
            </a:r>
            <a:r>
              <a:rPr lang="en-CA" sz="1200" b="1" i="0" u="none" strike="noStrike" kern="1200" dirty="0">
                <a:solidFill>
                  <a:schemeClr val="tx1"/>
                </a:solidFill>
                <a:effectLst/>
                <a:latin typeface="+mn-lt"/>
                <a:ea typeface="+mn-ea"/>
                <a:cs typeface="+mn-cs"/>
              </a:rPr>
              <a:t>Secure Digital Card (SD card)</a:t>
            </a:r>
          </a:p>
          <a:p>
            <a:r>
              <a:rPr lang="en-CA" dirty="0"/>
              <a:t>SIM (Subscriber Identity Module) </a:t>
            </a:r>
          </a:p>
          <a:p>
            <a:r>
              <a:rPr lang="en-US" dirty="0"/>
              <a:t>N</a:t>
            </a:r>
            <a:r>
              <a:rPr lang="en-CA" dirty="0"/>
              <a:t>IC – Network Interface Card</a:t>
            </a:r>
          </a:p>
          <a:p>
            <a:r>
              <a:rPr lang="en-CA" sz="1200" b="0" i="0" kern="1200" dirty="0">
                <a:solidFill>
                  <a:schemeClr val="tx1"/>
                </a:solidFill>
                <a:effectLst/>
                <a:latin typeface="+mn-lt"/>
                <a:ea typeface="+mn-ea"/>
                <a:cs typeface="+mn-cs"/>
              </a:rPr>
              <a:t>Wi-Fi =  Wi-Fi Alliance hired Interbrand to create a name that was "a little catchier than ''IEEE 802.11b Direct Sequence.'  </a:t>
            </a:r>
            <a:r>
              <a:rPr lang="en-CA" sz="1200" b="0" i="1" kern="1200" dirty="0">
                <a:solidFill>
                  <a:schemeClr val="tx1"/>
                </a:solidFill>
                <a:effectLst/>
                <a:latin typeface="+mn-lt"/>
                <a:ea typeface="+mn-ea"/>
                <a:cs typeface="+mn-cs"/>
              </a:rPr>
              <a:t>Wi-Fi</a:t>
            </a:r>
            <a:r>
              <a:rPr lang="en-CA" sz="1200" b="0" i="0" kern="1200" dirty="0">
                <a:solidFill>
                  <a:schemeClr val="tx1"/>
                </a:solidFill>
                <a:effectLst/>
                <a:latin typeface="+mn-lt"/>
                <a:ea typeface="+mn-ea"/>
                <a:cs typeface="+mn-cs"/>
              </a:rPr>
              <a:t> is a word invented </a:t>
            </a:r>
            <a:r>
              <a:rPr lang="en-CA" dirty="0"/>
              <a:t>as a </a:t>
            </a:r>
            <a:r>
              <a:rPr lang="en-CA" dirty="0">
                <a:hlinkClick r:id="rId11" tooltip="Pun"/>
              </a:rPr>
              <a:t>pun</a:t>
            </a:r>
            <a:r>
              <a:rPr lang="en-CA" dirty="0"/>
              <a:t> upon the word </a:t>
            </a:r>
            <a:r>
              <a:rPr lang="en-CA" dirty="0">
                <a:hlinkClick r:id="rId12" tooltip="High fidelity"/>
              </a:rPr>
              <a:t>hi-fi</a:t>
            </a:r>
            <a:r>
              <a:rPr lang="en-CA" dirty="0"/>
              <a:t>.</a:t>
            </a:r>
          </a:p>
        </p:txBody>
      </p:sp>
      <p:sp>
        <p:nvSpPr>
          <p:cNvPr id="4" name="Slide Number Placeholder 3"/>
          <p:cNvSpPr>
            <a:spLocks noGrp="1"/>
          </p:cNvSpPr>
          <p:nvPr>
            <p:ph type="sldNum" sz="quarter" idx="10"/>
          </p:nvPr>
        </p:nvSpPr>
        <p:spPr/>
        <p:txBody>
          <a:bodyPr/>
          <a:lstStyle/>
          <a:p>
            <a:fld id="{01C9F2AC-98D8-4317-B2FF-F9AFC647C4AC}" type="slidenum">
              <a:rPr lang="en-US" smtClean="0"/>
              <a:t>42</a:t>
            </a:fld>
            <a:endParaRPr lang="en-US"/>
          </a:p>
        </p:txBody>
      </p:sp>
    </p:spTree>
    <p:extLst>
      <p:ext uri="{BB962C8B-B14F-4D97-AF65-F5344CB8AC3E}">
        <p14:creationId xmlns:p14="http://schemas.microsoft.com/office/powerpoint/2010/main" val="22225575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 the quiz…</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43</a:t>
            </a:fld>
            <a:endParaRPr lang="en-US"/>
          </a:p>
        </p:txBody>
      </p:sp>
    </p:spTree>
    <p:extLst>
      <p:ext uri="{BB962C8B-B14F-4D97-AF65-F5344CB8AC3E}">
        <p14:creationId xmlns:p14="http://schemas.microsoft.com/office/powerpoint/2010/main" val="24196159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1964, a project called “</a:t>
            </a:r>
            <a:r>
              <a:rPr lang="en-US" b="0" dirty="0" err="1"/>
              <a:t>Multics</a:t>
            </a:r>
            <a:r>
              <a:rPr lang="en-US" b="0" dirty="0"/>
              <a:t>” (Multiplexed Information and Computing</a:t>
            </a:r>
            <a:r>
              <a:rPr lang="en-US" b="0" baseline="0" dirty="0"/>
              <a:t> Service) </a:t>
            </a:r>
            <a:r>
              <a:rPr lang="en-US" b="0" dirty="0"/>
              <a:t>was launched. This was the first open source project to </a:t>
            </a:r>
            <a:r>
              <a:rPr lang="en-US" b="0" baseline="0" dirty="0"/>
              <a:t>develop a multiuser, multiprocessor  OS. ( the term open source had not been developed yet) </a:t>
            </a:r>
            <a:r>
              <a:rPr lang="en-US" baseline="0" dirty="0"/>
              <a:t>The project leader was MIT with major contributors from General Electric, and Bell Labs </a:t>
            </a:r>
            <a:r>
              <a:rPr lang="en-US" dirty="0"/>
              <a:t>(the research division of AT&amp;T).  See https://en.wikipedia.org/wiki/Multics</a:t>
            </a:r>
            <a:endParaRPr lang="en-US" b="0" baseline="0" dirty="0"/>
          </a:p>
          <a:p>
            <a:endParaRPr lang="en-US" baseline="0" dirty="0"/>
          </a:p>
          <a:p>
            <a:r>
              <a:rPr lang="en-US" i="1" baseline="0" dirty="0"/>
              <a:t>Multics was not a success.</a:t>
            </a:r>
            <a:r>
              <a:rPr lang="en-US" i="1" dirty="0"/>
              <a:t> However, the ideas in Multics went on to be very successful.</a:t>
            </a:r>
          </a:p>
          <a:p>
            <a:endParaRPr lang="en-US" dirty="0"/>
          </a:p>
          <a:p>
            <a:r>
              <a:rPr lang="en-CA" sz="1200" b="0" i="0" kern="1200" dirty="0">
                <a:solidFill>
                  <a:schemeClr val="tx1"/>
                </a:solidFill>
                <a:effectLst/>
                <a:latin typeface="+mn-lt"/>
                <a:ea typeface="+mn-ea"/>
                <a:cs typeface="+mn-cs"/>
              </a:rPr>
              <a:t>The design and features of Multics greatly influenced the </a:t>
            </a:r>
            <a:r>
              <a:rPr lang="en-CA" sz="1200" b="0" i="0" u="none" strike="noStrike" kern="1200" dirty="0">
                <a:solidFill>
                  <a:schemeClr val="tx1"/>
                </a:solidFill>
                <a:effectLst/>
                <a:latin typeface="+mn-lt"/>
                <a:ea typeface="+mn-ea"/>
                <a:cs typeface="+mn-cs"/>
                <a:hlinkClick r:id="rId3" tooltip="Unix"/>
              </a:rPr>
              <a:t>Unix</a:t>
            </a:r>
            <a:r>
              <a:rPr lang="en-CA" sz="1200" b="0" i="0" kern="1200" dirty="0">
                <a:solidFill>
                  <a:schemeClr val="tx1"/>
                </a:solidFill>
                <a:effectLst/>
                <a:latin typeface="+mn-lt"/>
                <a:ea typeface="+mn-ea"/>
                <a:cs typeface="+mn-cs"/>
              </a:rPr>
              <a:t> operating system, which was originally written by two ex-programmers from the older project, </a:t>
            </a:r>
            <a:r>
              <a:rPr lang="en-CA" sz="1200" b="0" i="0" u="none" strike="noStrike" kern="1200" dirty="0">
                <a:solidFill>
                  <a:schemeClr val="tx1"/>
                </a:solidFill>
                <a:effectLst/>
                <a:latin typeface="+mn-lt"/>
                <a:ea typeface="+mn-ea"/>
                <a:cs typeface="+mn-cs"/>
                <a:hlinkClick r:id="rId4" tooltip="Ken Thompson"/>
              </a:rPr>
              <a:t>Ken Thompson</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5" tooltip="Dennis Ritchie"/>
              </a:rPr>
              <a:t>Dennis Ritchie</a:t>
            </a:r>
            <a:r>
              <a:rPr lang="en-CA" sz="1200" b="0" i="0" kern="1200" dirty="0">
                <a:solidFill>
                  <a:schemeClr val="tx1"/>
                </a:solidFill>
                <a:effectLst/>
                <a:latin typeface="+mn-lt"/>
                <a:ea typeface="+mn-ea"/>
                <a:cs typeface="+mn-cs"/>
              </a:rPr>
              <a:t>. Ritchie developed C to develop UNIX. The name </a:t>
            </a:r>
            <a:r>
              <a:rPr lang="en-CA" sz="1200" b="0" i="1" kern="1200" dirty="0">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(originally </a:t>
            </a:r>
            <a:r>
              <a:rPr lang="en-CA" sz="1200" b="0" i="0" kern="1200" dirty="0" err="1">
                <a:solidFill>
                  <a:schemeClr val="tx1"/>
                </a:solidFill>
                <a:effectLst/>
                <a:latin typeface="+mn-lt"/>
                <a:ea typeface="+mn-ea"/>
                <a:cs typeface="+mn-cs"/>
              </a:rPr>
              <a:t>Unics</a:t>
            </a:r>
            <a:r>
              <a:rPr lang="en-CA" sz="1200" b="0" i="0" kern="1200" dirty="0">
                <a:solidFill>
                  <a:schemeClr val="tx1"/>
                </a:solidFill>
                <a:effectLst/>
                <a:latin typeface="+mn-lt"/>
                <a:ea typeface="+mn-ea"/>
                <a:cs typeface="+mn-cs"/>
              </a:rPr>
              <a:t>) is itself a pun on </a:t>
            </a:r>
            <a:r>
              <a:rPr lang="en-CA" sz="1200" b="0" i="1" kern="1200" dirty="0">
                <a:solidFill>
                  <a:schemeClr val="tx1"/>
                </a:solidFill>
                <a:effectLst/>
                <a:latin typeface="+mn-lt"/>
                <a:ea typeface="+mn-ea"/>
                <a:cs typeface="+mn-cs"/>
              </a:rPr>
              <a:t>Multics</a:t>
            </a:r>
            <a:r>
              <a:rPr lang="en-CA" sz="1200" b="0" i="0" kern="1200" dirty="0">
                <a:solidFill>
                  <a:schemeClr val="tx1"/>
                </a:solidFill>
                <a:effectLst/>
                <a:latin typeface="+mn-lt"/>
                <a:ea typeface="+mn-ea"/>
                <a:cs typeface="+mn-cs"/>
              </a:rPr>
              <a:t>. The C language allowed the OS to be very portable (unlike the Assembler of Multics) requiring only a relatively small amount of machine-dependent code to be replaced when porting Unix to other computing platforms. This greatly contributed to its success.</a:t>
            </a:r>
          </a:p>
          <a:p>
            <a:endParaRPr lang="en-US" b="0" baseline="0" dirty="0"/>
          </a:p>
          <a:p>
            <a:r>
              <a:rPr lang="en-US" b="0" baseline="0" dirty="0"/>
              <a:t>UNIX was designed by computer scientists for computer scientists to conduct research. </a:t>
            </a:r>
            <a:r>
              <a:rPr lang="en-CA" b="0" baseline="0" dirty="0"/>
              <a:t>The earliest distributions of Unix from Bell Labs in the 1970s included the source code to the operating system, allowing researchers at universities to modify and extend Unix</a:t>
            </a:r>
            <a:r>
              <a:rPr lang="en-US" b="0" baseline="0" dirty="0"/>
              <a:t>.</a:t>
            </a:r>
            <a:r>
              <a:rPr lang="en-US" baseline="0" dirty="0"/>
              <a:t> As the project matured, some of the contributors to the project decided in 1983 to create commercial versions of the OS, System V (five) </a:t>
            </a:r>
            <a:r>
              <a:rPr lang="en-US" i="1" baseline="0" dirty="0"/>
              <a:t>-- which is why today there are many different versions of UNIX IBM AIX, HP/X, Solaris. </a:t>
            </a:r>
            <a:r>
              <a:rPr lang="en-US" baseline="0" dirty="0"/>
              <a:t>Through the 1970s and into the 1980s, the University of California at Berkeley continued to share its version of UNIX, known as the Berkeley Standard Distribution (BSD).  </a:t>
            </a:r>
          </a:p>
          <a:p>
            <a:endParaRPr lang="en-US" baseline="0" dirty="0"/>
          </a:p>
          <a:p>
            <a:r>
              <a:rPr lang="en-US" baseline="0" dirty="0"/>
              <a:t>Subsequently, many lawyers became rich sorting out whose UNIX intellectual property was whose.  </a:t>
            </a:r>
            <a:r>
              <a:rPr lang="en-CA" baseline="0" dirty="0"/>
              <a:t>The 1992 lawsuit and injunction on distribution slowed development of the free-software descendants of BSD. Linus Torvalds has said that if 386BSD or the GNU kernel had been available at the time, he probably would not have created Linux.</a:t>
            </a:r>
            <a:endParaRPr lang="en-US" baseline="0" dirty="0"/>
          </a:p>
          <a:p>
            <a:endParaRPr lang="en-US" baseline="0" dirty="0"/>
          </a:p>
          <a:p>
            <a:r>
              <a:rPr lang="en-US" baseline="0" dirty="0"/>
              <a:t>OpenBSD descended from BSD after the lawsuit dust settled. It is important as an OS because it has different goals than Linux. The MAC Leopard OS and iOS are a BSD-based variants.</a:t>
            </a:r>
          </a:p>
          <a:p>
            <a:endParaRPr lang="en-US" baseline="0" dirty="0"/>
          </a:p>
          <a:p>
            <a:r>
              <a:rPr lang="en-US" baseline="0" dirty="0"/>
              <a:t>VMS operating systems was developed by DEC (Digital Equipment Corporation) for its VAX line of computers and in the 80’s the VAX was the most  popular minicomputer </a:t>
            </a:r>
            <a:r>
              <a:rPr lang="en-US" i="1" baseline="0" dirty="0"/>
              <a:t>(small mainframe, VAX is also in common use today along with the IBM iSeries or </a:t>
            </a:r>
            <a:r>
              <a:rPr lang="en-US" i="1" baseline="0" dirty="0" err="1"/>
              <a:t>PowerServer</a:t>
            </a:r>
            <a:r>
              <a:rPr lang="en-US" i="1" baseline="0" dirty="0"/>
              <a:t> with IBM-</a:t>
            </a:r>
            <a:r>
              <a:rPr lang="en-US" i="1" baseline="0" dirty="0" err="1"/>
              <a:t>i</a:t>
            </a:r>
            <a:r>
              <a:rPr lang="en-US" i="1" baseline="0" dirty="0"/>
              <a:t> or the original AS-400 which is taught at Seneca)</a:t>
            </a:r>
            <a:r>
              <a:rPr lang="en-US" baseline="0" dirty="0"/>
              <a:t> and is still in common use today. </a:t>
            </a:r>
          </a:p>
          <a:p>
            <a:endParaRPr lang="en-US" baseline="0" dirty="0"/>
          </a:p>
          <a:p>
            <a:r>
              <a:rPr lang="en-US" baseline="0" dirty="0"/>
              <a:t>VMS is important for 2 reasons:</a:t>
            </a:r>
          </a:p>
          <a:p>
            <a:pPr marL="228600" indent="-228600">
              <a:buFont typeface="+mj-lt"/>
              <a:buAutoNum type="arabicPeriod"/>
            </a:pPr>
            <a:r>
              <a:rPr lang="en-US" baseline="0" dirty="0"/>
              <a:t> it was the first to develop the use of Virtual memory which is now a standard feature of all operating systems.</a:t>
            </a:r>
          </a:p>
          <a:p>
            <a:pPr marL="228600" indent="-228600">
              <a:buFont typeface="+mj-lt"/>
              <a:buAutoNum type="arabicPeriod"/>
            </a:pPr>
            <a:r>
              <a:rPr lang="en-US" baseline="0" dirty="0"/>
              <a:t> the project leader for VMS was a man by the name of Dave Cutler, who had worked on both </a:t>
            </a:r>
            <a:r>
              <a:rPr lang="en-US" baseline="0" dirty="0" err="1"/>
              <a:t>Multics</a:t>
            </a:r>
            <a:r>
              <a:rPr lang="en-US" baseline="0" dirty="0"/>
              <a:t> and UNIX projects.</a:t>
            </a:r>
          </a:p>
          <a:p>
            <a:endParaRPr lang="en-US" baseline="0" dirty="0"/>
          </a:p>
          <a:p>
            <a:r>
              <a:rPr lang="en-US" baseline="0" dirty="0"/>
              <a:t>DEC was purchased by HP and today, HP is project leader for OpenVMS (the latter is not open source, but uses open standards)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CP/M stands for Control Programming Module. </a:t>
            </a:r>
            <a:r>
              <a:rPr lang="en-US" i="1" baseline="0" dirty="0"/>
              <a:t>It was designed by Gary </a:t>
            </a:r>
            <a:r>
              <a:rPr lang="en-US" i="1" baseline="0" dirty="0" err="1"/>
              <a:t>Kildall</a:t>
            </a:r>
            <a:r>
              <a:rPr lang="en-US" i="1" baseline="0" dirty="0"/>
              <a:t> when he worked for Intel</a:t>
            </a:r>
            <a:r>
              <a:rPr lang="en-US" baseline="0" dirty="0"/>
              <a:t>.</a:t>
            </a:r>
            <a:r>
              <a:rPr lang="en-US" i="1" baseline="0" dirty="0"/>
              <a:t> He left Intel and formed a company called Digital Research Inc (DRI)</a:t>
            </a:r>
            <a:r>
              <a:rPr lang="en-US" baseline="0" dirty="0"/>
              <a:t> </a:t>
            </a:r>
            <a:r>
              <a:rPr lang="en-US" i="1" baseline="0" dirty="0"/>
              <a:t>Unlike UNIX, CP/M is a single user, single task operating system</a:t>
            </a:r>
            <a:r>
              <a:rPr lang="en-US" baseline="0" dirty="0"/>
              <a:t>. CP/M is important because it was the first operating system designed for the new microcomputer (PC).  </a:t>
            </a:r>
            <a:r>
              <a:rPr lang="en-US" i="1" baseline="0" dirty="0"/>
              <a:t>IBM had developed the PC hardware but it not have an operating system. IBM failed to come to licensing terms with DRI and turned to a new company called Microsoft to develop the OS. Microsoft did not actually have or own what it sold to IBM at the time of the deal. Microsoft later bought all rights to a clone of CP/M called QDOS (Quick and Dirty Operating System) for $75,000 and </a:t>
            </a:r>
            <a:r>
              <a:rPr lang="en-US" baseline="0" dirty="0"/>
              <a:t>renamed it PC-DOS for IBM, the Personal Computer Disk Operating System. Bill Gates wisely negotiated a non-exclusive arrangement with IBM so Microsoft could sell MS-DOS. Because everything in the IBM PC was off-the-shelf components except for the BIOS, the clone computer market could flourish. MS-DOS was the basis of the Microsoft residential code base for the Windows 9x operating systems (Windows 95, 98 and Me). </a:t>
            </a:r>
          </a:p>
          <a:p>
            <a:endParaRPr lang="en-US" baseline="0" dirty="0"/>
          </a:p>
          <a:p>
            <a:r>
              <a:rPr lang="en-US" baseline="0" dirty="0"/>
              <a:t>Microsoft wanted to develop a new operating system that could be used for large commercial enterprises. </a:t>
            </a:r>
            <a:r>
              <a:rPr lang="en-US" dirty="0">
                <a:effectLst/>
              </a:rPr>
              <a:t>In 1988, Microsoft formed what would become the development team for the Microsoft Windows NT® product. </a:t>
            </a:r>
            <a:r>
              <a:rPr lang="en-US" i="1" dirty="0">
                <a:effectLst/>
              </a:rPr>
              <a:t>The team's goal was to develop a 32-bit, multi-user, multi-process operating system that was better than UNIX. </a:t>
            </a:r>
            <a:r>
              <a:rPr lang="en-US" i="1" baseline="0" dirty="0"/>
              <a:t>At the same time, DEC had cut back on Dave Cutlets project to build an more efficient OS, not based on UNIX design. Discouraged by DEC ‘s decision, Microsoft was able to hire Dave Cutler and most of his programming team to develop this more efficient OS which became known as NT (New Technology AKA Not Today).</a:t>
            </a:r>
            <a:r>
              <a:rPr lang="en-US" dirty="0"/>
              <a:t> </a:t>
            </a:r>
            <a:r>
              <a:rPr lang="en-US" i="1" dirty="0"/>
              <a:t>DEC also believed Cutler brought source code to Microsoft and sued. Microsoft eventually paid US$150 million and agreed to support DEC's Alpha CPU chip on NT. </a:t>
            </a:r>
          </a:p>
          <a:p>
            <a:endParaRPr lang="en-US" i="1" dirty="0"/>
          </a:p>
          <a:p>
            <a:r>
              <a:rPr lang="en-US" i="1" dirty="0"/>
              <a:t>https://superuser.com/questions/1163749/why-do-32-bit-processes-have-a-2gb-ram-limit</a:t>
            </a:r>
          </a:p>
          <a:p>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p>
          <a:p>
            <a:r>
              <a:rPr lang="en-CA" sz="1200" b="0" i="0" kern="1200" dirty="0">
                <a:solidFill>
                  <a:schemeClr val="tx1"/>
                </a:solidFill>
                <a:effectLst/>
                <a:latin typeface="+mn-lt"/>
                <a:ea typeface="+mn-ea"/>
                <a:cs typeface="+mn-cs"/>
              </a:rPr>
              <a:t>This was a design decision made in the interests of performance, security, and reliability. Each process has it's own private 2 GB address space but there is only one system address space. Processes are isolated in their own private address space and cannot even see others. There is provision for sharing address among 2 or more processes when necessary. System address space is off limits to normal processes and is accessible only to kernel level components such as the OS itself and device drivers. If a process goes astray it can only hurt itself, other processes and the OS are unaffected.</a:t>
            </a:r>
            <a:endParaRPr lang="en-US" i="1" dirty="0"/>
          </a:p>
        </p:txBody>
      </p:sp>
      <p:sp>
        <p:nvSpPr>
          <p:cNvPr id="4" name="Slide Number Placeholder 3"/>
          <p:cNvSpPr>
            <a:spLocks noGrp="1"/>
          </p:cNvSpPr>
          <p:nvPr>
            <p:ph type="sldNum" sz="quarter" idx="10"/>
          </p:nvPr>
        </p:nvSpPr>
        <p:spPr/>
        <p:txBody>
          <a:bodyPr/>
          <a:lstStyle/>
          <a:p>
            <a:fld id="{314F67C4-4AAE-4E12-A8E7-F5B8FF9C811E}" type="slidenum">
              <a:rPr lang="en-US" smtClean="0"/>
              <a:t>44</a:t>
            </a:fld>
            <a:endParaRPr lang="en-US"/>
          </a:p>
        </p:txBody>
      </p:sp>
    </p:spTree>
    <p:extLst>
      <p:ext uri="{BB962C8B-B14F-4D97-AF65-F5344CB8AC3E}">
        <p14:creationId xmlns:p14="http://schemas.microsoft.com/office/powerpoint/2010/main" val="74974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source from http://theoatmeal.com/blog/fix_computer</a:t>
            </a:r>
            <a:endParaRPr lang="en-US" b="1" dirty="0"/>
          </a:p>
          <a:p>
            <a:endParaRPr lang="en-US" b="1" dirty="0"/>
          </a:p>
          <a:p>
            <a:r>
              <a:rPr lang="en-US" b="1" dirty="0"/>
              <a:t>The age old debate Windows vs Apple. And then there is Linux.</a:t>
            </a:r>
          </a:p>
          <a:p>
            <a:r>
              <a:rPr lang="en-CA" sz="1200" b="0" i="0" kern="1200" dirty="0">
                <a:solidFill>
                  <a:schemeClr val="tx1"/>
                </a:solidFill>
                <a:effectLst/>
                <a:latin typeface="+mn-lt"/>
                <a:ea typeface="+mn-ea"/>
                <a:cs typeface="+mn-cs"/>
              </a:rPr>
              <a:t>Microsoft designed its operating systems to be compatible with hardware created by a wide range of computer companies allowing for broad distribution. Apple didn’t. The downside for Microsoft was allowing the world’s most complex OS at the time, Windows 95 with 15 million lines of code, to run on the world’s cheapest hardware garnering a reputation for crashing. (Tim McKenna’s personal record to lock up Win95 was 45 seconds after beginning to use a freshly booted machine with a new image.) However, if you ran a Microsoft OS on an IBM PC, it was fine but only if you ran every </a:t>
            </a:r>
            <a:r>
              <a:rPr lang="en-CA" sz="1200" b="0" i="1" kern="1200" dirty="0">
                <a:solidFill>
                  <a:schemeClr val="tx1"/>
                </a:solidFill>
                <a:effectLst/>
                <a:latin typeface="+mn-lt"/>
                <a:ea typeface="+mn-ea"/>
                <a:cs typeface="+mn-cs"/>
              </a:rPr>
              <a:t>other</a:t>
            </a:r>
            <a:r>
              <a:rPr lang="en-CA" sz="1200" b="0" i="0" kern="1200" dirty="0">
                <a:solidFill>
                  <a:schemeClr val="tx1"/>
                </a:solidFill>
                <a:effectLst/>
                <a:latin typeface="+mn-lt"/>
                <a:ea typeface="+mn-ea"/>
                <a:cs typeface="+mn-cs"/>
              </a:rPr>
              <a:t> version of the OS. (DOS 1, 3, 5 were fine. 2, 4, 6 were stinkers. Windows 95, XP, 7 were OK. 98/ME and Vista were stinkers. Windows 8 and 10 are the only even numbered versions that were not total stinkers.) So Microsoft themselves were half of their own reputation problem. Combine that with people running Microsoft on </a:t>
            </a:r>
            <a:r>
              <a:rPr lang="en-CA" sz="1200" b="0" i="0" kern="1200" dirty="0" err="1">
                <a:solidFill>
                  <a:schemeClr val="tx1"/>
                </a:solidFill>
                <a:effectLst/>
                <a:latin typeface="+mn-lt"/>
                <a:ea typeface="+mn-ea"/>
                <a:cs typeface="+mn-cs"/>
              </a:rPr>
              <a:t>cheaped</a:t>
            </a:r>
            <a:r>
              <a:rPr lang="en-CA" sz="1200" b="0" i="0" kern="1200" dirty="0">
                <a:solidFill>
                  <a:schemeClr val="tx1"/>
                </a:solidFill>
                <a:effectLst/>
                <a:latin typeface="+mn-lt"/>
                <a:ea typeface="+mn-ea"/>
                <a:cs typeface="+mn-cs"/>
              </a:rPr>
              <a:t>-out hardware and it’s no wonder Windows has the reputation it does. Despite that, they have 90% of the small computer market. Go figure.</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Macs were not perfect either but no one heard about Mac crashes because there were so few to hear about. Human beings are terrible at thinking statistically and without bias. (</a:t>
            </a:r>
            <a:r>
              <a:rPr lang="en-CA" sz="1200" b="0" i="0" kern="1200" dirty="0" err="1">
                <a:solidFill>
                  <a:schemeClr val="tx1"/>
                </a:solidFill>
                <a:effectLst/>
                <a:latin typeface="+mn-lt"/>
                <a:ea typeface="+mn-ea"/>
                <a:cs typeface="+mn-cs"/>
              </a:rPr>
              <a:t>Kahneman</a:t>
            </a:r>
            <a:r>
              <a:rPr lang="en-CA" sz="1200" b="0" i="0" kern="1200" dirty="0">
                <a:solidFill>
                  <a:schemeClr val="tx1"/>
                </a:solidFill>
                <a:effectLst/>
                <a:latin typeface="+mn-lt"/>
                <a:ea typeface="+mn-ea"/>
                <a:cs typeface="+mn-cs"/>
              </a:rPr>
              <a:t>, 2011. </a:t>
            </a:r>
            <a:r>
              <a:rPr lang="en-CA" sz="1200" b="0" i="1" kern="1200" dirty="0">
                <a:solidFill>
                  <a:schemeClr val="tx1"/>
                </a:solidFill>
                <a:effectLst/>
                <a:latin typeface="+mn-lt"/>
                <a:ea typeface="+mn-ea"/>
                <a:cs typeface="+mn-cs"/>
              </a:rPr>
              <a:t>Thinking, Fast and Slow</a:t>
            </a:r>
            <a:r>
              <a:rPr lang="en-CA" sz="1200" b="0" i="0" kern="1200" dirty="0">
                <a:solidFill>
                  <a:schemeClr val="tx1"/>
                </a:solidFill>
                <a:effectLst/>
                <a:latin typeface="+mn-lt"/>
                <a:ea typeface="+mn-ea"/>
                <a:cs typeface="+mn-cs"/>
              </a:rPr>
              <a:t>) They pay attention to what they notice most often.</a:t>
            </a:r>
            <a:endParaRPr lang="en-US" b="1" dirty="0"/>
          </a:p>
          <a:p>
            <a:endParaRPr lang="en-US" b="1" dirty="0"/>
          </a:p>
          <a:p>
            <a:r>
              <a:rPr lang="en-CA" sz="1200" b="0" i="0" kern="1200" dirty="0">
                <a:solidFill>
                  <a:schemeClr val="tx1"/>
                </a:solidFill>
                <a:effectLst/>
                <a:latin typeface="+mn-lt"/>
                <a:ea typeface="+mn-ea"/>
                <a:cs typeface="+mn-cs"/>
              </a:rPr>
              <a:t>“Operating systems are like underwear — nobody really wants to look at them.” – said by Bill Joy who wrote BSD </a:t>
            </a:r>
            <a:r>
              <a:rPr lang="en-CA" sz="1200" b="0" i="0" kern="1200" dirty="0" err="1">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the vi editor, and much else.  https://en.wikipedia.org/wiki/Bill_Joy</a:t>
            </a:r>
          </a:p>
          <a:p>
            <a:r>
              <a:rPr lang="en-CA" sz="1200" b="0" i="0" kern="1200" dirty="0">
                <a:solidFill>
                  <a:schemeClr val="tx1"/>
                </a:solidFill>
                <a:effectLst/>
                <a:latin typeface="+mn-lt"/>
                <a:ea typeface="+mn-ea"/>
                <a:cs typeface="+mn-cs"/>
              </a:rPr>
              <a:t>An operating system should be like underwear: clean, comfortable, and does the job without you or anyone else noticing it.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se whatever OS/platform you like. These days, no OS is </a:t>
            </a:r>
            <a:r>
              <a:rPr lang="en-CA" sz="1200" b="0" i="1" kern="1200" dirty="0">
                <a:solidFill>
                  <a:schemeClr val="tx1"/>
                </a:solidFill>
                <a:effectLst/>
                <a:latin typeface="+mn-lt"/>
                <a:ea typeface="+mn-ea"/>
                <a:cs typeface="+mn-cs"/>
              </a:rPr>
              <a:t>better </a:t>
            </a:r>
            <a:r>
              <a:rPr lang="en-CA" sz="1200" b="0" i="0" kern="1200" dirty="0">
                <a:solidFill>
                  <a:schemeClr val="tx1"/>
                </a:solidFill>
                <a:effectLst/>
                <a:latin typeface="+mn-lt"/>
                <a:ea typeface="+mn-ea"/>
                <a:cs typeface="+mn-cs"/>
              </a:rPr>
              <a:t>than the other, only different. Apple and Linux are no more resistant to viruses and attacks than Windows; today Macs are potentially more vulnerable because there are now enough Macs out there to make them a worthwhile target (having clawed their way from 5% up to 9% market share in 2016), Mac users also have the most money (or had until they bought an Apple product), and many Mac users still think they are immune from malware which is the real problem. Linux, etc. is open source so vulnerabilities can be seen—it’s a race between the Black Hats and the White Hats. Microsoft has many APIs to make the platform customizable for businesses and those APIs can allow holes but Microsoft does have an effective update process.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Apple has better hardware and stability if you compare a Mac to a cheap PC; and a Mercedes car is better than a Kia but no one blames Kia for not being as good as Mercedes. Windows running on quality hardware is as reliable—and as expensive—as a Mac.</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real platform issue for businesses is Total Cost of Ownership, tech support, and compatibility with everyone else in the company. </a:t>
            </a:r>
          </a:p>
          <a:p>
            <a:endParaRPr lang="en-US" dirty="0"/>
          </a:p>
          <a:p>
            <a:r>
              <a:rPr lang="en-CA" sz="1200" b="0" i="1" kern="1200" dirty="0">
                <a:solidFill>
                  <a:schemeClr val="tx1"/>
                </a:solidFill>
                <a:effectLst/>
                <a:latin typeface="+mn-lt"/>
                <a:ea typeface="+mn-ea"/>
                <a:cs typeface="+mn-cs"/>
              </a:rPr>
              <a:t>Somebody dies and goes to heaven. On arrival, St. Peter gives him the quick tour of the place. As they go through heaven from place to place, they look at the mall, the school, the park … and they keep seeing a high wall on one side or the other. Finally, the new arrival can’t resist asking: “What’s with the wall?” St. Peter Answers: “That’s where we keep the Mac users. They like to think they’re the only ones here.”</a:t>
            </a:r>
          </a:p>
          <a:p>
            <a:endParaRPr lang="en-US" sz="1200" b="0" i="1" kern="1200" dirty="0">
              <a:solidFill>
                <a:schemeClr val="tx1"/>
              </a:solidFill>
              <a:effectLst/>
              <a:latin typeface="+mn-lt"/>
              <a:ea typeface="+mn-ea"/>
              <a:cs typeface="+mn-cs"/>
            </a:endParaRPr>
          </a:p>
          <a:p>
            <a:r>
              <a:rPr lang="en-US" dirty="0"/>
              <a:t>http://www.macworld.co.uk/feature/mac/mac-or-pc-ten-reasons-why-macs-are-better-pcs-2015-3493363/</a:t>
            </a:r>
          </a:p>
          <a:p>
            <a:r>
              <a:rPr lang="en-US" dirty="0"/>
              <a:t>http://www.pcadvisor.co.uk/videos/3493092/5-reasons-why-pcs-are-better-than-macs-mac-vs-windows-pc--which-is-best/</a:t>
            </a:r>
          </a:p>
          <a:p>
            <a:endParaRPr lang="en-US" dirty="0"/>
          </a:p>
          <a:p>
            <a:r>
              <a:rPr lang="en-US" dirty="0"/>
              <a:t>https://xkcd.com/934/</a:t>
            </a:r>
          </a:p>
          <a:p>
            <a:r>
              <a:rPr lang="en-CA" dirty="0"/>
              <a:t>http://www.cashen.com/html/os_quotes.html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Complete 66 Mac vs PC ads</a:t>
            </a:r>
          </a:p>
          <a:p>
            <a:r>
              <a:rPr lang="en-CA" dirty="0"/>
              <a:t>https://www.youtube.com/watch?v=0eEG5LVXdKo&amp;t=107s</a:t>
            </a:r>
          </a:p>
          <a:p>
            <a:endParaRPr lang="en-CA" dirty="0"/>
          </a:p>
          <a:p>
            <a:r>
              <a:rPr lang="en-US" dirty="0"/>
              <a:t>iPad vs Surface</a:t>
            </a:r>
            <a:endParaRPr lang="en-CA" dirty="0"/>
          </a:p>
          <a:p>
            <a:r>
              <a:rPr lang="en-CA" dirty="0"/>
              <a:t>https://www.youtube.com/watch?v=0NwkczSuwL8</a:t>
            </a:r>
          </a:p>
          <a:p>
            <a:endParaRPr lang="en-US" dirty="0"/>
          </a:p>
          <a:p>
            <a:r>
              <a:rPr lang="en-US" dirty="0"/>
              <a:t>A</a:t>
            </a:r>
            <a:r>
              <a:rPr lang="en-CA" dirty="0" err="1"/>
              <a:t>pple</a:t>
            </a:r>
            <a:r>
              <a:rPr lang="en-CA" dirty="0"/>
              <a:t> being honest https://www.youtube.com/watch?v=e67OCOMaXXA</a:t>
            </a:r>
          </a:p>
          <a:p>
            <a:endParaRPr lang="en-US" dirty="0"/>
          </a:p>
          <a:p>
            <a:r>
              <a:rPr lang="en-US" dirty="0"/>
              <a:t>M</a:t>
            </a:r>
            <a:r>
              <a:rPr lang="en-CA" dirty="0" err="1"/>
              <a:t>icrosoft</a:t>
            </a:r>
            <a:r>
              <a:rPr lang="en-CA" dirty="0"/>
              <a:t> being honest https://www.youtube.com/watch?v=HU2aLZF3k_0</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45</a:t>
            </a:fld>
            <a:endParaRPr lang="en-US"/>
          </a:p>
        </p:txBody>
      </p:sp>
    </p:spTree>
    <p:extLst>
      <p:ext uri="{BB962C8B-B14F-4D97-AF65-F5344CB8AC3E}">
        <p14:creationId xmlns:p14="http://schemas.microsoft.com/office/powerpoint/2010/main" val="226589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https://en.wikipedia.org/wiki/Interface_(computing)</a:t>
            </a:r>
            <a:br>
              <a:rPr lang="en-CA" dirty="0"/>
            </a:br>
            <a:r>
              <a:rPr lang="en-US" b="0" dirty="0"/>
              <a:t>https://en.wikipedia.org/wiki/User_interface#Types</a:t>
            </a:r>
            <a:endParaRPr lang="en-CA" dirty="0"/>
          </a:p>
          <a:p>
            <a:endParaRPr lang="en-CA" dirty="0"/>
          </a:p>
          <a:p>
            <a:r>
              <a:rPr lang="en-CA" dirty="0"/>
              <a:t>https://en.wikipedia.org/wiki/Operating_system</a:t>
            </a:r>
          </a:p>
          <a:p>
            <a:endParaRPr lang="en-US" dirty="0"/>
          </a:p>
          <a:p>
            <a:r>
              <a:rPr lang="en-US" dirty="0"/>
              <a:t>OS abstracts the Application software from the hardware. E.g. It presents a consistent view of a file system to application software even though files may reside on different media such as network mapped, HDD, SSD, and USB drives. Also SAN Storage Area Network, NAS N</a:t>
            </a:r>
            <a:r>
              <a:rPr lang="en-CA" dirty="0" err="1"/>
              <a:t>etwork</a:t>
            </a:r>
            <a:r>
              <a:rPr lang="en-CA" dirty="0"/>
              <a:t> Attached Storage.</a:t>
            </a:r>
            <a:endParaRPr lang="en-US" dirty="0"/>
          </a:p>
          <a:p>
            <a:endParaRPr lang="en-US" dirty="0"/>
          </a:p>
          <a:p>
            <a:r>
              <a:rPr lang="en-CA" dirty="0"/>
              <a:t>PCs, tablets, smartphones are </a:t>
            </a:r>
            <a:r>
              <a:rPr lang="en-CA" b="1" u="sng" dirty="0"/>
              <a:t>Single-user </a:t>
            </a:r>
            <a:r>
              <a:rPr lang="en-CA" b="1" u="none" dirty="0"/>
              <a:t>  +</a:t>
            </a:r>
            <a:r>
              <a:rPr lang="en-CA" b="0" dirty="0"/>
              <a:t>  </a:t>
            </a:r>
            <a:r>
              <a:rPr lang="en-CA" b="1" u="sng" dirty="0"/>
              <a:t>multi-tasking. </a:t>
            </a:r>
          </a:p>
          <a:p>
            <a:r>
              <a:rPr lang="en-CA" b="0" dirty="0"/>
              <a:t>Server OS are multi-user and usually multi-everything else.</a:t>
            </a:r>
          </a:p>
          <a:p>
            <a:endParaRPr lang="en-US" b="0" dirty="0"/>
          </a:p>
          <a:p>
            <a:r>
              <a:rPr lang="en-US" b="1" dirty="0"/>
              <a:t>An Operating System is like underwear. It should be clean, comfortable, and not call attention to itself. If you or anyone else notices it, it is not doing its job properly.</a:t>
            </a:r>
          </a:p>
          <a:p>
            <a:endParaRPr lang="en-US" b="0" dirty="0"/>
          </a:p>
        </p:txBody>
      </p:sp>
      <p:sp>
        <p:nvSpPr>
          <p:cNvPr id="4" name="Slide Number Placeholder 3"/>
          <p:cNvSpPr>
            <a:spLocks noGrp="1"/>
          </p:cNvSpPr>
          <p:nvPr>
            <p:ph type="sldNum" sz="quarter" idx="10"/>
          </p:nvPr>
        </p:nvSpPr>
        <p:spPr/>
        <p:txBody>
          <a:bodyPr/>
          <a:lstStyle/>
          <a:p>
            <a:fld id="{01C9F2AC-98D8-4317-B2FF-F9AFC647C4AC}" type="slidenum">
              <a:rPr lang="en-US" smtClean="0"/>
              <a:t>5</a:t>
            </a:fld>
            <a:endParaRPr lang="en-US"/>
          </a:p>
        </p:txBody>
      </p:sp>
    </p:spTree>
    <p:extLst>
      <p:ext uri="{BB962C8B-B14F-4D97-AF65-F5344CB8AC3E}">
        <p14:creationId xmlns:p14="http://schemas.microsoft.com/office/powerpoint/2010/main" val="2395266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old operating systems like DOS and early UNIX which allowed your software to access the underlying hardware, crawl through memory and disk sectors, </a:t>
            </a:r>
          </a:p>
          <a:p>
            <a:r>
              <a:rPr lang="en-US" dirty="0"/>
              <a:t>today's OS creates a "sandbox" where you can play. Different sandboxes for different roles, play all you like but only in your sandbox. If you want something from someone else's sandbox, you have to ask nicely for them to pass it to you.</a:t>
            </a:r>
          </a:p>
          <a:p>
            <a:endParaRPr lang="en-US" dirty="0"/>
          </a:p>
          <a:p>
            <a:r>
              <a:rPr lang="en-US" dirty="0"/>
              <a:t>Users use </a:t>
            </a:r>
            <a:r>
              <a:rPr lang="en-US" b="1" dirty="0"/>
              <a:t>Applications </a:t>
            </a:r>
            <a:r>
              <a:rPr lang="en-US" b="0" dirty="0"/>
              <a:t>on the one hand and have to deal with something called the Real World on the other.</a:t>
            </a:r>
            <a:r>
              <a:rPr lang="en-US" dirty="0"/>
              <a:t> </a:t>
            </a:r>
          </a:p>
          <a:p>
            <a:r>
              <a:rPr lang="en-US" dirty="0"/>
              <a:t>Programmers can stay in their own geek &amp; nerd bubble by creating Apps that use OS services. Only when forced to will programmers interact with users or brave their way into the Real World.</a:t>
            </a:r>
          </a:p>
          <a:p>
            <a:r>
              <a:rPr lang="en-US" b="1" dirty="0"/>
              <a:t>System Services </a:t>
            </a:r>
            <a:r>
              <a:rPr lang="en-US" dirty="0"/>
              <a:t>are provided to Apps through APIs, </a:t>
            </a:r>
            <a:br>
              <a:rPr lang="en-US" dirty="0"/>
            </a:br>
            <a:r>
              <a:rPr lang="en-US" dirty="0"/>
              <a:t>Services are also high level Operating System functions that humans see and interact with such as the command line for system administration and operations.</a:t>
            </a:r>
          </a:p>
          <a:p>
            <a:r>
              <a:rPr lang="en-CA" dirty="0"/>
              <a:t>System Services offered by operating systems:</a:t>
            </a:r>
          </a:p>
          <a:p>
            <a:pPr marL="171450" lvl="0" indent="-171450">
              <a:buFont typeface="Arial" panose="020B0604020202020204" pitchFamily="34" charset="0"/>
              <a:buChar char="•"/>
            </a:pPr>
            <a:r>
              <a:rPr lang="en-CA" dirty="0"/>
              <a:t>User Interface to screen, keyboard, mouse, touchpads, </a:t>
            </a:r>
          </a:p>
          <a:p>
            <a:pPr marL="171450" lvl="0" indent="-171450">
              <a:buFont typeface="Arial" panose="020B0604020202020204" pitchFamily="34" charset="0"/>
              <a:buChar char="•"/>
            </a:pPr>
            <a:r>
              <a:rPr lang="en-CA" dirty="0"/>
              <a:t>File system manipulation</a:t>
            </a:r>
          </a:p>
          <a:p>
            <a:pPr marL="171450" lvl="0" indent="-171450">
              <a:buFont typeface="Arial" panose="020B0604020202020204" pitchFamily="34" charset="0"/>
              <a:buChar char="•"/>
            </a:pPr>
            <a:r>
              <a:rPr lang="en-CA" dirty="0"/>
              <a:t>Operator control of running processes and system services, e.g. Task Manager in Windows, </a:t>
            </a:r>
          </a:p>
          <a:p>
            <a:pPr marL="171450" lvl="0" indent="-171450">
              <a:buFont typeface="Arial" panose="020B0604020202020204" pitchFamily="34" charset="0"/>
              <a:buChar char="•"/>
            </a:pPr>
            <a:r>
              <a:rPr lang="en-CA" dirty="0"/>
              <a:t>Input / Output Operations between Apps and OS</a:t>
            </a:r>
          </a:p>
          <a:p>
            <a:pPr marL="171450" lvl="0" indent="-171450">
              <a:buFont typeface="Arial" panose="020B0604020202020204" pitchFamily="34" charset="0"/>
              <a:buChar char="•"/>
            </a:pPr>
            <a:r>
              <a:rPr lang="en-CA" dirty="0"/>
              <a:t>Communications</a:t>
            </a:r>
          </a:p>
          <a:p>
            <a:pPr marL="171450" lvl="0" indent="-171450">
              <a:buFont typeface="Arial" panose="020B0604020202020204" pitchFamily="34" charset="0"/>
              <a:buChar char="•"/>
            </a:pPr>
            <a:r>
              <a:rPr lang="en-CA" dirty="0"/>
              <a:t>Resource Allocation, e.g. changing the running priority of a process</a:t>
            </a:r>
          </a:p>
          <a:p>
            <a:pPr marL="171450" lvl="0" indent="-171450">
              <a:buFont typeface="Arial" panose="020B0604020202020204" pitchFamily="34" charset="0"/>
              <a:buChar char="•"/>
            </a:pPr>
            <a:r>
              <a:rPr lang="en-CA" dirty="0"/>
              <a:t>Software Error Detection</a:t>
            </a:r>
          </a:p>
          <a:p>
            <a:pPr marL="171450" lvl="0" indent="-171450">
              <a:buFont typeface="Arial" panose="020B0604020202020204" pitchFamily="34" charset="0"/>
              <a:buChar char="•"/>
            </a:pPr>
            <a:r>
              <a:rPr lang="en-CA" dirty="0"/>
              <a:t>Security controls</a:t>
            </a:r>
          </a:p>
          <a:p>
            <a:endParaRPr lang="en-US" dirty="0"/>
          </a:p>
          <a:p>
            <a:r>
              <a:rPr lang="en-US" dirty="0"/>
              <a:t>Software Engineers and computer scientists create </a:t>
            </a:r>
            <a:r>
              <a:rPr lang="en-US" b="1" dirty="0"/>
              <a:t>system software</a:t>
            </a:r>
            <a:r>
              <a:rPr lang="en-US" dirty="0"/>
              <a:t>. E.g. connecting APIs at the Services level with Hardware at the lowest level of the 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Input / Output Operations between Services and Hardware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Security enforcement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Hardware Error Detection</a:t>
            </a:r>
          </a:p>
          <a:p>
            <a:endParaRPr lang="en-US" dirty="0"/>
          </a:p>
          <a:p>
            <a:r>
              <a:rPr lang="en-US" dirty="0"/>
              <a:t>Hardware (Electrical and Computer) Engineers design the hardware and low level system software that lets an operating system talk to the hardware. E.g. device drivers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 many programmers does it take to change a light bulb?</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None. It's a hardware problem.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How many hardware engineers does it take to change a light bulb?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None, they’ll fix it in software.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How many software engineers does it take to change a light bulb?</a:t>
            </a:r>
          </a:p>
          <a:p>
            <a:pPr lvl="0"/>
            <a:r>
              <a:rPr lang="en-CA" sz="1200" kern="1200" dirty="0">
                <a:solidFill>
                  <a:schemeClr val="tx1"/>
                </a:solidFill>
                <a:effectLst/>
                <a:latin typeface="+mn-lt"/>
                <a:ea typeface="+mn-ea"/>
                <a:cs typeface="+mn-cs"/>
              </a:rPr>
              <a:t>None. "We'll document it in the manual."</a:t>
            </a:r>
          </a:p>
          <a:p>
            <a:pPr lvl="0"/>
            <a:r>
              <a:rPr lang="en-CA" sz="1200" kern="1200" dirty="0">
                <a:solidFill>
                  <a:schemeClr val="tx1"/>
                </a:solidFill>
                <a:effectLst/>
                <a:latin typeface="+mn-lt"/>
                <a:ea typeface="+mn-ea"/>
                <a:cs typeface="+mn-cs"/>
              </a:rPr>
              <a:t>None. Darkness is a feature, not a bug.</a:t>
            </a:r>
          </a:p>
          <a:p>
            <a:pPr lvl="0"/>
            <a:r>
              <a:rPr lang="en-CA" sz="1200" kern="1200" dirty="0">
                <a:solidFill>
                  <a:schemeClr val="tx1"/>
                </a:solidFill>
                <a:effectLst/>
                <a:latin typeface="+mn-lt"/>
                <a:ea typeface="+mn-ea"/>
                <a:cs typeface="+mn-cs"/>
              </a:rPr>
              <a:t>"It's hard to say. Each time we separate the bulb into its modules to do unit testing, it stops working."</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6</a:t>
            </a:fld>
            <a:endParaRPr lang="en-US"/>
          </a:p>
        </p:txBody>
      </p:sp>
    </p:spTree>
    <p:extLst>
      <p:ext uri="{BB962C8B-B14F-4D97-AF65-F5344CB8AC3E}">
        <p14:creationId xmlns:p14="http://schemas.microsoft.com/office/powerpoint/2010/main" val="215528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applications like database systems, web servers, ERP (Enterprise Resource Planning) run best on their own machine mostly because they assume they are the only thing running and have infinite resources. However, cryptography, hashing, and compression can chew up all the CPU cycles, web services can saturate the network interface, and a DB query can clog all the I/O channels. The host OS can struggle to balance competing resources when multiple complex systems don’t play well with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Machines makes vendor support for these large software packages easier (fewer run time variables) and it’s harder for the vendor to blame their problem on something else.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Dependent systems work with each other through a virtual network linkage. E.g. a Web server talking to a DB server.</a:t>
            </a:r>
            <a:endParaRPr lang="en-US" altLang="en-US" dirty="0"/>
          </a:p>
          <a:p>
            <a:endParaRPr lang="en-CA" dirty="0"/>
          </a:p>
          <a:p>
            <a:r>
              <a:rPr lang="en-CA" dirty="0"/>
              <a:t>Remember, IT geeks and nerds call their computers 'machines'.</a:t>
            </a:r>
          </a:p>
          <a:p>
            <a:r>
              <a:rPr lang="en-CA" dirty="0"/>
              <a:t>VMs started when application providers insisted their app package ran alone on a server. E.g. one for DB, one for Web services, one for accounting, one for sales &amp; distribution, one for manufacturing</a:t>
            </a:r>
          </a:p>
          <a:p>
            <a:r>
              <a:rPr lang="en-CA" dirty="0"/>
              <a:t>If an application package became very slow or intermittently unstable – and it coexisted with other applications on the same platform – it was your problem. Each app provider pointed fingers at the other app provider for stealing too many CPU cycles, eating up too much RAM, monopolizing I/O channels. It became a kindergarten class where no one played well with others.</a:t>
            </a:r>
          </a:p>
          <a:p>
            <a:endParaRPr lang="en-CA" dirty="0"/>
          </a:p>
          <a:p>
            <a:r>
              <a:rPr lang="en-CA" dirty="0"/>
              <a:t>Now there is a another option, the Container. E.g. Docker (commercial software) and Kubernetes (open source)</a:t>
            </a:r>
          </a:p>
          <a:p>
            <a:r>
              <a:rPr lang="en-CA" dirty="0"/>
              <a:t>https://www.cio.com/article/2924995/what-are-containers-and-why-do-you-need-them.html</a:t>
            </a:r>
          </a:p>
          <a:p>
            <a:endParaRPr lang="en-CA" dirty="0"/>
          </a:p>
          <a:p>
            <a:r>
              <a:rPr lang="en-CA" b="1" dirty="0"/>
              <a:t>Benefits of VMs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Can run different OSs on same server hardware &amp; all OS resources available directly to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BUT Heavyweight Hypervisor between guest OS and physical hardware can limit performance (or you get a bigger server which may be better than many smaller servers but the hardware savings require lots of expertise tuning the partitions for CPU, memory, and I/O resource allocations)</a:t>
            </a:r>
          </a:p>
          <a:p>
            <a:r>
              <a:rPr lang="en-CA" dirty="0"/>
              <a:t>+ Established management and security tools, e.g. VMware</a:t>
            </a:r>
          </a:p>
          <a:p>
            <a:r>
              <a:rPr lang="en-CA" dirty="0"/>
              <a:t>+ Better known security controls aided by Hardware-level virtualization which Fully isolates OS instances and is hence more secure </a:t>
            </a:r>
          </a:p>
          <a:p>
            <a:r>
              <a:rPr lang="en-CA" dirty="0"/>
              <a:t>- Startup time in minutes </a:t>
            </a:r>
          </a:p>
          <a:p>
            <a:endParaRPr lang="en-CA" dirty="0"/>
          </a:p>
          <a:p>
            <a:r>
              <a:rPr lang="en-CA" b="1" dirty="0"/>
              <a:t>Benefits of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container manager performs OS virtualization (VOS) instead of hardware virtualization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isolating applications in a VOS is lightweight compared to a VM hypervisor BUT gives up direct access to platform features and resources not supported by the Container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hardware requirements, all containers share the host OS (multiple OSs require lots more memory) and get nearer to native performance on the platform (don't have to go through a Hypervisor)</a:t>
            </a:r>
          </a:p>
          <a:p>
            <a:r>
              <a:rPr lang="en-CA" dirty="0"/>
              <a:t>+ Reduced &amp; simplified security updates – only one OS to patch instead of several heterogeneous OSs BUT only Process-level isolation, possibly less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IT management expertise and human resources needed – there is  only one platform to manage with minimal hardware tuning and rebalancing of CPU, RAM, and secondary storage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Startup time in milliseconds, Quicker spinning up apps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size of persistent storage snapshots for backup (only one file system instead of many)</a:t>
            </a:r>
          </a:p>
          <a:p>
            <a:endParaRPr lang="en-CA" dirty="0"/>
          </a:p>
          <a:p>
            <a:r>
              <a:rPr lang="en-CA" dirty="0"/>
              <a:t>VMs are a better choice for running apps that require all of the operating system’s resources and functionality when you need to run multiple applications on servers, or have a wide variety of operating systems to manage. Containers are a better choice when the biggest priority is maximizing the number of applications running on a minimal number of servers with a homogeneous OS.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https://www.backblaze.com/blog/vm-vs-containers/</a:t>
            </a:r>
          </a:p>
          <a:p>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7</a:t>
            </a:fld>
            <a:endParaRPr lang="en-US"/>
          </a:p>
        </p:txBody>
      </p:sp>
    </p:spTree>
    <p:extLst>
      <p:ext uri="{BB962C8B-B14F-4D97-AF65-F5344CB8AC3E}">
        <p14:creationId xmlns:p14="http://schemas.microsoft.com/office/powerpoint/2010/main" val="180628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Combined Annual Growth Rate (CAGR) between 2018 – 2023/2025 projected for traditional IT = 14%, IoT = 48%, data from IoT devices = 29%, 80 zettabytes or 80B terabytes during the year of 2025.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Embedded systems are small computers that have a microcontroller/microprocessor inside running a program from firmware.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AKA </a:t>
            </a:r>
            <a:r>
              <a:rPr lang="en-CA" sz="1200" b="0" i="0" kern="1200" dirty="0">
                <a:solidFill>
                  <a:schemeClr val="tx1"/>
                </a:solidFill>
                <a:effectLst/>
                <a:latin typeface="+mn-lt"/>
                <a:ea typeface="+mn-ea"/>
                <a:cs typeface="+mn-cs"/>
              </a:rPr>
              <a:t>System on Chip (SoC) and MCU microcontroller unit with a processor, memory and programmable input/output peripherals. MCUs are designed for low-power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https://wire19.com/iot-devices-will-generate-80-zettabytes-of-data-in-2025/  https://www.idc.com/getdoc.jsp?containerId=prUS45213219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https://www.mckinsey.com/industries/private-equity-and-principal-investors/our-insights/growing-opportunities-in-the-internet-of-things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https://www.einfochips.com/blog/hardware-design-challenges-of-the-embedded-internet-of-things-iot/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https://www.marketwatch.com/press-release/iot-microcontroller-market-2018-global-size-segments-growth-factor-future-trends-application-company-profiles-technology-and-analysis-by-forecast-to-2023-2018-10-11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global IOT Microcontroller market is predicted to rise 12% CAGR (Combined Annual Growth Rate). IoT Microcontroller types include 8-BIT MCU, 16-BIT MCU, and 32-BIT MCU. It is the 32 bit version which will see the most growth. </a:t>
            </a:r>
            <a:r>
              <a:rPr lang="en-CA" dirty="0"/>
              <a:t>Machine learning and artificial intelligence (AI) combined with IoT devices are expected to increase market potential over the forecast period considerably.</a:t>
            </a:r>
            <a:endParaRPr lang="en-US"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Embedded device examples: Digital alarm clocks, microwave ovens and other kitchen appliances, Christmas lights that blink in patterns, vehicles have many embedded systems: throttle control to go, automatic transmissions to continue going, traction control systems to go safely, ABS (Anti-skid Braking Systems) to stop in the minimum distance.</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https://www.itworldcanada.com/article/breaking-news-microsoft-designs-secure-processor-for-iot/404123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a:t>
            </a:r>
            <a:r>
              <a:rPr lang="en-CA" sz="1200" b="0" i="0" kern="1200" dirty="0" err="1">
                <a:solidFill>
                  <a:schemeClr val="tx1"/>
                </a:solidFill>
                <a:effectLst/>
                <a:latin typeface="+mn-lt"/>
                <a:ea typeface="+mn-ea"/>
                <a:cs typeface="+mn-cs"/>
              </a:rPr>
              <a:t>irmware</a:t>
            </a:r>
            <a:r>
              <a:rPr lang="en-CA" sz="1200" b="0" i="0" kern="1200" dirty="0">
                <a:solidFill>
                  <a:schemeClr val="tx1"/>
                </a:solidFill>
                <a:effectLst/>
                <a:latin typeface="+mn-lt"/>
                <a:ea typeface="+mn-ea"/>
                <a:cs typeface="+mn-cs"/>
              </a:rPr>
              <a:t> is a combined custom OS and application running on small embedded systems. These systems have very limited storage. Your microwave oven might be capable of configuration as to whether it makes that annoying beep but it will not remember that you usually turn it on at 70% power for 4 minutes to heat up a can of soup. https://en.wikipedia.org/wiki/Firmware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Software is the most temporary and malleable. Firmware is semi-permanent software that’s tied more directly to the hardware and updated less often, and hardware is the physical components that are most permanent. </a:t>
            </a:r>
            <a:r>
              <a:rPr lang="en-CA" sz="1200" b="0" i="0" kern="1200" dirty="0" err="1">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applications run on small devices where reduced processor use means less heat, where reduced memory footprint means smaller chips; all of which means reduced power consumption and better battery life. C language is particularly good at this. </a:t>
            </a:r>
          </a:p>
          <a:p>
            <a:endParaRPr lang="en-US" dirty="0"/>
          </a:p>
          <a:p>
            <a:r>
              <a:rPr lang="en-US" dirty="0"/>
              <a:t>F</a:t>
            </a:r>
            <a:r>
              <a:rPr lang="en-CA" dirty="0" err="1"/>
              <a:t>irmware</a:t>
            </a:r>
            <a:r>
              <a:rPr lang="en-CA" dirty="0"/>
              <a:t> plus networking is the basis of many </a:t>
            </a:r>
            <a:r>
              <a:rPr lang="en-CA" dirty="0" err="1"/>
              <a:t>IoT</a:t>
            </a:r>
            <a:r>
              <a:rPr lang="en-CA" dirty="0"/>
              <a:t> devices. https://en.wikipedia.org/wiki/Internet_of_things </a:t>
            </a:r>
          </a:p>
          <a:p>
            <a:r>
              <a:rPr lang="en-CA" sz="1200" b="0" i="0" kern="1200" dirty="0">
                <a:solidFill>
                  <a:schemeClr val="tx1"/>
                </a:solidFill>
                <a:effectLst/>
                <a:latin typeface="+mn-lt"/>
                <a:ea typeface="+mn-ea"/>
                <a:cs typeface="+mn-cs"/>
              </a:rPr>
              <a:t>Legal scholars suggest to look at "Things" as an "inextricable mixture of hardware, software, data and service".</a:t>
            </a:r>
            <a:endParaRPr lang="en-CA" dirty="0"/>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a:t>
            </a:r>
            <a:r>
              <a:rPr lang="en-CA" sz="1200" b="1" i="0" kern="1200" dirty="0">
                <a:solidFill>
                  <a:schemeClr val="tx1"/>
                </a:solidFill>
                <a:effectLst/>
                <a:latin typeface="+mn-lt"/>
                <a:ea typeface="+mn-ea"/>
                <a:cs typeface="+mn-cs"/>
              </a:rPr>
              <a:t>Internet of Things</a:t>
            </a:r>
            <a:r>
              <a:rPr lang="en-CA" sz="1200" b="0" i="0" kern="1200" dirty="0">
                <a:solidFill>
                  <a:schemeClr val="tx1"/>
                </a:solidFill>
                <a:effectLst/>
                <a:latin typeface="+mn-lt"/>
                <a:ea typeface="+mn-ea"/>
                <a:cs typeface="+mn-cs"/>
              </a:rPr>
              <a:t> or </a:t>
            </a:r>
            <a:r>
              <a:rPr lang="en-CA" sz="1200" b="1" i="0" kern="1200" dirty="0">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is the </a:t>
            </a:r>
            <a:r>
              <a:rPr lang="en-CA" sz="1200" b="0" i="0" u="none" strike="noStrike" kern="1200" dirty="0">
                <a:solidFill>
                  <a:schemeClr val="tx1"/>
                </a:solidFill>
                <a:effectLst/>
                <a:latin typeface="+mn-lt"/>
                <a:ea typeface="+mn-ea"/>
                <a:cs typeface="+mn-cs"/>
              </a:rPr>
              <a:t>internetworking</a:t>
            </a:r>
            <a:r>
              <a:rPr lang="en-CA" sz="1200" b="0" i="0" kern="1200" dirty="0">
                <a:solidFill>
                  <a:schemeClr val="tx1"/>
                </a:solidFill>
                <a:effectLst/>
                <a:latin typeface="+mn-lt"/>
                <a:ea typeface="+mn-ea"/>
                <a:cs typeface="+mn-cs"/>
              </a:rPr>
              <a:t> of physical devices, vehicles (also referred to as "connected devices" and "</a:t>
            </a:r>
            <a:r>
              <a:rPr lang="en-CA" sz="1200" b="0" i="0" u="none" strike="noStrike" kern="1200" dirty="0">
                <a:solidFill>
                  <a:schemeClr val="tx1"/>
                </a:solidFill>
                <a:effectLst/>
                <a:latin typeface="+mn-lt"/>
                <a:ea typeface="+mn-ea"/>
                <a:cs typeface="+mn-cs"/>
              </a:rPr>
              <a:t>smart devices</a:t>
            </a:r>
            <a:r>
              <a:rPr lang="en-CA" sz="1200" b="0" i="0" kern="1200" dirty="0">
                <a:solidFill>
                  <a:schemeClr val="tx1"/>
                </a:solidFill>
                <a:effectLst/>
                <a:latin typeface="+mn-lt"/>
                <a:ea typeface="+mn-ea"/>
                <a:cs typeface="+mn-cs"/>
              </a:rPr>
              <a:t>"), buildings, and other items—</a:t>
            </a:r>
            <a:r>
              <a:rPr lang="en-CA" sz="1200" b="0" i="0" u="none" strike="noStrike" kern="1200" dirty="0">
                <a:solidFill>
                  <a:schemeClr val="tx1"/>
                </a:solidFill>
                <a:effectLst/>
                <a:latin typeface="+mn-lt"/>
                <a:ea typeface="+mn-ea"/>
                <a:cs typeface="+mn-cs"/>
              </a:rPr>
              <a:t>embedded with electronics, software, sensors, actuators, and network connectivity </a:t>
            </a:r>
            <a:r>
              <a:rPr lang="en-CA" sz="1200" b="0" i="0" kern="1200" dirty="0">
                <a:solidFill>
                  <a:schemeClr val="tx1"/>
                </a:solidFill>
                <a:effectLst/>
                <a:latin typeface="+mn-lt"/>
                <a:ea typeface="+mn-ea"/>
                <a:cs typeface="+mn-cs"/>
              </a:rPr>
              <a:t>that enable these objects to collect and exchange data. ASIC Application Specific Integrated Circuit customized for a particular use, rather than general-purpose devices such as PC and smartphones.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https://hackernoon.com/the-blockchain-iot-tech-stack-163dd1d59d27</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http://www.businessinsider.com/what-is-the-internet-of-things-definition-2016-8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The Internet of Things Needs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https://www.theatlantic.com/technology/archive/2017/05/internet-of-things-ethics/524802/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Social and Ethical Behavior in the Internet of Things </a:t>
            </a:r>
            <a:r>
              <a:rPr lang="en-CA" b="0" dirty="0"/>
              <a:t>(important article (referenced above) by </a:t>
            </a:r>
            <a:r>
              <a:rPr lang="en-CA" b="0" dirty="0" err="1"/>
              <a:t>Vint</a:t>
            </a:r>
            <a:r>
              <a:rPr lang="en-CA" b="0" dirty="0"/>
              <a:t> Cerf – a </a:t>
            </a:r>
            <a:r>
              <a:rPr lang="en-CA" dirty="0"/>
              <a:t>father of the internet – and Francine Berman, computer-science professor at Rensselaer Polytechnic Institute and a long-time expert on computer infrastructure. </a:t>
            </a:r>
            <a:r>
              <a:rPr lang="en-US" sz="1200" kern="1200" dirty="0">
                <a:solidFill>
                  <a:schemeClr val="tx1"/>
                </a:solidFill>
                <a:effectLst/>
                <a:latin typeface="+mn-lt"/>
                <a:ea typeface="+mn-ea"/>
                <a:cs typeface="+mn-cs"/>
              </a:rPr>
              <a:t>https://cacm.acm.org/magazines/2017/2/212443-social-and-ethical-behavior-in-the-internet-of-things/fulltext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Connectivity FYI: https://www.rs-online.com/designspark/eleven-internet-of-things-iot-protocols-you-need-to-know-about,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https://www.postscapes.com/internet-of-things-protocols/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http://datasmart.ash.harvard.edu/news/article/internet-of-things-in-focus-859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http://www.zdnet.com/article/your-forgotten-iot-gadgets-will-leave-a-disastrous-toxic-legacy/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http://www.zdnet.com/article/dell-outlines-iot-strategy-plans-to-spend-1-billion-on-r-d-over-three-years/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http://www.zdnet.com/article/iot-devices-will-outnumber-the-worlds-population-this-year-for-the-first-time/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Programming for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https://barrgroup.com/embedded-systems/books/embedded-c-coding-standard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https://embeddedgurus.com/stack-overflow/2008/06/efficient-c-tips-1-choosing-the-correct-integer-size/</a:t>
            </a:r>
          </a:p>
          <a:p>
            <a:endParaRPr lang="en-CA" dirty="0"/>
          </a:p>
          <a:p>
            <a:r>
              <a:rPr lang="en-CA" dirty="0"/>
              <a:t>IoT security – https://en.wikipedia.org/wiki/Mirai_(malware)</a:t>
            </a:r>
          </a:p>
          <a:p>
            <a:endParaRPr lang="en-CA" dirty="0"/>
          </a:p>
          <a:p>
            <a:r>
              <a:rPr lang="en-US" dirty="0"/>
              <a:t>R</a:t>
            </a:r>
            <a:r>
              <a:rPr lang="en-CA" dirty="0" err="1"/>
              <a:t>eal</a:t>
            </a:r>
            <a:r>
              <a:rPr lang="en-CA" dirty="0"/>
              <a:t> Time – QNX is a real-time OS (Canadian invention now owned by Blackberry) https://blackberry.qnx.com/en</a:t>
            </a:r>
          </a:p>
          <a:p>
            <a:r>
              <a:rPr lang="en-CA" b="1" dirty="0"/>
              <a:t>real-time computing</a:t>
            </a:r>
            <a:r>
              <a:rPr lang="en-CA" dirty="0"/>
              <a:t> (</a:t>
            </a:r>
            <a:r>
              <a:rPr lang="en-CA" b="1" dirty="0"/>
              <a:t>RTC</a:t>
            </a:r>
            <a:r>
              <a:rPr lang="en-CA" dirty="0"/>
              <a:t>), or </a:t>
            </a:r>
            <a:r>
              <a:rPr lang="en-CA" b="1" dirty="0"/>
              <a:t>reactive computing</a:t>
            </a:r>
            <a:r>
              <a:rPr lang="en-CA" dirty="0"/>
              <a:t> describes hardware </a:t>
            </a:r>
            <a:r>
              <a:rPr lang="en-CA" sz="1200" kern="1200" dirty="0">
                <a:solidFill>
                  <a:schemeClr val="tx1"/>
                </a:solidFill>
                <a:latin typeface="+mn-lt"/>
                <a:ea typeface="+mn-ea"/>
                <a:cs typeface="+mn-cs"/>
              </a:rPr>
              <a:t>and software systems subject to a "real-time constraint", for example from event to system response.  Real-time </a:t>
            </a:r>
            <a:r>
              <a:rPr lang="en-CA" dirty="0"/>
              <a:t>programs must guarantee response within specified time constraints, often referred to as "deadlines".</a:t>
            </a:r>
          </a:p>
          <a:p>
            <a:r>
              <a:rPr lang="en-US" dirty="0"/>
              <a:t>e.g. automotive systems such as ABS Anti-lock Braking Systems and traction control</a:t>
            </a:r>
          </a:p>
          <a:p>
            <a:endParaRPr lang="en-US" dirty="0"/>
          </a:p>
          <a:p>
            <a:r>
              <a:rPr lang="en-CA" sz="1200" b="1" i="0" kern="1200" dirty="0">
                <a:solidFill>
                  <a:schemeClr val="tx1"/>
                </a:solidFill>
                <a:effectLst/>
                <a:latin typeface="+mn-lt"/>
                <a:ea typeface="+mn-ea"/>
                <a:cs typeface="+mn-cs"/>
              </a:rPr>
              <a:t>The Coming Commodification of Life at Home</a:t>
            </a:r>
          </a:p>
          <a:p>
            <a:r>
              <a:rPr lang="en-CA" sz="1200" b="0" i="0" kern="1200" dirty="0">
                <a:solidFill>
                  <a:schemeClr val="tx1"/>
                </a:solidFill>
                <a:effectLst/>
                <a:latin typeface="+mn-lt"/>
                <a:ea typeface="+mn-ea"/>
                <a:cs typeface="+mn-cs"/>
              </a:rPr>
              <a:t>As internet-connected devices and appliances accumulate, one academic foresees “the monetization of every move you make.”</a:t>
            </a:r>
          </a:p>
          <a:p>
            <a:r>
              <a:rPr lang="en-CA" dirty="0"/>
              <a:t>https://www.theatlantic.com/family/archive/2018/12/smart-home-devices-data-privacy/578425/?utm_source=nextdraft&amp;utm_medium=email</a:t>
            </a:r>
          </a:p>
        </p:txBody>
      </p:sp>
      <p:sp>
        <p:nvSpPr>
          <p:cNvPr id="4" name="Slide Number Placeholder 3"/>
          <p:cNvSpPr>
            <a:spLocks noGrp="1"/>
          </p:cNvSpPr>
          <p:nvPr>
            <p:ph type="sldNum" sz="quarter" idx="10"/>
          </p:nvPr>
        </p:nvSpPr>
        <p:spPr/>
        <p:txBody>
          <a:bodyPr/>
          <a:lstStyle/>
          <a:p>
            <a:fld id="{01C9F2AC-98D8-4317-B2FF-F9AFC647C4AC}" type="slidenum">
              <a:rPr lang="en-US" smtClean="0"/>
              <a:t>8</a:t>
            </a:fld>
            <a:endParaRPr lang="en-US"/>
          </a:p>
        </p:txBody>
      </p:sp>
    </p:spTree>
    <p:extLst>
      <p:ext uri="{BB962C8B-B14F-4D97-AF65-F5344CB8AC3E}">
        <p14:creationId xmlns:p14="http://schemas.microsoft.com/office/powerpoint/2010/main" val="130507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MVC = Model View Controller</a:t>
            </a:r>
          </a:p>
          <a:p>
            <a:r>
              <a:rPr lang="en-CA" dirty="0"/>
              <a:t>https://en.wikipedia.org/wiki/Model%E2%80%93view%E2%80%93controller</a:t>
            </a:r>
          </a:p>
          <a:p>
            <a:r>
              <a:rPr lang="en-CA" dirty="0"/>
              <a:t>https://en.wikipedia.org/wiki/Hierarchical_model%E2%80%93view%E2%80%93controller</a:t>
            </a:r>
          </a:p>
          <a:p>
            <a:r>
              <a:rPr lang="en-CA" sz="1200" b="0" i="0" kern="1200" dirty="0">
                <a:solidFill>
                  <a:schemeClr val="tx1"/>
                </a:solidFill>
                <a:effectLst/>
                <a:latin typeface="+mn-lt"/>
                <a:ea typeface="+mn-ea"/>
                <a:cs typeface="+mn-cs"/>
              </a:rPr>
              <a:t>The Model represents the business or database code, the View represents the page design code, and the Controller represents the navigational code. </a:t>
            </a:r>
          </a:p>
          <a:p>
            <a:endParaRPr lang="en-CA" dirty="0"/>
          </a:p>
          <a:p>
            <a:r>
              <a:rPr lang="en-CA" b="1" dirty="0"/>
              <a:t>Components</a:t>
            </a:r>
          </a:p>
          <a:p>
            <a:r>
              <a:rPr lang="en-CA" dirty="0"/>
              <a:t>The </a:t>
            </a:r>
            <a:r>
              <a:rPr lang="en-CA" i="1" dirty="0"/>
              <a:t>model</a:t>
            </a:r>
            <a:r>
              <a:rPr lang="en-CA" dirty="0"/>
              <a:t> is the central component of the pattern. It is the application's dynamic data structure, independent of the user interface. It directly manages the data, logic, and rules governing the use of the Model by the application. The model is ideally designed to be independent of the underlaying data storage system and business rules that govern its inputs and outputs. This allows a change in the data repository without affecting the controller or view. </a:t>
            </a:r>
            <a:r>
              <a:rPr lang="en-CA" dirty="0" err="1"/>
              <a:t>E.g</a:t>
            </a:r>
            <a:r>
              <a:rPr lang="en-CA" dirty="0"/>
              <a:t>  change from a server based RDBMS to a cloud based MongoDB No-SQL repo. The model is an abstraction of the data store.</a:t>
            </a:r>
          </a:p>
          <a:p>
            <a:endParaRPr lang="en-CA" dirty="0"/>
          </a:p>
          <a:p>
            <a:r>
              <a:rPr lang="en-CA" dirty="0"/>
              <a:t>A </a:t>
            </a:r>
            <a:r>
              <a:rPr lang="en-CA" i="1" dirty="0"/>
              <a:t>view</a:t>
            </a:r>
            <a:r>
              <a:rPr lang="en-CA" dirty="0"/>
              <a:t> can be any output representation of information, such as a chart or a diagram. Multiple views of the same information are possible, such as a bar chart for management and a tabular view for accountants. A View can manage displaying on screens of different size and resolutions; layout managers help with presenting UI controls in various situations (e.g. a user resizes a browser window).</a:t>
            </a:r>
          </a:p>
          <a:p>
            <a:endParaRPr lang="en-CA" dirty="0"/>
          </a:p>
          <a:p>
            <a:r>
              <a:rPr lang="en-CA" dirty="0"/>
              <a:t>The </a:t>
            </a:r>
            <a:r>
              <a:rPr lang="en-CA" i="1" dirty="0"/>
              <a:t>controller</a:t>
            </a:r>
            <a:r>
              <a:rPr lang="en-CA" dirty="0"/>
              <a:t>, accepts input, performs validation, and converts input into commands for the model or view.</a:t>
            </a:r>
          </a:p>
          <a:p>
            <a:r>
              <a:rPr lang="en-CA" b="1" dirty="0"/>
              <a:t>Interactions</a:t>
            </a:r>
          </a:p>
          <a:p>
            <a:r>
              <a:rPr lang="en-CA" dirty="0"/>
              <a:t>In addition to dividing the application into three kinds of components, the model–view–controller design defines the interactions between them.</a:t>
            </a:r>
          </a:p>
          <a:p>
            <a:r>
              <a:rPr lang="en-CA" dirty="0"/>
              <a:t>The model is responsible for managing the data of the application. It receives user input from the controller.</a:t>
            </a:r>
          </a:p>
          <a:p>
            <a:r>
              <a:rPr lang="en-CA" dirty="0"/>
              <a:t>The view means presentation of the model in a particular format. There are different overall views for desktops, tablets, and mobile devices that all use the same controller and model.</a:t>
            </a:r>
          </a:p>
          <a:p>
            <a:r>
              <a:rPr lang="en-CA" dirty="0"/>
              <a:t>The controller responds to the user input and performs interactions on the data model objects independent of the View and the underlying implementation of the Model's data store.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frameworks, languages, packages, tools support MVC architecture.</a:t>
            </a:r>
          </a:p>
          <a:p>
            <a:endParaRPr lang="en-CA" dirty="0"/>
          </a:p>
          <a:p>
            <a:r>
              <a:rPr lang="en-CA" dirty="0"/>
              <a:t>"Full Stack" can be an ambitious term. The more complex the platform and stack, the more mystical the Full Stack developer becomes.</a:t>
            </a:r>
          </a:p>
          <a:p>
            <a:r>
              <a:rPr lang="en-CA" dirty="0"/>
              <a:t>Full Stack developer: </a:t>
            </a:r>
            <a:r>
              <a:rPr lang="en-CA" sz="1200" b="1" i="0" kern="1200" dirty="0">
                <a:solidFill>
                  <a:schemeClr val="tx1"/>
                </a:solidFill>
                <a:effectLst/>
                <a:latin typeface="+mn-lt"/>
                <a:ea typeface="+mn-ea"/>
                <a:cs typeface="+mn-cs"/>
              </a:rPr>
              <a:t>Omniscient</a:t>
            </a:r>
            <a:r>
              <a:rPr lang="en-CA" sz="1200" b="0" i="0" kern="1200" dirty="0">
                <a:solidFill>
                  <a:schemeClr val="tx1"/>
                </a:solidFill>
                <a:effectLst/>
                <a:latin typeface="+mn-lt"/>
                <a:ea typeface="+mn-ea"/>
                <a:cs typeface="+mn-cs"/>
              </a:rPr>
              <a:t> knows everything there is to be known. </a:t>
            </a:r>
            <a:r>
              <a:rPr lang="en-CA" sz="1200" b="1" i="0" kern="1200" dirty="0">
                <a:solidFill>
                  <a:schemeClr val="tx1"/>
                </a:solidFill>
                <a:effectLst/>
                <a:latin typeface="+mn-lt"/>
                <a:ea typeface="+mn-ea"/>
                <a:cs typeface="+mn-cs"/>
              </a:rPr>
              <a:t>Omnipotent </a:t>
            </a:r>
            <a:r>
              <a:rPr lang="en-CA" sz="1200" b="0" i="0" kern="1200" dirty="0">
                <a:solidFill>
                  <a:schemeClr val="tx1"/>
                </a:solidFill>
                <a:effectLst/>
                <a:latin typeface="+mn-lt"/>
                <a:ea typeface="+mn-ea"/>
                <a:cs typeface="+mn-cs"/>
              </a:rPr>
              <a:t>capable of anything and everything. </a:t>
            </a:r>
            <a:r>
              <a:rPr lang="en-CA" sz="1200" b="1" i="0" kern="1200" dirty="0">
                <a:solidFill>
                  <a:schemeClr val="tx1"/>
                </a:solidFill>
                <a:effectLst/>
                <a:latin typeface="+mn-lt"/>
                <a:ea typeface="+mn-ea"/>
                <a:cs typeface="+mn-cs"/>
              </a:rPr>
              <a:t>Omnipresent</a:t>
            </a:r>
            <a:r>
              <a:rPr lang="en-CA" sz="1200" b="0" i="0" kern="1200" dirty="0">
                <a:solidFill>
                  <a:schemeClr val="tx1"/>
                </a:solidFill>
                <a:effectLst/>
                <a:latin typeface="+mn-lt"/>
                <a:ea typeface="+mn-ea"/>
                <a:cs typeface="+mn-cs"/>
              </a:rPr>
              <a:t> works everywhere up and down the stack. </a:t>
            </a:r>
          </a:p>
          <a:p>
            <a:r>
              <a:rPr lang="en-CA" sz="1200" b="0" i="0" kern="1200" dirty="0">
                <a:solidFill>
                  <a:schemeClr val="tx1"/>
                </a:solidFill>
                <a:effectLst/>
                <a:latin typeface="+mn-lt"/>
                <a:ea typeface="+mn-ea"/>
                <a:cs typeface="+mn-cs"/>
              </a:rPr>
              <a:t>What's the difference between a </a:t>
            </a:r>
            <a:r>
              <a:rPr lang="en-CA" dirty="0"/>
              <a:t>Full Stack developer and God? – God knows he is not a Full Stack developer.</a:t>
            </a:r>
            <a:endParaRPr lang="en-CA" sz="1200" b="0" i="0" kern="1200" dirty="0">
              <a:solidFill>
                <a:schemeClr val="tx1"/>
              </a:solidFill>
              <a:effectLst/>
              <a:latin typeface="+mn-lt"/>
              <a:ea typeface="+mn-ea"/>
              <a:cs typeface="+mn-cs"/>
            </a:endParaRPr>
          </a:p>
          <a:p>
            <a:endParaRPr lang="en-CA" dirty="0"/>
          </a:p>
          <a:p>
            <a:r>
              <a:rPr lang="en-CA" dirty="0"/>
              <a:t>https://www.wired.com/story/coders-efficiency-is-beautiful/</a:t>
            </a:r>
          </a:p>
          <a:p>
            <a:endParaRPr lang="en-CA" dirty="0"/>
          </a:p>
          <a:p>
            <a:r>
              <a:rPr lang="en-CA" dirty="0"/>
              <a:t>https://en.wikipedia.org/wiki/Solution_stack</a:t>
            </a:r>
          </a:p>
          <a:p>
            <a:r>
              <a:rPr lang="en-CA" dirty="0"/>
              <a:t>https://skillcrush.com/2017/02/27/front-end-back-end-full-stack/</a:t>
            </a:r>
          </a:p>
          <a:p>
            <a:r>
              <a:rPr lang="en-CA" dirty="0"/>
              <a:t>https://www.ibm.com/developerworks/library/wa-mean1/index.html</a:t>
            </a:r>
          </a:p>
          <a:p>
            <a:r>
              <a:rPr lang="en-CA" dirty="0"/>
              <a:t>https://www.andyshora.com/full-stack-developers.html</a:t>
            </a:r>
          </a:p>
          <a:p>
            <a:r>
              <a:rPr lang="en-CA" dirty="0"/>
              <a:t>https://medium.com/codingthesmartway-com-blog/the-2019-roadmap-to-fullstack-web-development-1bba67a54ae8</a:t>
            </a:r>
          </a:p>
          <a:p>
            <a:r>
              <a:rPr lang="en-CA" dirty="0"/>
              <a:t>https://www.itworldcanada.com/article/how-to-empower-your-team-to-curate-their-own-tech-stacks-while-mitigating-risk/426532</a:t>
            </a:r>
          </a:p>
        </p:txBody>
      </p:sp>
      <p:sp>
        <p:nvSpPr>
          <p:cNvPr id="4" name="Slide Number Placeholder 3"/>
          <p:cNvSpPr>
            <a:spLocks noGrp="1"/>
          </p:cNvSpPr>
          <p:nvPr>
            <p:ph type="sldNum" sz="quarter" idx="10"/>
          </p:nvPr>
        </p:nvSpPr>
        <p:spPr/>
        <p:txBody>
          <a:bodyPr/>
          <a:lstStyle/>
          <a:p>
            <a:fld id="{01C9F2AC-98D8-4317-B2FF-F9AFC647C4AC}" type="slidenum">
              <a:rPr lang="en-US" smtClean="0"/>
              <a:t>9</a:t>
            </a:fld>
            <a:endParaRPr lang="en-US"/>
          </a:p>
        </p:txBody>
      </p:sp>
    </p:spTree>
    <p:extLst>
      <p:ext uri="{BB962C8B-B14F-4D97-AF65-F5344CB8AC3E}">
        <p14:creationId xmlns:p14="http://schemas.microsoft.com/office/powerpoint/2010/main" val="400941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8" name="Straight Connector 7"/>
          <p:cNvCxnSpPr/>
          <p:nvPr/>
        </p:nvCxnSpPr>
        <p:spPr>
          <a:xfrm>
            <a:off x="685800" y="339852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209651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5"/>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44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76802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20147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3487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86547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571184" cy="99060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
        <p:nvSpPr>
          <p:cNvPr id="6" name="Content Placeholder 2"/>
          <p:cNvSpPr>
            <a:spLocks noGrp="1"/>
          </p:cNvSpPr>
          <p:nvPr>
            <p:ph idx="1"/>
          </p:nvPr>
        </p:nvSpPr>
        <p:spPr>
          <a:xfrm>
            <a:off x="457200" y="1600200"/>
            <a:ext cx="822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548681"/>
            <a:ext cx="720080" cy="830997"/>
          </a:xfrm>
          <a:prstGeom prst="rect">
            <a:avLst/>
          </a:prstGeom>
          <a:noFill/>
        </p:spPr>
        <p:txBody>
          <a:bodyPr wrap="square" rtlCol="0">
            <a:spAutoFit/>
          </a:bodyPr>
          <a:lstStyle/>
          <a:p>
            <a:r>
              <a:rPr lang="en-CA" sz="4800" dirty="0" err="1">
                <a:solidFill>
                  <a:srgbClr val="465E9C">
                    <a:lumMod val="60000"/>
                    <a:lumOff val="40000"/>
                  </a:srgbClr>
                </a:solidFill>
                <a:latin typeface="Webdings" pitchFamily="18" charset="2"/>
              </a:rPr>
              <a:t>i</a:t>
            </a:r>
            <a:endParaRPr lang="en-CA" sz="4800" dirty="0">
              <a:solidFill>
                <a:srgbClr val="465E9C">
                  <a:lumMod val="60000"/>
                  <a:lumOff val="40000"/>
                </a:srgbClr>
              </a:solidFill>
              <a:latin typeface="Webdings" pitchFamily="18" charset="2"/>
            </a:endParaRPr>
          </a:p>
        </p:txBody>
      </p:sp>
    </p:spTree>
    <p:extLst>
      <p:ext uri="{BB962C8B-B14F-4D97-AF65-F5344CB8AC3E}">
        <p14:creationId xmlns:p14="http://schemas.microsoft.com/office/powerpoint/2010/main" val="289006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7" name="Straight Connector 6"/>
          <p:cNvCxnSpPr/>
          <p:nvPr/>
        </p:nvCxnSpPr>
        <p:spPr>
          <a:xfrm>
            <a:off x="731520" y="459943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56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8219256"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82192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05628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47484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
        <p:nvSpPr>
          <p:cNvPr id="9" name="Picture Placeholder 8"/>
          <p:cNvSpPr>
            <a:spLocks noGrp="1"/>
          </p:cNvSpPr>
          <p:nvPr>
            <p:ph type="pic" sz="quarter" idx="13"/>
          </p:nvPr>
        </p:nvSpPr>
        <p:spPr>
          <a:xfrm>
            <a:off x="5004048" y="1676401"/>
            <a:ext cx="4139952" cy="5181600"/>
          </a:xfrm>
        </p:spPr>
        <p:txBody>
          <a:bodyPr/>
          <a:lstStyle/>
          <a:p>
            <a:endParaRPr lang="en-CA" dirty="0"/>
          </a:p>
        </p:txBody>
      </p:sp>
    </p:spTree>
    <p:extLst>
      <p:ext uri="{BB962C8B-B14F-4D97-AF65-F5344CB8AC3E}">
        <p14:creationId xmlns:p14="http://schemas.microsoft.com/office/powerpoint/2010/main" val="156235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15364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pPr/>
              <a:t>2020-06-17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406694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pPr/>
              <a:t>2020-06-17</a:t>
            </a:fld>
            <a:endParaRPr lang="en-CA"/>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pPr/>
              <a:t>‹#›</a:t>
            </a:fld>
            <a:endParaRPr lang="en-CA"/>
          </a:p>
        </p:txBody>
      </p:sp>
    </p:spTree>
    <p:extLst>
      <p:ext uri="{BB962C8B-B14F-4D97-AF65-F5344CB8AC3E}">
        <p14:creationId xmlns:p14="http://schemas.microsoft.com/office/powerpoint/2010/main" val="3342921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Node.js" TargetMode="External"/><Relationship Id="rId13" Type="http://schemas.openxmlformats.org/officeDocument/2006/relationships/hyperlink" Target="https://en.wikipedia.org/wiki/MEAN_(software_bundle)" TargetMode="External"/><Relationship Id="rId3" Type="http://schemas.openxmlformats.org/officeDocument/2006/relationships/hyperlink" Target="https://en.wikipedia.org/wiki/MongoDB" TargetMode="External"/><Relationship Id="rId7" Type="http://schemas.openxmlformats.org/officeDocument/2006/relationships/hyperlink" Target="https://en.wikipedia.org/wiki/React_(web_framework)" TargetMode="External"/><Relationship Id="rId12" Type="http://schemas.openxmlformats.org/officeDocument/2006/relationships/hyperlink" Target="https://en.wikipedia.org/wiki/Python_(programming_languag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AngularJS" TargetMode="External"/><Relationship Id="rId11" Type="http://schemas.openxmlformats.org/officeDocument/2006/relationships/hyperlink" Target="https://en.wikipedia.org/wiki/MySQL" TargetMode="External"/><Relationship Id="rId5" Type="http://schemas.openxmlformats.org/officeDocument/2006/relationships/hyperlink" Target="https://hapi.dev/" TargetMode="External"/><Relationship Id="rId15" Type="http://schemas.openxmlformats.org/officeDocument/2006/relationships/image" Target="../media/image15.jpeg"/><Relationship Id="rId10" Type="http://schemas.openxmlformats.org/officeDocument/2006/relationships/hyperlink" Target="https://en.wikipedia.org/wiki/Apache_HTTP_Server" TargetMode="External"/><Relationship Id="rId4" Type="http://schemas.openxmlformats.org/officeDocument/2006/relationships/hyperlink" Target="https://en.wikipedia.org/wiki/Express.js" TargetMode="External"/><Relationship Id="rId9" Type="http://schemas.openxmlformats.org/officeDocument/2006/relationships/hyperlink" Target="https://en.wikipedia.org/wiki/Linux" TargetMode="Externa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subversion.apache.org/quick-star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subversion.apache.org/faq.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xkcd.com/2224/"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explainxkcd.com/wiki/index.php/2166:_Stack"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hyperlink" Target="https://www.explainxkcd.com/wiki/index.php/1636:_XKCD_Stack" TargetMode="Externa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LAMP_(software_bundl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en.wikipedia.org/wiki/" TargetMode="External"/><Relationship Id="rId5" Type="http://schemas.openxmlformats.org/officeDocument/2006/relationships/hyperlink" Target="https://en.wikipedia.org/wiki/User:K7.india" TargetMode="Externa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Write-only_memory_(joke)" TargetMode="External"/><Relationship Id="rId3" Type="http://schemas.openxmlformats.org/officeDocument/2006/relationships/hyperlink" Target="https://en.wikipedia.org/wiki/Redundant_array_of_independent_memory" TargetMode="External"/><Relationship Id="rId7" Type="http://schemas.openxmlformats.org/officeDocument/2006/relationships/hyperlink" Target="https://en.wikipedia.org/wiki/Unified_Extensible_Firmware_Interface"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en.wikipedia.org/wiki/EEPROM" TargetMode="External"/><Relationship Id="rId5" Type="http://schemas.openxmlformats.org/officeDocument/2006/relationships/hyperlink" Target="https://en.wikipedia.org/wiki/BIOS" TargetMode="External"/><Relationship Id="rId10" Type="http://schemas.openxmlformats.org/officeDocument/2006/relationships/hyperlink" Target="https://en.wikipedia.org/wiki/Solid-state_drive" TargetMode="External"/><Relationship Id="rId4" Type="http://schemas.openxmlformats.org/officeDocument/2006/relationships/hyperlink" Target="https://en.wikipedia.org/wiki/DDR_SDRAM" TargetMode="External"/><Relationship Id="rId9" Type="http://schemas.openxmlformats.org/officeDocument/2006/relationships/hyperlink" Target="https://en.wikipedia.org/wiki/Read-only_memory"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6.jpg"/><Relationship Id="rId7" Type="http://schemas.openxmlformats.org/officeDocument/2006/relationships/image" Target="../media/image40.jpg"/><Relationship Id="rId12"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39.jpg"/><Relationship Id="rId11" Type="http://schemas.openxmlformats.org/officeDocument/2006/relationships/image" Target="../media/image44.png"/><Relationship Id="rId5" Type="http://schemas.openxmlformats.org/officeDocument/2006/relationships/image" Target="../media/image38.jpg"/><Relationship Id="rId10" Type="http://schemas.openxmlformats.org/officeDocument/2006/relationships/image" Target="../media/image43.jpg"/><Relationship Id="rId4" Type="http://schemas.openxmlformats.org/officeDocument/2006/relationships/image" Target="../media/image37.jpg"/><Relationship Id="rId9" Type="http://schemas.openxmlformats.org/officeDocument/2006/relationships/image" Target="../media/image42.gif"/></Relationships>
</file>

<file path=ppt/slides/_rels/slide45.xml.rels><?xml version="1.0" encoding="UTF-8" standalone="yes"?>
<Relationships xmlns="http://schemas.openxmlformats.org/package/2006/relationships"><Relationship Id="rId3" Type="http://schemas.openxmlformats.org/officeDocument/2006/relationships/hyperlink" Target="http://theoatmeal.com/blog/fix_computer"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webp"/></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3505200"/>
            <a:ext cx="7848600" cy="2876128"/>
          </a:xfrm>
        </p:spPr>
        <p:txBody>
          <a:bodyPr>
            <a:normAutofit/>
          </a:bodyPr>
          <a:lstStyle/>
          <a:p>
            <a:r>
              <a:rPr lang="en-CA" sz="3600" b="1" dirty="0"/>
              <a:t>Software Development:</a:t>
            </a:r>
          </a:p>
          <a:p>
            <a:r>
              <a:rPr lang="en-CA" sz="3600" b="1" dirty="0"/>
              <a:t>Platforms, SDLC, Environments, Version Control</a:t>
            </a:r>
          </a:p>
        </p:txBody>
      </p:sp>
    </p:spTree>
    <p:extLst>
      <p:ext uri="{BB962C8B-B14F-4D97-AF65-F5344CB8AC3E}">
        <p14:creationId xmlns:p14="http://schemas.microsoft.com/office/powerpoint/2010/main" val="98705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A059-7B42-4BAF-A34A-A6B5CF270A91}"/>
              </a:ext>
            </a:extLst>
          </p:cNvPr>
          <p:cNvSpPr>
            <a:spLocks noGrp="1"/>
          </p:cNvSpPr>
          <p:nvPr>
            <p:ph type="title"/>
          </p:nvPr>
        </p:nvSpPr>
        <p:spPr>
          <a:xfrm>
            <a:off x="457200" y="332656"/>
            <a:ext cx="8229600" cy="990600"/>
          </a:xfrm>
        </p:spPr>
        <p:txBody>
          <a:bodyPr>
            <a:normAutofit/>
          </a:bodyPr>
          <a:lstStyle/>
          <a:p>
            <a:pPr algn="ctr"/>
            <a:r>
              <a:rPr lang="en-CA" dirty="0"/>
              <a:t>Open Source Software Dev. Stacks</a:t>
            </a:r>
          </a:p>
        </p:txBody>
      </p:sp>
      <p:sp>
        <p:nvSpPr>
          <p:cNvPr id="4" name="Content Placeholder 3">
            <a:extLst>
              <a:ext uri="{FF2B5EF4-FFF2-40B4-BE49-F238E27FC236}">
                <a16:creationId xmlns:a16="http://schemas.microsoft.com/office/drawing/2014/main" id="{38501E10-9670-4B99-B67A-BE7C4158F2A2}"/>
              </a:ext>
            </a:extLst>
          </p:cNvPr>
          <p:cNvSpPr>
            <a:spLocks noGrp="1"/>
          </p:cNvSpPr>
          <p:nvPr>
            <p:ph sz="half" idx="2"/>
          </p:nvPr>
        </p:nvSpPr>
        <p:spPr>
          <a:xfrm>
            <a:off x="318148" y="2240836"/>
            <a:ext cx="4347982" cy="4346417"/>
          </a:xfrm>
        </p:spPr>
        <p:txBody>
          <a:bodyPr>
            <a:normAutofit fontScale="92500" lnSpcReduction="20000"/>
          </a:bodyPr>
          <a:lstStyle/>
          <a:p>
            <a:pPr marL="0" indent="0">
              <a:buNone/>
            </a:pPr>
            <a:r>
              <a:rPr lang="en-CA" b="1" dirty="0">
                <a:hlinkClick r:id="rId3"/>
              </a:rPr>
              <a:t>M</a:t>
            </a:r>
            <a:r>
              <a:rPr lang="en-CA" dirty="0">
                <a:hlinkClick r:id="rId3"/>
              </a:rPr>
              <a:t>ongoDB</a:t>
            </a:r>
            <a:r>
              <a:rPr lang="en-CA" dirty="0"/>
              <a:t> (</a:t>
            </a:r>
            <a:r>
              <a:rPr lang="en-CA" b="1" dirty="0"/>
              <a:t>M</a:t>
            </a:r>
            <a:r>
              <a:rPr lang="en-CA" dirty="0"/>
              <a:t>VC)</a:t>
            </a:r>
          </a:p>
          <a:p>
            <a:r>
              <a:rPr lang="en-CA" dirty="0"/>
              <a:t>document oriented, JSON JavaScript Object Notation</a:t>
            </a:r>
          </a:p>
          <a:p>
            <a:pPr marL="0" indent="0">
              <a:buNone/>
            </a:pPr>
            <a:r>
              <a:rPr lang="en-CA" b="1" dirty="0">
                <a:hlinkClick r:id="rId4"/>
              </a:rPr>
              <a:t>E</a:t>
            </a:r>
            <a:r>
              <a:rPr lang="en-CA" dirty="0">
                <a:hlinkClick r:id="rId4"/>
              </a:rPr>
              <a:t>xpress.js</a:t>
            </a:r>
            <a:r>
              <a:rPr lang="en-CA" dirty="0"/>
              <a:t> (MV</a:t>
            </a:r>
            <a:r>
              <a:rPr lang="en-CA" b="1" dirty="0"/>
              <a:t>C</a:t>
            </a:r>
            <a:r>
              <a:rPr lang="en-CA" dirty="0"/>
              <a:t>) or </a:t>
            </a:r>
            <a:r>
              <a:rPr lang="en-CA" dirty="0">
                <a:hlinkClick r:id="rId5"/>
              </a:rPr>
              <a:t>Hapi.js</a:t>
            </a:r>
            <a:endParaRPr lang="en-CA" dirty="0"/>
          </a:p>
          <a:p>
            <a:r>
              <a:rPr lang="en-CA" dirty="0"/>
              <a:t>Backend HTTP &amp; API web app middleware, gets client request,</a:t>
            </a:r>
            <a:br>
              <a:rPr lang="en-CA" dirty="0"/>
            </a:br>
            <a:r>
              <a:rPr lang="en-CA" dirty="0"/>
              <a:t>sends server response</a:t>
            </a:r>
          </a:p>
          <a:p>
            <a:pPr marL="0" indent="0">
              <a:buNone/>
            </a:pPr>
            <a:r>
              <a:rPr lang="en-CA" b="1" dirty="0">
                <a:hlinkClick r:id="rId6"/>
              </a:rPr>
              <a:t>A</a:t>
            </a:r>
            <a:r>
              <a:rPr lang="en-CA" dirty="0">
                <a:hlinkClick r:id="rId6"/>
              </a:rPr>
              <a:t>ngular.js</a:t>
            </a:r>
            <a:r>
              <a:rPr lang="en-CA" dirty="0"/>
              <a:t> (M</a:t>
            </a:r>
            <a:r>
              <a:rPr lang="en-CA" b="1" dirty="0"/>
              <a:t>V</a:t>
            </a:r>
            <a:r>
              <a:rPr lang="en-CA" dirty="0"/>
              <a:t>C) or </a:t>
            </a:r>
            <a:r>
              <a:rPr lang="en-CA" dirty="0">
                <a:hlinkClick r:id="rId7"/>
              </a:rPr>
              <a:t>React.js</a:t>
            </a:r>
            <a:endParaRPr lang="en-CA" dirty="0"/>
          </a:p>
          <a:p>
            <a:r>
              <a:rPr lang="en-CA" dirty="0"/>
              <a:t>Frontend web app, MVC framework, single page app</a:t>
            </a:r>
          </a:p>
          <a:p>
            <a:pPr marL="0" indent="0">
              <a:buNone/>
            </a:pPr>
            <a:r>
              <a:rPr lang="en-CA" b="1" dirty="0">
                <a:hlinkClick r:id="rId8"/>
              </a:rPr>
              <a:t>N</a:t>
            </a:r>
            <a:r>
              <a:rPr lang="en-CA" dirty="0">
                <a:hlinkClick r:id="rId8"/>
              </a:rPr>
              <a:t>ode.js</a:t>
            </a:r>
            <a:endParaRPr lang="en-CA" dirty="0"/>
          </a:p>
          <a:p>
            <a:r>
              <a:rPr lang="en-CA" dirty="0"/>
              <a:t>Backend event-driven I/O JavaScript engine for Express</a:t>
            </a:r>
          </a:p>
          <a:p>
            <a:pPr marL="0" indent="0">
              <a:buNone/>
            </a:pPr>
            <a:endParaRPr lang="en-CA" dirty="0"/>
          </a:p>
          <a:p>
            <a:endParaRPr lang="en-CA" dirty="0"/>
          </a:p>
          <a:p>
            <a:endParaRPr lang="en-CA" dirty="0"/>
          </a:p>
          <a:p>
            <a:endParaRPr lang="en-CA" dirty="0"/>
          </a:p>
        </p:txBody>
      </p:sp>
      <p:sp>
        <p:nvSpPr>
          <p:cNvPr id="6" name="Content Placeholder 5">
            <a:extLst>
              <a:ext uri="{FF2B5EF4-FFF2-40B4-BE49-F238E27FC236}">
                <a16:creationId xmlns:a16="http://schemas.microsoft.com/office/drawing/2014/main" id="{BAD634A9-C8C2-4FB2-9B34-43A8C7DDF6BD}"/>
              </a:ext>
            </a:extLst>
          </p:cNvPr>
          <p:cNvSpPr>
            <a:spLocks noGrp="1"/>
          </p:cNvSpPr>
          <p:nvPr>
            <p:ph sz="quarter" idx="4"/>
          </p:nvPr>
        </p:nvSpPr>
        <p:spPr>
          <a:xfrm>
            <a:off x="4754880" y="2240836"/>
            <a:ext cx="4253852" cy="4346417"/>
          </a:xfrm>
        </p:spPr>
        <p:txBody>
          <a:bodyPr>
            <a:normAutofit fontScale="92500" lnSpcReduction="20000"/>
          </a:bodyPr>
          <a:lstStyle/>
          <a:p>
            <a:pPr marL="0" indent="0" algn="ctr">
              <a:buNone/>
            </a:pPr>
            <a:r>
              <a:rPr lang="en-CA" b="1" dirty="0"/>
              <a:t>traditional LAMP stack</a:t>
            </a:r>
          </a:p>
          <a:p>
            <a:pPr marL="0" indent="0">
              <a:buNone/>
            </a:pPr>
            <a:r>
              <a:rPr lang="en-CA" b="1" dirty="0">
                <a:hlinkClick r:id="rId9"/>
              </a:rPr>
              <a:t>L</a:t>
            </a:r>
            <a:r>
              <a:rPr lang="en-CA" dirty="0">
                <a:hlinkClick r:id="rId9"/>
              </a:rPr>
              <a:t>inux</a:t>
            </a:r>
            <a:endParaRPr lang="en-CA" dirty="0"/>
          </a:p>
          <a:p>
            <a:r>
              <a:rPr lang="en-CA" dirty="0"/>
              <a:t>standard, solid server OS</a:t>
            </a:r>
          </a:p>
          <a:p>
            <a:pPr marL="0" indent="0">
              <a:buNone/>
            </a:pPr>
            <a:r>
              <a:rPr lang="en-CA" b="1" dirty="0">
                <a:hlinkClick r:id="rId10"/>
              </a:rPr>
              <a:t>A</a:t>
            </a:r>
            <a:r>
              <a:rPr lang="en-CA" dirty="0">
                <a:hlinkClick r:id="rId10"/>
              </a:rPr>
              <a:t>pache HTTP Server</a:t>
            </a:r>
            <a:endParaRPr lang="en-CA" dirty="0"/>
          </a:p>
          <a:p>
            <a:r>
              <a:rPr lang="en-CA" dirty="0"/>
              <a:t>Web server, good with PHP</a:t>
            </a:r>
          </a:p>
          <a:p>
            <a:pPr marL="0" indent="0">
              <a:buNone/>
            </a:pPr>
            <a:r>
              <a:rPr lang="en-CA" b="1" dirty="0">
                <a:hlinkClick r:id="rId11"/>
              </a:rPr>
              <a:t>M</a:t>
            </a:r>
            <a:r>
              <a:rPr lang="en-CA" dirty="0">
                <a:hlinkClick r:id="rId11"/>
              </a:rPr>
              <a:t>ySQL</a:t>
            </a:r>
            <a:endParaRPr lang="en-CA" dirty="0"/>
          </a:p>
          <a:p>
            <a:r>
              <a:rPr lang="en-CA" dirty="0"/>
              <a:t>Transaction oriented DB</a:t>
            </a:r>
          </a:p>
          <a:p>
            <a:pPr marL="0" indent="0">
              <a:buNone/>
            </a:pPr>
            <a:r>
              <a:rPr lang="en-CA" b="1" dirty="0">
                <a:hlinkClick r:id="rId12"/>
              </a:rPr>
              <a:t>P</a:t>
            </a:r>
            <a:r>
              <a:rPr lang="en-CA" dirty="0">
                <a:hlinkClick r:id="rId12"/>
              </a:rPr>
              <a:t>ython</a:t>
            </a:r>
            <a:r>
              <a:rPr lang="en-CA" dirty="0">
                <a:sym typeface="Wingdings" panose="05000000000000000000" pitchFamily="2" charset="2"/>
              </a:rPr>
              <a:t> PHP generate HTML</a:t>
            </a:r>
          </a:p>
          <a:p>
            <a:pPr lvl="0">
              <a:buClr>
                <a:srgbClr val="FDA023"/>
              </a:buClr>
            </a:pPr>
            <a:r>
              <a:rPr lang="en-CA" dirty="0">
                <a:solidFill>
                  <a:prstClr val="black"/>
                </a:solidFill>
              </a:rPr>
              <a:t>Many frameworks, support frontend from the backend</a:t>
            </a:r>
          </a:p>
          <a:p>
            <a:pPr lvl="0">
              <a:buClr>
                <a:srgbClr val="FDA023"/>
              </a:buClr>
            </a:pPr>
            <a:r>
              <a:rPr lang="en-CA" dirty="0">
                <a:solidFill>
                  <a:prstClr val="black"/>
                </a:solidFill>
              </a:rPr>
              <a:t>multi-page sites and </a:t>
            </a:r>
            <a:r>
              <a:rPr lang="en-CA" dirty="0"/>
              <a:t>CMS such as Drupal, </a:t>
            </a:r>
            <a:r>
              <a:rPr lang="en-CA" dirty="0" err="1"/>
              <a:t>Wordpress</a:t>
            </a:r>
            <a:endParaRPr lang="en-CA" dirty="0">
              <a:solidFill>
                <a:prstClr val="black"/>
              </a:solidFill>
            </a:endParaRPr>
          </a:p>
        </p:txBody>
      </p:sp>
      <p:pic>
        <p:nvPicPr>
          <p:cNvPr id="7" name="Picture 6">
            <a:hlinkClick r:id="rId13"/>
            <a:extLst>
              <a:ext uri="{FF2B5EF4-FFF2-40B4-BE49-F238E27FC236}">
                <a16:creationId xmlns:a16="http://schemas.microsoft.com/office/drawing/2014/main" id="{14FABDB7-BC83-498B-82B4-625C6E2579A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8481" t="23495" r="7924" b="25098"/>
          <a:stretch/>
        </p:blipFill>
        <p:spPr>
          <a:xfrm>
            <a:off x="323528" y="1268760"/>
            <a:ext cx="4020670" cy="990600"/>
          </a:xfrm>
          <a:prstGeom prst="rect">
            <a:avLst/>
          </a:prstGeom>
        </p:spPr>
      </p:pic>
      <p:pic>
        <p:nvPicPr>
          <p:cNvPr id="8" name="Picture 6" descr="Image result for lamp stack logo">
            <a:extLst>
              <a:ext uri="{FF2B5EF4-FFF2-40B4-BE49-F238E27FC236}">
                <a16:creationId xmlns:a16="http://schemas.microsoft.com/office/drawing/2014/main" id="{8AC7EB87-C409-4D47-BFFB-8D7959F89D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66130" y="1124744"/>
            <a:ext cx="4020670" cy="1148763"/>
          </a:xfrm>
          <a:prstGeom prst="rect">
            <a:avLst/>
          </a:prstGeom>
          <a:noFill/>
          <a:ln w="44450" cap="flat" cmpd="sng" algn="ctr">
            <a:noFill/>
            <a:prstDash val="soli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0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CDE5-DFA7-485F-B67A-91D70ED0B5B0}"/>
              </a:ext>
            </a:extLst>
          </p:cNvPr>
          <p:cNvSpPr>
            <a:spLocks noGrp="1"/>
          </p:cNvSpPr>
          <p:nvPr>
            <p:ph type="title"/>
          </p:nvPr>
        </p:nvSpPr>
        <p:spPr>
          <a:xfrm>
            <a:off x="168052" y="332656"/>
            <a:ext cx="8807896" cy="918592"/>
          </a:xfrm>
        </p:spPr>
        <p:txBody>
          <a:bodyPr>
            <a:normAutofit fontScale="90000"/>
          </a:bodyPr>
          <a:lstStyle/>
          <a:p>
            <a:pPr algn="ctr"/>
            <a:r>
              <a:rPr lang="en-CA" dirty="0"/>
              <a:t>MEAN – OS independent (not exactly a stack)</a:t>
            </a:r>
          </a:p>
        </p:txBody>
      </p:sp>
      <p:pic>
        <p:nvPicPr>
          <p:cNvPr id="1026" name="Picture 2" descr="The frontend framework AngularJS">
            <a:extLst>
              <a:ext uri="{FF2B5EF4-FFF2-40B4-BE49-F238E27FC236}">
                <a16:creationId xmlns:a16="http://schemas.microsoft.com/office/drawing/2014/main" id="{C3224334-A4EB-4C17-A509-0400B6B9D5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2536" y="1323256"/>
            <a:ext cx="9613384" cy="39779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749514-F88D-4A36-9F15-2EF2686A2DDD}"/>
              </a:ext>
            </a:extLst>
          </p:cNvPr>
          <p:cNvSpPr txBox="1"/>
          <p:nvPr/>
        </p:nvSpPr>
        <p:spPr>
          <a:xfrm>
            <a:off x="395536" y="5373216"/>
            <a:ext cx="8748464" cy="1477328"/>
          </a:xfrm>
          <a:prstGeom prst="rect">
            <a:avLst/>
          </a:prstGeom>
          <a:noFill/>
        </p:spPr>
        <p:txBody>
          <a:bodyPr wrap="square" rtlCol="0">
            <a:spAutoFit/>
          </a:bodyPr>
          <a:lstStyle/>
          <a:p>
            <a:r>
              <a:rPr lang="en-CA" dirty="0"/>
              <a:t>Node.js is your browser's JavaScript engine…without the browser UI &amp; user.</a:t>
            </a:r>
            <a:br>
              <a:rPr lang="en-CA" dirty="0"/>
            </a:br>
            <a:r>
              <a:rPr lang="en-CA" dirty="0"/>
              <a:t>Express.js is your browser's communications…without the browser UI &amp; user.</a:t>
            </a:r>
            <a:br>
              <a:rPr lang="en-CA" dirty="0"/>
            </a:br>
            <a:r>
              <a:rPr lang="en-CA" dirty="0"/>
              <a:t>Express is the s</a:t>
            </a:r>
            <a:r>
              <a:rPr lang="nn-NO" dirty="0"/>
              <a:t>erver framework for Node.js; it processes APIs and does HTTP.</a:t>
            </a:r>
            <a:br>
              <a:rPr lang="en-CA" dirty="0"/>
            </a:br>
            <a:r>
              <a:rPr lang="en-CA" dirty="0"/>
              <a:t>Angular is what HTML would have been, had HTML been designed for applications.</a:t>
            </a:r>
            <a:br>
              <a:rPr lang="en-CA" dirty="0"/>
            </a:br>
            <a:r>
              <a:rPr lang="en-CA" dirty="0"/>
              <a:t>"Full Stack" really means a developer who uses MEAN.</a:t>
            </a:r>
          </a:p>
        </p:txBody>
      </p:sp>
    </p:spTree>
    <p:extLst>
      <p:ext uri="{BB962C8B-B14F-4D97-AF65-F5344CB8AC3E}">
        <p14:creationId xmlns:p14="http://schemas.microsoft.com/office/powerpoint/2010/main" val="377934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B914-D0B0-4036-B71A-CE23D7F0DAC0}"/>
              </a:ext>
            </a:extLst>
          </p:cNvPr>
          <p:cNvSpPr>
            <a:spLocks noGrp="1"/>
          </p:cNvSpPr>
          <p:nvPr>
            <p:ph type="title"/>
          </p:nvPr>
        </p:nvSpPr>
        <p:spPr>
          <a:xfrm>
            <a:off x="251520" y="332656"/>
            <a:ext cx="8640960" cy="990600"/>
          </a:xfrm>
        </p:spPr>
        <p:txBody>
          <a:bodyPr>
            <a:normAutofit fontScale="90000"/>
          </a:bodyPr>
          <a:lstStyle/>
          <a:p>
            <a:pPr algn="ctr"/>
            <a:r>
              <a:rPr lang="en-CA" dirty="0"/>
              <a:t>Microsoft .NET Core goes cross platform</a:t>
            </a:r>
          </a:p>
        </p:txBody>
      </p:sp>
      <p:pic>
        <p:nvPicPr>
          <p:cNvPr id="3" name="Picture 2">
            <a:extLst>
              <a:ext uri="{FF2B5EF4-FFF2-40B4-BE49-F238E27FC236}">
                <a16:creationId xmlns:a16="http://schemas.microsoft.com/office/drawing/2014/main" id="{3341F039-B8FD-4B7A-9B0A-89E34DBA4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4442"/>
            <a:ext cx="9144000" cy="4369115"/>
          </a:xfrm>
          <a:prstGeom prst="rect">
            <a:avLst/>
          </a:prstGeom>
        </p:spPr>
      </p:pic>
      <p:sp>
        <p:nvSpPr>
          <p:cNvPr id="4" name="TextBox 3">
            <a:extLst>
              <a:ext uri="{FF2B5EF4-FFF2-40B4-BE49-F238E27FC236}">
                <a16:creationId xmlns:a16="http://schemas.microsoft.com/office/drawing/2014/main" id="{92F860ED-F0DB-41A4-843B-D6FE83947763}"/>
              </a:ext>
            </a:extLst>
          </p:cNvPr>
          <p:cNvSpPr txBox="1"/>
          <p:nvPr/>
        </p:nvSpPr>
        <p:spPr>
          <a:xfrm>
            <a:off x="107504" y="5877272"/>
            <a:ext cx="8784976" cy="923330"/>
          </a:xfrm>
          <a:prstGeom prst="rect">
            <a:avLst/>
          </a:prstGeom>
          <a:noFill/>
        </p:spPr>
        <p:txBody>
          <a:bodyPr wrap="square" rtlCol="0">
            <a:spAutoFit/>
          </a:bodyPr>
          <a:lstStyle/>
          <a:p>
            <a:r>
              <a:rPr lang="en-US" b="1" dirty="0"/>
              <a:t>WIMP stack</a:t>
            </a:r>
            <a:r>
              <a:rPr lang="en-US" dirty="0"/>
              <a:t>: Windows Server, IIS = Internet Information Services (or Apache), MySQL or MS-SQL Server, PHP and/or Python and/or .NET</a:t>
            </a:r>
          </a:p>
          <a:p>
            <a:endParaRPr lang="en-CA" dirty="0"/>
          </a:p>
        </p:txBody>
      </p:sp>
    </p:spTree>
    <p:extLst>
      <p:ext uri="{BB962C8B-B14F-4D97-AF65-F5344CB8AC3E}">
        <p14:creationId xmlns:p14="http://schemas.microsoft.com/office/powerpoint/2010/main" val="276874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4521671"/>
          </a:xfrm>
          <a:prstGeom prst="rect">
            <a:avLst/>
          </a:prstGeom>
          <a:noFill/>
        </p:spPr>
        <p:txBody>
          <a:bodyPr wrap="square" rtlCol="0">
            <a:normAutofit fontScale="92500" lnSpcReduction="10000"/>
          </a:bodyPr>
          <a:lstStyle/>
          <a:p>
            <a:pPr>
              <a:lnSpc>
                <a:spcPct val="110000"/>
              </a:lnSpc>
            </a:pPr>
            <a:r>
              <a:rPr lang="en-US" sz="3900" spc="-100" dirty="0">
                <a:solidFill>
                  <a:schemeClr val="tx2"/>
                </a:solidFill>
                <a:latin typeface="Franklin Gothic Demi" pitchFamily="34" charset="0"/>
                <a:ea typeface="+mj-ea"/>
                <a:cs typeface="+mj-cs"/>
              </a:rPr>
              <a:t>Problem…</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Describe</a:t>
            </a:r>
            <a:r>
              <a:rPr lang="en-CA" sz="3200" dirty="0"/>
              <a:t>: why do this? </a:t>
            </a:r>
            <a:r>
              <a:rPr lang="en-CA" sz="3200" i="1" dirty="0"/>
              <a:t>project plan</a:t>
            </a:r>
          </a:p>
          <a:p>
            <a:pPr>
              <a:lnSpc>
                <a:spcPct val="110000"/>
              </a:lnSpc>
            </a:pPr>
            <a:r>
              <a:rPr lang="en-CA" sz="3200" dirty="0"/>
              <a:t>  </a:t>
            </a:r>
            <a:r>
              <a:rPr lang="en-CA" sz="3200" b="1" dirty="0"/>
              <a:t>Details</a:t>
            </a:r>
            <a:r>
              <a:rPr lang="en-CA" sz="3200" dirty="0"/>
              <a:t>: define business &amp; user </a:t>
            </a:r>
            <a:r>
              <a:rPr lang="en-CA" sz="3200" i="1" dirty="0"/>
              <a:t>requirements</a:t>
            </a:r>
          </a:p>
          <a:p>
            <a:pPr>
              <a:lnSpc>
                <a:spcPct val="110000"/>
              </a:lnSpc>
            </a:pPr>
            <a:r>
              <a:rPr lang="en-US" sz="3900" spc="-100" dirty="0">
                <a:solidFill>
                  <a:schemeClr val="tx2"/>
                </a:solidFill>
                <a:latin typeface="Franklin Gothic Demi" pitchFamily="34" charset="0"/>
                <a:ea typeface="+mj-ea"/>
                <a:cs typeface="+mj-cs"/>
              </a:rPr>
              <a:t>Solution…</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Design</a:t>
            </a:r>
            <a:r>
              <a:rPr lang="en-CA" sz="3200" dirty="0"/>
              <a:t>: analyse into </a:t>
            </a:r>
            <a:r>
              <a:rPr lang="en-CA" sz="3200" i="1" dirty="0"/>
              <a:t>system specifications</a:t>
            </a:r>
          </a:p>
          <a:p>
            <a:pPr>
              <a:lnSpc>
                <a:spcPct val="110000"/>
              </a:lnSpc>
            </a:pPr>
            <a:r>
              <a:rPr lang="en-CA" sz="3200" b="1" dirty="0"/>
              <a:t>  Develop</a:t>
            </a:r>
            <a:r>
              <a:rPr lang="en-CA" sz="3200" dirty="0"/>
              <a:t>: implement </a:t>
            </a:r>
            <a:r>
              <a:rPr lang="en-CA" sz="3200" i="1" dirty="0"/>
              <a:t>software </a:t>
            </a:r>
            <a:r>
              <a:rPr lang="en-CA" sz="3200" dirty="0"/>
              <a:t>and hardware,</a:t>
            </a:r>
            <a:br>
              <a:rPr lang="en-CA" sz="3200" dirty="0"/>
            </a:br>
            <a:r>
              <a:rPr lang="en-CA" sz="3200" dirty="0"/>
              <a:t>		  system and user acceptance </a:t>
            </a:r>
            <a:r>
              <a:rPr lang="en-CA" sz="3200" i="1" dirty="0"/>
              <a:t>testing</a:t>
            </a:r>
          </a:p>
          <a:p>
            <a:pPr>
              <a:lnSpc>
                <a:spcPct val="110000"/>
              </a:lnSpc>
            </a:pPr>
            <a:r>
              <a:rPr lang="en-CA" sz="3200" b="1" dirty="0"/>
              <a:t>  Deploy</a:t>
            </a:r>
            <a:r>
              <a:rPr lang="en-CA" sz="3200" dirty="0"/>
              <a:t>: </a:t>
            </a:r>
            <a:r>
              <a:rPr lang="en-CA" sz="3200" i="1" dirty="0"/>
              <a:t>install </a:t>
            </a:r>
            <a:r>
              <a:rPr lang="en-CA" sz="3200" dirty="0"/>
              <a:t>system, </a:t>
            </a:r>
            <a:r>
              <a:rPr lang="en-CA" sz="3200" i="1" dirty="0"/>
              <a:t>train </a:t>
            </a:r>
            <a:r>
              <a:rPr lang="en-CA" sz="3200" dirty="0"/>
              <a:t>users</a:t>
            </a:r>
          </a:p>
          <a:p>
            <a:pPr>
              <a:lnSpc>
                <a:spcPct val="110000"/>
              </a:lnSpc>
            </a:pPr>
            <a:r>
              <a:rPr lang="en-CA" sz="3200" b="1" dirty="0"/>
              <a:t>  </a:t>
            </a:r>
            <a:r>
              <a:rPr lang="en-CA" sz="3200" b="1" dirty="0" err="1"/>
              <a:t>D'oh</a:t>
            </a:r>
            <a:r>
              <a:rPr lang="en-CA" sz="3200" dirty="0"/>
              <a:t>:  </a:t>
            </a:r>
            <a:r>
              <a:rPr lang="en-CA" sz="3200" i="1" dirty="0"/>
              <a:t>maintain </a:t>
            </a:r>
            <a:r>
              <a:rPr lang="en-CA" sz="3200" dirty="0"/>
              <a:t>system and </a:t>
            </a:r>
            <a:r>
              <a:rPr lang="en-CA" sz="3200" i="1" dirty="0"/>
              <a:t>support </a:t>
            </a:r>
            <a:r>
              <a:rPr lang="en-CA" sz="3200" dirty="0"/>
              <a:t>users</a:t>
            </a:r>
          </a:p>
        </p:txBody>
      </p:sp>
    </p:spTree>
    <p:extLst>
      <p:ext uri="{BB962C8B-B14F-4D97-AF65-F5344CB8AC3E}">
        <p14:creationId xmlns:p14="http://schemas.microsoft.com/office/powerpoint/2010/main" val="55115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5112569"/>
          </a:xfrm>
          <a:prstGeom prst="rect">
            <a:avLst/>
          </a:prstGeom>
          <a:noFill/>
        </p:spPr>
        <p:txBody>
          <a:bodyPr wrap="square" rtlCol="0">
            <a:normAutofit fontScale="92500"/>
          </a:bodyPr>
          <a:lstStyle/>
          <a:p>
            <a:pPr>
              <a:lnSpc>
                <a:spcPct val="110000"/>
              </a:lnSpc>
            </a:pPr>
            <a:r>
              <a:rPr lang="en-US" sz="3600" spc="-100" dirty="0">
                <a:solidFill>
                  <a:schemeClr val="tx2"/>
                </a:solidFill>
                <a:latin typeface="Franklin Gothic Demi" pitchFamily="34" charset="0"/>
                <a:ea typeface="+mj-ea"/>
                <a:cs typeface="+mj-cs"/>
              </a:rPr>
              <a:t>What is the problem?</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Determine &amp; Define</a:t>
            </a:r>
            <a:r>
              <a:rPr lang="en-CA" sz="2800" dirty="0"/>
              <a:t>: </a:t>
            </a:r>
            <a:br>
              <a:rPr lang="en-CA" sz="2800" dirty="0"/>
            </a:br>
            <a:r>
              <a:rPr lang="en-CA" sz="2800" dirty="0"/>
              <a:t>  3</a:t>
            </a:r>
            <a:r>
              <a:rPr lang="en-CA" sz="2800" baseline="30000" dirty="0"/>
              <a:t>rd</a:t>
            </a:r>
            <a:r>
              <a:rPr lang="en-CA" sz="2800" dirty="0"/>
              <a:t> term: Requirements Gathering Using OO Models</a:t>
            </a:r>
          </a:p>
          <a:p>
            <a:pPr>
              <a:lnSpc>
                <a:spcPct val="110000"/>
              </a:lnSpc>
            </a:pPr>
            <a:r>
              <a:rPr lang="en-US" sz="3600" spc="-100" dirty="0">
                <a:solidFill>
                  <a:schemeClr val="tx2"/>
                </a:solidFill>
                <a:latin typeface="Franklin Gothic Demi" pitchFamily="34" charset="0"/>
                <a:ea typeface="+mj-ea"/>
                <a:cs typeface="+mj-cs"/>
              </a:rPr>
              <a:t>What is the solution?</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Design</a:t>
            </a:r>
            <a:r>
              <a:rPr lang="en-CA" sz="2800" dirty="0"/>
              <a:t>: 4</a:t>
            </a:r>
            <a:r>
              <a:rPr lang="en-CA" sz="2800" baseline="30000" dirty="0"/>
              <a:t>th</a:t>
            </a:r>
            <a:r>
              <a:rPr lang="en-CA" sz="2800" dirty="0"/>
              <a:t> term Analysis and Design Using OO Models</a:t>
            </a:r>
          </a:p>
          <a:p>
            <a:pPr>
              <a:lnSpc>
                <a:spcPct val="110000"/>
              </a:lnSpc>
            </a:pPr>
            <a:r>
              <a:rPr lang="en-CA" sz="2800" b="1" dirty="0"/>
              <a:t>  Develop</a:t>
            </a:r>
            <a:r>
              <a:rPr lang="en-CA" sz="2800" dirty="0"/>
              <a:t>: 5</a:t>
            </a:r>
            <a:r>
              <a:rPr lang="en-CA" sz="2800" baseline="30000" dirty="0"/>
              <a:t>th</a:t>
            </a:r>
            <a:r>
              <a:rPr lang="en-CA" sz="2800" dirty="0"/>
              <a:t> term Project Planning and Management</a:t>
            </a:r>
            <a:br>
              <a:rPr lang="en-CA" sz="2800" dirty="0"/>
            </a:br>
            <a:r>
              <a:rPr lang="en-CA" sz="2800" dirty="0"/>
              <a:t>  6</a:t>
            </a:r>
            <a:r>
              <a:rPr lang="en-CA" sz="2800" baseline="30000" dirty="0"/>
              <a:t>th</a:t>
            </a:r>
            <a:r>
              <a:rPr lang="en-CA" sz="2800" dirty="0"/>
              <a:t> term Project Implementation</a:t>
            </a:r>
          </a:p>
          <a:p>
            <a:pPr>
              <a:lnSpc>
                <a:spcPct val="110000"/>
              </a:lnSpc>
            </a:pPr>
            <a:r>
              <a:rPr lang="en-US" sz="3600" spc="-100" dirty="0">
                <a:solidFill>
                  <a:schemeClr val="tx2"/>
                </a:solidFill>
                <a:latin typeface="Franklin Gothic Demi" pitchFamily="34" charset="0"/>
                <a:ea typeface="+mj-ea"/>
                <a:cs typeface="+mj-cs"/>
              </a:rPr>
              <a:t>Don't make the solution the next problem…</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Deploy</a:t>
            </a:r>
            <a:r>
              <a:rPr lang="en-CA" sz="2800" dirty="0"/>
              <a:t>: install system, train users</a:t>
            </a:r>
          </a:p>
          <a:p>
            <a:pPr>
              <a:lnSpc>
                <a:spcPct val="110000"/>
              </a:lnSpc>
            </a:pPr>
            <a:r>
              <a:rPr lang="en-CA" sz="2800" b="1" dirty="0"/>
              <a:t>  </a:t>
            </a:r>
            <a:r>
              <a:rPr lang="en-CA" sz="2800" b="1" dirty="0" err="1"/>
              <a:t>D'oh</a:t>
            </a:r>
            <a:r>
              <a:rPr lang="en-CA" sz="2800" dirty="0"/>
              <a:t>:  maintain system and support users</a:t>
            </a:r>
          </a:p>
        </p:txBody>
      </p:sp>
    </p:spTree>
    <p:extLst>
      <p:ext uri="{BB962C8B-B14F-4D97-AF65-F5344CB8AC3E}">
        <p14:creationId xmlns:p14="http://schemas.microsoft.com/office/powerpoint/2010/main" val="320868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764704"/>
            <a:ext cx="865731" cy="5143500"/>
          </a:xfrm>
        </p:spPr>
        <p:txBody>
          <a:bodyPr vert="vert270" anchor="ctr" anchorCtr="1">
            <a:normAutofit fontScale="90000"/>
          </a:bodyPr>
          <a:lstStyle/>
          <a:p>
            <a:pPr algn="ctr"/>
            <a:r>
              <a:rPr lang="en-US" dirty="0"/>
              <a:t>Systems Development IRL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620688"/>
            <a:ext cx="7848872" cy="5723484"/>
          </a:xfrm>
          <a:prstGeom prst="rect">
            <a:avLst/>
          </a:prstGeom>
        </p:spPr>
      </p:pic>
    </p:spTree>
    <p:extLst>
      <p:ext uri="{BB962C8B-B14F-4D97-AF65-F5344CB8AC3E}">
        <p14:creationId xmlns:p14="http://schemas.microsoft.com/office/powerpoint/2010/main" val="173130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4152"/>
            <a:ext cx="5184576" cy="5336846"/>
          </a:xfrm>
        </p:spPr>
        <p:txBody>
          <a:bodyPr wrap="square">
            <a:spAutoFit/>
          </a:bodyPr>
          <a:lstStyle/>
          <a:p>
            <a:r>
              <a:rPr lang="en-CA" dirty="0">
                <a:hlinkClick r:id="rId3"/>
              </a:rPr>
              <a:t>Version control</a:t>
            </a:r>
            <a:r>
              <a:rPr lang="en-CA" dirty="0"/>
              <a:t> </a:t>
            </a:r>
          </a:p>
          <a:p>
            <a:pPr lvl="1"/>
            <a:r>
              <a:rPr lang="en-CA" sz="2000" dirty="0"/>
              <a:t>AKA </a:t>
            </a:r>
            <a:r>
              <a:rPr lang="en-CA" sz="2000" b="1" dirty="0"/>
              <a:t>revision </a:t>
            </a:r>
            <a:r>
              <a:rPr lang="en-CA" sz="2000" dirty="0"/>
              <a:t>or </a:t>
            </a:r>
            <a:r>
              <a:rPr lang="en-CA" sz="2000" b="1" dirty="0"/>
              <a:t>source control</a:t>
            </a:r>
            <a:endParaRPr lang="en-CA" sz="2000" dirty="0"/>
          </a:p>
          <a:p>
            <a:r>
              <a:rPr lang="en-CA" dirty="0"/>
              <a:t>Repository of project files </a:t>
            </a:r>
          </a:p>
          <a:p>
            <a:r>
              <a:rPr lang="en-CA" dirty="0"/>
              <a:t>History of all code changes</a:t>
            </a:r>
          </a:p>
          <a:p>
            <a:pPr lvl="1"/>
            <a:r>
              <a:rPr lang="en-CA" sz="2000" dirty="0"/>
              <a:t>who made changes:</a:t>
            </a:r>
            <a:br>
              <a:rPr lang="en-CA" sz="2000" dirty="0"/>
            </a:br>
            <a:r>
              <a:rPr lang="en-CA" sz="2000" dirty="0"/>
              <a:t>what, where, when, and why</a:t>
            </a:r>
          </a:p>
          <a:p>
            <a:r>
              <a:rPr lang="en-CA" dirty="0"/>
              <a:t>Version control system </a:t>
            </a:r>
          </a:p>
          <a:p>
            <a:pPr lvl="1"/>
            <a:r>
              <a:rPr lang="en-CA" sz="2000" dirty="0"/>
              <a:t>Organize / manage team workflows</a:t>
            </a:r>
          </a:p>
          <a:p>
            <a:pPr lvl="1"/>
            <a:r>
              <a:rPr lang="en-CA" sz="2000" dirty="0"/>
              <a:t>Maintenance of current software release</a:t>
            </a:r>
          </a:p>
          <a:p>
            <a:pPr lvl="1"/>
            <a:r>
              <a:rPr lang="en-CA" sz="2000" dirty="0"/>
              <a:t>Development of new software releases</a:t>
            </a:r>
          </a:p>
          <a:p>
            <a:pPr lvl="1"/>
            <a:r>
              <a:rPr lang="en-CA" sz="2000" dirty="0"/>
              <a:t>Trunk: master / baseline version</a:t>
            </a:r>
          </a:p>
          <a:p>
            <a:pPr lvl="1"/>
            <a:r>
              <a:rPr lang="en-CA" sz="2000" dirty="0"/>
              <a:t>Branches: Maintenance &amp; Development</a:t>
            </a:r>
          </a:p>
          <a:p>
            <a:pPr lvl="1"/>
            <a:r>
              <a:rPr lang="en-CA" sz="2000" dirty="0"/>
              <a:t>Tags: releasable version name/number</a:t>
            </a:r>
          </a:p>
        </p:txBody>
      </p:sp>
      <p:sp>
        <p:nvSpPr>
          <p:cNvPr id="4" name="Title 3"/>
          <p:cNvSpPr>
            <a:spLocks noGrp="1"/>
          </p:cNvSpPr>
          <p:nvPr>
            <p:ph type="title"/>
          </p:nvPr>
        </p:nvSpPr>
        <p:spPr>
          <a:xfrm>
            <a:off x="433613" y="332656"/>
            <a:ext cx="8229600" cy="742950"/>
          </a:xfrm>
        </p:spPr>
        <p:txBody>
          <a:bodyPr/>
          <a:lstStyle/>
          <a:p>
            <a:r>
              <a:rPr lang="en-US" dirty="0"/>
              <a:t>Software Development Versioning</a:t>
            </a:r>
          </a:p>
        </p:txBody>
      </p:sp>
      <p:pic>
        <p:nvPicPr>
          <p:cNvPr id="1026" name="Picture 2" descr="Revision controlled project visualization-2010-24-02.svg">
            <a:extLst>
              <a:ext uri="{FF2B5EF4-FFF2-40B4-BE49-F238E27FC236}">
                <a16:creationId xmlns:a16="http://schemas.microsoft.com/office/drawing/2014/main" id="{5290A247-0CAD-4512-8598-BD067BD133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1104152"/>
            <a:ext cx="2880320" cy="549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58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78F-2870-4603-8333-FF569D5FAF54}"/>
              </a:ext>
            </a:extLst>
          </p:cNvPr>
          <p:cNvSpPr>
            <a:spLocks noGrp="1"/>
          </p:cNvSpPr>
          <p:nvPr>
            <p:ph type="title"/>
          </p:nvPr>
        </p:nvSpPr>
        <p:spPr>
          <a:xfrm>
            <a:off x="457200" y="188640"/>
            <a:ext cx="8229600" cy="990600"/>
          </a:xfrm>
        </p:spPr>
        <p:txBody>
          <a:bodyPr/>
          <a:lstStyle/>
          <a:p>
            <a:pPr algn="ctr"/>
            <a:r>
              <a:rPr lang="en-US" dirty="0"/>
              <a:t>VCS – Version Control Systems</a:t>
            </a:r>
            <a:endParaRPr lang="en-CA" dirty="0"/>
          </a:p>
        </p:txBody>
      </p:sp>
      <p:sp>
        <p:nvSpPr>
          <p:cNvPr id="3" name="Content Placeholder 2">
            <a:extLst>
              <a:ext uri="{FF2B5EF4-FFF2-40B4-BE49-F238E27FC236}">
                <a16:creationId xmlns:a16="http://schemas.microsoft.com/office/drawing/2014/main" id="{1BA98873-8911-49C3-A50B-66F7B3155816}"/>
              </a:ext>
            </a:extLst>
          </p:cNvPr>
          <p:cNvSpPr>
            <a:spLocks noGrp="1"/>
          </p:cNvSpPr>
          <p:nvPr>
            <p:ph idx="1"/>
          </p:nvPr>
        </p:nvSpPr>
        <p:spPr>
          <a:xfrm>
            <a:off x="251520" y="4509120"/>
            <a:ext cx="8640960" cy="2304256"/>
          </a:xfrm>
        </p:spPr>
        <p:txBody>
          <a:bodyPr>
            <a:normAutofit/>
          </a:bodyPr>
          <a:lstStyle/>
          <a:p>
            <a:pPr marL="0" indent="0">
              <a:spcBef>
                <a:spcPts val="0"/>
              </a:spcBef>
              <a:spcAft>
                <a:spcPts val="300"/>
              </a:spcAft>
              <a:buNone/>
            </a:pPr>
            <a:r>
              <a:rPr lang="en-CA" b="1" dirty="0"/>
              <a:t>Apache </a:t>
            </a:r>
            <a:r>
              <a:rPr lang="en-CA" b="1" dirty="0">
                <a:hlinkClick r:id="rId3"/>
              </a:rPr>
              <a:t>Subversion</a:t>
            </a:r>
            <a:r>
              <a:rPr lang="en-CA" dirty="0"/>
              <a:t> (</a:t>
            </a:r>
            <a:r>
              <a:rPr lang="en-CA" b="1" dirty="0">
                <a:hlinkClick r:id="rId4"/>
              </a:rPr>
              <a:t>SVN</a:t>
            </a:r>
            <a:r>
              <a:rPr lang="en-CA" b="1" dirty="0"/>
              <a:t>)</a:t>
            </a:r>
          </a:p>
          <a:p>
            <a:pPr lvl="1">
              <a:spcBef>
                <a:spcPts val="0"/>
              </a:spcBef>
              <a:spcAft>
                <a:spcPts val="300"/>
              </a:spcAft>
            </a:pPr>
            <a:r>
              <a:rPr lang="en-US" dirty="0"/>
              <a:t>Traditional source code revision control and software versioning</a:t>
            </a:r>
          </a:p>
          <a:p>
            <a:pPr>
              <a:spcBef>
                <a:spcPts val="0"/>
              </a:spcBef>
              <a:spcAft>
                <a:spcPts val="300"/>
              </a:spcAft>
            </a:pPr>
            <a:r>
              <a:rPr lang="en-US" dirty="0"/>
              <a:t>CENTRALIZED management and repository ('repo') </a:t>
            </a:r>
          </a:p>
          <a:p>
            <a:pPr lvl="1">
              <a:spcBef>
                <a:spcPts val="0"/>
              </a:spcBef>
              <a:spcAft>
                <a:spcPts val="300"/>
              </a:spcAft>
            </a:pPr>
            <a:r>
              <a:rPr lang="en-US" dirty="0"/>
              <a:t>Client – Server architecture</a:t>
            </a:r>
          </a:p>
          <a:p>
            <a:pPr lvl="1">
              <a:spcBef>
                <a:spcPts val="0"/>
              </a:spcBef>
              <a:spcAft>
                <a:spcPts val="300"/>
              </a:spcAft>
            </a:pPr>
            <a:r>
              <a:rPr lang="en-US" dirty="0"/>
              <a:t>One trunk with branches + net change history</a:t>
            </a:r>
          </a:p>
          <a:p>
            <a:pPr lvl="1">
              <a:spcBef>
                <a:spcPts val="0"/>
              </a:spcBef>
              <a:spcAft>
                <a:spcPts val="300"/>
              </a:spcAft>
            </a:pPr>
            <a:r>
              <a:rPr lang="en-US" dirty="0"/>
              <a:t>Hierarchical, serial promotion process from branch to trunk</a:t>
            </a:r>
          </a:p>
        </p:txBody>
      </p:sp>
      <p:pic>
        <p:nvPicPr>
          <p:cNvPr id="6" name="Picture 5" descr="A close up of a logo&#10;&#10;Description automatically generated">
            <a:extLst>
              <a:ext uri="{FF2B5EF4-FFF2-40B4-BE49-F238E27FC236}">
                <a16:creationId xmlns:a16="http://schemas.microsoft.com/office/drawing/2014/main" id="{F07EAC08-B5DC-4996-A4EA-712D60693B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881288"/>
            <a:ext cx="8213411" cy="3627832"/>
          </a:xfrm>
          <a:prstGeom prst="rect">
            <a:avLst/>
          </a:prstGeom>
        </p:spPr>
      </p:pic>
    </p:spTree>
    <p:extLst>
      <p:ext uri="{BB962C8B-B14F-4D97-AF65-F5344CB8AC3E}">
        <p14:creationId xmlns:p14="http://schemas.microsoft.com/office/powerpoint/2010/main" val="56150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78F-2870-4603-8333-FF569D5FAF54}"/>
              </a:ext>
            </a:extLst>
          </p:cNvPr>
          <p:cNvSpPr>
            <a:spLocks noGrp="1"/>
          </p:cNvSpPr>
          <p:nvPr>
            <p:ph type="title"/>
          </p:nvPr>
        </p:nvSpPr>
        <p:spPr>
          <a:xfrm>
            <a:off x="457200" y="188640"/>
            <a:ext cx="8229600" cy="990600"/>
          </a:xfrm>
        </p:spPr>
        <p:txBody>
          <a:bodyPr/>
          <a:lstStyle/>
          <a:p>
            <a:pPr algn="ctr"/>
            <a:r>
              <a:rPr lang="en-US" dirty="0"/>
              <a:t>VCS – Version Control Systems</a:t>
            </a:r>
            <a:endParaRPr lang="en-CA" dirty="0"/>
          </a:p>
        </p:txBody>
      </p:sp>
      <p:sp>
        <p:nvSpPr>
          <p:cNvPr id="3" name="Content Placeholder 2">
            <a:extLst>
              <a:ext uri="{FF2B5EF4-FFF2-40B4-BE49-F238E27FC236}">
                <a16:creationId xmlns:a16="http://schemas.microsoft.com/office/drawing/2014/main" id="{1BA98873-8911-49C3-A50B-66F7B3155816}"/>
              </a:ext>
            </a:extLst>
          </p:cNvPr>
          <p:cNvSpPr>
            <a:spLocks noGrp="1"/>
          </p:cNvSpPr>
          <p:nvPr>
            <p:ph idx="1"/>
          </p:nvPr>
        </p:nvSpPr>
        <p:spPr>
          <a:xfrm>
            <a:off x="287523" y="4882902"/>
            <a:ext cx="8568952" cy="1944216"/>
          </a:xfrm>
        </p:spPr>
        <p:txBody>
          <a:bodyPr>
            <a:normAutofit/>
          </a:bodyPr>
          <a:lstStyle/>
          <a:p>
            <a:pPr marL="0" indent="0">
              <a:spcBef>
                <a:spcPts val="0"/>
              </a:spcBef>
              <a:spcAft>
                <a:spcPts val="300"/>
              </a:spcAft>
              <a:buNone/>
            </a:pPr>
            <a:r>
              <a:rPr lang="en-US" b="1" dirty="0"/>
              <a:t>Git </a:t>
            </a:r>
            <a:r>
              <a:rPr lang="en-US" dirty="0"/>
              <a:t>(</a:t>
            </a:r>
            <a:r>
              <a:rPr lang="en-CA" dirty="0"/>
              <a:t>GitHub is a hosting service for Git repositories</a:t>
            </a:r>
            <a:r>
              <a:rPr lang="en-US" dirty="0"/>
              <a:t>)</a:t>
            </a:r>
            <a:r>
              <a:rPr lang="en-US" b="1" dirty="0"/>
              <a:t> </a:t>
            </a:r>
          </a:p>
          <a:p>
            <a:pPr lvl="1">
              <a:spcBef>
                <a:spcPts val="0"/>
              </a:spcBef>
              <a:spcAft>
                <a:spcPts val="300"/>
              </a:spcAft>
            </a:pPr>
            <a:r>
              <a:rPr lang="en-US" dirty="0"/>
              <a:t>Management of </a:t>
            </a:r>
            <a:r>
              <a:rPr lang="en-CA" dirty="0"/>
              <a:t>changes in any set of objects, not just source code.</a:t>
            </a:r>
            <a:endParaRPr lang="en-US" dirty="0"/>
          </a:p>
          <a:p>
            <a:pPr>
              <a:spcBef>
                <a:spcPts val="0"/>
              </a:spcBef>
              <a:spcAft>
                <a:spcPts val="300"/>
              </a:spcAft>
            </a:pPr>
            <a:r>
              <a:rPr lang="en-CA" dirty="0"/>
              <a:t>DISTRIBUTED</a:t>
            </a:r>
            <a:r>
              <a:rPr lang="en-US" dirty="0"/>
              <a:t> VCS, everyone has the 'repo'</a:t>
            </a:r>
          </a:p>
          <a:p>
            <a:pPr lvl="1">
              <a:spcBef>
                <a:spcPts val="0"/>
              </a:spcBef>
              <a:spcAft>
                <a:spcPts val="300"/>
              </a:spcAft>
            </a:pPr>
            <a:r>
              <a:rPr lang="en-US" dirty="0"/>
              <a:t>Peer-to-Peer architecture</a:t>
            </a:r>
          </a:p>
          <a:p>
            <a:pPr lvl="1">
              <a:spcBef>
                <a:spcPts val="0"/>
              </a:spcBef>
              <a:spcAft>
                <a:spcPts val="300"/>
              </a:spcAft>
            </a:pPr>
            <a:r>
              <a:rPr lang="en-US" dirty="0"/>
              <a:t>A 'fork' is a copy of the trunk at central repo. Branches created locally.</a:t>
            </a:r>
          </a:p>
        </p:txBody>
      </p:sp>
      <p:pic>
        <p:nvPicPr>
          <p:cNvPr id="7" name="Picture 6">
            <a:extLst>
              <a:ext uri="{FF2B5EF4-FFF2-40B4-BE49-F238E27FC236}">
                <a16:creationId xmlns:a16="http://schemas.microsoft.com/office/drawing/2014/main" id="{E3B21EC1-198A-4F5E-8150-45413A4CF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250" y="1010912"/>
            <a:ext cx="6097497" cy="4032679"/>
          </a:xfrm>
          <a:prstGeom prst="rect">
            <a:avLst/>
          </a:prstGeom>
        </p:spPr>
      </p:pic>
    </p:spTree>
    <p:extLst>
      <p:ext uri="{BB962C8B-B14F-4D97-AF65-F5344CB8AC3E}">
        <p14:creationId xmlns:p14="http://schemas.microsoft.com/office/powerpoint/2010/main" val="177728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3691" y="381794"/>
            <a:ext cx="8229600" cy="742950"/>
          </a:xfrm>
        </p:spPr>
        <p:txBody>
          <a:bodyPr>
            <a:noAutofit/>
          </a:bodyPr>
          <a:lstStyle/>
          <a:p>
            <a:pPr algn="ctr"/>
            <a:r>
              <a:rPr lang="en-US" dirty="0"/>
              <a:t>Software Release Numbering</a:t>
            </a:r>
          </a:p>
        </p:txBody>
      </p:sp>
      <p:sp>
        <p:nvSpPr>
          <p:cNvPr id="4" name="TextBox 3"/>
          <p:cNvSpPr txBox="1"/>
          <p:nvPr/>
        </p:nvSpPr>
        <p:spPr>
          <a:xfrm>
            <a:off x="1196281" y="1052736"/>
            <a:ext cx="7048128" cy="1015663"/>
          </a:xfrm>
          <a:prstGeom prst="rect">
            <a:avLst/>
          </a:prstGeom>
          <a:noFill/>
        </p:spPr>
        <p:txBody>
          <a:bodyPr wrap="square" rtlCol="0">
            <a:spAutoFit/>
          </a:bodyPr>
          <a:lstStyle/>
          <a:p>
            <a:pPr algn="ctr"/>
            <a:r>
              <a:rPr lang="en-US" sz="6000" kern="6200" spc="7500" dirty="0">
                <a:solidFill>
                  <a:schemeClr val="tx2">
                    <a:lumMod val="75000"/>
                  </a:schemeClr>
                </a:solidFill>
                <a:latin typeface="Franklin Gothic Demi" pitchFamily="34" charset="0"/>
              </a:rPr>
              <a:t>1.2.3</a:t>
            </a:r>
          </a:p>
        </p:txBody>
      </p:sp>
      <p:sp>
        <p:nvSpPr>
          <p:cNvPr id="5" name="TextBox 4"/>
          <p:cNvSpPr txBox="1"/>
          <p:nvPr/>
        </p:nvSpPr>
        <p:spPr>
          <a:xfrm>
            <a:off x="349192" y="2276872"/>
            <a:ext cx="2376264" cy="2246769"/>
          </a:xfrm>
          <a:prstGeom prst="rect">
            <a:avLst/>
          </a:prstGeom>
          <a:noFill/>
        </p:spPr>
        <p:txBody>
          <a:bodyPr wrap="square" rtlCol="0">
            <a:spAutoFit/>
          </a:bodyPr>
          <a:lstStyle/>
          <a:p>
            <a:r>
              <a:rPr lang="en-US" sz="2000" b="1" dirty="0"/>
              <a:t>Major release</a:t>
            </a:r>
            <a:br>
              <a:rPr lang="en-US" sz="2000" b="1" dirty="0"/>
            </a:br>
            <a:r>
              <a:rPr lang="en-US" sz="2000" b="1" dirty="0"/>
              <a:t>(new version)</a:t>
            </a:r>
            <a:br>
              <a:rPr lang="en-US" sz="2000" b="1" dirty="0"/>
            </a:br>
            <a:r>
              <a:rPr lang="en-US" sz="2000" dirty="0"/>
              <a:t>Can be </a:t>
            </a:r>
            <a:r>
              <a:rPr lang="en-US" sz="2000" dirty="0">
                <a:solidFill>
                  <a:schemeClr val="tx2"/>
                </a:solidFill>
              </a:rPr>
              <a:t>forward and backward compatible </a:t>
            </a:r>
            <a:r>
              <a:rPr lang="en-US" sz="2000" i="1" dirty="0">
                <a:solidFill>
                  <a:schemeClr val="tx2"/>
                </a:solidFill>
              </a:rPr>
              <a:t>if </a:t>
            </a:r>
            <a:r>
              <a:rPr lang="en-US" sz="2000" dirty="0">
                <a:solidFill>
                  <a:schemeClr val="tx2"/>
                </a:solidFill>
              </a:rPr>
              <a:t>architecture is not changed.</a:t>
            </a:r>
          </a:p>
        </p:txBody>
      </p:sp>
      <p:sp>
        <p:nvSpPr>
          <p:cNvPr id="6" name="TextBox 5"/>
          <p:cNvSpPr txBox="1"/>
          <p:nvPr/>
        </p:nvSpPr>
        <p:spPr>
          <a:xfrm>
            <a:off x="3039154" y="2276872"/>
            <a:ext cx="2926663" cy="2246769"/>
          </a:xfrm>
          <a:prstGeom prst="rect">
            <a:avLst/>
          </a:prstGeom>
          <a:noFill/>
        </p:spPr>
        <p:txBody>
          <a:bodyPr wrap="square" rtlCol="0">
            <a:spAutoFit/>
          </a:bodyPr>
          <a:lstStyle/>
          <a:p>
            <a:r>
              <a:rPr lang="en-US" sz="2000" b="1" dirty="0"/>
              <a:t>Minor update</a:t>
            </a:r>
            <a:br>
              <a:rPr lang="en-US" sz="2000" b="1" dirty="0"/>
            </a:br>
            <a:r>
              <a:rPr lang="en-US" sz="2000" b="1" dirty="0"/>
              <a:t>(feature enhance)</a:t>
            </a:r>
            <a:br>
              <a:rPr lang="en-US" sz="2000" dirty="0"/>
            </a:br>
            <a:r>
              <a:rPr lang="en-US" sz="2000" dirty="0"/>
              <a:t>Must be </a:t>
            </a:r>
            <a:r>
              <a:rPr lang="en-US" sz="2000" dirty="0">
                <a:solidFill>
                  <a:schemeClr val="tx2"/>
                </a:solidFill>
              </a:rPr>
              <a:t>compatible within Major release but not necessarily forward compatible with next Major release.</a:t>
            </a:r>
            <a:endParaRPr lang="en-US" sz="2000" dirty="0"/>
          </a:p>
        </p:txBody>
      </p:sp>
      <p:sp>
        <p:nvSpPr>
          <p:cNvPr id="9" name="Content Placeholder 8"/>
          <p:cNvSpPr txBox="1">
            <a:spLocks noGrp="1"/>
          </p:cNvSpPr>
          <p:nvPr>
            <p:ph sz="half" idx="1"/>
          </p:nvPr>
        </p:nvSpPr>
        <p:spPr>
          <a:xfrm>
            <a:off x="6109833" y="2276872"/>
            <a:ext cx="2926663" cy="2246769"/>
          </a:xfrm>
          <a:prstGeom prst="rect">
            <a:avLst/>
          </a:prstGeom>
          <a:noFill/>
        </p:spPr>
        <p:txBody>
          <a:bodyPr wrap="square" rtlCol="0">
            <a:spAutoFit/>
          </a:bodyPr>
          <a:lstStyle/>
          <a:p>
            <a:pPr marL="0" indent="0">
              <a:buNone/>
            </a:pPr>
            <a:r>
              <a:rPr lang="en-US" sz="2000" b="1" dirty="0"/>
              <a:t>Micro revision</a:t>
            </a:r>
            <a:br>
              <a:rPr lang="en-US" sz="2000" b="1" dirty="0"/>
            </a:br>
            <a:r>
              <a:rPr lang="en-US" sz="2000" b="1" dirty="0"/>
              <a:t>(bug fix)</a:t>
            </a:r>
            <a:br>
              <a:rPr lang="en-US" sz="2000" b="1" dirty="0"/>
            </a:br>
            <a:r>
              <a:rPr lang="en-US" sz="2000" dirty="0"/>
              <a:t>Must be</a:t>
            </a:r>
            <a:r>
              <a:rPr lang="en-US" sz="2000" b="1" dirty="0"/>
              <a:t> </a:t>
            </a:r>
            <a:r>
              <a:rPr lang="en-US" sz="2000" dirty="0">
                <a:solidFill>
                  <a:schemeClr val="tx2"/>
                </a:solidFill>
              </a:rPr>
              <a:t>forward and backward compatible within the Major release, i.e. doesn't break things</a:t>
            </a:r>
            <a:endParaRPr lang="en-US" sz="2000" dirty="0"/>
          </a:p>
        </p:txBody>
      </p:sp>
      <p:pic>
        <p:nvPicPr>
          <p:cNvPr id="2" name="Picture 1">
            <a:extLst>
              <a:ext uri="{FF2B5EF4-FFF2-40B4-BE49-F238E27FC236}">
                <a16:creationId xmlns:a16="http://schemas.microsoft.com/office/drawing/2014/main" id="{82EE8435-A8E8-4548-AE8C-12CD7360AA96}"/>
              </a:ext>
            </a:extLst>
          </p:cNvPr>
          <p:cNvPicPr>
            <a:picLocks noChangeAspect="1"/>
          </p:cNvPicPr>
          <p:nvPr/>
        </p:nvPicPr>
        <p:blipFill>
          <a:blip r:embed="rId3"/>
          <a:stretch>
            <a:fillRect/>
          </a:stretch>
        </p:blipFill>
        <p:spPr>
          <a:xfrm>
            <a:off x="465761" y="4670251"/>
            <a:ext cx="2143125" cy="2143125"/>
          </a:xfrm>
          <a:prstGeom prst="rect">
            <a:avLst/>
          </a:prstGeom>
        </p:spPr>
      </p:pic>
      <p:pic>
        <p:nvPicPr>
          <p:cNvPr id="1026" name="Picture 2" descr="Image result for smartphone telephone">
            <a:extLst>
              <a:ext uri="{FF2B5EF4-FFF2-40B4-BE49-F238E27FC236}">
                <a16:creationId xmlns:a16="http://schemas.microsoft.com/office/drawing/2014/main" id="{2E5C541F-1656-4C12-925F-F3E748F4C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4732114"/>
            <a:ext cx="1713671" cy="1713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005D87-38EF-4DAE-9126-059B8246889A}"/>
              </a:ext>
            </a:extLst>
          </p:cNvPr>
          <p:cNvSpPr txBox="1"/>
          <p:nvPr/>
        </p:nvSpPr>
        <p:spPr>
          <a:xfrm>
            <a:off x="2941480" y="4988784"/>
            <a:ext cx="3122009" cy="1200329"/>
          </a:xfrm>
          <a:prstGeom prst="rect">
            <a:avLst/>
          </a:prstGeom>
          <a:noFill/>
        </p:spPr>
        <p:txBody>
          <a:bodyPr wrap="square" rtlCol="0">
            <a:spAutoFit/>
          </a:bodyPr>
          <a:lstStyle/>
          <a:p>
            <a:r>
              <a:rPr lang="en-CA" dirty="0"/>
              <a:t>Forward compatible</a:t>
            </a:r>
          </a:p>
          <a:p>
            <a:endParaRPr lang="en-CA" dirty="0"/>
          </a:p>
          <a:p>
            <a:endParaRPr lang="en-CA" dirty="0"/>
          </a:p>
          <a:p>
            <a:pPr algn="r"/>
            <a:r>
              <a:rPr lang="en-CA" dirty="0"/>
              <a:t>Backward compatible</a:t>
            </a:r>
          </a:p>
        </p:txBody>
      </p:sp>
      <p:cxnSp>
        <p:nvCxnSpPr>
          <p:cNvPr id="10" name="Straight Arrow Connector 9">
            <a:extLst>
              <a:ext uri="{FF2B5EF4-FFF2-40B4-BE49-F238E27FC236}">
                <a16:creationId xmlns:a16="http://schemas.microsoft.com/office/drawing/2014/main" id="{CFF354BB-9F9A-4AD5-B6CC-7CF6AC35D3FA}"/>
              </a:ext>
            </a:extLst>
          </p:cNvPr>
          <p:cNvCxnSpPr>
            <a:cxnSpLocks/>
          </p:cNvCxnSpPr>
          <p:nvPr/>
        </p:nvCxnSpPr>
        <p:spPr>
          <a:xfrm>
            <a:off x="2608886" y="5445224"/>
            <a:ext cx="3356931" cy="0"/>
          </a:xfrm>
          <a:prstGeom prst="straightConnector1">
            <a:avLst/>
          </a:prstGeom>
          <a:ln w="50800">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DA0D2F-F142-429E-93CA-B98B8882C9B1}"/>
              </a:ext>
            </a:extLst>
          </p:cNvPr>
          <p:cNvCxnSpPr>
            <a:cxnSpLocks/>
          </p:cNvCxnSpPr>
          <p:nvPr/>
        </p:nvCxnSpPr>
        <p:spPr>
          <a:xfrm flipH="1">
            <a:off x="3131840" y="6237312"/>
            <a:ext cx="3744416" cy="0"/>
          </a:xfrm>
          <a:prstGeom prst="straightConnector1">
            <a:avLst/>
          </a:prstGeom>
          <a:ln w="50800">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43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660918"/>
            <a:ext cx="2240096" cy="2468569"/>
          </a:xfrm>
          <a:prstGeom prst="rect">
            <a:avLst/>
          </a:prstGeom>
        </p:spPr>
      </p:pic>
    </p:spTree>
    <p:extLst>
      <p:ext uri="{BB962C8B-B14F-4D97-AF65-F5344CB8AC3E}">
        <p14:creationId xmlns:p14="http://schemas.microsoft.com/office/powerpoint/2010/main" val="63481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4152"/>
            <a:ext cx="8690628" cy="5565208"/>
          </a:xfrm>
        </p:spPr>
        <p:txBody>
          <a:bodyPr>
            <a:noAutofit/>
          </a:bodyPr>
          <a:lstStyle/>
          <a:p>
            <a:r>
              <a:rPr lang="en-CA" sz="2000" dirty="0"/>
              <a:t>Software development is typically </a:t>
            </a:r>
            <a:r>
              <a:rPr lang="en-CA" sz="2000" dirty="0">
                <a:solidFill>
                  <a:schemeClr val="tx2"/>
                </a:solidFill>
              </a:rPr>
              <a:t>never finished</a:t>
            </a:r>
            <a:r>
              <a:rPr lang="en-CA" sz="2000" dirty="0"/>
              <a:t>.</a:t>
            </a:r>
          </a:p>
          <a:p>
            <a:r>
              <a:rPr lang="en-CA" sz="2000" dirty="0"/>
              <a:t>At some point, it is </a:t>
            </a:r>
            <a:r>
              <a:rPr lang="en-CA" sz="2000" dirty="0">
                <a:solidFill>
                  <a:schemeClr val="tx2"/>
                </a:solidFill>
              </a:rPr>
              <a:t>finished enough to be released</a:t>
            </a:r>
            <a:endParaRPr lang="en-CA" sz="2000" i="1" dirty="0"/>
          </a:p>
          <a:p>
            <a:r>
              <a:rPr lang="en-CA" sz="2000" dirty="0"/>
              <a:t>We continue to </a:t>
            </a:r>
            <a:r>
              <a:rPr lang="en-CA" sz="2000" dirty="0">
                <a:solidFill>
                  <a:schemeClr val="tx2"/>
                </a:solidFill>
              </a:rPr>
              <a:t>add features, new functionalities, and fix bugs in the code</a:t>
            </a:r>
            <a:r>
              <a:rPr lang="en-CA" sz="2000" dirty="0"/>
              <a:t>.</a:t>
            </a:r>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lgn="ctr">
              <a:buNone/>
            </a:pPr>
            <a:r>
              <a:rPr lang="en-CA" sz="2000" dirty="0">
                <a:hlinkClick r:id="rId3"/>
              </a:rPr>
              <a:t>https://xkcd.com/2224/</a:t>
            </a:r>
            <a:r>
              <a:rPr lang="en-CA" sz="2000" dirty="0"/>
              <a:t> – Software Updates</a:t>
            </a:r>
          </a:p>
          <a:p>
            <a:pPr marL="0" indent="0">
              <a:buNone/>
            </a:pPr>
            <a:endParaRPr lang="en-CA" sz="2000" dirty="0"/>
          </a:p>
        </p:txBody>
      </p:sp>
      <p:sp>
        <p:nvSpPr>
          <p:cNvPr id="4" name="Title 3"/>
          <p:cNvSpPr>
            <a:spLocks noGrp="1"/>
          </p:cNvSpPr>
          <p:nvPr>
            <p:ph type="title"/>
          </p:nvPr>
        </p:nvSpPr>
        <p:spPr>
          <a:xfrm>
            <a:off x="433613" y="332656"/>
            <a:ext cx="8229600" cy="742950"/>
          </a:xfrm>
        </p:spPr>
        <p:txBody>
          <a:bodyPr/>
          <a:lstStyle/>
          <a:p>
            <a:pPr algn="ctr"/>
            <a:r>
              <a:rPr lang="en-US" dirty="0"/>
              <a:t>Software Development Versioning</a:t>
            </a:r>
          </a:p>
        </p:txBody>
      </p:sp>
      <p:sp>
        <p:nvSpPr>
          <p:cNvPr id="7" name="Text Placeholder 4"/>
          <p:cNvSpPr txBox="1">
            <a:spLocks/>
          </p:cNvSpPr>
          <p:nvPr/>
        </p:nvSpPr>
        <p:spPr>
          <a:xfrm>
            <a:off x="4288873" y="2375177"/>
            <a:ext cx="3892236" cy="43204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Release Stage</a:t>
            </a:r>
          </a:p>
        </p:txBody>
      </p:sp>
      <p:grpSp>
        <p:nvGrpSpPr>
          <p:cNvPr id="2" name="Group 1">
            <a:extLst>
              <a:ext uri="{FF2B5EF4-FFF2-40B4-BE49-F238E27FC236}">
                <a16:creationId xmlns:a16="http://schemas.microsoft.com/office/drawing/2014/main" id="{A0616FBD-F728-4464-AB8D-4CC820FEA852}"/>
              </a:ext>
            </a:extLst>
          </p:cNvPr>
          <p:cNvGrpSpPr/>
          <p:nvPr/>
        </p:nvGrpSpPr>
        <p:grpSpPr>
          <a:xfrm>
            <a:off x="683568" y="2420888"/>
            <a:ext cx="7451741" cy="3888432"/>
            <a:chOff x="571202" y="2996952"/>
            <a:chExt cx="7451741" cy="3888432"/>
          </a:xfrm>
        </p:grpSpPr>
        <p:sp>
          <p:nvSpPr>
            <p:cNvPr id="6" name="Text Placeholder 2"/>
            <p:cNvSpPr txBox="1">
              <a:spLocks/>
            </p:cNvSpPr>
            <p:nvPr/>
          </p:nvSpPr>
          <p:spPr>
            <a:xfrm>
              <a:off x="643210" y="2996952"/>
              <a:ext cx="3712766" cy="36004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dirty="0"/>
                <a:t>Development Stage</a:t>
              </a:r>
            </a:p>
          </p:txBody>
        </p:sp>
        <p:sp>
          <p:nvSpPr>
            <p:cNvPr id="9" name="Content Placeholder 3"/>
            <p:cNvSpPr txBox="1">
              <a:spLocks/>
            </p:cNvSpPr>
            <p:nvPr/>
          </p:nvSpPr>
          <p:spPr>
            <a:xfrm>
              <a:off x="571202" y="3461323"/>
              <a:ext cx="3682752" cy="2775986"/>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t>0.1 … 0.9 unit test</a:t>
              </a:r>
            </a:p>
            <a:p>
              <a:r>
                <a:rPr lang="en-US" sz="2200" dirty="0"/>
                <a:t>1.0a - alpha </a:t>
              </a:r>
              <a:r>
                <a:rPr lang="el-GR" sz="2000" dirty="0"/>
                <a:t>α</a:t>
              </a:r>
              <a:r>
                <a:rPr lang="en-US" sz="2200" dirty="0"/>
                <a:t> system test</a:t>
              </a:r>
            </a:p>
            <a:p>
              <a:r>
                <a:rPr lang="en-US" sz="2200" dirty="0"/>
                <a:t>1.0b - beta </a:t>
              </a:r>
              <a:r>
                <a:rPr lang="el-GR" sz="2000" dirty="0"/>
                <a:t>β</a:t>
              </a:r>
              <a:r>
                <a:rPr lang="en-US" sz="2200" dirty="0"/>
                <a:t> usability test</a:t>
              </a:r>
            </a:p>
            <a:p>
              <a:r>
                <a:rPr lang="en-US" sz="2200" dirty="0"/>
                <a:t>1.0rc - release candidate</a:t>
              </a:r>
            </a:p>
            <a:p>
              <a:r>
                <a:rPr lang="en-US" sz="2200" dirty="0"/>
                <a:t>1.1rc</a:t>
              </a:r>
            </a:p>
            <a:p>
              <a:r>
                <a:rPr lang="en-US" sz="2200" dirty="0"/>
                <a:t>1.2rc</a:t>
              </a:r>
            </a:p>
            <a:p>
              <a:r>
                <a:rPr lang="en-US" sz="2200" dirty="0"/>
                <a:t>2.0rc</a:t>
              </a:r>
            </a:p>
          </p:txBody>
        </p:sp>
        <p:sp>
          <p:nvSpPr>
            <p:cNvPr id="10" name="Content Placeholder 5"/>
            <p:cNvSpPr txBox="1">
              <a:spLocks/>
            </p:cNvSpPr>
            <p:nvPr/>
          </p:nvSpPr>
          <p:spPr>
            <a:xfrm>
              <a:off x="4243610" y="3444163"/>
              <a:ext cx="3779333" cy="3441221"/>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t>1.0.0  'point zero' release</a:t>
              </a:r>
            </a:p>
            <a:p>
              <a:r>
                <a:rPr lang="en-US" sz="2200" dirty="0"/>
                <a:t>1.0.1	bug fix</a:t>
              </a:r>
            </a:p>
            <a:p>
              <a:r>
                <a:rPr lang="en-US" sz="2200" dirty="0"/>
                <a:t>1.1.0	feature enhancement</a:t>
              </a:r>
            </a:p>
            <a:p>
              <a:r>
                <a:rPr lang="en-US" sz="2200" dirty="0"/>
                <a:t>1.1.1	bug fix</a:t>
              </a:r>
            </a:p>
            <a:p>
              <a:r>
                <a:rPr lang="en-US" sz="2200" dirty="0"/>
                <a:t>1.2.0	feature enhancement</a:t>
              </a:r>
            </a:p>
            <a:p>
              <a:r>
                <a:rPr lang="en-US" sz="2200" dirty="0"/>
                <a:t>2.0.0	new version</a:t>
              </a:r>
              <a:br>
                <a:rPr lang="en-US" sz="2200" dirty="0"/>
              </a:br>
              <a:r>
                <a:rPr lang="en-US" sz="2200" dirty="0"/>
                <a:t>	'point zero' release</a:t>
              </a:r>
            </a:p>
          </p:txBody>
        </p:sp>
        <p:cxnSp>
          <p:nvCxnSpPr>
            <p:cNvPr id="13" name="Straight Connector 12"/>
            <p:cNvCxnSpPr/>
            <p:nvPr/>
          </p:nvCxnSpPr>
          <p:spPr>
            <a:xfrm>
              <a:off x="643210" y="3372152"/>
              <a:ext cx="6449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4139952" y="2996952"/>
              <a:ext cx="0" cy="244827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3622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84784"/>
            <a:ext cx="9144000" cy="5373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lvl="1"/>
            <a:r>
              <a:rPr lang="en-US" sz="3200" b="1" dirty="0"/>
              <a:t>Keep OS, apps, and firmware up-to-date within the major release.</a:t>
            </a:r>
          </a:p>
          <a:p>
            <a:pPr marL="914400" lvl="1" indent="-457200">
              <a:buFont typeface="Arial" panose="020B0604020202020204" pitchFamily="34" charset="0"/>
              <a:buChar char="•"/>
            </a:pPr>
            <a:r>
              <a:rPr lang="en-US" sz="3200" b="1" dirty="0"/>
              <a:t>Apache Struts 2 patch March 2017 would have prevented Equifax breach May–Aug.</a:t>
            </a:r>
          </a:p>
          <a:p>
            <a:pPr lvl="1">
              <a:spcBef>
                <a:spcPts val="1200"/>
              </a:spcBef>
            </a:pPr>
            <a:r>
              <a:rPr lang="en-CA" sz="3200" b="1" dirty="0"/>
              <a:t>When to install a new major release? </a:t>
            </a:r>
          </a:p>
          <a:p>
            <a:pPr marL="914400" lvl="1" indent="-457200">
              <a:buFont typeface="Arial" panose="020B0604020202020204" pitchFamily="34" charset="0"/>
              <a:buChar char="•"/>
            </a:pPr>
            <a:r>
              <a:rPr lang="en-CA" sz="3200" b="1" dirty="0"/>
              <a:t>6 months after </a:t>
            </a:r>
            <a:r>
              <a:rPr lang="en-CA" sz="3200" b="1" i="1" dirty="0"/>
              <a:t>n</a:t>
            </a:r>
            <a:r>
              <a:rPr lang="en-CA" sz="3200" b="1" dirty="0"/>
              <a:t>.0 (point zero) release</a:t>
            </a:r>
          </a:p>
          <a:p>
            <a:pPr marL="914400" lvl="1" indent="-457200">
              <a:buFont typeface="Arial" panose="020B0604020202020204" pitchFamily="34" charset="0"/>
              <a:buChar char="•"/>
            </a:pPr>
            <a:r>
              <a:rPr lang="en-CA" sz="3200" b="1" dirty="0"/>
              <a:t>or at the </a:t>
            </a:r>
            <a:r>
              <a:rPr lang="en-CA" sz="3200" b="1" i="1" dirty="0"/>
              <a:t>n</a:t>
            </a:r>
            <a:r>
              <a:rPr lang="en-CA" sz="3200" b="1" dirty="0"/>
              <a:t>.1 (point one) minor update</a:t>
            </a:r>
          </a:p>
          <a:p>
            <a:pPr marL="914400" lvl="1" indent="-457200">
              <a:buFont typeface="Arial" panose="020B0604020202020204" pitchFamily="34" charset="0"/>
              <a:buChar char="•"/>
            </a:pPr>
            <a:r>
              <a:rPr lang="en-CA" sz="3200" b="1" dirty="0"/>
              <a:t>Backup first! Have a roll-back plan.</a:t>
            </a:r>
            <a:endParaRPr lang="en-US" sz="3200" b="1" dirty="0"/>
          </a:p>
        </p:txBody>
      </p:sp>
      <p:sp>
        <p:nvSpPr>
          <p:cNvPr id="7" name="Title 1"/>
          <p:cNvSpPr>
            <a:spLocks noGrp="1"/>
          </p:cNvSpPr>
          <p:nvPr>
            <p:ph type="title"/>
          </p:nvPr>
        </p:nvSpPr>
        <p:spPr>
          <a:xfrm>
            <a:off x="457200" y="525810"/>
            <a:ext cx="8229600" cy="742950"/>
          </a:xfrm>
        </p:spPr>
        <p:txBody>
          <a:bodyPr>
            <a:noAutofit/>
          </a:bodyPr>
          <a:lstStyle/>
          <a:p>
            <a:pPr algn="ctr"/>
            <a:r>
              <a:rPr lang="en-US" dirty="0"/>
              <a:t>Software Version Installation</a:t>
            </a:r>
          </a:p>
        </p:txBody>
      </p:sp>
    </p:spTree>
    <p:extLst>
      <p:ext uri="{BB962C8B-B14F-4D97-AF65-F5344CB8AC3E}">
        <p14:creationId xmlns:p14="http://schemas.microsoft.com/office/powerpoint/2010/main" val="355860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FF9F-EA9C-4436-BF51-D595E62A965F}"/>
              </a:ext>
            </a:extLst>
          </p:cNvPr>
          <p:cNvSpPr>
            <a:spLocks noGrp="1"/>
          </p:cNvSpPr>
          <p:nvPr>
            <p:ph type="title"/>
          </p:nvPr>
        </p:nvSpPr>
        <p:spPr>
          <a:xfrm>
            <a:off x="457200" y="188640"/>
            <a:ext cx="8229600" cy="990600"/>
          </a:xfrm>
        </p:spPr>
        <p:txBody>
          <a:bodyPr/>
          <a:lstStyle/>
          <a:p>
            <a:pPr algn="ctr"/>
            <a:r>
              <a:rPr lang="en-US" dirty="0"/>
              <a:t>Software Server Environments </a:t>
            </a:r>
            <a:endParaRPr lang="en-CA" dirty="0"/>
          </a:p>
        </p:txBody>
      </p:sp>
      <p:graphicFrame>
        <p:nvGraphicFramePr>
          <p:cNvPr id="3" name="Table 2">
            <a:extLst>
              <a:ext uri="{FF2B5EF4-FFF2-40B4-BE49-F238E27FC236}">
                <a16:creationId xmlns:a16="http://schemas.microsoft.com/office/drawing/2014/main" id="{50963827-1A9E-4BC6-ADFC-31D40F209346}"/>
              </a:ext>
            </a:extLst>
          </p:cNvPr>
          <p:cNvGraphicFramePr>
            <a:graphicFrameLocks noGrp="1"/>
          </p:cNvGraphicFramePr>
          <p:nvPr>
            <p:extLst>
              <p:ext uri="{D42A27DB-BD31-4B8C-83A1-F6EECF244321}">
                <p14:modId xmlns:p14="http://schemas.microsoft.com/office/powerpoint/2010/main" val="5775541"/>
              </p:ext>
            </p:extLst>
          </p:nvPr>
        </p:nvGraphicFramePr>
        <p:xfrm>
          <a:off x="457200" y="1124744"/>
          <a:ext cx="8229599" cy="3677475"/>
        </p:xfrm>
        <a:graphic>
          <a:graphicData uri="http://schemas.openxmlformats.org/drawingml/2006/table">
            <a:tbl>
              <a:tblPr firstRow="1" bandRow="1">
                <a:tableStyleId>{5C22544A-7EE6-4342-B048-85BDC9FD1C3A}</a:tableStyleId>
              </a:tblPr>
              <a:tblGrid>
                <a:gridCol w="2173458">
                  <a:extLst>
                    <a:ext uri="{9D8B030D-6E8A-4147-A177-3AD203B41FA5}">
                      <a16:colId xmlns:a16="http://schemas.microsoft.com/office/drawing/2014/main" val="3107020657"/>
                    </a:ext>
                  </a:extLst>
                </a:gridCol>
                <a:gridCol w="2173458">
                  <a:extLst>
                    <a:ext uri="{9D8B030D-6E8A-4147-A177-3AD203B41FA5}">
                      <a16:colId xmlns:a16="http://schemas.microsoft.com/office/drawing/2014/main" val="2246147878"/>
                    </a:ext>
                  </a:extLst>
                </a:gridCol>
                <a:gridCol w="1814732">
                  <a:extLst>
                    <a:ext uri="{9D8B030D-6E8A-4147-A177-3AD203B41FA5}">
                      <a16:colId xmlns:a16="http://schemas.microsoft.com/office/drawing/2014/main" val="3477366329"/>
                    </a:ext>
                  </a:extLst>
                </a:gridCol>
                <a:gridCol w="2067951">
                  <a:extLst>
                    <a:ext uri="{9D8B030D-6E8A-4147-A177-3AD203B41FA5}">
                      <a16:colId xmlns:a16="http://schemas.microsoft.com/office/drawing/2014/main" val="735255668"/>
                    </a:ext>
                  </a:extLst>
                </a:gridCol>
              </a:tblGrid>
              <a:tr h="797475">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3839710761"/>
                  </a:ext>
                </a:extLst>
              </a:tr>
              <a:tr h="1440000">
                <a:tc>
                  <a:txBody>
                    <a:bodyPr/>
                    <a:lstStyle/>
                    <a:p>
                      <a:pPr algn="ctr"/>
                      <a:r>
                        <a:rPr lang="en-US" u="sng" dirty="0"/>
                        <a:t>Implementation</a:t>
                      </a:r>
                      <a:br>
                        <a:rPr lang="en-US" dirty="0"/>
                      </a:br>
                      <a:r>
                        <a:rPr lang="en-US" dirty="0"/>
                        <a:t>Source code developed and changed</a:t>
                      </a:r>
                    </a:p>
                  </a:txBody>
                  <a:tcPr anchor="ctr"/>
                </a:tc>
                <a:tc>
                  <a:txBody>
                    <a:bodyPr/>
                    <a:lstStyle/>
                    <a:p>
                      <a:pPr algn="ctr"/>
                      <a:r>
                        <a:rPr lang="en-US" dirty="0"/>
                        <a:t>Source code is checked in to Version Control System</a:t>
                      </a:r>
                    </a:p>
                  </a:txBody>
                  <a:tcPr anchor="ctr"/>
                </a:tc>
                <a:tc>
                  <a:txBody>
                    <a:bodyPr/>
                    <a:lstStyle/>
                    <a:p>
                      <a:pPr algn="ctr"/>
                      <a:r>
                        <a:rPr lang="en-US" dirty="0"/>
                        <a:t>Source code promoted to release candidate</a:t>
                      </a:r>
                    </a:p>
                  </a:txBody>
                  <a:tcPr anchor="ctr"/>
                </a:tc>
                <a:tc>
                  <a:txBody>
                    <a:bodyPr/>
                    <a:lstStyle/>
                    <a:p>
                      <a:pPr algn="ctr"/>
                      <a:r>
                        <a:rPr lang="en-US" u="sng" dirty="0"/>
                        <a:t>Deployment</a:t>
                      </a:r>
                      <a:br>
                        <a:rPr lang="en-US" dirty="0"/>
                      </a:br>
                      <a:r>
                        <a:rPr lang="en-US" dirty="0"/>
                        <a:t>Source code is released</a:t>
                      </a:r>
                    </a:p>
                  </a:txBody>
                  <a:tcPr anchor="ctr"/>
                </a:tc>
                <a:extLst>
                  <a:ext uri="{0D108BD9-81ED-4DB2-BD59-A6C34878D82A}">
                    <a16:rowId xmlns:a16="http://schemas.microsoft.com/office/drawing/2014/main" val="3949827781"/>
                  </a:ext>
                </a:extLst>
              </a:tr>
              <a:tr h="1440000">
                <a:tc>
                  <a:txBody>
                    <a:bodyPr/>
                    <a:lstStyle/>
                    <a:p>
                      <a:pPr algn="ctr"/>
                      <a:r>
                        <a:rPr lang="en-US" dirty="0"/>
                        <a:t>Unit</a:t>
                      </a:r>
                      <a:br>
                        <a:rPr lang="en-US" dirty="0"/>
                      </a:br>
                      <a:r>
                        <a:rPr lang="en-US" dirty="0"/>
                        <a:t>(program)</a:t>
                      </a:r>
                      <a:br>
                        <a:rPr lang="en-US" dirty="0"/>
                      </a:br>
                      <a:r>
                        <a:rPr lang="en-US" dirty="0"/>
                        <a:t>testing</a:t>
                      </a:r>
                      <a:endParaRPr lang="en-CA" dirty="0"/>
                    </a:p>
                  </a:txBody>
                  <a:tcPr anchor="ctr"/>
                </a:tc>
                <a:tc>
                  <a:txBody>
                    <a:bodyPr/>
                    <a:lstStyle/>
                    <a:p>
                      <a:pPr algn="ctr"/>
                      <a:r>
                        <a:rPr lang="en-US" dirty="0"/>
                        <a:t>System tested with dependent modules and sample database.</a:t>
                      </a:r>
                      <a:endParaRPr lang="en-CA" dirty="0"/>
                    </a:p>
                  </a:txBody>
                  <a:tcPr anchor="ctr"/>
                </a:tc>
                <a:tc>
                  <a:txBody>
                    <a:bodyPr/>
                    <a:lstStyle/>
                    <a:p>
                      <a:pPr algn="ctr"/>
                      <a:r>
                        <a:rPr lang="en-US" dirty="0"/>
                        <a:t>UAT – User Acceptance Testing, </a:t>
                      </a:r>
                      <a:br>
                        <a:rPr lang="en-US" dirty="0"/>
                      </a:br>
                      <a:r>
                        <a:rPr lang="en-US" dirty="0"/>
                        <a:t>User Training</a:t>
                      </a:r>
                      <a:endParaRPr lang="en-CA" dirty="0"/>
                    </a:p>
                  </a:txBody>
                  <a:tcPr anchor="ctr"/>
                </a:tc>
                <a:tc>
                  <a:txBody>
                    <a:bodyPr/>
                    <a:lstStyle/>
                    <a:p>
                      <a:pPr algn="ctr"/>
                      <a:r>
                        <a:rPr lang="en-US" i="1" u="sng" dirty="0"/>
                        <a:t>Live</a:t>
                      </a:r>
                      <a:br>
                        <a:rPr lang="en-US" i="1" dirty="0"/>
                      </a:br>
                      <a:r>
                        <a:rPr lang="en-US" i="1" dirty="0"/>
                        <a:t>don't even think about testing here</a:t>
                      </a:r>
                      <a:endParaRPr lang="en-CA" i="1" dirty="0"/>
                    </a:p>
                  </a:txBody>
                  <a:tcPr anchor="ctr"/>
                </a:tc>
                <a:extLst>
                  <a:ext uri="{0D108BD9-81ED-4DB2-BD59-A6C34878D82A}">
                    <a16:rowId xmlns:a16="http://schemas.microsoft.com/office/drawing/2014/main" val="1310505129"/>
                  </a:ext>
                </a:extLst>
              </a:tr>
            </a:tbl>
          </a:graphicData>
        </a:graphic>
      </p:graphicFrame>
    </p:spTree>
    <p:extLst>
      <p:ext uri="{BB962C8B-B14F-4D97-AF65-F5344CB8AC3E}">
        <p14:creationId xmlns:p14="http://schemas.microsoft.com/office/powerpoint/2010/main" val="162006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FF9F-EA9C-4436-BF51-D595E62A965F}"/>
              </a:ext>
            </a:extLst>
          </p:cNvPr>
          <p:cNvSpPr>
            <a:spLocks noGrp="1"/>
          </p:cNvSpPr>
          <p:nvPr>
            <p:ph type="title"/>
          </p:nvPr>
        </p:nvSpPr>
        <p:spPr>
          <a:xfrm>
            <a:off x="457200" y="188640"/>
            <a:ext cx="8229600" cy="990600"/>
          </a:xfrm>
        </p:spPr>
        <p:txBody>
          <a:bodyPr/>
          <a:lstStyle/>
          <a:p>
            <a:pPr algn="ctr"/>
            <a:r>
              <a:rPr lang="en-US" dirty="0"/>
              <a:t>Software Server Enviro Security</a:t>
            </a:r>
            <a:endParaRPr lang="en-CA" dirty="0"/>
          </a:p>
        </p:txBody>
      </p:sp>
      <p:graphicFrame>
        <p:nvGraphicFramePr>
          <p:cNvPr id="3" name="Table 2">
            <a:extLst>
              <a:ext uri="{FF2B5EF4-FFF2-40B4-BE49-F238E27FC236}">
                <a16:creationId xmlns:a16="http://schemas.microsoft.com/office/drawing/2014/main" id="{50963827-1A9E-4BC6-ADFC-31D40F209346}"/>
              </a:ext>
            </a:extLst>
          </p:cNvPr>
          <p:cNvGraphicFramePr>
            <a:graphicFrameLocks noGrp="1"/>
          </p:cNvGraphicFramePr>
          <p:nvPr>
            <p:extLst>
              <p:ext uri="{D42A27DB-BD31-4B8C-83A1-F6EECF244321}">
                <p14:modId xmlns:p14="http://schemas.microsoft.com/office/powerpoint/2010/main" val="1762207741"/>
              </p:ext>
            </p:extLst>
          </p:nvPr>
        </p:nvGraphicFramePr>
        <p:xfrm>
          <a:off x="457200" y="1124744"/>
          <a:ext cx="8290350" cy="4548799"/>
        </p:xfrm>
        <a:graphic>
          <a:graphicData uri="http://schemas.openxmlformats.org/drawingml/2006/table">
            <a:tbl>
              <a:tblPr firstRow="1" bandRow="1">
                <a:tableStyleId>{5C22544A-7EE6-4342-B048-85BDC9FD1C3A}</a:tableStyleId>
              </a:tblPr>
              <a:tblGrid>
                <a:gridCol w="1199919">
                  <a:extLst>
                    <a:ext uri="{9D8B030D-6E8A-4147-A177-3AD203B41FA5}">
                      <a16:colId xmlns:a16="http://schemas.microsoft.com/office/drawing/2014/main" val="2422665374"/>
                    </a:ext>
                  </a:extLst>
                </a:gridCol>
                <a:gridCol w="1872601">
                  <a:extLst>
                    <a:ext uri="{9D8B030D-6E8A-4147-A177-3AD203B41FA5}">
                      <a16:colId xmlns:a16="http://schemas.microsoft.com/office/drawing/2014/main" val="3107020657"/>
                    </a:ext>
                  </a:extLst>
                </a:gridCol>
                <a:gridCol w="1872601">
                  <a:extLst>
                    <a:ext uri="{9D8B030D-6E8A-4147-A177-3AD203B41FA5}">
                      <a16:colId xmlns:a16="http://schemas.microsoft.com/office/drawing/2014/main" val="2246147878"/>
                    </a:ext>
                  </a:extLst>
                </a:gridCol>
                <a:gridCol w="1563531">
                  <a:extLst>
                    <a:ext uri="{9D8B030D-6E8A-4147-A177-3AD203B41FA5}">
                      <a16:colId xmlns:a16="http://schemas.microsoft.com/office/drawing/2014/main" val="3477366329"/>
                    </a:ext>
                  </a:extLst>
                </a:gridCol>
                <a:gridCol w="1781698">
                  <a:extLst>
                    <a:ext uri="{9D8B030D-6E8A-4147-A177-3AD203B41FA5}">
                      <a16:colId xmlns:a16="http://schemas.microsoft.com/office/drawing/2014/main" val="735255668"/>
                    </a:ext>
                  </a:extLst>
                </a:gridCol>
              </a:tblGrid>
              <a:tr h="797475">
                <a:tc>
                  <a:txBody>
                    <a:bodyPr/>
                    <a:lstStyle/>
                    <a:p>
                      <a:pPr algn="ctr"/>
                      <a:r>
                        <a:rPr lang="en-US" sz="2000" dirty="0"/>
                        <a:t>Who</a:t>
                      </a:r>
                      <a:endParaRPr lang="en-CA" sz="2000" dirty="0"/>
                    </a:p>
                  </a:txBody>
                  <a:tcPr anchor="ctr"/>
                </a:tc>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3839710761"/>
                  </a:ext>
                </a:extLst>
              </a:tr>
              <a:tr h="937831">
                <a:tc>
                  <a:txBody>
                    <a:bodyPr/>
                    <a:lstStyle/>
                    <a:p>
                      <a:pPr algn="ctr"/>
                      <a:r>
                        <a:rPr lang="en-US" dirty="0"/>
                        <a:t>Program- </a:t>
                      </a:r>
                      <a:r>
                        <a:rPr lang="en-US" dirty="0" err="1"/>
                        <a:t>mers</a:t>
                      </a:r>
                      <a:endParaRPr lang="en-CA" dirty="0"/>
                    </a:p>
                  </a:txBody>
                  <a:tcPr anchor="ctr"/>
                </a:tc>
                <a:tc>
                  <a:txBody>
                    <a:bodyPr/>
                    <a:lstStyle/>
                    <a:p>
                      <a:pPr algn="ctr">
                        <a:spcBef>
                          <a:spcPts val="600"/>
                        </a:spcBef>
                      </a:pPr>
                      <a:r>
                        <a:rPr lang="en-US" dirty="0"/>
                        <a:t>All authority</a:t>
                      </a:r>
                      <a:endParaRPr lang="en-CA" dirty="0"/>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dirty="0"/>
                        <a:t>Most</a:t>
                      </a:r>
                      <a:br>
                        <a:rPr lang="en-US" dirty="0"/>
                      </a:br>
                      <a:r>
                        <a:rPr lang="en-US" dirty="0"/>
                        <a:t>authorities</a:t>
                      </a:r>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dirty="0"/>
                        <a:t>Application</a:t>
                      </a:r>
                      <a:br>
                        <a:rPr lang="en-US" dirty="0"/>
                      </a:br>
                      <a:r>
                        <a:rPr lang="en-US" dirty="0"/>
                        <a:t>authority</a:t>
                      </a:r>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b="1" dirty="0"/>
                        <a:t>READ ONLY</a:t>
                      </a:r>
                      <a:br>
                        <a:rPr lang="en-US" dirty="0"/>
                      </a:br>
                      <a:r>
                        <a:rPr lang="en-US" dirty="0"/>
                        <a:t>authority</a:t>
                      </a:r>
                    </a:p>
                  </a:txBody>
                  <a:tcPr anchor="ctr"/>
                </a:tc>
                <a:extLst>
                  <a:ext uri="{0D108BD9-81ED-4DB2-BD59-A6C34878D82A}">
                    <a16:rowId xmlns:a16="http://schemas.microsoft.com/office/drawing/2014/main" val="3949827781"/>
                  </a:ext>
                </a:extLst>
              </a:tr>
              <a:tr h="937831">
                <a:tc>
                  <a:txBody>
                    <a:bodyPr/>
                    <a:lstStyle/>
                    <a:p>
                      <a:pPr algn="ctr"/>
                      <a:r>
                        <a:rPr lang="en-US" dirty="0"/>
                        <a:t>Business Analysts</a:t>
                      </a:r>
                      <a:endParaRPr lang="en-CA" dirty="0"/>
                    </a:p>
                  </a:txBody>
                  <a:tcPr anchor="ctr"/>
                </a:tc>
                <a:tc>
                  <a:txBody>
                    <a:bodyPr/>
                    <a:lstStyle/>
                    <a:p>
                      <a:pPr algn="ct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a:t>
                      </a:r>
                      <a:br>
                        <a:rPr lang="en-US" dirty="0"/>
                      </a:br>
                      <a:r>
                        <a:rPr lang="en-US" dirty="0"/>
                        <a:t>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ONLY</a:t>
                      </a:r>
                      <a:br>
                        <a:rPr lang="en-US" dirty="0"/>
                      </a:br>
                      <a:r>
                        <a:rPr lang="en-US" dirty="0"/>
                        <a:t>authority</a:t>
                      </a:r>
                      <a:endParaRPr lang="en-CA" dirty="0"/>
                    </a:p>
                  </a:txBody>
                  <a:tcPr anchor="ctr"/>
                </a:tc>
                <a:extLst>
                  <a:ext uri="{0D108BD9-81ED-4DB2-BD59-A6C34878D82A}">
                    <a16:rowId xmlns:a16="http://schemas.microsoft.com/office/drawing/2014/main" val="2655736394"/>
                  </a:ext>
                </a:extLst>
              </a:tr>
              <a:tr h="937831">
                <a:tc>
                  <a:txBody>
                    <a:bodyPr/>
                    <a:lstStyle/>
                    <a:p>
                      <a:pPr algn="ctr"/>
                      <a:r>
                        <a:rPr lang="en-US" dirty="0"/>
                        <a:t>End Users</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extLst>
                  <a:ext uri="{0D108BD9-81ED-4DB2-BD59-A6C34878D82A}">
                    <a16:rowId xmlns:a16="http://schemas.microsoft.com/office/drawing/2014/main" val="1731004917"/>
                  </a:ext>
                </a:extLst>
              </a:tr>
              <a:tr h="937831">
                <a:tc>
                  <a:txBody>
                    <a:bodyPr/>
                    <a:lstStyle/>
                    <a:p>
                      <a:pPr algn="ctr"/>
                      <a:r>
                        <a:rPr lang="en-CA" dirty="0"/>
                        <a:t>System</a:t>
                      </a:r>
                      <a:br>
                        <a:rPr lang="en-CA" dirty="0"/>
                      </a:br>
                      <a:r>
                        <a:rPr lang="en-CA" dirty="0"/>
                        <a:t>Admin</a:t>
                      </a:r>
                    </a:p>
                  </a:txBody>
                  <a:tcPr anchor="ctr"/>
                </a:tc>
                <a:tc gridSpan="4">
                  <a:txBody>
                    <a:bodyPr/>
                    <a:lstStyle/>
                    <a:p>
                      <a:pPr algn="ctr"/>
                      <a:r>
                        <a:rPr lang="en-CA" dirty="0">
                          <a:sym typeface="Wingdings" panose="05000000000000000000" pitchFamily="2" charset="2"/>
                        </a:rPr>
                        <a:t>  </a:t>
                      </a:r>
                      <a:r>
                        <a:rPr lang="en-CA" dirty="0"/>
                        <a:t>Authorities as needed  </a:t>
                      </a:r>
                      <a:r>
                        <a:rPr lang="en-CA" dirty="0">
                          <a:sym typeface="Wingdings" panose="05000000000000000000" pitchFamily="2" charset="2"/>
                        </a:rPr>
                        <a:t></a:t>
                      </a:r>
                      <a:endParaRPr lang="en-CA" dirty="0"/>
                    </a:p>
                  </a:txBody>
                  <a:tcPr anchor="ctr"/>
                </a:tc>
                <a:tc hMerge="1">
                  <a:txBody>
                    <a:bodyPr/>
                    <a:lstStyle/>
                    <a:p>
                      <a:pPr algn="ctr"/>
                      <a:endParaRPr lang="en-CA"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3566319873"/>
                  </a:ext>
                </a:extLst>
              </a:tr>
            </a:tbl>
          </a:graphicData>
        </a:graphic>
      </p:graphicFrame>
    </p:spTree>
    <p:extLst>
      <p:ext uri="{BB962C8B-B14F-4D97-AF65-F5344CB8AC3E}">
        <p14:creationId xmlns:p14="http://schemas.microsoft.com/office/powerpoint/2010/main" val="168363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9205-D1E3-4C60-8964-9DB982F670AF}"/>
              </a:ext>
            </a:extLst>
          </p:cNvPr>
          <p:cNvSpPr>
            <a:spLocks noGrp="1"/>
          </p:cNvSpPr>
          <p:nvPr>
            <p:ph type="title"/>
          </p:nvPr>
        </p:nvSpPr>
        <p:spPr>
          <a:xfrm>
            <a:off x="457200" y="188640"/>
            <a:ext cx="8229600" cy="990600"/>
          </a:xfrm>
        </p:spPr>
        <p:txBody>
          <a:bodyPr>
            <a:normAutofit/>
          </a:bodyPr>
          <a:lstStyle/>
          <a:p>
            <a:pPr algn="ctr"/>
            <a:r>
              <a:rPr lang="en-US" dirty="0"/>
              <a:t>Version Control Life Cycle</a:t>
            </a:r>
            <a:endParaRPr lang="en-CA" dirty="0"/>
          </a:p>
        </p:txBody>
      </p:sp>
      <p:graphicFrame>
        <p:nvGraphicFramePr>
          <p:cNvPr id="4" name="Content Placeholder 3">
            <a:extLst>
              <a:ext uri="{FF2B5EF4-FFF2-40B4-BE49-F238E27FC236}">
                <a16:creationId xmlns:a16="http://schemas.microsoft.com/office/drawing/2014/main" id="{8E351447-A766-46D2-86C6-7B5DC88501A1}"/>
              </a:ext>
            </a:extLst>
          </p:cNvPr>
          <p:cNvGraphicFramePr>
            <a:graphicFrameLocks noGrp="1"/>
          </p:cNvGraphicFramePr>
          <p:nvPr>
            <p:ph idx="1"/>
            <p:extLst>
              <p:ext uri="{D42A27DB-BD31-4B8C-83A1-F6EECF244321}">
                <p14:modId xmlns:p14="http://schemas.microsoft.com/office/powerpoint/2010/main" val="1627196079"/>
              </p:ext>
            </p:extLst>
          </p:nvPr>
        </p:nvGraphicFramePr>
        <p:xfrm>
          <a:off x="457200" y="1124744"/>
          <a:ext cx="8291263" cy="5105612"/>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3366784687"/>
                    </a:ext>
                  </a:extLst>
                </a:gridCol>
                <a:gridCol w="1872208">
                  <a:extLst>
                    <a:ext uri="{9D8B030D-6E8A-4147-A177-3AD203B41FA5}">
                      <a16:colId xmlns:a16="http://schemas.microsoft.com/office/drawing/2014/main" val="902120754"/>
                    </a:ext>
                  </a:extLst>
                </a:gridCol>
                <a:gridCol w="1800200">
                  <a:extLst>
                    <a:ext uri="{9D8B030D-6E8A-4147-A177-3AD203B41FA5}">
                      <a16:colId xmlns:a16="http://schemas.microsoft.com/office/drawing/2014/main" val="4163905949"/>
                    </a:ext>
                  </a:extLst>
                </a:gridCol>
                <a:gridCol w="1728192">
                  <a:extLst>
                    <a:ext uri="{9D8B030D-6E8A-4147-A177-3AD203B41FA5}">
                      <a16:colId xmlns:a16="http://schemas.microsoft.com/office/drawing/2014/main" val="3071583438"/>
                    </a:ext>
                  </a:extLst>
                </a:gridCol>
                <a:gridCol w="1656183">
                  <a:extLst>
                    <a:ext uri="{9D8B030D-6E8A-4147-A177-3AD203B41FA5}">
                      <a16:colId xmlns:a16="http://schemas.microsoft.com/office/drawing/2014/main" val="2980235947"/>
                    </a:ext>
                  </a:extLst>
                </a:gridCol>
              </a:tblGrid>
              <a:tr h="754281">
                <a:tc>
                  <a:txBody>
                    <a:bodyPr/>
                    <a:lstStyle/>
                    <a:p>
                      <a:pPr algn="ctr"/>
                      <a:r>
                        <a:rPr lang="en-US" sz="2000" dirty="0"/>
                        <a:t>Action</a:t>
                      </a:r>
                      <a:endParaRPr lang="en-CA" sz="2000" dirty="0"/>
                    </a:p>
                  </a:txBody>
                  <a:tcPr anchor="ctr"/>
                </a:tc>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529874281"/>
                  </a:ext>
                </a:extLst>
              </a:tr>
              <a:tr h="396000">
                <a:tc>
                  <a:txBody>
                    <a:bodyPr/>
                    <a:lstStyle/>
                    <a:p>
                      <a:pPr algn="ctr"/>
                      <a:r>
                        <a:rPr lang="en-US" dirty="0"/>
                        <a:t>Check out</a:t>
                      </a:r>
                      <a:endParaRPr lang="en-CA" dirty="0"/>
                    </a:p>
                  </a:txBody>
                  <a:tcPr anchor="ctr"/>
                </a:tc>
                <a:tc>
                  <a:txBody>
                    <a:bodyPr/>
                    <a:lstStyle/>
                    <a:p>
                      <a:pPr algn="ctr"/>
                      <a:r>
                        <a:rPr lang="en-US" dirty="0"/>
                        <a:t>working copy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 b</a:t>
                      </a:r>
                      <a:r>
                        <a:rPr lang="en-US" dirty="0"/>
                        <a:t>ranch1 </a:t>
                      </a:r>
                      <a:r>
                        <a:rPr lang="en-US" dirty="0">
                          <a:sym typeface="Wingdings" panose="05000000000000000000" pitchFamily="2" charset="2"/>
                        </a:rPr>
                        <a:t></a:t>
                      </a:r>
                      <a:endParaRPr lang="en-CA" dirty="0"/>
                    </a:p>
                  </a:txBody>
                  <a:tcPr anchor="ctr"/>
                </a:tc>
                <a:tc>
                  <a:txBody>
                    <a:bodyPr/>
                    <a:lstStyle/>
                    <a:p>
                      <a:pPr algn="ctr"/>
                      <a:endParaRPr lang="en-CA" dirty="0"/>
                    </a:p>
                  </a:txBody>
                  <a:tcPr anchor="ctr"/>
                </a:tc>
                <a:tc>
                  <a:txBody>
                    <a:bodyPr/>
                    <a:lstStyle/>
                    <a:p>
                      <a:pPr algn="ctr"/>
                      <a:r>
                        <a:rPr lang="en-US" dirty="0"/>
                        <a:t>Ver 1.0.0</a:t>
                      </a:r>
                      <a:endParaRPr lang="en-CA" dirty="0"/>
                    </a:p>
                  </a:txBody>
                  <a:tcPr anchor="ctr"/>
                </a:tc>
                <a:extLst>
                  <a:ext uri="{0D108BD9-81ED-4DB2-BD59-A6C34878D82A}">
                    <a16:rowId xmlns:a16="http://schemas.microsoft.com/office/drawing/2014/main" val="1396403514"/>
                  </a:ext>
                </a:extLst>
              </a:tr>
              <a:tr h="396000">
                <a:tc>
                  <a:txBody>
                    <a:bodyPr/>
                    <a:lstStyle/>
                    <a:p>
                      <a:pPr algn="ctr"/>
                      <a:r>
                        <a:rPr lang="en-US" dirty="0"/>
                        <a:t>Check in</a:t>
                      </a: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branch1</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2702206321"/>
                  </a:ext>
                </a:extLst>
              </a:tr>
              <a:tr h="694800">
                <a:tc>
                  <a:txBody>
                    <a:bodyPr/>
                    <a:lstStyle/>
                    <a:p>
                      <a:pPr algn="ctr"/>
                      <a:r>
                        <a:rPr lang="en-US" dirty="0"/>
                        <a:t>Test &amp; Promote</a:t>
                      </a: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     branch1 </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a:t>
                      </a:r>
                      <a:r>
                        <a:rPr lang="en-US" b="1" dirty="0"/>
                        <a:t>1</a:t>
                      </a:r>
                      <a:r>
                        <a:rPr lang="en-US" b="1" u="sng" dirty="0"/>
                        <a:t>rc</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1349812710"/>
                  </a:ext>
                </a:extLst>
              </a:tr>
              <a:tr h="383175">
                <a:tc>
                  <a:txBody>
                    <a:bodyPr/>
                    <a:lstStyle/>
                    <a:p>
                      <a:pPr algn="ctr"/>
                      <a:r>
                        <a:rPr lang="en-US" dirty="0"/>
                        <a:t>Check out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working copy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 b</a:t>
                      </a:r>
                      <a:r>
                        <a:rPr lang="en-US" dirty="0"/>
                        <a:t>ranch2 </a:t>
                      </a: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1rc</a:t>
                      </a:r>
                      <a:endParaRPr lang="en-CA" b="1" dirty="0"/>
                    </a:p>
                  </a:txBody>
                  <a:tcPr anchor="ctr"/>
                </a:tc>
                <a:tc>
                  <a:txBody>
                    <a:bodyPr/>
                    <a:lstStyle/>
                    <a:p>
                      <a:pPr algn="ctr"/>
                      <a:endParaRPr lang="en-CA" dirty="0"/>
                    </a:p>
                  </a:txBody>
                  <a:tcPr anchor="ctr"/>
                </a:tc>
                <a:extLst>
                  <a:ext uri="{0D108BD9-81ED-4DB2-BD59-A6C34878D82A}">
                    <a16:rowId xmlns:a16="http://schemas.microsoft.com/office/drawing/2014/main" val="646086699"/>
                  </a:ext>
                </a:extLst>
              </a:tr>
              <a:tr h="694800">
                <a:tc>
                  <a:txBody>
                    <a:bodyPr/>
                    <a:lstStyle/>
                    <a:p>
                      <a:pPr algn="ctr"/>
                      <a:r>
                        <a:rPr lang="en-US" dirty="0"/>
                        <a:t>UAT* &amp; Release</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1</a:t>
                      </a:r>
                      <a:endParaRPr lang="en-CA" b="1" dirty="0"/>
                    </a:p>
                  </a:txBody>
                  <a:tcPr anchor="ctr"/>
                </a:tc>
                <a:extLst>
                  <a:ext uri="{0D108BD9-81ED-4DB2-BD59-A6C34878D82A}">
                    <a16:rowId xmlns:a16="http://schemas.microsoft.com/office/drawing/2014/main" val="3173999097"/>
                  </a:ext>
                </a:extLst>
              </a:tr>
              <a:tr h="396000">
                <a:tc>
                  <a:txBody>
                    <a:bodyPr/>
                    <a:lstStyle/>
                    <a:p>
                      <a:pPr algn="ctr"/>
                      <a:r>
                        <a:rPr lang="en-US" dirty="0"/>
                        <a:t>Check in</a:t>
                      </a: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branch2</a:t>
                      </a:r>
                      <a:endParaRPr lang="en-CA" b="0" dirty="0"/>
                    </a:p>
                  </a:txBody>
                  <a:tcPr anchor="ctr"/>
                </a:tc>
                <a:tc>
                  <a:txBody>
                    <a:bodyPr/>
                    <a:lstStyle/>
                    <a:p>
                      <a:pPr algn="ctr"/>
                      <a:endParaRPr lang="en-CA" dirty="0"/>
                    </a:p>
                  </a:txBody>
                  <a:tcPr anchor="ctr"/>
                </a:tc>
                <a:tc>
                  <a:txBody>
                    <a:bodyPr/>
                    <a:lstStyle/>
                    <a:p>
                      <a:pPr algn="ctr"/>
                      <a:endParaRPr lang="en-CA" dirty="0"/>
                    </a:p>
                  </a:txBody>
                  <a:tcPr anchor="ctr"/>
                </a:tc>
                <a:extLst>
                  <a:ext uri="{0D108BD9-81ED-4DB2-BD59-A6C34878D82A}">
                    <a16:rowId xmlns:a16="http://schemas.microsoft.com/office/drawing/2014/main" val="147054578"/>
                  </a:ext>
                </a:extLst>
              </a:tr>
              <a:tr h="695278">
                <a:tc>
                  <a:txBody>
                    <a:bodyPr/>
                    <a:lstStyle/>
                    <a:p>
                      <a:pPr algn="ctr"/>
                      <a:r>
                        <a:rPr lang="en-US" dirty="0"/>
                        <a:t>Test &amp; Promote</a:t>
                      </a:r>
                      <a:endParaRPr lang="en-CA" dirty="0"/>
                    </a:p>
                  </a:txBody>
                  <a:tcPr anchor="ctr"/>
                </a:tc>
                <a:tc>
                  <a:txBody>
                    <a:bodyPr/>
                    <a:lstStyle/>
                    <a:p>
                      <a:pPr algn="ctr"/>
                      <a:endParaRPr lang="en-CA" dirty="0"/>
                    </a:p>
                  </a:txBody>
                  <a:tcPr anchor="ctr"/>
                </a:tc>
                <a:tc>
                  <a:txBody>
                    <a:bodyPr/>
                    <a:lstStyle/>
                    <a:p>
                      <a:pPr algn="ctr"/>
                      <a:r>
                        <a:rPr lang="en-US" dirty="0"/>
                        <a:t>     branch2</a:t>
                      </a:r>
                      <a:r>
                        <a:rPr lang="en-US" dirty="0">
                          <a:sym typeface="Wingdings" panose="05000000000000000000" pitchFamily="2" charset="2"/>
                        </a:rPr>
                        <a:t> </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a:t>
                      </a:r>
                      <a:r>
                        <a:rPr lang="en-US" b="1" dirty="0"/>
                        <a:t>2rc</a:t>
                      </a:r>
                      <a:endParaRPr lang="en-CA"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2956507721"/>
                  </a:ext>
                </a:extLst>
              </a:tr>
              <a:tr h="695278">
                <a:tc>
                  <a:txBody>
                    <a:bodyPr/>
                    <a:lstStyle/>
                    <a:p>
                      <a:pPr algn="ctr"/>
                      <a:r>
                        <a:rPr lang="en-US" dirty="0"/>
                        <a:t>UAT* &amp; Release</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2</a:t>
                      </a:r>
                      <a:endParaRPr lang="en-CA" b="1" dirty="0"/>
                    </a:p>
                  </a:txBody>
                  <a:tcPr anchor="ctr"/>
                </a:tc>
                <a:extLst>
                  <a:ext uri="{0D108BD9-81ED-4DB2-BD59-A6C34878D82A}">
                    <a16:rowId xmlns:a16="http://schemas.microsoft.com/office/drawing/2014/main" val="3490489813"/>
                  </a:ext>
                </a:extLst>
              </a:tr>
            </a:tbl>
          </a:graphicData>
        </a:graphic>
      </p:graphicFrame>
      <p:sp>
        <p:nvSpPr>
          <p:cNvPr id="3" name="TextBox 2">
            <a:extLst>
              <a:ext uri="{FF2B5EF4-FFF2-40B4-BE49-F238E27FC236}">
                <a16:creationId xmlns:a16="http://schemas.microsoft.com/office/drawing/2014/main" id="{24D72319-A4DF-47D4-9694-56C2EE364DBF}"/>
              </a:ext>
            </a:extLst>
          </p:cNvPr>
          <p:cNvSpPr txBox="1"/>
          <p:nvPr/>
        </p:nvSpPr>
        <p:spPr>
          <a:xfrm>
            <a:off x="457200" y="6309320"/>
            <a:ext cx="8291263" cy="369332"/>
          </a:xfrm>
          <a:prstGeom prst="rect">
            <a:avLst/>
          </a:prstGeom>
          <a:noFill/>
        </p:spPr>
        <p:txBody>
          <a:bodyPr wrap="square" rtlCol="0">
            <a:spAutoFit/>
          </a:bodyPr>
          <a:lstStyle/>
          <a:p>
            <a:r>
              <a:rPr lang="en-CA" dirty="0"/>
              <a:t>* UAT = User Acceptance Testing		        </a:t>
            </a:r>
            <a:r>
              <a:rPr lang="en-CA" dirty="0" err="1"/>
              <a:t>rc</a:t>
            </a:r>
            <a:r>
              <a:rPr lang="en-CA" dirty="0"/>
              <a:t> = release candidate</a:t>
            </a:r>
          </a:p>
        </p:txBody>
      </p:sp>
    </p:spTree>
    <p:extLst>
      <p:ext uri="{BB962C8B-B14F-4D97-AF65-F5344CB8AC3E}">
        <p14:creationId xmlns:p14="http://schemas.microsoft.com/office/powerpoint/2010/main" val="290686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794"/>
            <a:ext cx="8435280" cy="742950"/>
          </a:xfrm>
        </p:spPr>
        <p:txBody>
          <a:bodyPr>
            <a:normAutofit/>
          </a:bodyPr>
          <a:lstStyle/>
          <a:p>
            <a:pPr algn="ctr"/>
            <a:r>
              <a:rPr lang="en-US" dirty="0"/>
              <a:t>Create code with versioning</a:t>
            </a:r>
            <a:endParaRPr lang="en-CA" dirty="0"/>
          </a:p>
        </p:txBody>
      </p:sp>
      <p:sp>
        <p:nvSpPr>
          <p:cNvPr id="3" name="Content Placeholder 2"/>
          <p:cNvSpPr>
            <a:spLocks noGrp="1"/>
          </p:cNvSpPr>
          <p:nvPr>
            <p:ph idx="1"/>
          </p:nvPr>
        </p:nvSpPr>
        <p:spPr>
          <a:xfrm>
            <a:off x="457200" y="1124744"/>
            <a:ext cx="8229600" cy="5279454"/>
          </a:xfrm>
        </p:spPr>
        <p:txBody>
          <a:bodyPr>
            <a:normAutofit/>
          </a:bodyPr>
          <a:lstStyle/>
          <a:p>
            <a:pPr>
              <a:lnSpc>
                <a:spcPct val="110000"/>
              </a:lnSpc>
              <a:spcBef>
                <a:spcPts val="600"/>
              </a:spcBef>
            </a:pPr>
            <a:r>
              <a:rPr lang="en-CA" dirty="0"/>
              <a:t>Write all the comments first! </a:t>
            </a:r>
            <a:r>
              <a:rPr lang="en-US" dirty="0"/>
              <a:t>S</a:t>
            </a:r>
            <a:r>
              <a:rPr lang="en-CA" dirty="0" err="1"/>
              <a:t>aveAs</a:t>
            </a:r>
            <a:r>
              <a:rPr lang="en-CA" dirty="0"/>
              <a:t> minor version 0.1</a:t>
            </a:r>
          </a:p>
          <a:p>
            <a:pPr>
              <a:lnSpc>
                <a:spcPct val="110000"/>
              </a:lnSpc>
              <a:spcBef>
                <a:spcPts val="600"/>
              </a:spcBef>
            </a:pPr>
            <a:r>
              <a:rPr lang="en-US" dirty="0"/>
              <a:t>Satisfy </a:t>
            </a:r>
            <a:r>
              <a:rPr lang="en-CA" dirty="0"/>
              <a:t>comments with code</a:t>
            </a:r>
          </a:p>
          <a:p>
            <a:pPr>
              <a:lnSpc>
                <a:spcPct val="110000"/>
              </a:lnSpc>
              <a:spcBef>
                <a:spcPts val="600"/>
              </a:spcBef>
            </a:pPr>
            <a:r>
              <a:rPr lang="en-CA" dirty="0"/>
              <a:t>Add functionality in small </a:t>
            </a:r>
            <a:r>
              <a:rPr lang="en-CA" i="1" dirty="0"/>
              <a:t>tested</a:t>
            </a:r>
            <a:r>
              <a:rPr lang="en-CA" dirty="0"/>
              <a:t> steps</a:t>
            </a:r>
          </a:p>
          <a:p>
            <a:pPr lvl="1">
              <a:lnSpc>
                <a:spcPct val="110000"/>
              </a:lnSpc>
              <a:spcBef>
                <a:spcPts val="600"/>
              </a:spcBef>
            </a:pPr>
            <a:r>
              <a:rPr lang="en-US" sz="2400" dirty="0"/>
              <a:t>S</a:t>
            </a:r>
            <a:r>
              <a:rPr lang="en-CA" sz="2400" dirty="0"/>
              <a:t>tart with a basic shell that does very simple I/O</a:t>
            </a:r>
            <a:br>
              <a:rPr lang="en-CA" sz="2400" dirty="0"/>
            </a:br>
            <a:r>
              <a:rPr lang="en-CA" sz="2400" dirty="0"/>
              <a:t>Prompt for a value, output the value. Data types OK?</a:t>
            </a:r>
          </a:p>
          <a:p>
            <a:pPr lvl="1">
              <a:lnSpc>
                <a:spcPct val="110000"/>
              </a:lnSpc>
              <a:spcBef>
                <a:spcPts val="600"/>
              </a:spcBef>
            </a:pPr>
            <a:r>
              <a:rPr lang="en-US" sz="2400" dirty="0"/>
              <a:t>A</a:t>
            </a:r>
            <a:r>
              <a:rPr lang="en-CA" sz="2400" dirty="0"/>
              <a:t>dd formula/algorithm that changes Input into Output</a:t>
            </a:r>
          </a:p>
          <a:p>
            <a:pPr lvl="1">
              <a:lnSpc>
                <a:spcPct val="110000"/>
              </a:lnSpc>
              <a:spcBef>
                <a:spcPts val="600"/>
              </a:spcBef>
            </a:pPr>
            <a:r>
              <a:rPr lang="en-US" sz="2400" dirty="0"/>
              <a:t>A</a:t>
            </a:r>
            <a:r>
              <a:rPr lang="en-CA" sz="2400" dirty="0"/>
              <a:t>dd validation edits for the input.</a:t>
            </a:r>
          </a:p>
          <a:p>
            <a:pPr lvl="1">
              <a:lnSpc>
                <a:spcPct val="110000"/>
              </a:lnSpc>
              <a:spcBef>
                <a:spcPts val="600"/>
              </a:spcBef>
            </a:pPr>
            <a:r>
              <a:rPr lang="en-US" sz="2400" dirty="0"/>
              <a:t>A</a:t>
            </a:r>
            <a:r>
              <a:rPr lang="en-CA" sz="2400" dirty="0"/>
              <a:t>dd one feature at a time, test, debug.</a:t>
            </a:r>
          </a:p>
          <a:p>
            <a:pPr>
              <a:lnSpc>
                <a:spcPct val="110000"/>
              </a:lnSpc>
              <a:spcBef>
                <a:spcPts val="600"/>
              </a:spcBef>
            </a:pPr>
            <a:r>
              <a:rPr lang="en-US" dirty="0"/>
              <a:t>S</a:t>
            </a:r>
            <a:r>
              <a:rPr lang="en-CA" dirty="0" err="1"/>
              <a:t>aveAs</a:t>
            </a:r>
            <a:r>
              <a:rPr lang="en-CA" dirty="0"/>
              <a:t> each stage as minor version 0._+1</a:t>
            </a:r>
          </a:p>
          <a:p>
            <a:pPr>
              <a:lnSpc>
                <a:spcPct val="110000"/>
              </a:lnSpc>
              <a:spcBef>
                <a:spcPts val="600"/>
              </a:spcBef>
            </a:pPr>
            <a:r>
              <a:rPr lang="en-CA" dirty="0"/>
              <a:t>Use Git to manage your versioning process.</a:t>
            </a:r>
          </a:p>
        </p:txBody>
      </p:sp>
    </p:spTree>
    <p:extLst>
      <p:ext uri="{BB962C8B-B14F-4D97-AF65-F5344CB8AC3E}">
        <p14:creationId xmlns:p14="http://schemas.microsoft.com/office/powerpoint/2010/main" val="4209541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C0EC-A23D-4157-B65D-42B0E32D7FFD}"/>
              </a:ext>
            </a:extLst>
          </p:cNvPr>
          <p:cNvSpPr>
            <a:spLocks noGrp="1"/>
          </p:cNvSpPr>
          <p:nvPr>
            <p:ph type="title"/>
          </p:nvPr>
        </p:nvSpPr>
        <p:spPr/>
        <p:txBody>
          <a:bodyPr>
            <a:normAutofit fontScale="90000"/>
          </a:bodyPr>
          <a:lstStyle/>
          <a:p>
            <a:r>
              <a:rPr lang="en-CA" dirty="0"/>
              <a:t>Coding and testing advice from IPC144</a:t>
            </a:r>
          </a:p>
        </p:txBody>
      </p:sp>
      <p:sp>
        <p:nvSpPr>
          <p:cNvPr id="3" name="Content Placeholder 2">
            <a:extLst>
              <a:ext uri="{FF2B5EF4-FFF2-40B4-BE49-F238E27FC236}">
                <a16:creationId xmlns:a16="http://schemas.microsoft.com/office/drawing/2014/main" id="{A517AAD8-76B7-4F4A-9579-C332D7A42796}"/>
              </a:ext>
            </a:extLst>
          </p:cNvPr>
          <p:cNvSpPr>
            <a:spLocks noGrp="1"/>
          </p:cNvSpPr>
          <p:nvPr>
            <p:ph idx="1"/>
          </p:nvPr>
        </p:nvSpPr>
        <p:spPr>
          <a:xfrm>
            <a:off x="457200" y="1412776"/>
            <a:ext cx="8229600" cy="5445224"/>
          </a:xfrm>
        </p:spPr>
        <p:txBody>
          <a:bodyPr>
            <a:normAutofit fontScale="62500" lnSpcReduction="20000"/>
          </a:bodyPr>
          <a:lstStyle/>
          <a:p>
            <a:pPr marL="0" indent="0">
              <a:buNone/>
            </a:pPr>
            <a:r>
              <a:rPr lang="en-US" b="1" u="sng" dirty="0"/>
              <a:t>Pay special attention to the requirements</a:t>
            </a:r>
            <a:r>
              <a:rPr lang="en-US" dirty="0"/>
              <a:t> and </a:t>
            </a:r>
            <a:r>
              <a:rPr lang="en-US" b="1" dirty="0"/>
              <a:t>LEARN TO INTERPRET</a:t>
            </a:r>
            <a:r>
              <a:rPr lang="en-US" dirty="0"/>
              <a:t> the output samples into code.   </a:t>
            </a:r>
            <a:endParaRPr lang="en-CA" dirty="0"/>
          </a:p>
          <a:p>
            <a:r>
              <a:rPr lang="en-US" dirty="0"/>
              <a:t>While coding, use </a:t>
            </a:r>
            <a:r>
              <a:rPr lang="en-US" b="1" dirty="0"/>
              <a:t>REASONING</a:t>
            </a:r>
            <a:r>
              <a:rPr lang="en-US" dirty="0"/>
              <a:t> and </a:t>
            </a:r>
            <a:r>
              <a:rPr lang="en-US" b="1" dirty="0"/>
              <a:t>LOGIC</a:t>
            </a:r>
            <a:r>
              <a:rPr lang="en-US" dirty="0"/>
              <a:t> to </a:t>
            </a:r>
            <a:r>
              <a:rPr lang="en-US" b="1" u="sng" dirty="0"/>
              <a:t>PREVENT</a:t>
            </a:r>
            <a:r>
              <a:rPr lang="en-US" dirty="0"/>
              <a:t> mismatching outputs.</a:t>
            </a:r>
          </a:p>
          <a:p>
            <a:pPr lvl="1"/>
            <a:r>
              <a:rPr lang="en-US" dirty="0">
                <a:highlight>
                  <a:srgbClr val="FFFF00"/>
                </a:highlight>
              </a:rPr>
              <a:t>Do not wait to see what’s wrong with the output </a:t>
            </a:r>
            <a:r>
              <a:rPr lang="en-US" b="1" dirty="0">
                <a:highlight>
                  <a:srgbClr val="FFFF00"/>
                </a:highlight>
              </a:rPr>
              <a:t>AFTER</a:t>
            </a:r>
            <a:r>
              <a:rPr lang="en-US" dirty="0">
                <a:highlight>
                  <a:srgbClr val="FFFF00"/>
                </a:highlight>
              </a:rPr>
              <a:t> coding, i.e. after submitting to matrix; that is backwards</a:t>
            </a:r>
            <a:r>
              <a:rPr lang="en-US" dirty="0"/>
              <a:t>. The documentation is very clear about the expected output.</a:t>
            </a:r>
          </a:p>
          <a:p>
            <a:pPr marL="0" indent="0">
              <a:buNone/>
            </a:pPr>
            <a:r>
              <a:rPr lang="en-US" dirty="0"/>
              <a:t>The recommended process is: </a:t>
            </a:r>
            <a:endParaRPr lang="en-CA" dirty="0"/>
          </a:p>
          <a:p>
            <a:pPr lvl="0"/>
            <a:r>
              <a:rPr lang="en-US" b="1" u="sng" dirty="0"/>
              <a:t>Phase-1</a:t>
            </a:r>
            <a:r>
              <a:rPr lang="en-US" dirty="0"/>
              <a:t>:  Code it in VS.  Know the C formatting features for </a:t>
            </a:r>
            <a:r>
              <a:rPr lang="en-US" dirty="0" err="1"/>
              <a:t>printf</a:t>
            </a:r>
            <a:r>
              <a:rPr lang="en-US" dirty="0"/>
              <a:t>, and apply formatting to match the output </a:t>
            </a:r>
            <a:r>
              <a:rPr lang="en-US" i="1" dirty="0"/>
              <a:t>during the coding process.  </a:t>
            </a:r>
            <a:r>
              <a:rPr lang="en-US" dirty="0"/>
              <a:t>It's what many students do NOT do.</a:t>
            </a:r>
            <a:endParaRPr lang="en-CA" dirty="0"/>
          </a:p>
          <a:p>
            <a:r>
              <a:rPr lang="en-US" b="1" u="sng" dirty="0"/>
              <a:t>Phase-2</a:t>
            </a:r>
            <a:r>
              <a:rPr lang="en-US" dirty="0"/>
              <a:t>:  </a:t>
            </a:r>
            <a:r>
              <a:rPr lang="en-US" u="sng" dirty="0"/>
              <a:t>Unit test</a:t>
            </a:r>
            <a:r>
              <a:rPr lang="en-US" dirty="0"/>
              <a:t> as you develop the solution.  Each new logical section of code added that produces output should be analyzed to ensure it is matching the expected documented output. Again, this is what many students do NOT do.</a:t>
            </a:r>
            <a:endParaRPr lang="en-CA" dirty="0"/>
          </a:p>
          <a:p>
            <a:pPr lvl="0"/>
            <a:r>
              <a:rPr lang="en-US" b="1" u="sng" dirty="0"/>
              <a:t>Phase-3</a:t>
            </a:r>
            <a:r>
              <a:rPr lang="en-US" dirty="0"/>
              <a:t>: Run the final solution in VS and leave the command console open.  Do a </a:t>
            </a:r>
            <a:r>
              <a:rPr lang="en-US" b="1" u="sng" dirty="0"/>
              <a:t>complete visual line by line</a:t>
            </a:r>
            <a:r>
              <a:rPr lang="en-US" dirty="0"/>
              <a:t> comparison to the documented expected output.  </a:t>
            </a:r>
            <a:endParaRPr lang="en-CA" dirty="0"/>
          </a:p>
          <a:p>
            <a:r>
              <a:rPr lang="en-US" dirty="0"/>
              <a:t>If this is done correctly, </a:t>
            </a:r>
            <a:r>
              <a:rPr lang="en-US" b="1" u="sng" dirty="0"/>
              <a:t>99.99%</a:t>
            </a:r>
            <a:r>
              <a:rPr lang="en-US" dirty="0"/>
              <a:t> of the issues should be caught at this stage. The only thing that might slip by and be caught after submitting on Matrix is having an extra space(s) on the end of a line (not otherwise visible on the output side).  </a:t>
            </a:r>
            <a:endParaRPr lang="en-CA" dirty="0"/>
          </a:p>
          <a:p>
            <a:r>
              <a:rPr lang="en-US" dirty="0"/>
              <a:t>If students are not detailed enough to catch things like upper/lower case letters, spaces between words, newline separation, precision points on numbers, then this means:</a:t>
            </a:r>
            <a:endParaRPr lang="en-CA" dirty="0"/>
          </a:p>
          <a:p>
            <a:pPr lvl="1"/>
            <a:r>
              <a:rPr lang="en-US" dirty="0"/>
              <a:t>Students are not developing their attention-to-detail skills</a:t>
            </a:r>
            <a:r>
              <a:rPr lang="en-US" u="sng" dirty="0"/>
              <a:t> </a:t>
            </a:r>
            <a:endParaRPr lang="en-CA" dirty="0"/>
          </a:p>
          <a:p>
            <a:pPr lvl="1"/>
            <a:r>
              <a:rPr lang="en-US" dirty="0"/>
              <a:t>Nor are they able to translate specific instructions into code</a:t>
            </a:r>
            <a:endParaRPr lang="en-CA" dirty="0"/>
          </a:p>
          <a:p>
            <a:pPr lvl="0"/>
            <a:r>
              <a:rPr lang="en-US" b="1" u="sng" dirty="0"/>
              <a:t>Phase-4</a:t>
            </a:r>
            <a:r>
              <a:rPr lang="en-US" dirty="0"/>
              <a:t>:  The last step is to submit the source code on Matrix where the char-by-char comparison is performed.  Jumping from Phase-1 to Phase-4 is not a shortcut, it is the long way around.</a:t>
            </a:r>
            <a:endParaRPr lang="en-CA" dirty="0"/>
          </a:p>
        </p:txBody>
      </p:sp>
    </p:spTree>
    <p:extLst>
      <p:ext uri="{BB962C8B-B14F-4D97-AF65-F5344CB8AC3E}">
        <p14:creationId xmlns:p14="http://schemas.microsoft.com/office/powerpoint/2010/main" val="211806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9605" y="332656"/>
            <a:ext cx="8229600" cy="990600"/>
          </a:xfrm>
        </p:spPr>
        <p:txBody>
          <a:bodyPr>
            <a:normAutofit fontScale="90000"/>
          </a:bodyPr>
          <a:lstStyle/>
          <a:p>
            <a:pPr fontAlgn="auto">
              <a:spcAft>
                <a:spcPts val="0"/>
              </a:spcAft>
              <a:defRPr/>
            </a:pPr>
            <a:r>
              <a:rPr lang="en-CA" dirty="0"/>
              <a:t>Application Programming Interface (API)</a:t>
            </a:r>
            <a:endParaRPr lang="en-US" dirty="0"/>
          </a:p>
        </p:txBody>
      </p:sp>
      <p:pic>
        <p:nvPicPr>
          <p:cNvPr id="1026" name="Picture 2" descr="Image result for api os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3256"/>
            <a:ext cx="912495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5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9880-7982-4CEF-AEB6-0FBCD0BB4C98}"/>
              </a:ext>
            </a:extLst>
          </p:cNvPr>
          <p:cNvSpPr>
            <a:spLocks noGrp="1"/>
          </p:cNvSpPr>
          <p:nvPr>
            <p:ph type="ctrTitle"/>
          </p:nvPr>
        </p:nvSpPr>
        <p:spPr/>
        <p:txBody>
          <a:bodyPr/>
          <a:lstStyle/>
          <a:p>
            <a:r>
              <a:rPr lang="en-US" dirty="0"/>
              <a:t>Additional notes</a:t>
            </a:r>
            <a:endParaRPr lang="en-CA" dirty="0"/>
          </a:p>
        </p:txBody>
      </p:sp>
      <p:sp>
        <p:nvSpPr>
          <p:cNvPr id="3" name="Subtitle 2">
            <a:extLst>
              <a:ext uri="{FF2B5EF4-FFF2-40B4-BE49-F238E27FC236}">
                <a16:creationId xmlns:a16="http://schemas.microsoft.com/office/drawing/2014/main" id="{EB0BE046-678E-450C-BEFD-BFAFA15436B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336192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B302-8C37-4C1D-96E5-3B631F9ACA9F}"/>
              </a:ext>
            </a:extLst>
          </p:cNvPr>
          <p:cNvSpPr>
            <a:spLocks noGrp="1"/>
          </p:cNvSpPr>
          <p:nvPr>
            <p:ph type="title"/>
          </p:nvPr>
        </p:nvSpPr>
        <p:spPr>
          <a:xfrm>
            <a:off x="107504" y="188640"/>
            <a:ext cx="8229600" cy="2016224"/>
          </a:xfrm>
        </p:spPr>
        <p:txBody>
          <a:bodyPr>
            <a:normAutofit/>
          </a:bodyPr>
          <a:lstStyle/>
          <a:p>
            <a:pPr algn="ctr"/>
            <a:r>
              <a:rPr lang="en-CA" dirty="0"/>
              <a:t>XKCD</a:t>
            </a:r>
            <a:br>
              <a:rPr lang="en-CA" dirty="0"/>
            </a:br>
            <a:r>
              <a:rPr lang="en-CA" dirty="0"/>
              <a:t>stacks</a:t>
            </a:r>
          </a:p>
        </p:txBody>
      </p:sp>
      <p:pic>
        <p:nvPicPr>
          <p:cNvPr id="1026" name="Picture 2" descr="This site requires Sun Java 6.0.0.1 (32-bit) or higher. You have Macromedia Java 7.3.8.1Â¾ (48-bit). Click here [link to java.com main page] to download an installer which will run fine but not really change anything.">
            <a:hlinkClick r:id="rId3"/>
            <a:extLst>
              <a:ext uri="{FF2B5EF4-FFF2-40B4-BE49-F238E27FC236}">
                <a16:creationId xmlns:a16="http://schemas.microsoft.com/office/drawing/2014/main" id="{F368606E-9EE0-4A3C-AA9E-2A273E42E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0" y="683940"/>
            <a:ext cx="253365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tta feel kind of bad for nation-state hackers who spend years implanting and cultivating some hardware exploit, only to discover the entire target database is already exposed to anyone with a web browser.">
            <a:hlinkClick r:id="rId5"/>
            <a:extLst>
              <a:ext uri="{FF2B5EF4-FFF2-40B4-BE49-F238E27FC236}">
                <a16:creationId xmlns:a16="http://schemas.microsoft.com/office/drawing/2014/main" id="{AEB138CA-C124-4789-B849-F5E5208BF5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683940"/>
            <a:ext cx="3259753"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1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t>Agenda</a:t>
            </a:r>
            <a:endParaRPr lang="en-CA" dirty="0"/>
          </a:p>
        </p:txBody>
      </p:sp>
      <p:sp>
        <p:nvSpPr>
          <p:cNvPr id="5" name="Content Placeholder 4"/>
          <p:cNvSpPr>
            <a:spLocks noGrp="1"/>
          </p:cNvSpPr>
          <p:nvPr>
            <p:ph idx="1"/>
          </p:nvPr>
        </p:nvSpPr>
        <p:spPr>
          <a:xfrm>
            <a:off x="971600" y="1600200"/>
            <a:ext cx="7715200" cy="4876800"/>
          </a:xfrm>
        </p:spPr>
        <p:txBody>
          <a:bodyPr>
            <a:normAutofit/>
          </a:bodyPr>
          <a:lstStyle/>
          <a:p>
            <a:pPr marL="0" indent="0">
              <a:buNone/>
            </a:pPr>
            <a:r>
              <a:rPr lang="en-CA" sz="3200" dirty="0"/>
              <a:t>Lecture</a:t>
            </a:r>
          </a:p>
          <a:p>
            <a:pPr lvl="1"/>
            <a:r>
              <a:rPr lang="en-CA" sz="2800" dirty="0"/>
              <a:t>Operating System Concepts</a:t>
            </a:r>
          </a:p>
          <a:p>
            <a:pPr lvl="1"/>
            <a:r>
              <a:rPr lang="en-CA" sz="2800" dirty="0"/>
              <a:t>Hardware vs Software vs Firmware</a:t>
            </a:r>
          </a:p>
          <a:p>
            <a:pPr lvl="1"/>
            <a:r>
              <a:rPr lang="en-US" sz="2800" dirty="0"/>
              <a:t>Software Development</a:t>
            </a:r>
          </a:p>
          <a:p>
            <a:pPr lvl="2"/>
            <a:r>
              <a:rPr lang="en-US" sz="2400" dirty="0"/>
              <a:t>The Stack</a:t>
            </a:r>
          </a:p>
          <a:p>
            <a:pPr lvl="2"/>
            <a:r>
              <a:rPr lang="en-US" sz="2400" dirty="0"/>
              <a:t>SDLC</a:t>
            </a:r>
          </a:p>
          <a:p>
            <a:pPr lvl="2"/>
            <a:r>
              <a:rPr lang="en-US" sz="2400" dirty="0"/>
              <a:t>Environments</a:t>
            </a:r>
          </a:p>
          <a:p>
            <a:pPr lvl="2"/>
            <a:r>
              <a:rPr lang="en-US" sz="2400" dirty="0"/>
              <a:t>Version Control</a:t>
            </a:r>
            <a:endParaRPr lang="en-CA" sz="2400" dirty="0"/>
          </a:p>
          <a:p>
            <a:pPr marL="274320" lvl="1" indent="0">
              <a:buNone/>
            </a:pPr>
            <a:r>
              <a:rPr lang="en-US" sz="2800" dirty="0"/>
              <a:t>Activity TLAs: API, SDLC, IoT, </a:t>
            </a:r>
            <a:r>
              <a:rPr lang="en-US" sz="2800" dirty="0" err="1"/>
              <a:t>ver</a:t>
            </a:r>
            <a:endParaRPr lang="en-CA" sz="28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5517232"/>
            <a:ext cx="442396" cy="48005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442397" cy="480053"/>
          </a:xfrm>
          <a:prstGeom prst="rect">
            <a:avLst/>
          </a:prstGeom>
        </p:spPr>
      </p:pic>
    </p:spTree>
    <p:extLst>
      <p:ext uri="{BB962C8B-B14F-4D97-AF65-F5344CB8AC3E}">
        <p14:creationId xmlns:p14="http://schemas.microsoft.com/office/powerpoint/2010/main" val="34958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90600"/>
          </a:xfrm>
        </p:spPr>
        <p:txBody>
          <a:bodyPr/>
          <a:lstStyle/>
          <a:p>
            <a:r>
              <a:rPr lang="en-US" dirty="0"/>
              <a:t>LAMP stack</a:t>
            </a:r>
            <a:endParaRPr lang="en-CA" dirty="0"/>
          </a:p>
        </p:txBody>
      </p:sp>
      <p:pic>
        <p:nvPicPr>
          <p:cNvPr id="1026" name="Picture 2" descr="https://upload.wikimedia.org/wikipedia/commons/f/fa/LAMPP_Architectur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50384"/>
            <a:ext cx="8244408" cy="6193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90" y="1628800"/>
            <a:ext cx="400110" cy="3744416"/>
          </a:xfrm>
          <a:prstGeom prst="rect">
            <a:avLst/>
          </a:prstGeom>
          <a:noFill/>
        </p:spPr>
        <p:txBody>
          <a:bodyPr vert="vert" wrap="square" rtlCol="0">
            <a:spAutoFit/>
          </a:bodyPr>
          <a:lstStyle/>
          <a:p>
            <a:r>
              <a:rPr lang="en-CA" sz="1400" b="1" dirty="0"/>
              <a:t>Attribution: </a:t>
            </a:r>
            <a:r>
              <a:rPr lang="en-CA" sz="1400" b="1" dirty="0">
                <a:hlinkClick r:id="rId5" tooltip="wikipedia:User:K7.india"/>
              </a:rPr>
              <a:t>K7.india</a:t>
            </a:r>
            <a:r>
              <a:rPr lang="en-CA" sz="1400" b="1" dirty="0"/>
              <a:t> at </a:t>
            </a:r>
            <a:r>
              <a:rPr lang="en-CA" sz="1400" b="1" dirty="0">
                <a:hlinkClick r:id="rId6" tooltip="wikipedia:"/>
              </a:rPr>
              <a:t>English Wikipedia</a:t>
            </a:r>
            <a:endParaRPr lang="en-CA" sz="1400" dirty="0"/>
          </a:p>
        </p:txBody>
      </p:sp>
    </p:spTree>
    <p:extLst>
      <p:ext uri="{BB962C8B-B14F-4D97-AF65-F5344CB8AC3E}">
        <p14:creationId xmlns:p14="http://schemas.microsoft.com/office/powerpoint/2010/main" val="1002707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Terminology</a:t>
            </a:r>
          </a:p>
        </p:txBody>
      </p:sp>
      <p:graphicFrame>
        <p:nvGraphicFramePr>
          <p:cNvPr id="3" name="Diagram 2"/>
          <p:cNvGraphicFramePr/>
          <p:nvPr>
            <p:extLst>
              <p:ext uri="{D42A27DB-BD31-4B8C-83A1-F6EECF244321}">
                <p14:modId xmlns:p14="http://schemas.microsoft.com/office/powerpoint/2010/main" val="1815230041"/>
              </p:ext>
            </p:extLst>
          </p:nvPr>
        </p:nvGraphicFramePr>
        <p:xfrm>
          <a:off x="914400" y="1371600"/>
          <a:ext cx="5867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781800" y="1322962"/>
            <a:ext cx="18288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OS Terms</a:t>
            </a:r>
          </a:p>
        </p:txBody>
      </p:sp>
    </p:spTree>
    <p:extLst>
      <p:ext uri="{BB962C8B-B14F-4D97-AF65-F5344CB8AC3E}">
        <p14:creationId xmlns:p14="http://schemas.microsoft.com/office/powerpoint/2010/main" val="1016371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Principles of Operating System Design</a:t>
            </a:r>
            <a:endParaRPr lang="en-US" dirty="0"/>
          </a:p>
        </p:txBody>
      </p:sp>
      <p:sp>
        <p:nvSpPr>
          <p:cNvPr id="3" name="Content Placeholder 2"/>
          <p:cNvSpPr>
            <a:spLocks noGrp="1"/>
          </p:cNvSpPr>
          <p:nvPr>
            <p:ph idx="1"/>
          </p:nvPr>
        </p:nvSpPr>
        <p:spPr>
          <a:xfrm>
            <a:off x="395536" y="1844824"/>
            <a:ext cx="8229600" cy="4876800"/>
          </a:xfrm>
        </p:spPr>
        <p:txBody>
          <a:bodyPr/>
          <a:lstStyle/>
          <a:p>
            <a:pPr marL="457200" indent="-457200">
              <a:buFont typeface="+mj-lt"/>
              <a:buAutoNum type="arabicPeriod"/>
            </a:pPr>
            <a:r>
              <a:rPr lang="en-CA" dirty="0"/>
              <a:t>Layered Architecture</a:t>
            </a:r>
          </a:p>
          <a:p>
            <a:pPr marL="457200" indent="-457200">
              <a:buFont typeface="+mj-lt"/>
              <a:buAutoNum type="arabicPeriod"/>
            </a:pPr>
            <a:r>
              <a:rPr lang="en-CA" dirty="0"/>
              <a:t>Modular vs Monolithic Design</a:t>
            </a:r>
          </a:p>
          <a:p>
            <a:pPr marL="457200" indent="-457200">
              <a:buFont typeface="+mj-lt"/>
              <a:buAutoNum type="arabicPeriod"/>
            </a:pPr>
            <a:r>
              <a:rPr lang="en-CA" dirty="0"/>
              <a:t>Memory Protection</a:t>
            </a:r>
          </a:p>
          <a:p>
            <a:pPr marL="457200" indent="-457200">
              <a:buFont typeface="+mj-lt"/>
              <a:buAutoNum type="arabicPeriod"/>
            </a:pPr>
            <a:r>
              <a:rPr lang="en-CA" dirty="0"/>
              <a:t>Multi-tasking &amp; Multi-processing</a:t>
            </a:r>
          </a:p>
          <a:p>
            <a:pPr marL="457200" indent="-457200">
              <a:buFont typeface="+mj-lt"/>
              <a:buAutoNum type="arabicPeriod"/>
            </a:pPr>
            <a:r>
              <a:rPr lang="en-CA" dirty="0"/>
              <a:t>Virtual Memory</a:t>
            </a:r>
          </a:p>
          <a:p>
            <a:pPr marL="457200" indent="-457200">
              <a:buFont typeface="+mj-lt"/>
              <a:buAutoNum type="arabicPeriod"/>
            </a:pPr>
            <a:r>
              <a:rPr lang="en-CA" dirty="0"/>
              <a:t>Virtualization</a:t>
            </a:r>
          </a:p>
          <a:p>
            <a:endParaRPr lang="en-US" dirty="0"/>
          </a:p>
          <a:p>
            <a:endParaRPr lang="en-US" dirty="0"/>
          </a:p>
        </p:txBody>
      </p:sp>
    </p:spTree>
    <p:extLst>
      <p:ext uri="{BB962C8B-B14F-4D97-AF65-F5344CB8AC3E}">
        <p14:creationId xmlns:p14="http://schemas.microsoft.com/office/powerpoint/2010/main" val="116552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043608" y="5085184"/>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endParaRPr lang="en-US" dirty="0"/>
          </a:p>
        </p:txBody>
      </p:sp>
      <p:sp>
        <p:nvSpPr>
          <p:cNvPr id="3" name="Cube 2"/>
          <p:cNvSpPr/>
          <p:nvPr/>
        </p:nvSpPr>
        <p:spPr>
          <a:xfrm>
            <a:off x="1115616" y="4221088"/>
            <a:ext cx="5426742"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Software</a:t>
            </a:r>
            <a:endParaRPr lang="en-US" dirty="0"/>
          </a:p>
        </p:txBody>
      </p:sp>
      <p:sp>
        <p:nvSpPr>
          <p:cNvPr id="4" name="Cube 3"/>
          <p:cNvSpPr/>
          <p:nvPr/>
        </p:nvSpPr>
        <p:spPr>
          <a:xfrm>
            <a:off x="1115616" y="3356992"/>
            <a:ext cx="415674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Services</a:t>
            </a:r>
            <a:endParaRPr lang="en-US" dirty="0"/>
          </a:p>
        </p:txBody>
      </p:sp>
      <p:sp>
        <p:nvSpPr>
          <p:cNvPr id="5" name="Cube 4"/>
          <p:cNvSpPr/>
          <p:nvPr/>
        </p:nvSpPr>
        <p:spPr>
          <a:xfrm>
            <a:off x="1115616" y="2492896"/>
            <a:ext cx="281473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Application Software</a:t>
            </a:r>
            <a:endParaRPr lang="en-US" dirty="0"/>
          </a:p>
        </p:txBody>
      </p:sp>
      <p:sp>
        <p:nvSpPr>
          <p:cNvPr id="7" name="Rounded Rectangle 6"/>
          <p:cNvSpPr/>
          <p:nvPr/>
        </p:nvSpPr>
        <p:spPr>
          <a:xfrm>
            <a:off x="1539343" y="1324248"/>
            <a:ext cx="1512168"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End User</a:t>
            </a:r>
            <a:endParaRPr lang="en-US" dirty="0"/>
          </a:p>
        </p:txBody>
      </p:sp>
      <p:sp>
        <p:nvSpPr>
          <p:cNvPr id="8" name="Rounded Rectangle 7"/>
          <p:cNvSpPr/>
          <p:nvPr/>
        </p:nvSpPr>
        <p:spPr>
          <a:xfrm>
            <a:off x="3267405"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04248"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cxnSp>
        <p:nvCxnSpPr>
          <p:cNvPr id="11" name="Straight Arrow Connector 10"/>
          <p:cNvCxnSpPr>
            <a:cxnSpLocks/>
            <a:endCxn id="7" idx="2"/>
          </p:cNvCxnSpPr>
          <p:nvPr/>
        </p:nvCxnSpPr>
        <p:spPr>
          <a:xfrm flipH="1" flipV="1">
            <a:off x="2295427" y="1972320"/>
            <a:ext cx="10162" cy="52057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895046" y="1917818"/>
            <a:ext cx="586917" cy="143917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21" name="Rectangle 2"/>
          <p:cNvSpPr txBox="1">
            <a:spLocks noChangeArrowheads="1"/>
          </p:cNvSpPr>
          <p:nvPr/>
        </p:nvSpPr>
        <p:spPr>
          <a:xfrm>
            <a:off x="457200" y="476672"/>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altLang="en-US" dirty="0"/>
              <a:t>1. Layered Architecture</a:t>
            </a:r>
          </a:p>
        </p:txBody>
      </p:sp>
      <p:sp>
        <p:nvSpPr>
          <p:cNvPr id="23" name="Up-Down Arrow 22"/>
          <p:cNvSpPr/>
          <p:nvPr/>
        </p:nvSpPr>
        <p:spPr>
          <a:xfrm>
            <a:off x="323528" y="2492896"/>
            <a:ext cx="576064" cy="31683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Interface</a:t>
            </a:r>
            <a:endParaRPr lang="en-US" dirty="0"/>
          </a:p>
        </p:txBody>
      </p:sp>
      <p:cxnSp>
        <p:nvCxnSpPr>
          <p:cNvPr id="24" name="Straight Arrow Connector 23"/>
          <p:cNvCxnSpPr>
            <a:cxnSpLocks/>
          </p:cNvCxnSpPr>
          <p:nvPr/>
        </p:nvCxnSpPr>
        <p:spPr>
          <a:xfrm flipH="1">
            <a:off x="3595237" y="1988840"/>
            <a:ext cx="26911" cy="50405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V="1">
            <a:off x="4351320" y="1972320"/>
            <a:ext cx="1" cy="141241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32" name="Rounded Rectangle 8"/>
          <p:cNvSpPr/>
          <p:nvPr/>
        </p:nvSpPr>
        <p:spPr>
          <a:xfrm>
            <a:off x="5035826" y="1287252"/>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cxnSp>
        <p:nvCxnSpPr>
          <p:cNvPr id="35" name="Straight Arrow Connector 34"/>
          <p:cNvCxnSpPr>
            <a:cxnSpLocks/>
          </p:cNvCxnSpPr>
          <p:nvPr/>
        </p:nvCxnSpPr>
        <p:spPr>
          <a:xfrm>
            <a:off x="6036085" y="1917818"/>
            <a:ext cx="8634" cy="2303270"/>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7803049" y="1988840"/>
            <a:ext cx="0" cy="307982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rot="5400000">
            <a:off x="5716598" y="2759441"/>
            <a:ext cx="2592288" cy="907071"/>
          </a:xfrm>
          <a:prstGeom prst="bentConnector2">
            <a:avLst/>
          </a:prstGeom>
          <a:ln w="50800">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83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409" y="164136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2. Modular vs Monolithic Design</a:t>
            </a:r>
          </a:p>
        </p:txBody>
      </p:sp>
      <p:sp>
        <p:nvSpPr>
          <p:cNvPr id="5" name="Rectangle 4"/>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err="1"/>
              <a:t>MicroKernel</a:t>
            </a:r>
            <a:br>
              <a:rPr lang="en-CA" dirty="0"/>
            </a:br>
            <a:br>
              <a:rPr lang="en-CA" dirty="0"/>
            </a:br>
            <a:br>
              <a:rPr lang="en-CA" dirty="0"/>
            </a:br>
            <a:r>
              <a:rPr lang="en-CA" dirty="0"/>
              <a:t>~50 million lines of source code</a:t>
            </a:r>
            <a:endParaRPr lang="en-US" dirty="0"/>
          </a:p>
        </p:txBody>
      </p:sp>
      <p:grpSp>
        <p:nvGrpSpPr>
          <p:cNvPr id="3" name="Group 2"/>
          <p:cNvGrpSpPr/>
          <p:nvPr/>
        </p:nvGrpSpPr>
        <p:grpSpPr>
          <a:xfrm>
            <a:off x="913204" y="3209544"/>
            <a:ext cx="3166872" cy="3256776"/>
            <a:chOff x="914400" y="2564904"/>
            <a:chExt cx="3166872" cy="3256776"/>
          </a:xfrm>
        </p:grpSpPr>
        <p:sp>
          <p:nvSpPr>
            <p:cNvPr id="6" name="Rounded Rectangle 5"/>
            <p:cNvSpPr/>
            <p:nvPr/>
          </p:nvSpPr>
          <p:spPr>
            <a:xfrm>
              <a:off x="914400" y="2564904"/>
              <a:ext cx="1905000" cy="72998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p>
          </p:txBody>
        </p:sp>
        <p:sp>
          <p:nvSpPr>
            <p:cNvPr id="7" name="Rounded Rectangle 6"/>
            <p:cNvSpPr/>
            <p:nvPr/>
          </p:nvSpPr>
          <p:spPr>
            <a:xfrm>
              <a:off x="1565148" y="41148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Management</a:t>
              </a:r>
            </a:p>
          </p:txBody>
        </p:sp>
        <p:sp>
          <p:nvSpPr>
            <p:cNvPr id="8" name="Rounded Rectangle 7"/>
            <p:cNvSpPr/>
            <p:nvPr/>
          </p:nvSpPr>
          <p:spPr>
            <a:xfrm>
              <a:off x="1562100" y="3438144"/>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Management</a:t>
              </a:r>
            </a:p>
          </p:txBody>
        </p:sp>
        <p:sp>
          <p:nvSpPr>
            <p:cNvPr id="9" name="Rounded Rectangle 8"/>
            <p:cNvSpPr/>
            <p:nvPr/>
          </p:nvSpPr>
          <p:spPr>
            <a:xfrm>
              <a:off x="1566672" y="47244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Interface (Shell)</a:t>
              </a:r>
            </a:p>
          </p:txBody>
        </p:sp>
        <p:sp>
          <p:nvSpPr>
            <p:cNvPr id="10" name="Rounded Rectangle 9"/>
            <p:cNvSpPr/>
            <p:nvPr/>
          </p:nvSpPr>
          <p:spPr>
            <a:xfrm>
              <a:off x="1566672" y="536448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Management</a:t>
              </a:r>
            </a:p>
          </p:txBody>
        </p:sp>
        <p:cxnSp>
          <p:nvCxnSpPr>
            <p:cNvPr id="14" name="Straight Connector 13"/>
            <p:cNvCxnSpPr/>
            <p:nvPr/>
          </p:nvCxnSpPr>
          <p:spPr>
            <a:xfrm flipH="1">
              <a:off x="1104900" y="3294888"/>
              <a:ext cx="38100" cy="22981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1"/>
            </p:cNvCxnSpPr>
            <p:nvPr/>
          </p:nvCxnSpPr>
          <p:spPr>
            <a:xfrm>
              <a:off x="1123950" y="3666744"/>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9759" y="4386072"/>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97280" y="4953000"/>
              <a:ext cx="460629" cy="213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064895" y="5562600"/>
              <a:ext cx="539496" cy="3048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br>
              <a:rPr lang="en-US" dirty="0"/>
            </a:br>
            <a:br>
              <a:rPr lang="en-US" dirty="0"/>
            </a:br>
            <a:br>
              <a:rPr lang="en-US" dirty="0"/>
            </a:br>
            <a:br>
              <a:rPr lang="en-US" dirty="0"/>
            </a:br>
            <a:r>
              <a:rPr lang="en-US" dirty="0"/>
              <a:t>version 4.15</a:t>
            </a:r>
            <a:br>
              <a:rPr lang="en-US" dirty="0"/>
            </a:br>
            <a:r>
              <a:rPr lang="en-CA" dirty="0"/>
              <a:t>23.3 million lines of source code</a:t>
            </a:r>
            <a:endParaRPr lang="en-US" dirty="0"/>
          </a:p>
        </p:txBody>
      </p:sp>
      <p:sp>
        <p:nvSpPr>
          <p:cNvPr id="27" name="Rounded Rectangle 26"/>
          <p:cNvSpPr/>
          <p:nvPr/>
        </p:nvSpPr>
        <p:spPr>
          <a:xfrm>
            <a:off x="5580112" y="3368040"/>
            <a:ext cx="2721864" cy="30784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br>
              <a:rPr lang="en-US" dirty="0"/>
            </a:br>
            <a:br>
              <a:rPr lang="en-US" dirty="0"/>
            </a:br>
            <a:r>
              <a:rPr lang="en-US" dirty="0"/>
              <a:t>Task Management</a:t>
            </a:r>
            <a:br>
              <a:rPr lang="en-US" dirty="0"/>
            </a:br>
            <a:r>
              <a:rPr lang="en-US" dirty="0"/>
              <a:t>File Management</a:t>
            </a:r>
            <a:br>
              <a:rPr lang="en-US" dirty="0"/>
            </a:br>
            <a:r>
              <a:rPr lang="en-US" dirty="0"/>
              <a:t>GUI Interface</a:t>
            </a:r>
            <a:br>
              <a:rPr lang="en-US" dirty="0"/>
            </a:br>
            <a:r>
              <a:rPr lang="en-US" dirty="0"/>
              <a:t>Device Management</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6121" y="1916832"/>
            <a:ext cx="1373398" cy="75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3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Modular vs Monolithic Design</a:t>
            </a:r>
            <a:endParaRPr lang="en-US" dirty="0"/>
          </a:p>
        </p:txBody>
      </p:sp>
      <p:sp>
        <p:nvSpPr>
          <p:cNvPr id="4" name="Rectangle 3"/>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a:t>Micro Kernel</a:t>
            </a:r>
            <a:endParaRPr lang="en-US" dirty="0"/>
          </a:p>
        </p:txBody>
      </p:sp>
      <p:sp>
        <p:nvSpPr>
          <p:cNvPr id="5" name="Rectangle 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0624" y="2169699"/>
            <a:ext cx="1084391" cy="59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1950" y="187119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465512"/>
              </p:ext>
            </p:extLst>
          </p:nvPr>
        </p:nvGraphicFramePr>
        <p:xfrm>
          <a:off x="992882" y="2766367"/>
          <a:ext cx="2891036" cy="13716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267508">
                <a:tc>
                  <a:txBody>
                    <a:bodyPr/>
                    <a:lstStyle/>
                    <a:p>
                      <a:r>
                        <a:rPr lang="en-CA" dirty="0"/>
                        <a:t>Advantages</a:t>
                      </a:r>
                      <a:endParaRPr lang="en-US" dirty="0"/>
                    </a:p>
                  </a:txBody>
                  <a:tcPr/>
                </a:tc>
                <a:extLst>
                  <a:ext uri="{0D108BD9-81ED-4DB2-BD59-A6C34878D82A}">
                    <a16:rowId xmlns:a16="http://schemas.microsoft.com/office/drawing/2014/main" val="10000"/>
                  </a:ext>
                </a:extLst>
              </a:tr>
              <a:tr h="267508">
                <a:tc>
                  <a:txBody>
                    <a:bodyPr/>
                    <a:lstStyle/>
                    <a:p>
                      <a:r>
                        <a:rPr lang="en-CA" dirty="0"/>
                        <a:t>More</a:t>
                      </a:r>
                      <a:r>
                        <a:rPr lang="en-CA" baseline="0" dirty="0"/>
                        <a:t> reliable</a:t>
                      </a:r>
                      <a:endParaRPr lang="en-US" dirty="0"/>
                    </a:p>
                  </a:txBody>
                  <a:tcPr/>
                </a:tc>
                <a:extLst>
                  <a:ext uri="{0D108BD9-81ED-4DB2-BD59-A6C34878D82A}">
                    <a16:rowId xmlns:a16="http://schemas.microsoft.com/office/drawing/2014/main" val="10001"/>
                  </a:ext>
                </a:extLst>
              </a:tr>
              <a:tr h="267508">
                <a:tc>
                  <a:txBody>
                    <a:bodyPr/>
                    <a:lstStyle/>
                    <a:p>
                      <a:r>
                        <a:rPr lang="en-CA" dirty="0"/>
                        <a:t>Easy update, patch,</a:t>
                      </a:r>
                      <a:r>
                        <a:rPr lang="en-CA" baseline="0" dirty="0"/>
                        <a:t> extend</a:t>
                      </a:r>
                      <a:endParaRPr lang="en-US"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2856767"/>
              </p:ext>
            </p:extLst>
          </p:nvPr>
        </p:nvGraphicFramePr>
        <p:xfrm>
          <a:off x="5364088" y="2884017"/>
          <a:ext cx="2891036" cy="13817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Advantages</a:t>
                      </a:r>
                      <a:endParaRPr lang="en-US" dirty="0"/>
                    </a:p>
                  </a:txBody>
                  <a:tcPr/>
                </a:tc>
                <a:extLst>
                  <a:ext uri="{0D108BD9-81ED-4DB2-BD59-A6C34878D82A}">
                    <a16:rowId xmlns:a16="http://schemas.microsoft.com/office/drawing/2014/main" val="10000"/>
                  </a:ext>
                </a:extLst>
              </a:tr>
              <a:tr h="370840">
                <a:tc>
                  <a:txBody>
                    <a:bodyPr/>
                    <a:lstStyle/>
                    <a:p>
                      <a:r>
                        <a:rPr lang="en-CA" dirty="0"/>
                        <a:t>Runs faster</a:t>
                      </a:r>
                      <a:endParaRPr lang="en-US" dirty="0"/>
                    </a:p>
                  </a:txBody>
                  <a:tcPr/>
                </a:tc>
                <a:extLst>
                  <a:ext uri="{0D108BD9-81ED-4DB2-BD59-A6C34878D82A}">
                    <a16:rowId xmlns:a16="http://schemas.microsoft.com/office/drawing/2014/main" val="10001"/>
                  </a:ext>
                </a:extLst>
              </a:tr>
              <a:tr h="370840">
                <a:tc>
                  <a:txBody>
                    <a:bodyPr/>
                    <a:lstStyle/>
                    <a:p>
                      <a:r>
                        <a:rPr lang="en-CA" dirty="0"/>
                        <a:t>Fewer bugs\security issues</a:t>
                      </a:r>
                      <a:endParaRPr lang="en-US"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15729309"/>
              </p:ext>
            </p:extLst>
          </p:nvPr>
        </p:nvGraphicFramePr>
        <p:xfrm>
          <a:off x="992882" y="4509120"/>
          <a:ext cx="2891036" cy="17373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0">
                <a:tc>
                  <a:txBody>
                    <a:bodyPr/>
                    <a:lstStyle/>
                    <a:p>
                      <a:r>
                        <a:rPr lang="en-CA" dirty="0"/>
                        <a:t>Disadvantages</a:t>
                      </a:r>
                      <a:endParaRPr lang="en-US" dirty="0"/>
                    </a:p>
                  </a:txBody>
                  <a:tcPr/>
                </a:tc>
                <a:extLst>
                  <a:ext uri="{0D108BD9-81ED-4DB2-BD59-A6C34878D82A}">
                    <a16:rowId xmlns:a16="http://schemas.microsoft.com/office/drawing/2014/main" val="10000"/>
                  </a:ext>
                </a:extLst>
              </a:tr>
              <a:tr h="322835">
                <a:tc>
                  <a:txBody>
                    <a:bodyPr/>
                    <a:lstStyle/>
                    <a:p>
                      <a:r>
                        <a:rPr lang="en-CA" dirty="0"/>
                        <a:t>Slower</a:t>
                      </a:r>
                      <a:r>
                        <a:rPr lang="en-CA" baseline="0" dirty="0"/>
                        <a:t> performance</a:t>
                      </a:r>
                      <a:endParaRPr lang="en-US" dirty="0"/>
                    </a:p>
                  </a:txBody>
                  <a:tcPr/>
                </a:tc>
                <a:extLst>
                  <a:ext uri="{0D108BD9-81ED-4DB2-BD59-A6C34878D82A}">
                    <a16:rowId xmlns:a16="http://schemas.microsoft.com/office/drawing/2014/main" val="10001"/>
                  </a:ext>
                </a:extLst>
              </a:tr>
              <a:tr h="322835">
                <a:tc>
                  <a:txBody>
                    <a:bodyPr/>
                    <a:lstStyle/>
                    <a:p>
                      <a:r>
                        <a:rPr lang="en-CA" dirty="0"/>
                        <a:t>Larger</a:t>
                      </a:r>
                      <a:r>
                        <a:rPr lang="en-CA" baseline="0" dirty="0"/>
                        <a:t> source code</a:t>
                      </a:r>
                      <a:endParaRPr lang="en-US" dirty="0"/>
                    </a:p>
                  </a:txBody>
                  <a:tcPr/>
                </a:tc>
                <a:extLst>
                  <a:ext uri="{0D108BD9-81ED-4DB2-BD59-A6C34878D82A}">
                    <a16:rowId xmlns:a16="http://schemas.microsoft.com/office/drawing/2014/main" val="10002"/>
                  </a:ext>
                </a:extLst>
              </a:tr>
              <a:tr h="322835">
                <a:tc>
                  <a:txBody>
                    <a:bodyPr/>
                    <a:lstStyle/>
                    <a:p>
                      <a:r>
                        <a:rPr lang="en-CA" dirty="0"/>
                        <a:t>Task</a:t>
                      </a:r>
                      <a:r>
                        <a:rPr lang="en-CA" baseline="0" dirty="0"/>
                        <a:t> Management complex</a:t>
                      </a:r>
                      <a:endParaRPr lang="en-US" dirty="0"/>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8918916"/>
              </p:ext>
            </p:extLst>
          </p:nvPr>
        </p:nvGraphicFramePr>
        <p:xfrm>
          <a:off x="5436096" y="4581128"/>
          <a:ext cx="2891036" cy="16510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Disadvantages</a:t>
                      </a:r>
                      <a:endParaRPr lang="en-US" dirty="0"/>
                    </a:p>
                  </a:txBody>
                  <a:tcPr/>
                </a:tc>
                <a:extLst>
                  <a:ext uri="{0D108BD9-81ED-4DB2-BD59-A6C34878D82A}">
                    <a16:rowId xmlns:a16="http://schemas.microsoft.com/office/drawing/2014/main" val="10000"/>
                  </a:ext>
                </a:extLst>
              </a:tr>
              <a:tr h="370840">
                <a:tc>
                  <a:txBody>
                    <a:bodyPr/>
                    <a:lstStyle/>
                    <a:p>
                      <a:r>
                        <a:rPr lang="en-CA" dirty="0"/>
                        <a:t>Difficult to update, patch, extend</a:t>
                      </a:r>
                      <a:endParaRPr lang="en-US" dirty="0"/>
                    </a:p>
                  </a:txBody>
                  <a:tcPr/>
                </a:tc>
                <a:extLst>
                  <a:ext uri="{0D108BD9-81ED-4DB2-BD59-A6C34878D82A}">
                    <a16:rowId xmlns:a16="http://schemas.microsoft.com/office/drawing/2014/main" val="10001"/>
                  </a:ext>
                </a:extLst>
              </a:tr>
              <a:tr h="370840">
                <a:tc>
                  <a:txBody>
                    <a:bodyPr/>
                    <a:lstStyle/>
                    <a:p>
                      <a:r>
                        <a:rPr lang="en-CA" dirty="0"/>
                        <a:t>Recompiling</a:t>
                      </a:r>
                      <a:r>
                        <a:rPr lang="en-CA" baseline="0" dirty="0"/>
                        <a:t> kernel time consuming</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51801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Memory Protection</a:t>
            </a:r>
          </a:p>
        </p:txBody>
      </p:sp>
      <p:cxnSp>
        <p:nvCxnSpPr>
          <p:cNvPr id="5" name="Straight Connector 4"/>
          <p:cNvCxnSpPr/>
          <p:nvPr/>
        </p:nvCxnSpPr>
        <p:spPr>
          <a:xfrm>
            <a:off x="663102" y="4572000"/>
            <a:ext cx="8001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39752" y="4800600"/>
            <a:ext cx="6114492"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en-US" dirty="0"/>
              <a:t>Executive                    Services</a:t>
            </a:r>
          </a:p>
        </p:txBody>
      </p:sp>
      <p:sp>
        <p:nvSpPr>
          <p:cNvPr id="3" name="Rectangle 2"/>
          <p:cNvSpPr/>
          <p:nvPr/>
        </p:nvSpPr>
        <p:spPr>
          <a:xfrm>
            <a:off x="1835696" y="1556792"/>
            <a:ext cx="6633788" cy="225320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User Mode</a:t>
            </a:r>
          </a:p>
        </p:txBody>
      </p:sp>
      <p:sp>
        <p:nvSpPr>
          <p:cNvPr id="12" name="Rounded Rectangle 11"/>
          <p:cNvSpPr/>
          <p:nvPr/>
        </p:nvSpPr>
        <p:spPr>
          <a:xfrm>
            <a:off x="3590490" y="2867130"/>
            <a:ext cx="3124200" cy="656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Service</a:t>
            </a:r>
          </a:p>
        </p:txBody>
      </p:sp>
      <p:sp>
        <p:nvSpPr>
          <p:cNvPr id="16" name="Rectangle 15"/>
          <p:cNvSpPr/>
          <p:nvPr/>
        </p:nvSpPr>
        <p:spPr>
          <a:xfrm>
            <a:off x="1835696" y="3918594"/>
            <a:ext cx="6618548"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API</a:t>
            </a:r>
          </a:p>
        </p:txBody>
      </p:sp>
      <p:sp>
        <p:nvSpPr>
          <p:cNvPr id="7" name="Rounded Rectangle 6"/>
          <p:cNvSpPr/>
          <p:nvPr/>
        </p:nvSpPr>
        <p:spPr>
          <a:xfrm>
            <a:off x="3476190" y="2006963"/>
            <a:ext cx="3352800" cy="6661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3" name="Rectangle 12"/>
          <p:cNvSpPr/>
          <p:nvPr/>
        </p:nvSpPr>
        <p:spPr>
          <a:xfrm>
            <a:off x="837746" y="6367272"/>
            <a:ext cx="7772400"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14" name="Curved Right Arrow 13"/>
          <p:cNvSpPr/>
          <p:nvPr/>
        </p:nvSpPr>
        <p:spPr>
          <a:xfrm>
            <a:off x="2011680" y="1905000"/>
            <a:ext cx="1097280" cy="16190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15" name="Curved Up Arrow 14"/>
          <p:cNvSpPr/>
          <p:nvPr/>
        </p:nvSpPr>
        <p:spPr>
          <a:xfrm rot="16200000">
            <a:off x="6948540" y="2105317"/>
            <a:ext cx="1676400" cy="10902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Reply</a:t>
            </a:r>
          </a:p>
        </p:txBody>
      </p:sp>
      <p:sp>
        <p:nvSpPr>
          <p:cNvPr id="17" name="Left-Right Arrow 16"/>
          <p:cNvSpPr/>
          <p:nvPr/>
        </p:nvSpPr>
        <p:spPr>
          <a:xfrm rot="16200000">
            <a:off x="4672119" y="3846696"/>
            <a:ext cx="1051731" cy="442335"/>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Right Arrow 17"/>
          <p:cNvSpPr/>
          <p:nvPr/>
        </p:nvSpPr>
        <p:spPr>
          <a:xfrm rot="16200000">
            <a:off x="4306766" y="5276613"/>
            <a:ext cx="1795271" cy="429502"/>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Callout 18"/>
          <p:cNvSpPr/>
          <p:nvPr/>
        </p:nvSpPr>
        <p:spPr>
          <a:xfrm>
            <a:off x="5527718" y="3918594"/>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Call</a:t>
            </a:r>
          </a:p>
        </p:txBody>
      </p:sp>
      <p:sp>
        <p:nvSpPr>
          <p:cNvPr id="20" name="Left Arrow Callout 19"/>
          <p:cNvSpPr/>
          <p:nvPr/>
        </p:nvSpPr>
        <p:spPr>
          <a:xfrm>
            <a:off x="5527718" y="5864352"/>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Call</a:t>
            </a:r>
          </a:p>
        </p:txBody>
      </p:sp>
      <p:sp>
        <p:nvSpPr>
          <p:cNvPr id="4" name="TextBox 3"/>
          <p:cNvSpPr txBox="1"/>
          <p:nvPr/>
        </p:nvSpPr>
        <p:spPr>
          <a:xfrm>
            <a:off x="179512" y="3918594"/>
            <a:ext cx="1368152" cy="369332"/>
          </a:xfrm>
          <a:prstGeom prst="rect">
            <a:avLst/>
          </a:prstGeom>
          <a:noFill/>
        </p:spPr>
        <p:txBody>
          <a:bodyPr wrap="square" rtlCol="0">
            <a:spAutoFit/>
          </a:bodyPr>
          <a:lstStyle/>
          <a:p>
            <a:r>
              <a:rPr lang="en-CA" dirty="0"/>
              <a:t>User Mode</a:t>
            </a:r>
            <a:endParaRPr lang="en-US" dirty="0"/>
          </a:p>
        </p:txBody>
      </p:sp>
      <p:sp>
        <p:nvSpPr>
          <p:cNvPr id="21" name="TextBox 20"/>
          <p:cNvSpPr txBox="1"/>
          <p:nvPr/>
        </p:nvSpPr>
        <p:spPr>
          <a:xfrm>
            <a:off x="179512" y="4797706"/>
            <a:ext cx="1679768" cy="369332"/>
          </a:xfrm>
          <a:prstGeom prst="rect">
            <a:avLst/>
          </a:prstGeom>
          <a:noFill/>
        </p:spPr>
        <p:txBody>
          <a:bodyPr wrap="square" rtlCol="0">
            <a:spAutoFit/>
          </a:bodyPr>
          <a:lstStyle/>
          <a:p>
            <a:r>
              <a:rPr lang="en-CA" dirty="0"/>
              <a:t>Kernel Mode</a:t>
            </a:r>
            <a:endParaRPr lang="en-US" dirty="0"/>
          </a:p>
        </p:txBody>
      </p:sp>
    </p:spTree>
    <p:extLst>
      <p:ext uri="{BB962C8B-B14F-4D97-AF65-F5344CB8AC3E}">
        <p14:creationId xmlns:p14="http://schemas.microsoft.com/office/powerpoint/2010/main" val="4284658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Multi-tasking &amp; Multi-processing</a:t>
            </a:r>
          </a:p>
        </p:txBody>
      </p:sp>
      <p:sp>
        <p:nvSpPr>
          <p:cNvPr id="3" name="Content Placeholder 2"/>
          <p:cNvSpPr>
            <a:spLocks noGrp="1"/>
          </p:cNvSpPr>
          <p:nvPr>
            <p:ph sz="quarter" idx="1"/>
          </p:nvPr>
        </p:nvSpPr>
        <p:spPr>
          <a:xfrm>
            <a:off x="457200" y="1600200"/>
            <a:ext cx="8507288" cy="4876800"/>
          </a:xfrm>
        </p:spPr>
        <p:txBody>
          <a:bodyPr>
            <a:normAutofit/>
          </a:bodyPr>
          <a:lstStyle/>
          <a:p>
            <a:pPr marL="0" indent="0">
              <a:buNone/>
            </a:pPr>
            <a:r>
              <a:rPr lang="en-US" dirty="0"/>
              <a:t>Operating System </a:t>
            </a:r>
            <a:r>
              <a:rPr lang="en-US" i="1" dirty="0"/>
              <a:t>appears </a:t>
            </a:r>
            <a:br>
              <a:rPr lang="en-US" i="1" dirty="0"/>
            </a:br>
            <a:r>
              <a:rPr lang="en-US" dirty="0"/>
              <a:t>to run multiple processes </a:t>
            </a:r>
            <a:br>
              <a:rPr lang="en-US" dirty="0"/>
            </a:br>
            <a:r>
              <a:rPr lang="en-US" dirty="0"/>
              <a:t>at the same time.</a:t>
            </a:r>
          </a:p>
          <a:p>
            <a:pPr marL="0" indent="0">
              <a:buNone/>
            </a:pPr>
            <a:r>
              <a:rPr lang="en-US" dirty="0"/>
              <a:t>Why multi-tasking? </a:t>
            </a:r>
          </a:p>
          <a:p>
            <a:r>
              <a:rPr lang="en-US" dirty="0"/>
              <a:t>CPU is usually waiting </a:t>
            </a:r>
            <a:br>
              <a:rPr lang="en-US" dirty="0"/>
            </a:br>
            <a:r>
              <a:rPr lang="en-US" dirty="0"/>
              <a:t>on </a:t>
            </a:r>
            <a:r>
              <a:rPr lang="en-US" dirty="0" err="1"/>
              <a:t>Input/Output</a:t>
            </a:r>
            <a:r>
              <a:rPr lang="en-US" dirty="0"/>
              <a:t> operations</a:t>
            </a:r>
          </a:p>
          <a:p>
            <a:r>
              <a:rPr lang="en-US" dirty="0"/>
              <a:t>CPU + RAM are fast, I/O is slow</a:t>
            </a:r>
          </a:p>
          <a:p>
            <a:r>
              <a:rPr lang="en-CA" b="1" dirty="0"/>
              <a:t>Multi-processing: </a:t>
            </a:r>
            <a:r>
              <a:rPr lang="en-CA" dirty="0"/>
              <a:t>Separate processes run simultaneously on multiple CPU cores sharing memory and peripherals.</a:t>
            </a:r>
          </a:p>
          <a:p>
            <a:r>
              <a:rPr lang="en-CA" b="1" dirty="0"/>
              <a:t>Parallel processing: </a:t>
            </a:r>
            <a:r>
              <a:rPr lang="en-CA" dirty="0"/>
              <a:t>A single process uses multiple CPUs/cores simultaneously.</a:t>
            </a:r>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20" y="1600200"/>
            <a:ext cx="4053368" cy="221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103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260648"/>
            <a:ext cx="8229600" cy="990600"/>
          </a:xfrm>
        </p:spPr>
        <p:txBody>
          <a:bodyPr/>
          <a:lstStyle/>
          <a:p>
            <a:r>
              <a:rPr lang="en-US" dirty="0"/>
              <a:t>4. Multi-tasking</a:t>
            </a:r>
          </a:p>
        </p:txBody>
      </p:sp>
      <p:cxnSp>
        <p:nvCxnSpPr>
          <p:cNvPr id="4" name="Straight Connector 3"/>
          <p:cNvCxnSpPr/>
          <p:nvPr/>
        </p:nvCxnSpPr>
        <p:spPr>
          <a:xfrm>
            <a:off x="1676400" y="23622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76400" y="37338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51054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2089666"/>
            <a:ext cx="1295400" cy="369332"/>
          </a:xfrm>
          <a:prstGeom prst="rect">
            <a:avLst/>
          </a:prstGeom>
          <a:noFill/>
        </p:spPr>
        <p:txBody>
          <a:bodyPr wrap="square" rtlCol="0">
            <a:spAutoFit/>
          </a:bodyPr>
          <a:lstStyle/>
          <a:p>
            <a:r>
              <a:rPr lang="en-US" dirty="0"/>
              <a:t>Process 1</a:t>
            </a:r>
          </a:p>
        </p:txBody>
      </p:sp>
      <p:sp>
        <p:nvSpPr>
          <p:cNvPr id="8" name="TextBox 7"/>
          <p:cNvSpPr txBox="1"/>
          <p:nvPr/>
        </p:nvSpPr>
        <p:spPr>
          <a:xfrm>
            <a:off x="152400" y="3549134"/>
            <a:ext cx="1295400" cy="369332"/>
          </a:xfrm>
          <a:prstGeom prst="rect">
            <a:avLst/>
          </a:prstGeom>
          <a:noFill/>
        </p:spPr>
        <p:txBody>
          <a:bodyPr wrap="square" rtlCol="0">
            <a:spAutoFit/>
          </a:bodyPr>
          <a:lstStyle/>
          <a:p>
            <a:r>
              <a:rPr lang="en-US" dirty="0"/>
              <a:t>Process  2</a:t>
            </a:r>
          </a:p>
        </p:txBody>
      </p:sp>
      <p:sp>
        <p:nvSpPr>
          <p:cNvPr id="9" name="Rectangle 8"/>
          <p:cNvSpPr/>
          <p:nvPr/>
        </p:nvSpPr>
        <p:spPr>
          <a:xfrm>
            <a:off x="1709651" y="1847340"/>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0" name="Rectangle 9"/>
          <p:cNvSpPr/>
          <p:nvPr/>
        </p:nvSpPr>
        <p:spPr>
          <a:xfrm>
            <a:off x="4804682" y="1840058"/>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1" name="Rectangle 10"/>
          <p:cNvSpPr/>
          <p:nvPr/>
        </p:nvSpPr>
        <p:spPr>
          <a:xfrm>
            <a:off x="2667000" y="1822316"/>
            <a:ext cx="2137682"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a:t>
            </a:r>
          </a:p>
        </p:txBody>
      </p:sp>
      <p:sp>
        <p:nvSpPr>
          <p:cNvPr id="12" name="Rectangle 11"/>
          <p:cNvSpPr/>
          <p:nvPr/>
        </p:nvSpPr>
        <p:spPr>
          <a:xfrm>
            <a:off x="5795282" y="1825805"/>
            <a:ext cx="17145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CPU wait</a:t>
            </a:r>
          </a:p>
        </p:txBody>
      </p:sp>
      <p:sp>
        <p:nvSpPr>
          <p:cNvPr id="13" name="Rectangle 12"/>
          <p:cNvSpPr/>
          <p:nvPr/>
        </p:nvSpPr>
        <p:spPr>
          <a:xfrm>
            <a:off x="1475935" y="3164824"/>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 Wait</a:t>
            </a:r>
          </a:p>
        </p:txBody>
      </p:sp>
      <p:sp>
        <p:nvSpPr>
          <p:cNvPr id="14" name="Rectangle 13"/>
          <p:cNvSpPr/>
          <p:nvPr/>
        </p:nvSpPr>
        <p:spPr>
          <a:xfrm>
            <a:off x="2697979" y="3156386"/>
            <a:ext cx="99060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5" name="Rectangle 14"/>
          <p:cNvSpPr/>
          <p:nvPr/>
        </p:nvSpPr>
        <p:spPr>
          <a:xfrm>
            <a:off x="7509781" y="2622847"/>
            <a:ext cx="990601" cy="922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slice expired</a:t>
            </a:r>
          </a:p>
        </p:txBody>
      </p:sp>
      <p:sp>
        <p:nvSpPr>
          <p:cNvPr id="16" name="Rectangle 15"/>
          <p:cNvSpPr/>
          <p:nvPr/>
        </p:nvSpPr>
        <p:spPr>
          <a:xfrm>
            <a:off x="5798001" y="3174551"/>
            <a:ext cx="171178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7" name="TextBox 16"/>
          <p:cNvSpPr txBox="1"/>
          <p:nvPr/>
        </p:nvSpPr>
        <p:spPr>
          <a:xfrm>
            <a:off x="476250" y="4736068"/>
            <a:ext cx="783382" cy="369332"/>
          </a:xfrm>
          <a:prstGeom prst="rect">
            <a:avLst/>
          </a:prstGeom>
          <a:noFill/>
        </p:spPr>
        <p:txBody>
          <a:bodyPr wrap="square" rtlCol="0">
            <a:spAutoFit/>
          </a:bodyPr>
          <a:lstStyle/>
          <a:p>
            <a:r>
              <a:rPr lang="en-US" dirty="0"/>
              <a:t>CPU</a:t>
            </a:r>
          </a:p>
        </p:txBody>
      </p:sp>
      <p:sp>
        <p:nvSpPr>
          <p:cNvPr id="18" name="Rectangle 17"/>
          <p:cNvSpPr/>
          <p:nvPr/>
        </p:nvSpPr>
        <p:spPr>
          <a:xfrm>
            <a:off x="1702585" y="4556126"/>
            <a:ext cx="990600" cy="36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9" name="Rectangle 18"/>
          <p:cNvSpPr/>
          <p:nvPr/>
        </p:nvSpPr>
        <p:spPr>
          <a:xfrm>
            <a:off x="2695135" y="4555326"/>
            <a:ext cx="990600" cy="3693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0" name="Rectangle 19"/>
          <p:cNvSpPr/>
          <p:nvPr/>
        </p:nvSpPr>
        <p:spPr>
          <a:xfrm>
            <a:off x="3657600" y="4519297"/>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a:t>
            </a:r>
          </a:p>
        </p:txBody>
      </p:sp>
      <p:sp>
        <p:nvSpPr>
          <p:cNvPr id="21" name="Rectangle 20"/>
          <p:cNvSpPr/>
          <p:nvPr/>
        </p:nvSpPr>
        <p:spPr>
          <a:xfrm>
            <a:off x="4804682"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2" name="Rectangle 21"/>
          <p:cNvSpPr/>
          <p:nvPr/>
        </p:nvSpPr>
        <p:spPr>
          <a:xfrm>
            <a:off x="5800039" y="4559508"/>
            <a:ext cx="1709741" cy="3771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6" name="Rectangle 25"/>
          <p:cNvSpPr/>
          <p:nvPr/>
        </p:nvSpPr>
        <p:spPr>
          <a:xfrm>
            <a:off x="3586806" y="3151522"/>
            <a:ext cx="2281338"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wait....CPU wait</a:t>
            </a:r>
          </a:p>
        </p:txBody>
      </p:sp>
      <p:sp>
        <p:nvSpPr>
          <p:cNvPr id="28" name="Rectangle 27"/>
          <p:cNvSpPr/>
          <p:nvPr/>
        </p:nvSpPr>
        <p:spPr>
          <a:xfrm>
            <a:off x="7509782" y="1824919"/>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9" name="Rectangle 28"/>
          <p:cNvSpPr/>
          <p:nvPr/>
        </p:nvSpPr>
        <p:spPr>
          <a:xfrm>
            <a:off x="7509781"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Tree>
    <p:extLst>
      <p:ext uri="{BB962C8B-B14F-4D97-AF65-F5344CB8AC3E}">
        <p14:creationId xmlns:p14="http://schemas.microsoft.com/office/powerpoint/2010/main" val="49365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Virtual Memory</a:t>
            </a:r>
          </a:p>
        </p:txBody>
      </p:sp>
      <p:pic>
        <p:nvPicPr>
          <p:cNvPr id="2050" name="Picture 2" descr="http://files.differencebetween.com/wp-content/uploads/2015/01/Virtual-Memory_Cache-Memory-vs-Virtual-Mem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085" y="1507958"/>
            <a:ext cx="2886075" cy="4562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C7A0AD-B88A-40B7-844D-E364F650C23F}"/>
              </a:ext>
            </a:extLst>
          </p:cNvPr>
          <p:cNvSpPr txBox="1"/>
          <p:nvPr/>
        </p:nvSpPr>
        <p:spPr>
          <a:xfrm>
            <a:off x="592860" y="1524510"/>
            <a:ext cx="2533225" cy="4478149"/>
          </a:xfrm>
          <a:prstGeom prst="rect">
            <a:avLst/>
          </a:prstGeom>
          <a:noFill/>
        </p:spPr>
        <p:txBody>
          <a:bodyPr wrap="square" rtlCol="0">
            <a:spAutoFit/>
          </a:bodyPr>
          <a:lstStyle/>
          <a:p>
            <a:pPr>
              <a:spcAft>
                <a:spcPts val="600"/>
              </a:spcAft>
            </a:pPr>
            <a:r>
              <a:rPr lang="en-CA" dirty="0"/>
              <a:t>A 32 bit process uses up to 2GB of RAM.</a:t>
            </a:r>
          </a:p>
          <a:p>
            <a:pPr>
              <a:spcAft>
                <a:spcPts val="600"/>
              </a:spcAft>
            </a:pPr>
            <a:r>
              <a:rPr lang="en-US" dirty="0"/>
              <a:t>M</a:t>
            </a:r>
            <a:r>
              <a:rPr lang="en-CA" dirty="0"/>
              <a:t>any processes can be run even though they exceed physical memory.</a:t>
            </a:r>
          </a:p>
          <a:p>
            <a:pPr>
              <a:spcAft>
                <a:spcPts val="600"/>
              </a:spcAft>
            </a:pPr>
            <a:r>
              <a:rPr lang="en-CA" dirty="0"/>
              <a:t>Memory management swaps between limited physical RAM and ~unlimited~ virtual memory on a drive.</a:t>
            </a:r>
            <a:r>
              <a:rPr lang="en-US" dirty="0"/>
              <a:t> </a:t>
            </a:r>
          </a:p>
          <a:p>
            <a:pPr>
              <a:spcAft>
                <a:spcPts val="600"/>
              </a:spcAft>
            </a:pPr>
            <a:r>
              <a:rPr lang="en-US" dirty="0"/>
              <a:t>M</a:t>
            </a:r>
            <a:r>
              <a:rPr lang="en-CA" dirty="0" err="1"/>
              <a:t>ulti</a:t>
            </a:r>
            <a:r>
              <a:rPr lang="en-CA" dirty="0"/>
              <a:t>-tasking switches between processes and may trigger VM swapping.</a:t>
            </a:r>
          </a:p>
        </p:txBody>
      </p:sp>
      <p:sp>
        <p:nvSpPr>
          <p:cNvPr id="4" name="TextBox 3">
            <a:extLst>
              <a:ext uri="{FF2B5EF4-FFF2-40B4-BE49-F238E27FC236}">
                <a16:creationId xmlns:a16="http://schemas.microsoft.com/office/drawing/2014/main" id="{4A5619F6-3EAC-4D24-A340-A7B1214A51F8}"/>
              </a:ext>
            </a:extLst>
          </p:cNvPr>
          <p:cNvSpPr txBox="1"/>
          <p:nvPr/>
        </p:nvSpPr>
        <p:spPr>
          <a:xfrm>
            <a:off x="6113588" y="1507958"/>
            <a:ext cx="2474518" cy="4247317"/>
          </a:xfrm>
          <a:prstGeom prst="rect">
            <a:avLst/>
          </a:prstGeom>
          <a:noFill/>
        </p:spPr>
        <p:txBody>
          <a:bodyPr wrap="square" rtlCol="0">
            <a:spAutoFit/>
          </a:bodyPr>
          <a:lstStyle/>
          <a:p>
            <a:r>
              <a:rPr lang="en-US" dirty="0"/>
              <a:t>T</a:t>
            </a:r>
            <a:r>
              <a:rPr lang="en-CA" dirty="0" err="1"/>
              <a:t>hrashing</a:t>
            </a:r>
            <a:r>
              <a:rPr lang="en-CA" dirty="0"/>
              <a:t>: </a:t>
            </a:r>
            <a:br>
              <a:rPr lang="en-CA" dirty="0"/>
            </a:br>
            <a:r>
              <a:rPr lang="en-CA" dirty="0"/>
              <a:t>The system spends more time swapping processes than running them.</a:t>
            </a:r>
          </a:p>
          <a:p>
            <a:endParaRPr lang="en-CA" dirty="0"/>
          </a:p>
          <a:p>
            <a:r>
              <a:rPr lang="en-CA" dirty="0"/>
              <a:t>It occurs when a computer's virtual memory subsystem is in a constant state of over commitment with a high degree of process switching (multi-tasking).</a:t>
            </a:r>
            <a:endParaRPr lang="en-US" dirty="0"/>
          </a:p>
          <a:p>
            <a:endParaRPr lang="en-CA" dirty="0"/>
          </a:p>
        </p:txBody>
      </p:sp>
    </p:spTree>
    <p:extLst>
      <p:ext uri="{BB962C8B-B14F-4D97-AF65-F5344CB8AC3E}">
        <p14:creationId xmlns:p14="http://schemas.microsoft.com/office/powerpoint/2010/main" val="52925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s-microsoft.com/en-us/CMSImages/Microsoft-logo_rgb_gray.jpg?version=1BC84E2E-14C4-6323-7909-D43A63EDAA93">
            <a:extLst>
              <a:ext uri="{FF2B5EF4-FFF2-40B4-BE49-F238E27FC236}">
                <a16:creationId xmlns:a16="http://schemas.microsoft.com/office/drawing/2014/main" id="{D70F7770-2307-4DBE-AF46-6B1AF953A9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928" y="1945169"/>
            <a:ext cx="5740624" cy="25733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633" y="3717032"/>
            <a:ext cx="5623482" cy="2952328"/>
          </a:xfrm>
          <a:prstGeom prst="rect">
            <a:avLst/>
          </a:prstGeom>
        </p:spPr>
      </p:pic>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4000DB-6ACD-49F8-A7F0-FED82B3F582C}" type="slidenum">
              <a:rPr lang="en-US" altLang="en-US" sz="1400"/>
              <a:pPr/>
              <a:t>4</a:t>
            </a:fld>
            <a:endParaRPr lang="en-US" altLang="en-US" sz="1400"/>
          </a:p>
        </p:txBody>
      </p:sp>
      <p:sp>
        <p:nvSpPr>
          <p:cNvPr id="4099" name="Rectangle 2"/>
          <p:cNvSpPr>
            <a:spLocks noGrp="1" noChangeArrowheads="1"/>
          </p:cNvSpPr>
          <p:nvPr>
            <p:ph type="title"/>
          </p:nvPr>
        </p:nvSpPr>
        <p:spPr/>
        <p:txBody>
          <a:bodyPr/>
          <a:lstStyle/>
          <a:p>
            <a:r>
              <a:rPr lang="en-US" altLang="en-US" dirty="0"/>
              <a:t>Systems</a:t>
            </a:r>
          </a:p>
        </p:txBody>
      </p:sp>
      <p:sp>
        <p:nvSpPr>
          <p:cNvPr id="4100" name="Rectangle 3"/>
          <p:cNvSpPr>
            <a:spLocks noGrp="1" noChangeArrowheads="1"/>
          </p:cNvSpPr>
          <p:nvPr>
            <p:ph type="body" idx="1"/>
          </p:nvPr>
        </p:nvSpPr>
        <p:spPr>
          <a:xfrm>
            <a:off x="385192" y="1457195"/>
            <a:ext cx="4186808" cy="4876800"/>
          </a:xfrm>
        </p:spPr>
        <p:txBody>
          <a:bodyPr>
            <a:normAutofit/>
          </a:bodyPr>
          <a:lstStyle/>
          <a:p>
            <a:pPr marL="0" indent="0">
              <a:buNone/>
            </a:pPr>
            <a:r>
              <a:rPr lang="en-CA" altLang="en-US" b="1" dirty="0"/>
              <a:t>Operating System (OS)</a:t>
            </a:r>
          </a:p>
          <a:p>
            <a:r>
              <a:rPr lang="en-CA" sz="2000" dirty="0"/>
              <a:t>manages hardware &amp; software resources, provides common services for Application Software.</a:t>
            </a:r>
            <a:endParaRPr lang="en-US" altLang="en-US" sz="2000" b="1" dirty="0"/>
          </a:p>
          <a:p>
            <a:pPr marL="0" indent="0">
              <a:buNone/>
            </a:pPr>
            <a:r>
              <a:rPr lang="en-CA" altLang="en-US" b="1" dirty="0"/>
              <a:t>Application Software</a:t>
            </a:r>
            <a:endParaRPr lang="en-US" altLang="en-US" b="1" dirty="0"/>
          </a:p>
          <a:p>
            <a:r>
              <a:rPr lang="en-US" altLang="en-US" dirty="0"/>
              <a:t>An “app” or program with features and functions to solve a problem.</a:t>
            </a:r>
          </a:p>
          <a:p>
            <a:pPr marL="0" indent="0">
              <a:buNone/>
            </a:pPr>
            <a:r>
              <a:rPr lang="en-US" altLang="en-US" b="1" dirty="0"/>
              <a:t>Platform </a:t>
            </a:r>
            <a:r>
              <a:rPr lang="en-US" altLang="en-US" dirty="0"/>
              <a:t>= hardware + OS</a:t>
            </a:r>
          </a:p>
          <a:p>
            <a:pPr marL="0" indent="0">
              <a:buNone/>
            </a:pPr>
            <a:r>
              <a:rPr lang="en-US" altLang="en-US" b="1" dirty="0"/>
              <a:t>Software Dev</a:t>
            </a:r>
            <a:r>
              <a:rPr lang="en-US" altLang="en-US" dirty="0"/>
              <a:t>: the stack</a:t>
            </a:r>
          </a:p>
          <a:p>
            <a:pPr marL="0" indent="0">
              <a:buNone/>
            </a:pPr>
            <a:r>
              <a:rPr lang="en-US" altLang="en-US" b="1" dirty="0"/>
              <a:t>Hypervisor: </a:t>
            </a:r>
            <a:r>
              <a:rPr lang="en-US" altLang="en-US" dirty="0"/>
              <a:t>virtual </a:t>
            </a:r>
            <a:br>
              <a:rPr lang="en-US" altLang="en-US" dirty="0"/>
            </a:br>
            <a:r>
              <a:rPr lang="en-US" altLang="en-US" dirty="0"/>
              <a:t>machines &amp; platforms</a:t>
            </a:r>
            <a:endParaRPr lang="en-US" altLang="en-US" b="1" dirty="0"/>
          </a:p>
        </p:txBody>
      </p:sp>
      <p:sp>
        <p:nvSpPr>
          <p:cNvPr id="2" name="TextBox 1">
            <a:extLst>
              <a:ext uri="{FF2B5EF4-FFF2-40B4-BE49-F238E27FC236}">
                <a16:creationId xmlns:a16="http://schemas.microsoft.com/office/drawing/2014/main" id="{C2B0120F-E735-498C-879E-75742D30B734}"/>
              </a:ext>
            </a:extLst>
          </p:cNvPr>
          <p:cNvSpPr txBox="1"/>
          <p:nvPr/>
        </p:nvSpPr>
        <p:spPr>
          <a:xfrm>
            <a:off x="7092280" y="4424135"/>
            <a:ext cx="1882552" cy="1323439"/>
          </a:xfrm>
          <a:prstGeom prst="rect">
            <a:avLst/>
          </a:prstGeom>
          <a:noFill/>
        </p:spPr>
        <p:txBody>
          <a:bodyPr wrap="square" rtlCol="0">
            <a:spAutoFit/>
          </a:bodyPr>
          <a:lstStyle/>
          <a:p>
            <a:r>
              <a:rPr lang="en-US" sz="2000" b="1" dirty="0"/>
              <a:t>TUX </a:t>
            </a:r>
            <a:r>
              <a:rPr lang="en-US" sz="2000" dirty="0"/>
              <a:t>penguin</a:t>
            </a:r>
            <a:br>
              <a:rPr lang="en-US" sz="2000" dirty="0"/>
            </a:br>
            <a:r>
              <a:rPr lang="en-CA" sz="2000" b="1" dirty="0" err="1"/>
              <a:t>T</a:t>
            </a:r>
            <a:r>
              <a:rPr lang="en-CA" sz="2000" dirty="0" err="1"/>
              <a:t>orvald's</a:t>
            </a:r>
            <a:r>
              <a:rPr lang="en-CA" sz="2000" dirty="0"/>
              <a:t> </a:t>
            </a:r>
            <a:r>
              <a:rPr lang="en-CA" sz="2000" b="1" dirty="0" err="1"/>
              <a:t>U</a:t>
            </a:r>
            <a:r>
              <a:rPr lang="en-CA" sz="2000" dirty="0" err="1"/>
              <a:t>ni</a:t>
            </a:r>
            <a:r>
              <a:rPr lang="en-CA" sz="2000" b="1" dirty="0" err="1"/>
              <a:t>X</a:t>
            </a:r>
            <a:r>
              <a:rPr lang="en-CA" sz="2000" b="1" dirty="0"/>
              <a:t> </a:t>
            </a:r>
            <a:r>
              <a:rPr lang="en-CA" sz="2000" dirty="0"/>
              <a:t>runs on the most hardware </a:t>
            </a:r>
          </a:p>
        </p:txBody>
      </p:sp>
      <p:pic>
        <p:nvPicPr>
          <p:cNvPr id="4" name="Picture 2" descr="https://upload.wikimedia.org/wikipedia/commons/thumb/5/51/IBM_logo.svg/320px-IBM_logo.svg.png">
            <a:extLst>
              <a:ext uri="{FF2B5EF4-FFF2-40B4-BE49-F238E27FC236}">
                <a16:creationId xmlns:a16="http://schemas.microsoft.com/office/drawing/2014/main" id="{E9F2340F-05A9-4241-9B61-9B6A425ED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294" y="1268742"/>
            <a:ext cx="2729105" cy="1091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2176"/>
            <a:ext cx="9144000" cy="990600"/>
          </a:xfrm>
        </p:spPr>
        <p:txBody>
          <a:bodyPr>
            <a:normAutofit fontScale="90000"/>
          </a:bodyPr>
          <a:lstStyle/>
          <a:p>
            <a:pPr algn="ctr"/>
            <a:r>
              <a:rPr lang="en-US" dirty="0"/>
              <a:t>6. System Virtualization with </a:t>
            </a:r>
            <a:br>
              <a:rPr lang="en-US" dirty="0"/>
            </a:br>
            <a:r>
              <a:rPr lang="en-US" dirty="0"/>
              <a:t>Hyper-V or VMware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520301"/>
            <a:ext cx="6698513" cy="4194699"/>
          </a:xfrm>
          <a:prstGeom prst="rect">
            <a:avLst/>
          </a:prstGeom>
        </p:spPr>
      </p:pic>
      <p:sp>
        <p:nvSpPr>
          <p:cNvPr id="4" name="TextBox 3"/>
          <p:cNvSpPr txBox="1"/>
          <p:nvPr/>
        </p:nvSpPr>
        <p:spPr>
          <a:xfrm>
            <a:off x="1539240" y="6172200"/>
            <a:ext cx="6934200" cy="246221"/>
          </a:xfrm>
          <a:prstGeom prst="rect">
            <a:avLst/>
          </a:prstGeom>
          <a:noFill/>
        </p:spPr>
        <p:txBody>
          <a:bodyPr wrap="square" rtlCol="0">
            <a:spAutoFit/>
          </a:bodyPr>
          <a:lstStyle/>
          <a:p>
            <a:r>
              <a:rPr lang="en-US" sz="1000" dirty="0"/>
              <a:t>Picture taken from: http://itechthoughts.files.wordpress.com/2009/11/vbasics10.png?w=412&amp;h=258</a:t>
            </a:r>
          </a:p>
        </p:txBody>
      </p:sp>
      <p:sp>
        <p:nvSpPr>
          <p:cNvPr id="5" name="TextBox 4"/>
          <p:cNvSpPr txBox="1"/>
          <p:nvPr/>
        </p:nvSpPr>
        <p:spPr>
          <a:xfrm>
            <a:off x="6948264" y="1844824"/>
            <a:ext cx="1440160" cy="2160240"/>
          </a:xfrm>
          <a:prstGeom prst="rect">
            <a:avLst/>
          </a:prstGeom>
          <a:solidFill>
            <a:schemeClr val="bg1"/>
          </a:solidFill>
        </p:spPr>
        <p:txBody>
          <a:bodyPr wrap="square" rtlCol="0">
            <a:spAutoFit/>
          </a:bodyPr>
          <a:lstStyle/>
          <a:p>
            <a:endParaRPr lang="en-CA" dirty="0"/>
          </a:p>
        </p:txBody>
      </p:sp>
      <p:sp>
        <p:nvSpPr>
          <p:cNvPr id="6" name="TextBox 5"/>
          <p:cNvSpPr txBox="1"/>
          <p:nvPr/>
        </p:nvSpPr>
        <p:spPr>
          <a:xfrm>
            <a:off x="1403648" y="1520301"/>
            <a:ext cx="1440160" cy="756571"/>
          </a:xfrm>
          <a:prstGeom prst="rect">
            <a:avLst/>
          </a:prstGeom>
          <a:solidFill>
            <a:schemeClr val="bg1"/>
          </a:solidFill>
        </p:spPr>
        <p:txBody>
          <a:bodyPr wrap="square" rtlCol="0">
            <a:spAutoFit/>
          </a:bodyPr>
          <a:lstStyle/>
          <a:p>
            <a:endParaRPr lang="en-CA" dirty="0"/>
          </a:p>
        </p:txBody>
      </p:sp>
    </p:spTree>
    <p:extLst>
      <p:ext uri="{BB962C8B-B14F-4D97-AF65-F5344CB8AC3E}">
        <p14:creationId xmlns:p14="http://schemas.microsoft.com/office/powerpoint/2010/main" val="2548618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E750B8-1B9C-456F-9720-C2845C3F5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2606"/>
            <a:ext cx="8229600" cy="5169654"/>
          </a:xfrm>
          <a:prstGeom prst="rect">
            <a:avLst/>
          </a:prstGeom>
        </p:spPr>
      </p:pic>
      <p:sp>
        <p:nvSpPr>
          <p:cNvPr id="2" name="Title 1">
            <a:extLst>
              <a:ext uri="{FF2B5EF4-FFF2-40B4-BE49-F238E27FC236}">
                <a16:creationId xmlns:a16="http://schemas.microsoft.com/office/drawing/2014/main" id="{33A8AB86-DF48-429C-8A54-BC34F4A90B99}"/>
              </a:ext>
            </a:extLst>
          </p:cNvPr>
          <p:cNvSpPr>
            <a:spLocks noGrp="1"/>
          </p:cNvSpPr>
          <p:nvPr>
            <p:ph type="title"/>
          </p:nvPr>
        </p:nvSpPr>
        <p:spPr/>
        <p:txBody>
          <a:bodyPr/>
          <a:lstStyle/>
          <a:p>
            <a:r>
              <a:rPr lang="en-US" dirty="0"/>
              <a:t>CPU cores and caches</a:t>
            </a:r>
            <a:endParaRPr lang="en-CA" dirty="0"/>
          </a:p>
        </p:txBody>
      </p:sp>
    </p:spTree>
    <p:extLst>
      <p:ext uri="{BB962C8B-B14F-4D97-AF65-F5344CB8AC3E}">
        <p14:creationId xmlns:p14="http://schemas.microsoft.com/office/powerpoint/2010/main" val="176995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Hardware components cryptic quiz</a:t>
            </a:r>
          </a:p>
        </p:txBody>
      </p:sp>
      <p:sp>
        <p:nvSpPr>
          <p:cNvPr id="6" name="Content Placeholder 5"/>
          <p:cNvSpPr>
            <a:spLocks noGrp="1"/>
          </p:cNvSpPr>
          <p:nvPr>
            <p:ph idx="1"/>
          </p:nvPr>
        </p:nvSpPr>
        <p:spPr>
          <a:xfrm>
            <a:off x="457200" y="1484784"/>
            <a:ext cx="8579296" cy="5184576"/>
          </a:xfrm>
        </p:spPr>
        <p:txBody>
          <a:bodyPr>
            <a:normAutofit/>
          </a:bodyPr>
          <a:lstStyle/>
          <a:p>
            <a:pPr marL="0" indent="0">
              <a:buNone/>
            </a:pPr>
            <a:r>
              <a:rPr lang="en-US" dirty="0"/>
              <a:t>W</a:t>
            </a:r>
            <a:r>
              <a:rPr lang="en-CA" dirty="0"/>
              <a:t>hat do all these TLAs mean? (Three Letter Acronyms)</a:t>
            </a:r>
            <a:br>
              <a:rPr lang="en-CA" dirty="0"/>
            </a:br>
            <a:r>
              <a:rPr lang="en-CA" dirty="0"/>
              <a:t>4+ letter versions are </a:t>
            </a:r>
            <a:r>
              <a:rPr lang="en-CA" dirty="0" err="1"/>
              <a:t>xTLAs</a:t>
            </a:r>
            <a:r>
              <a:rPr lang="en-CA" dirty="0"/>
              <a:t> (extended TLAs)</a:t>
            </a:r>
          </a:p>
          <a:p>
            <a:r>
              <a:rPr lang="en-US" dirty="0"/>
              <a:t>What MOBO</a:t>
            </a:r>
            <a:r>
              <a:rPr lang="en-CA" dirty="0"/>
              <a:t> is on your </a:t>
            </a:r>
            <a:r>
              <a:rPr lang="en-CA" i="1" dirty="0"/>
              <a:t>machine</a:t>
            </a:r>
            <a:r>
              <a:rPr lang="en-CA" dirty="0"/>
              <a:t>?</a:t>
            </a:r>
          </a:p>
          <a:p>
            <a:r>
              <a:rPr lang="en-CA" dirty="0"/>
              <a:t>A single CPU, FPU, or GPU may contain multiple ALUs.</a:t>
            </a:r>
          </a:p>
          <a:p>
            <a:r>
              <a:rPr lang="en-US" dirty="0"/>
              <a:t>RAM, </a:t>
            </a:r>
            <a:r>
              <a:rPr lang="en-US" dirty="0">
                <a:hlinkClick r:id="rId3"/>
              </a:rPr>
              <a:t>RAIM</a:t>
            </a:r>
            <a:r>
              <a:rPr lang="en-US" dirty="0"/>
              <a:t>, SDRAM, </a:t>
            </a:r>
            <a:r>
              <a:rPr lang="en-US" dirty="0" err="1">
                <a:hlinkClick r:id="rId4"/>
              </a:rPr>
              <a:t>DDR</a:t>
            </a:r>
            <a:r>
              <a:rPr lang="en-US" i="1" dirty="0" err="1">
                <a:hlinkClick r:id="rId4"/>
              </a:rPr>
              <a:t>n</a:t>
            </a:r>
            <a:r>
              <a:rPr lang="en-US" dirty="0"/>
              <a:t> (main memory, volatile)</a:t>
            </a:r>
          </a:p>
          <a:p>
            <a:r>
              <a:rPr lang="en-US" dirty="0">
                <a:hlinkClick r:id="rId5"/>
              </a:rPr>
              <a:t>BIOS</a:t>
            </a:r>
            <a:r>
              <a:rPr lang="en-US" dirty="0"/>
              <a:t>, </a:t>
            </a:r>
            <a:r>
              <a:rPr lang="en-US" dirty="0">
                <a:hlinkClick r:id="rId6"/>
              </a:rPr>
              <a:t>EEPROM</a:t>
            </a:r>
            <a:r>
              <a:rPr lang="en-US" dirty="0"/>
              <a:t>, </a:t>
            </a:r>
            <a:r>
              <a:rPr lang="en-US" dirty="0">
                <a:hlinkClick r:id="rId7"/>
              </a:rPr>
              <a:t>UEFI</a:t>
            </a:r>
            <a:r>
              <a:rPr lang="en-US" dirty="0"/>
              <a:t> (firmware, </a:t>
            </a:r>
            <a:r>
              <a:rPr lang="en-CA" dirty="0"/>
              <a:t>non-volatile memory</a:t>
            </a:r>
            <a:r>
              <a:rPr lang="en-US" dirty="0"/>
              <a:t>)</a:t>
            </a:r>
          </a:p>
          <a:p>
            <a:r>
              <a:rPr lang="en-US" dirty="0">
                <a:hlinkClick r:id="rId8"/>
              </a:rPr>
              <a:t>WOM</a:t>
            </a:r>
            <a:r>
              <a:rPr lang="en-US" dirty="0"/>
              <a:t> (</a:t>
            </a:r>
            <a:r>
              <a:rPr lang="en-CA" dirty="0"/>
              <a:t>opposite of ROM </a:t>
            </a:r>
            <a:r>
              <a:rPr lang="en-CA" dirty="0">
                <a:hlinkClick r:id="rId9" tooltip="Read-only memory"/>
              </a:rPr>
              <a:t>read-only memory</a:t>
            </a:r>
            <a:r>
              <a:rPr lang="en-CA" dirty="0"/>
              <a:t>)</a:t>
            </a:r>
            <a:endParaRPr lang="en-US" dirty="0"/>
          </a:p>
          <a:p>
            <a:r>
              <a:rPr lang="en-CA" dirty="0">
                <a:hlinkClick r:id="rId10"/>
              </a:rPr>
              <a:t>SSD</a:t>
            </a:r>
            <a:r>
              <a:rPr lang="en-CA" dirty="0"/>
              <a:t>, </a:t>
            </a:r>
            <a:r>
              <a:rPr lang="en-US" dirty="0"/>
              <a:t>H</a:t>
            </a:r>
            <a:r>
              <a:rPr lang="en-CA" dirty="0"/>
              <a:t>DD, </a:t>
            </a:r>
            <a:r>
              <a:rPr lang="en-US" dirty="0"/>
              <a:t>U</a:t>
            </a:r>
            <a:r>
              <a:rPr lang="en-CA" dirty="0"/>
              <a:t>SB, SD card (secondary, non-volatile storage)</a:t>
            </a:r>
          </a:p>
          <a:p>
            <a:r>
              <a:rPr lang="en-CA" dirty="0"/>
              <a:t>SIM card – found in the mobile computer rarely used to talk to other people despite that being its original purpose</a:t>
            </a:r>
          </a:p>
          <a:p>
            <a:r>
              <a:rPr lang="en-US" dirty="0"/>
              <a:t>N</a:t>
            </a:r>
            <a:r>
              <a:rPr lang="en-CA" dirty="0"/>
              <a:t>IC, Wi-Fi</a:t>
            </a:r>
          </a:p>
          <a:p>
            <a:pPr marL="0" indent="0" algn="ctr">
              <a:buNone/>
            </a:pPr>
            <a:r>
              <a:rPr lang="en-US" i="1" dirty="0">
                <a:highlight>
                  <a:srgbClr val="FFFF00"/>
                </a:highlight>
              </a:rPr>
              <a:t>Nothing on this slide will be on the quiz.</a:t>
            </a:r>
            <a:endParaRPr lang="en-CA" i="1" dirty="0">
              <a:highlight>
                <a:srgbClr val="FFFF00"/>
              </a:highlight>
            </a:endParaRPr>
          </a:p>
        </p:txBody>
      </p:sp>
    </p:spTree>
    <p:extLst>
      <p:ext uri="{BB962C8B-B14F-4D97-AF65-F5344CB8AC3E}">
        <p14:creationId xmlns:p14="http://schemas.microsoft.com/office/powerpoint/2010/main" val="390715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56792"/>
            <a:ext cx="9144000" cy="530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CA" dirty="0"/>
              <a:t>Notes: Short History of Small Systems OS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461" y="1973046"/>
            <a:ext cx="4381078" cy="44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860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556" y="1066800"/>
            <a:ext cx="1353433" cy="1371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529" y="2361968"/>
            <a:ext cx="723900" cy="762000"/>
          </a:xfrm>
          <a:prstGeom prst="rect">
            <a:avLst/>
          </a:prstGeom>
        </p:spPr>
      </p:pic>
      <p:sp>
        <p:nvSpPr>
          <p:cNvPr id="5" name="Left-Up Arrow 4"/>
          <p:cNvSpPr/>
          <p:nvPr/>
        </p:nvSpPr>
        <p:spPr>
          <a:xfrm rot="16200000">
            <a:off x="6444394" y="272194"/>
            <a:ext cx="762000" cy="296081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Up Arrow 5"/>
          <p:cNvSpPr/>
          <p:nvPr/>
        </p:nvSpPr>
        <p:spPr>
          <a:xfrm rot="5400000" flipH="1">
            <a:off x="2141064" y="375040"/>
            <a:ext cx="762000" cy="275512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rot="5400000">
            <a:off x="7675024" y="3401506"/>
            <a:ext cx="72009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391" y="3821828"/>
            <a:ext cx="914400" cy="9144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107026" y="5462782"/>
            <a:ext cx="661444" cy="79373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750" y="5400067"/>
            <a:ext cx="919162" cy="919162"/>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2361968"/>
            <a:ext cx="1134939" cy="67200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7839" y="4276781"/>
            <a:ext cx="834460" cy="829076"/>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3922" y="2742968"/>
            <a:ext cx="1028700" cy="647700"/>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14755" y="4099142"/>
            <a:ext cx="761905" cy="742857"/>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6623" y="5435523"/>
            <a:ext cx="1138168" cy="1240093"/>
          </a:xfrm>
          <a:prstGeom prst="rect">
            <a:avLst/>
          </a:prstGeom>
        </p:spPr>
      </p:pic>
      <p:sp>
        <p:nvSpPr>
          <p:cNvPr id="27" name="Left Arrow 26"/>
          <p:cNvSpPr/>
          <p:nvPr/>
        </p:nvSpPr>
        <p:spPr>
          <a:xfrm rot="18622612">
            <a:off x="4718930" y="4172396"/>
            <a:ext cx="3208127" cy="456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a:xfrm rot="5400000">
            <a:off x="4482709" y="3585262"/>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5400000">
            <a:off x="4482709" y="5024535"/>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p:cNvSpPr/>
          <p:nvPr/>
        </p:nvSpPr>
        <p:spPr>
          <a:xfrm rot="5400000">
            <a:off x="1095591" y="3241428"/>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rot="18457825">
            <a:off x="562398" y="5082177"/>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Left Arrow 30"/>
          <p:cNvSpPr/>
          <p:nvPr/>
        </p:nvSpPr>
        <p:spPr>
          <a:xfrm rot="14300006">
            <a:off x="1364659" y="5063519"/>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512" y="385670"/>
            <a:ext cx="8856984" cy="890969"/>
          </a:xfrm>
        </p:spPr>
        <p:txBody>
          <a:bodyPr>
            <a:noAutofit/>
          </a:bodyPr>
          <a:lstStyle/>
          <a:p>
            <a:r>
              <a:rPr lang="en-US" sz="3200" dirty="0"/>
              <a:t>Simplified History of mini and micro systems…</a:t>
            </a:r>
          </a:p>
        </p:txBody>
      </p:sp>
      <p:sp>
        <p:nvSpPr>
          <p:cNvPr id="7" name="Rectangle 6">
            <a:extLst>
              <a:ext uri="{FF2B5EF4-FFF2-40B4-BE49-F238E27FC236}">
                <a16:creationId xmlns:a16="http://schemas.microsoft.com/office/drawing/2014/main" id="{D1753DE3-D2D3-48BA-BCAA-96E94C44BFD2}"/>
              </a:ext>
            </a:extLst>
          </p:cNvPr>
          <p:cNvSpPr/>
          <p:nvPr/>
        </p:nvSpPr>
        <p:spPr>
          <a:xfrm>
            <a:off x="3383213" y="3244334"/>
            <a:ext cx="2377574" cy="369332"/>
          </a:xfrm>
          <a:prstGeom prst="rect">
            <a:avLst/>
          </a:prstGeom>
        </p:spPr>
        <p:txBody>
          <a:bodyPr wrap="none">
            <a:spAutoFit/>
          </a:bodyPr>
          <a:lstStyle/>
          <a:p>
            <a:r>
              <a:rPr lang="en-CA" dirty="0"/>
              <a:t>problem was to fence</a:t>
            </a:r>
          </a:p>
        </p:txBody>
      </p:sp>
    </p:spTree>
    <p:extLst>
      <p:ext uri="{BB962C8B-B14F-4D97-AF65-F5344CB8AC3E}">
        <p14:creationId xmlns:p14="http://schemas.microsoft.com/office/powerpoint/2010/main" val="1398298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4151" y="857250"/>
            <a:ext cx="8735698" cy="5143500"/>
          </a:xfrm>
          <a:prstGeom prst="rect">
            <a:avLst/>
          </a:prstGeom>
        </p:spPr>
      </p:pic>
    </p:spTree>
    <p:extLst>
      <p:ext uri="{BB962C8B-B14F-4D97-AF65-F5344CB8AC3E}">
        <p14:creationId xmlns:p14="http://schemas.microsoft.com/office/powerpoint/2010/main" val="401571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F8AB-57E7-4312-807E-45C4788E9577}"/>
              </a:ext>
            </a:extLst>
          </p:cNvPr>
          <p:cNvSpPr>
            <a:spLocks noGrp="1"/>
          </p:cNvSpPr>
          <p:nvPr>
            <p:ph type="title"/>
          </p:nvPr>
        </p:nvSpPr>
        <p:spPr>
          <a:xfrm>
            <a:off x="323528" y="533400"/>
            <a:ext cx="8496944" cy="990600"/>
          </a:xfrm>
        </p:spPr>
        <p:txBody>
          <a:bodyPr>
            <a:normAutofit fontScale="90000"/>
          </a:bodyPr>
          <a:lstStyle/>
          <a:p>
            <a:pPr algn="ctr"/>
            <a:r>
              <a:rPr lang="en-US" dirty="0"/>
              <a:t>Operating System</a:t>
            </a:r>
            <a:br>
              <a:rPr lang="en-US" dirty="0"/>
            </a:br>
            <a:r>
              <a:rPr lang="en-CA" sz="3100" dirty="0">
                <a:latin typeface="+mn-lt"/>
              </a:rPr>
              <a:t>software that supports a computer's basic functions: schedule tasks, execute applications, control peripherals.</a:t>
            </a:r>
          </a:p>
        </p:txBody>
      </p:sp>
      <p:pic>
        <p:nvPicPr>
          <p:cNvPr id="7" name="Picture 6">
            <a:extLst>
              <a:ext uri="{FF2B5EF4-FFF2-40B4-BE49-F238E27FC236}">
                <a16:creationId xmlns:a16="http://schemas.microsoft.com/office/drawing/2014/main" id="{D54B4352-05EC-4202-B1FA-4F0EA470D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510" y="2348880"/>
            <a:ext cx="3984970" cy="3240360"/>
          </a:xfrm>
          <a:prstGeom prst="rect">
            <a:avLst/>
          </a:prstGeom>
        </p:spPr>
      </p:pic>
      <p:sp>
        <p:nvSpPr>
          <p:cNvPr id="10" name="TextBox 9">
            <a:extLst>
              <a:ext uri="{FF2B5EF4-FFF2-40B4-BE49-F238E27FC236}">
                <a16:creationId xmlns:a16="http://schemas.microsoft.com/office/drawing/2014/main" id="{E2F171BA-EF2F-42AA-BD7E-AB8A0C491253}"/>
              </a:ext>
            </a:extLst>
          </p:cNvPr>
          <p:cNvSpPr txBox="1"/>
          <p:nvPr/>
        </p:nvSpPr>
        <p:spPr>
          <a:xfrm>
            <a:off x="323528" y="1866304"/>
            <a:ext cx="4824536" cy="4893647"/>
          </a:xfrm>
          <a:prstGeom prst="rect">
            <a:avLst/>
          </a:prstGeom>
          <a:noFill/>
        </p:spPr>
        <p:txBody>
          <a:bodyPr wrap="square" rtlCol="0">
            <a:spAutoFit/>
          </a:bodyPr>
          <a:lstStyle/>
          <a:p>
            <a:r>
              <a:rPr lang="en-US" sz="2400" u="sng" dirty="0"/>
              <a:t>Interfaces</a:t>
            </a:r>
            <a:r>
              <a:rPr lang="en-US" sz="2400" dirty="0"/>
              <a:t> cross system boundary</a:t>
            </a:r>
            <a:endParaRPr lang="en-US" sz="2400" u="sng" dirty="0"/>
          </a:p>
          <a:p>
            <a:pPr marL="285750" lvl="0" indent="-285750">
              <a:buFont typeface="Arial" panose="020B0604020202020204" pitchFamily="34" charset="0"/>
              <a:buChar char="•"/>
            </a:pPr>
            <a:r>
              <a:rPr lang="en-US" sz="2400" dirty="0"/>
              <a:t>Users, other OSs and servers</a:t>
            </a:r>
          </a:p>
          <a:p>
            <a:r>
              <a:rPr lang="en-US" sz="2400" u="sng" dirty="0"/>
              <a:t>Applications</a:t>
            </a:r>
          </a:p>
          <a:p>
            <a:pPr marL="285750" indent="-285750">
              <a:buFont typeface="Arial" panose="020B0604020202020204" pitchFamily="34" charset="0"/>
              <a:buChar char="•"/>
            </a:pPr>
            <a:r>
              <a:rPr lang="en-US" sz="2400" dirty="0"/>
              <a:t>OS allocates memory &amp; resources, security, APIs.</a:t>
            </a:r>
          </a:p>
          <a:p>
            <a:r>
              <a:rPr lang="en-US" sz="2400" u="sng" dirty="0"/>
              <a:t>Operating System</a:t>
            </a:r>
          </a:p>
          <a:p>
            <a:pPr marL="285750" indent="-285750">
              <a:buFont typeface="Arial" panose="020B0604020202020204" pitchFamily="34" charset="0"/>
              <a:buChar char="•"/>
            </a:pPr>
            <a:r>
              <a:rPr lang="en-US" sz="2400" dirty="0"/>
              <a:t>Computation &amp; subsystems</a:t>
            </a:r>
          </a:p>
          <a:p>
            <a:pPr marL="285750" indent="-285750">
              <a:buFont typeface="Arial" panose="020B0604020202020204" pitchFamily="34" charset="0"/>
              <a:buChar char="•"/>
            </a:pPr>
            <a:r>
              <a:rPr lang="en-US" sz="2400" dirty="0"/>
              <a:t>Interrupts, Scheduling, I/O</a:t>
            </a:r>
          </a:p>
          <a:p>
            <a:pPr marL="285750" indent="-285750">
              <a:buFont typeface="Arial" panose="020B0604020202020204" pitchFamily="34" charset="0"/>
              <a:buChar char="•"/>
            </a:pPr>
            <a:r>
              <a:rPr lang="en-US" sz="2400" dirty="0"/>
              <a:t>Storage and File systems</a:t>
            </a:r>
          </a:p>
          <a:p>
            <a:pPr marL="285750" indent="-285750">
              <a:buFont typeface="Arial" panose="020B0604020202020204" pitchFamily="34" charset="0"/>
              <a:buChar char="•"/>
            </a:pPr>
            <a:r>
              <a:rPr lang="en-US" sz="2400" dirty="0"/>
              <a:t>Networking</a:t>
            </a:r>
          </a:p>
          <a:p>
            <a:r>
              <a:rPr lang="en-US" sz="2400" u="sng" dirty="0"/>
              <a:t>Hardware</a:t>
            </a:r>
          </a:p>
          <a:p>
            <a:pPr marL="285750" indent="-285750">
              <a:buFont typeface="Arial" panose="020B0604020202020204" pitchFamily="34" charset="0"/>
              <a:buChar char="•"/>
            </a:pPr>
            <a:r>
              <a:rPr lang="en-US" sz="2400" dirty="0"/>
              <a:t>CPU, RAM, peripheral devices.</a:t>
            </a:r>
          </a:p>
          <a:p>
            <a:pPr marL="285750" indent="-285750">
              <a:buFont typeface="Arial" panose="020B0604020202020204" pitchFamily="34" charset="0"/>
              <a:buChar char="•"/>
            </a:pPr>
            <a:r>
              <a:rPr lang="en-US" sz="2400" dirty="0"/>
              <a:t>Device drivers interact with OS</a:t>
            </a:r>
          </a:p>
        </p:txBody>
      </p:sp>
    </p:spTree>
    <p:extLst>
      <p:ext uri="{BB962C8B-B14F-4D97-AF65-F5344CB8AC3E}">
        <p14:creationId xmlns:p14="http://schemas.microsoft.com/office/powerpoint/2010/main" val="273298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a:xfrm>
            <a:off x="457200" y="332656"/>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r>
              <a:rPr lang="en-US" altLang="en-US" dirty="0"/>
              <a:t>OS provides Layered Architecture</a:t>
            </a:r>
          </a:p>
        </p:txBody>
      </p:sp>
      <p:sp>
        <p:nvSpPr>
          <p:cNvPr id="2" name="Cube 1"/>
          <p:cNvSpPr/>
          <p:nvPr/>
        </p:nvSpPr>
        <p:spPr>
          <a:xfrm>
            <a:off x="1043608" y="5733256"/>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Hardware</a:t>
            </a:r>
            <a:endParaRPr lang="en-US" b="1" dirty="0"/>
          </a:p>
        </p:txBody>
      </p:sp>
      <p:sp>
        <p:nvSpPr>
          <p:cNvPr id="3" name="Cube 2"/>
          <p:cNvSpPr/>
          <p:nvPr/>
        </p:nvSpPr>
        <p:spPr>
          <a:xfrm>
            <a:off x="1115616" y="4869160"/>
            <a:ext cx="5544616"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System Software</a:t>
            </a:r>
            <a:endParaRPr lang="en-US" b="1" dirty="0"/>
          </a:p>
        </p:txBody>
      </p:sp>
      <p:sp>
        <p:nvSpPr>
          <p:cNvPr id="4" name="Cube 3"/>
          <p:cNvSpPr/>
          <p:nvPr/>
        </p:nvSpPr>
        <p:spPr>
          <a:xfrm>
            <a:off x="1115616" y="4005064"/>
            <a:ext cx="3731425"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System Services</a:t>
            </a:r>
            <a:endParaRPr lang="en-US" b="1" dirty="0"/>
          </a:p>
        </p:txBody>
      </p:sp>
      <p:sp>
        <p:nvSpPr>
          <p:cNvPr id="5" name="Cube 4"/>
          <p:cNvSpPr/>
          <p:nvPr/>
        </p:nvSpPr>
        <p:spPr>
          <a:xfrm>
            <a:off x="1115617" y="3140968"/>
            <a:ext cx="193589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Applications</a:t>
            </a:r>
            <a:endParaRPr lang="en-US" b="1" dirty="0"/>
          </a:p>
        </p:txBody>
      </p:sp>
      <p:sp>
        <p:nvSpPr>
          <p:cNvPr id="7" name="Rounded Rectangle 6"/>
          <p:cNvSpPr/>
          <p:nvPr/>
        </p:nvSpPr>
        <p:spPr>
          <a:xfrm>
            <a:off x="1115615" y="2276872"/>
            <a:ext cx="1935893"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Boundary</a:t>
            </a:r>
            <a:endParaRPr lang="en-US" dirty="0"/>
          </a:p>
        </p:txBody>
      </p:sp>
      <p:sp>
        <p:nvSpPr>
          <p:cNvPr id="8" name="Rounded Rectangle 7"/>
          <p:cNvSpPr/>
          <p:nvPr/>
        </p:nvSpPr>
        <p:spPr>
          <a:xfrm>
            <a:off x="3273170" y="3124448"/>
            <a:ext cx="1573871"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76256" y="4869160"/>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sp>
        <p:nvSpPr>
          <p:cNvPr id="23" name="Up-Down Arrow 22"/>
          <p:cNvSpPr/>
          <p:nvPr/>
        </p:nvSpPr>
        <p:spPr>
          <a:xfrm>
            <a:off x="317892" y="2276872"/>
            <a:ext cx="576064" cy="40324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Interfaces</a:t>
            </a:r>
            <a:endParaRPr lang="en-US" b="1" dirty="0"/>
          </a:p>
        </p:txBody>
      </p:sp>
      <p:sp>
        <p:nvSpPr>
          <p:cNvPr id="32" name="Rounded Rectangle 8"/>
          <p:cNvSpPr/>
          <p:nvPr/>
        </p:nvSpPr>
        <p:spPr>
          <a:xfrm>
            <a:off x="5063064" y="4005064"/>
            <a:ext cx="1597167"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pic>
        <p:nvPicPr>
          <p:cNvPr id="15" name="Picture 14">
            <a:extLst>
              <a:ext uri="{FF2B5EF4-FFF2-40B4-BE49-F238E27FC236}">
                <a16:creationId xmlns:a16="http://schemas.microsoft.com/office/drawing/2014/main" id="{F1EC00CB-D14E-4674-BCB0-E64E9DD352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5" y="1173867"/>
            <a:ext cx="1935893" cy="886981"/>
          </a:xfrm>
          <a:prstGeom prst="rect">
            <a:avLst/>
          </a:prstGeom>
        </p:spPr>
      </p:pic>
    </p:spTree>
    <p:extLst>
      <p:ext uri="{BB962C8B-B14F-4D97-AF65-F5344CB8AC3E}">
        <p14:creationId xmlns:p14="http://schemas.microsoft.com/office/powerpoint/2010/main" val="63826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2D6A-62F2-446C-97C5-FDCD21DBAE84}"/>
              </a:ext>
            </a:extLst>
          </p:cNvPr>
          <p:cNvSpPr>
            <a:spLocks noGrp="1"/>
          </p:cNvSpPr>
          <p:nvPr>
            <p:ph type="title"/>
          </p:nvPr>
        </p:nvSpPr>
        <p:spPr/>
        <p:txBody>
          <a:bodyPr>
            <a:normAutofit/>
          </a:bodyPr>
          <a:lstStyle/>
          <a:p>
            <a:pPr algn="ctr"/>
            <a:r>
              <a:rPr lang="en-CA" dirty="0"/>
              <a:t>Virtual Machine vs Container</a:t>
            </a:r>
          </a:p>
        </p:txBody>
      </p:sp>
      <p:pic>
        <p:nvPicPr>
          <p:cNvPr id="6" name="Picture 5">
            <a:extLst>
              <a:ext uri="{FF2B5EF4-FFF2-40B4-BE49-F238E27FC236}">
                <a16:creationId xmlns:a16="http://schemas.microsoft.com/office/drawing/2014/main" id="{64500246-A8A4-4334-A8FC-BC898AB15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26" y="1772815"/>
            <a:ext cx="4435124" cy="398587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262BEA-230A-44AE-8554-ABFEF621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688" y="1772816"/>
            <a:ext cx="4445786" cy="3985877"/>
          </a:xfrm>
          <a:prstGeom prst="rect">
            <a:avLst/>
          </a:prstGeom>
        </p:spPr>
      </p:pic>
    </p:spTree>
    <p:extLst>
      <p:ext uri="{BB962C8B-B14F-4D97-AF65-F5344CB8AC3E}">
        <p14:creationId xmlns:p14="http://schemas.microsoft.com/office/powerpoint/2010/main" val="110980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176"/>
            <a:ext cx="8229600" cy="990600"/>
          </a:xfrm>
        </p:spPr>
        <p:txBody>
          <a:bodyPr>
            <a:normAutofit fontScale="90000"/>
          </a:bodyPr>
          <a:lstStyle/>
          <a:p>
            <a:pPr algn="ctr"/>
            <a:r>
              <a:rPr lang="en-US" dirty="0"/>
              <a:t>Embedded Systems, Firmware </a:t>
            </a:r>
            <a:br>
              <a:rPr lang="en-US" dirty="0"/>
            </a:br>
            <a:r>
              <a:rPr lang="en-US" dirty="0"/>
              <a:t>and the Internet of Things</a:t>
            </a:r>
            <a:endParaRPr lang="en-CA" dirty="0"/>
          </a:p>
        </p:txBody>
      </p:sp>
      <p:sp>
        <p:nvSpPr>
          <p:cNvPr id="5" name="TextBox 4">
            <a:extLst>
              <a:ext uri="{FF2B5EF4-FFF2-40B4-BE49-F238E27FC236}">
                <a16:creationId xmlns:a16="http://schemas.microsoft.com/office/drawing/2014/main" id="{9BB738B9-24EF-4F05-90C8-E3706B7394A6}"/>
              </a:ext>
            </a:extLst>
          </p:cNvPr>
          <p:cNvSpPr txBox="1"/>
          <p:nvPr/>
        </p:nvSpPr>
        <p:spPr>
          <a:xfrm>
            <a:off x="6588224" y="1466169"/>
            <a:ext cx="2230782" cy="3492577"/>
          </a:xfrm>
          <a:prstGeom prst="rect">
            <a:avLst/>
          </a:prstGeom>
          <a:solidFill>
            <a:srgbClr val="C80000"/>
          </a:solidFill>
          <a:effectLst>
            <a:softEdge rad="76200"/>
          </a:effectLst>
        </p:spPr>
        <p:txBody>
          <a:bodyPr wrap="square" lIns="180000" tIns="180000" rIns="180000" bIns="180000" rtlCol="0">
            <a:spAutoFit/>
          </a:bodyPr>
          <a:lstStyle/>
          <a:p>
            <a:pPr>
              <a:spcAft>
                <a:spcPts val="1400"/>
              </a:spcAft>
            </a:pPr>
            <a:r>
              <a:rPr lang="en-US" b="1" dirty="0">
                <a:solidFill>
                  <a:schemeClr val="bg1"/>
                </a:solidFill>
              </a:rPr>
              <a:t>2017: more IoT devices than people on Earth.</a:t>
            </a:r>
          </a:p>
          <a:p>
            <a:pPr>
              <a:spcAft>
                <a:spcPts val="1400"/>
              </a:spcAft>
            </a:pPr>
            <a:r>
              <a:rPr lang="en-US" b="1" dirty="0">
                <a:solidFill>
                  <a:schemeClr val="bg1"/>
                </a:solidFill>
              </a:rPr>
              <a:t>2018: twice as many IoTs as people.</a:t>
            </a:r>
          </a:p>
          <a:p>
            <a:pPr>
              <a:spcAft>
                <a:spcPts val="1200"/>
              </a:spcAft>
            </a:pPr>
            <a:r>
              <a:rPr lang="en-US" b="1" dirty="0">
                <a:solidFill>
                  <a:schemeClr val="bg1"/>
                </a:solidFill>
              </a:rPr>
              <a:t>2025: 5 – 6 × IoTs as people, </a:t>
            </a:r>
            <a:br>
              <a:rPr lang="en-US" b="1" dirty="0">
                <a:solidFill>
                  <a:schemeClr val="bg1"/>
                </a:solidFill>
              </a:rPr>
            </a:br>
            <a:r>
              <a:rPr lang="en-US" b="1" dirty="0">
                <a:solidFill>
                  <a:schemeClr val="bg1"/>
                </a:solidFill>
              </a:rPr>
              <a:t>80ZB data,</a:t>
            </a:r>
            <a:br>
              <a:rPr lang="en-US" b="1" dirty="0">
                <a:solidFill>
                  <a:schemeClr val="bg1"/>
                </a:solidFill>
              </a:rPr>
            </a:br>
            <a:r>
              <a:rPr lang="en-US" b="1" dirty="0">
                <a:solidFill>
                  <a:schemeClr val="bg1"/>
                </a:solidFill>
              </a:rPr>
              <a:t>worth $trillions.</a:t>
            </a:r>
          </a:p>
        </p:txBody>
      </p:sp>
      <p:sp>
        <p:nvSpPr>
          <p:cNvPr id="6" name="TextBox 5">
            <a:extLst>
              <a:ext uri="{FF2B5EF4-FFF2-40B4-BE49-F238E27FC236}">
                <a16:creationId xmlns:a16="http://schemas.microsoft.com/office/drawing/2014/main" id="{3DB8545A-BF6A-477F-8099-C108892AA30B}"/>
              </a:ext>
            </a:extLst>
          </p:cNvPr>
          <p:cNvSpPr txBox="1"/>
          <p:nvPr/>
        </p:nvSpPr>
        <p:spPr>
          <a:xfrm>
            <a:off x="324994" y="5012139"/>
            <a:ext cx="8494012" cy="1238801"/>
          </a:xfrm>
          <a:prstGeom prst="rect">
            <a:avLst/>
          </a:prstGeom>
          <a:noFill/>
        </p:spPr>
        <p:txBody>
          <a:bodyPr wrap="square" rtlCol="0">
            <a:spAutoFit/>
          </a:bodyPr>
          <a:lstStyle/>
          <a:p>
            <a:pPr>
              <a:spcAft>
                <a:spcPts val="300"/>
              </a:spcAft>
            </a:pPr>
            <a:r>
              <a:rPr lang="en-CA" b="1" dirty="0"/>
              <a:t>Embedded</a:t>
            </a:r>
            <a:r>
              <a:rPr lang="en-CA" dirty="0"/>
              <a:t>: single purpose, autonomous processor with sensors and actuators.</a:t>
            </a:r>
            <a:br>
              <a:rPr lang="en-CA" dirty="0"/>
            </a:br>
            <a:r>
              <a:rPr lang="en-CA" b="1" dirty="0"/>
              <a:t>Firmware</a:t>
            </a:r>
            <a:r>
              <a:rPr lang="en-CA" dirty="0"/>
              <a:t>: non-volatile, updateable storage of custom OS and application</a:t>
            </a:r>
          </a:p>
          <a:p>
            <a:pPr>
              <a:spcAft>
                <a:spcPts val="300"/>
              </a:spcAft>
            </a:pPr>
            <a:r>
              <a:rPr lang="en-CA" b="1" dirty="0"/>
              <a:t>IoT</a:t>
            </a:r>
            <a:r>
              <a:rPr lang="en-CA" dirty="0"/>
              <a:t>: embedded systems </a:t>
            </a:r>
            <a:r>
              <a:rPr lang="en-CA" i="1" dirty="0"/>
              <a:t>with network connectivity – </a:t>
            </a:r>
            <a:r>
              <a:rPr lang="en-CA" dirty="0"/>
              <a:t>web APIs and communication protocols create a linked environment of systems.</a:t>
            </a:r>
            <a:endParaRPr lang="en-CA" i="1" dirty="0"/>
          </a:p>
        </p:txBody>
      </p:sp>
      <p:pic>
        <p:nvPicPr>
          <p:cNvPr id="9" name="Picture 8">
            <a:extLst>
              <a:ext uri="{FF2B5EF4-FFF2-40B4-BE49-F238E27FC236}">
                <a16:creationId xmlns:a16="http://schemas.microsoft.com/office/drawing/2014/main" id="{5B294E52-E42C-4D47-B254-747F39226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56" y="1453476"/>
            <a:ext cx="5980044" cy="3417168"/>
          </a:xfrm>
          <a:prstGeom prst="rect">
            <a:avLst/>
          </a:prstGeom>
        </p:spPr>
      </p:pic>
    </p:spTree>
    <p:extLst>
      <p:ext uri="{BB962C8B-B14F-4D97-AF65-F5344CB8AC3E}">
        <p14:creationId xmlns:p14="http://schemas.microsoft.com/office/powerpoint/2010/main" val="39346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6099-04A0-48CF-B019-BC89ACE9678D}"/>
              </a:ext>
            </a:extLst>
          </p:cNvPr>
          <p:cNvSpPr>
            <a:spLocks noGrp="1"/>
          </p:cNvSpPr>
          <p:nvPr>
            <p:ph type="title"/>
          </p:nvPr>
        </p:nvSpPr>
        <p:spPr>
          <a:xfrm>
            <a:off x="457200" y="332656"/>
            <a:ext cx="8229600" cy="990600"/>
          </a:xfrm>
        </p:spPr>
        <p:txBody>
          <a:bodyPr/>
          <a:lstStyle/>
          <a:p>
            <a:pPr algn="ctr"/>
            <a:r>
              <a:rPr lang="en-CA" dirty="0"/>
              <a:t>Software Architecture Stacks</a:t>
            </a:r>
          </a:p>
        </p:txBody>
      </p:sp>
      <p:sp>
        <p:nvSpPr>
          <p:cNvPr id="3" name="Content Placeholder 2">
            <a:extLst>
              <a:ext uri="{FF2B5EF4-FFF2-40B4-BE49-F238E27FC236}">
                <a16:creationId xmlns:a16="http://schemas.microsoft.com/office/drawing/2014/main" id="{8A31E031-8AB2-467D-B27F-1B656A512215}"/>
              </a:ext>
            </a:extLst>
          </p:cNvPr>
          <p:cNvSpPr>
            <a:spLocks noGrp="1"/>
          </p:cNvSpPr>
          <p:nvPr>
            <p:ph idx="1"/>
          </p:nvPr>
        </p:nvSpPr>
        <p:spPr>
          <a:xfrm>
            <a:off x="3967243" y="1309031"/>
            <a:ext cx="5176757" cy="5418112"/>
          </a:xfrm>
        </p:spPr>
        <p:txBody>
          <a:bodyPr>
            <a:normAutofit/>
          </a:bodyPr>
          <a:lstStyle/>
          <a:p>
            <a:pPr marL="0" indent="0">
              <a:buNone/>
            </a:pPr>
            <a:r>
              <a:rPr lang="en-CA" b="1" dirty="0"/>
              <a:t>Back-end: </a:t>
            </a:r>
            <a:r>
              <a:rPr lang="en-CA" dirty="0"/>
              <a:t>server side</a:t>
            </a:r>
            <a:endParaRPr lang="en-CA" b="1" dirty="0"/>
          </a:p>
          <a:p>
            <a:pPr lvl="0">
              <a:buClr>
                <a:srgbClr val="FDA023"/>
              </a:buClr>
            </a:pPr>
            <a:r>
              <a:rPr lang="en-CA" dirty="0">
                <a:solidFill>
                  <a:prstClr val="black"/>
                </a:solidFill>
              </a:rPr>
              <a:t>Models and Controllers</a:t>
            </a:r>
          </a:p>
          <a:p>
            <a:r>
              <a:rPr lang="en-CA" dirty="0"/>
              <a:t>Web Servers, Data Stores</a:t>
            </a:r>
          </a:p>
          <a:p>
            <a:pPr marL="0" indent="0">
              <a:spcBef>
                <a:spcPts val="1200"/>
              </a:spcBef>
              <a:buNone/>
            </a:pPr>
            <a:r>
              <a:rPr lang="en-CA" b="1" dirty="0"/>
              <a:t>Front-end: </a:t>
            </a:r>
            <a:r>
              <a:rPr lang="en-CA" dirty="0"/>
              <a:t>client side, user facing</a:t>
            </a:r>
            <a:endParaRPr lang="en-CA" b="1" dirty="0"/>
          </a:p>
          <a:p>
            <a:r>
              <a:rPr lang="en-CA" dirty="0"/>
              <a:t>Views and Controllers</a:t>
            </a:r>
          </a:p>
          <a:p>
            <a:r>
              <a:rPr lang="en-CA" dirty="0"/>
              <a:t>HTML content (from Model) independent of CSS View</a:t>
            </a:r>
          </a:p>
          <a:p>
            <a:r>
              <a:rPr lang="en-CA" dirty="0"/>
              <a:t>JavaScript conducts controlled requests to Model (and View)</a:t>
            </a:r>
          </a:p>
          <a:p>
            <a:pPr marL="0" indent="0">
              <a:spcBef>
                <a:spcPts val="1200"/>
              </a:spcBef>
              <a:buNone/>
            </a:pPr>
            <a:r>
              <a:rPr lang="en-CA" b="1" dirty="0"/>
              <a:t>Full Stack</a:t>
            </a:r>
          </a:p>
          <a:p>
            <a:r>
              <a:rPr lang="en-CA" dirty="0"/>
              <a:t>All of the above +</a:t>
            </a:r>
          </a:p>
        </p:txBody>
      </p:sp>
      <p:pic>
        <p:nvPicPr>
          <p:cNvPr id="5" name="Picture 4">
            <a:extLst>
              <a:ext uri="{FF2B5EF4-FFF2-40B4-BE49-F238E27FC236}">
                <a16:creationId xmlns:a16="http://schemas.microsoft.com/office/drawing/2014/main" id="{E34F2C59-260D-49C9-A193-828AA50F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96752"/>
            <a:ext cx="3510043" cy="3861048"/>
          </a:xfrm>
          <a:prstGeom prst="rect">
            <a:avLst/>
          </a:prstGeom>
        </p:spPr>
      </p:pic>
      <p:sp>
        <p:nvSpPr>
          <p:cNvPr id="6" name="TextBox 5">
            <a:extLst>
              <a:ext uri="{FF2B5EF4-FFF2-40B4-BE49-F238E27FC236}">
                <a16:creationId xmlns:a16="http://schemas.microsoft.com/office/drawing/2014/main" id="{E615B3D4-BC59-4FF6-9333-4025E871C986}"/>
              </a:ext>
            </a:extLst>
          </p:cNvPr>
          <p:cNvSpPr txBox="1"/>
          <p:nvPr/>
        </p:nvSpPr>
        <p:spPr>
          <a:xfrm>
            <a:off x="611560" y="5090899"/>
            <a:ext cx="2664296" cy="830997"/>
          </a:xfrm>
          <a:prstGeom prst="rect">
            <a:avLst/>
          </a:prstGeom>
          <a:noFill/>
        </p:spPr>
        <p:txBody>
          <a:bodyPr wrap="square" rtlCol="0">
            <a:spAutoFit/>
          </a:bodyPr>
          <a:lstStyle/>
          <a:p>
            <a:pPr algn="ctr"/>
            <a:r>
              <a:rPr lang="en-CA" sz="2400" b="1" dirty="0">
                <a:solidFill>
                  <a:prstClr val="black"/>
                </a:solidFill>
              </a:rPr>
              <a:t>MVC architecture</a:t>
            </a:r>
            <a:endParaRPr lang="en-CA" sz="2400" b="1" dirty="0"/>
          </a:p>
        </p:txBody>
      </p:sp>
    </p:spTree>
    <p:extLst>
      <p:ext uri="{BB962C8B-B14F-4D97-AF65-F5344CB8AC3E}">
        <p14:creationId xmlns:p14="http://schemas.microsoft.com/office/powerpoint/2010/main" val="3631694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6">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0070C0"/>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29653</TotalTime>
  <Words>18498</Words>
  <Application>Microsoft Office PowerPoint</Application>
  <PresentationFormat>On-screen Show (4:3)</PresentationFormat>
  <Paragraphs>1125</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Consolas</vt:lpstr>
      <vt:lpstr>Franklin Gothic Demi</vt:lpstr>
      <vt:lpstr>Times New Roman</vt:lpstr>
      <vt:lpstr>Webdings</vt:lpstr>
      <vt:lpstr>Clarity</vt:lpstr>
      <vt:lpstr>Computer Principles for Programmers</vt:lpstr>
      <vt:lpstr>News of the Week</vt:lpstr>
      <vt:lpstr>Agenda</vt:lpstr>
      <vt:lpstr>Systems</vt:lpstr>
      <vt:lpstr>Operating System software that supports a computer's basic functions: schedule tasks, execute applications, control peripherals.</vt:lpstr>
      <vt:lpstr>PowerPoint Presentation</vt:lpstr>
      <vt:lpstr>Virtual Machine vs Container</vt:lpstr>
      <vt:lpstr>Embedded Systems, Firmware  and the Internet of Things</vt:lpstr>
      <vt:lpstr>Software Architecture Stacks</vt:lpstr>
      <vt:lpstr>Open Source Software Dev. Stacks</vt:lpstr>
      <vt:lpstr>MEAN – OS independent (not exactly a stack)</vt:lpstr>
      <vt:lpstr>Microsoft .NET Core goes cross platform</vt:lpstr>
      <vt:lpstr>SDLC: Systems Development Life Cycle</vt:lpstr>
      <vt:lpstr>SDLC: Systems Development Life Cycle</vt:lpstr>
      <vt:lpstr>Systems Development IRL</vt:lpstr>
      <vt:lpstr>Software Development Versioning</vt:lpstr>
      <vt:lpstr>VCS – Version Control Systems</vt:lpstr>
      <vt:lpstr>VCS – Version Control Systems</vt:lpstr>
      <vt:lpstr>Software Release Numbering</vt:lpstr>
      <vt:lpstr>Software Development Versioning</vt:lpstr>
      <vt:lpstr>Software Version Installation</vt:lpstr>
      <vt:lpstr>Software Server Environments </vt:lpstr>
      <vt:lpstr>Software Server Enviro Security</vt:lpstr>
      <vt:lpstr>Version Control Life Cycle</vt:lpstr>
      <vt:lpstr>Create code with versioning</vt:lpstr>
      <vt:lpstr>Coding and testing advice from IPC144</vt:lpstr>
      <vt:lpstr>Application Programming Interface (API)</vt:lpstr>
      <vt:lpstr>Additional notes</vt:lpstr>
      <vt:lpstr>XKCD stacks</vt:lpstr>
      <vt:lpstr>LAMP stack</vt:lpstr>
      <vt:lpstr>Software Terminology</vt:lpstr>
      <vt:lpstr>Principles of Operating System Design</vt:lpstr>
      <vt:lpstr>PowerPoint Presentation</vt:lpstr>
      <vt:lpstr>2. Modular vs Monolithic Design</vt:lpstr>
      <vt:lpstr>Modular vs Monolithic Design</vt:lpstr>
      <vt:lpstr>3. Memory Protection</vt:lpstr>
      <vt:lpstr>4. Multi-tasking &amp; Multi-processing</vt:lpstr>
      <vt:lpstr>4. Multi-tasking</vt:lpstr>
      <vt:lpstr>5. Virtual Memory</vt:lpstr>
      <vt:lpstr>6. System Virtualization with  Hyper-V or VMware</vt:lpstr>
      <vt:lpstr>CPU cores and caches</vt:lpstr>
      <vt:lpstr>Hardware components cryptic quiz</vt:lpstr>
      <vt:lpstr>Notes: Short History of Small Systems OS</vt:lpstr>
      <vt:lpstr>Simplified History of mini and micro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Timothy.McKenna@senecacollege.ca;Marc.Gurwitz@senecacollege.ca;Danny.Roy@senecacollege.ca</dc:creator>
  <cp:lastModifiedBy>Tim Mckenna</cp:lastModifiedBy>
  <cp:revision>704</cp:revision>
  <cp:lastPrinted>2020-02-10T14:34:00Z</cp:lastPrinted>
  <dcterms:created xsi:type="dcterms:W3CDTF">2016-07-12T01:06:18Z</dcterms:created>
  <dcterms:modified xsi:type="dcterms:W3CDTF">2020-06-18T20:16:31Z</dcterms:modified>
</cp:coreProperties>
</file>