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352" r:id="rId3"/>
    <p:sldId id="333" r:id="rId4"/>
    <p:sldId id="375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37"/>
    <a:srgbClr val="009644"/>
    <a:srgbClr val="009E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1" d="100"/>
          <a:sy n="91" d="100"/>
        </p:scale>
        <p:origin x="2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8C806B3-D79A-4E76-A2D8-F9ADBAFB48B1}" type="datetimeFigureOut">
              <a:rPr lang="en-CA" smtClean="0"/>
              <a:t>2020-12-07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0054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666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418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38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887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2020-12-07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545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2020-12-07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007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2020-12-07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39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2020-12-07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985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2020-12-07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31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2020-12-07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062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8C806B3-D79A-4E76-A2D8-F9ADBAFB48B1}" type="datetimeFigureOut">
              <a:rPr lang="en-CA" smtClean="0"/>
              <a:t>2020-12-07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866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enecacollege-primo.hosted.exlibrisgroup.com/permalink/f/603vi2/TN_pq_ebook_centralEBC4442363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dirty="0"/>
              <a:t>MongoDB</a:t>
            </a:r>
            <a:br>
              <a:rPr lang="en-US" altLang="en-US" dirty="0"/>
            </a:br>
            <a:r>
              <a:rPr lang="en-US" altLang="en-US" dirty="0"/>
              <a:t>Query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Lecture 09 / Chapter 4</a:t>
            </a:r>
          </a:p>
          <a:p>
            <a:pPr algn="ctr"/>
            <a:r>
              <a:rPr lang="en-US" dirty="0"/>
              <a:t>All notes and examples are from the following book:</a:t>
            </a:r>
          </a:p>
          <a:p>
            <a:pPr algn="ctr"/>
            <a:r>
              <a:rPr lang="en-US" dirty="0">
                <a:hlinkClick r:id="rId2"/>
              </a:rPr>
              <a:t>MongoDB</a:t>
            </a:r>
            <a:endParaRPr lang="en-US" dirty="0"/>
          </a:p>
          <a:p>
            <a:pPr algn="ctr"/>
            <a:r>
              <a:rPr lang="en-US" dirty="0" err="1"/>
              <a:t>Chodorow</a:t>
            </a:r>
            <a:r>
              <a:rPr lang="en-US" dirty="0"/>
              <a:t>, Kristina 2013</a:t>
            </a:r>
          </a:p>
        </p:txBody>
      </p:sp>
    </p:spTree>
    <p:extLst>
      <p:ext uri="{BB962C8B-B14F-4D97-AF65-F5344CB8AC3E}">
        <p14:creationId xmlns:p14="http://schemas.microsoft.com/office/powerpoint/2010/main" val="2863749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Conditionals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comparison operators can be combined to create range queries.</a:t>
            </a:r>
          </a:p>
          <a:p>
            <a:r>
              <a:rPr lang="en-US" dirty="0"/>
              <a:t>The following query look for users who are between the ages 20 and 30.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db.users.find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({"age" : {"$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: 20, "$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: 30}})</a:t>
            </a:r>
          </a:p>
          <a:p>
            <a:r>
              <a:rPr lang="en-US" dirty="0"/>
              <a:t>Find people who registered before January 1, 2020: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start = new Date("01/01/2007")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db.users.find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({"registered" : {"$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: start}})</a:t>
            </a:r>
          </a:p>
          <a:p>
            <a:r>
              <a:rPr lang="en-US" dirty="0"/>
              <a:t>Find all users whose username is not “joe”: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db.users.find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({"username" : {"$ne" : "joe"}})</a:t>
            </a:r>
          </a:p>
        </p:txBody>
      </p:sp>
    </p:spTree>
    <p:extLst>
      <p:ext uri="{BB962C8B-B14F-4D97-AF65-F5344CB8AC3E}">
        <p14:creationId xmlns:p14="http://schemas.microsoft.com/office/powerpoint/2010/main" val="3871357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Queries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There are two ways to do an OR query in MongoDB.</a:t>
            </a:r>
          </a:p>
          <a:p>
            <a:pPr lvl="1"/>
            <a:r>
              <a:rPr lang="en-US" sz="2000" dirty="0"/>
              <a:t>To query documents based on a single key.</a:t>
            </a:r>
          </a:p>
          <a:p>
            <a:pPr lvl="2"/>
            <a:r>
              <a:rPr lang="en-US" sz="1600" dirty="0"/>
              <a:t>“$in”</a:t>
            </a:r>
          </a:p>
          <a:p>
            <a:pPr lvl="1"/>
            <a:r>
              <a:rPr lang="en-US" sz="2000" dirty="0"/>
              <a:t>To check different criteria or different keys. (To combine conditions)</a:t>
            </a:r>
          </a:p>
          <a:p>
            <a:pPr lvl="2"/>
            <a:r>
              <a:rPr lang="en-US" sz="1800" dirty="0"/>
              <a:t>“$or”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487096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“$in” Operators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“$in” operators is used to search a variety of values for a single key.</a:t>
            </a:r>
          </a:p>
          <a:p>
            <a:r>
              <a:rPr lang="en-US" dirty="0"/>
              <a:t>To match more than one value for a single key, use an array of values with the “$in” operator.</a:t>
            </a:r>
          </a:p>
          <a:p>
            <a:r>
              <a:rPr lang="en-US" dirty="0"/>
              <a:t>Example: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db.raffle.find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({"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ticket_no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" : {"$in" : [725, 542, 390]}})</a:t>
            </a:r>
          </a:p>
          <a:p>
            <a:pPr lvl="1"/>
            <a:r>
              <a:rPr lang="en-US" dirty="0"/>
              <a:t>The value of the “</a:t>
            </a:r>
            <a:r>
              <a:rPr lang="en-US" dirty="0" err="1"/>
              <a:t>ticket_no</a:t>
            </a:r>
            <a:r>
              <a:rPr lang="en-US" dirty="0"/>
              <a:t>” key is compared to three values.</a:t>
            </a:r>
          </a:p>
          <a:p>
            <a:r>
              <a:rPr lang="en-US" dirty="0"/>
              <a:t>"$in" is very flexible and allows you to specify criteria of different types as well as values.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db.users.find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({"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" : {"$in" : [12345, "joe"]})</a:t>
            </a:r>
          </a:p>
          <a:p>
            <a:r>
              <a:rPr lang="en-US" dirty="0"/>
              <a:t>The following statements are equivalent: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ticket_no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{$in : [725]}}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ticket_no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725}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788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“$</a:t>
            </a:r>
            <a:r>
              <a:rPr lang="en-CA" dirty="0" err="1"/>
              <a:t>nin</a:t>
            </a:r>
            <a:r>
              <a:rPr lang="en-CA" dirty="0"/>
              <a:t>”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“$</a:t>
            </a:r>
            <a:r>
              <a:rPr lang="en-US" sz="2400" dirty="0" err="1"/>
              <a:t>nin</a:t>
            </a:r>
            <a:r>
              <a:rPr lang="en-US" sz="2400" dirty="0"/>
              <a:t>” operator returns documents that don’t match any of the criteria in the array.</a:t>
            </a:r>
            <a:br>
              <a:rPr lang="en-US" sz="2400" dirty="0"/>
            </a:br>
            <a:endParaRPr lang="en-CA" sz="2400" dirty="0"/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db.raffle.find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({"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ticket_no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" : {"$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nin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" : [725, 542, 390]}})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/>
              <a:t>The above query returns people who do not have any tickets with the given numbers.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755636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“$or”/”$and” Operator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“$or” operator is used to check an array of possible criteria. The query returns the document if either condition is true.</a:t>
            </a:r>
          </a:p>
          <a:p>
            <a:r>
              <a:rPr lang="en-US" dirty="0"/>
              <a:t>Example 1:</a:t>
            </a:r>
          </a:p>
          <a:p>
            <a:pPr marL="0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db.raffle.find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({"$or" : [{"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ticket_no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: 725}, {"winner" : true}]})</a:t>
            </a:r>
          </a:p>
          <a:p>
            <a:r>
              <a:rPr lang="en-US" dirty="0"/>
              <a:t>Example 2: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db.raffle.find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({"$or" : [{"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ticket_no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: {"$in" : [725, 542, 390]}}, 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{"winner" : true}]})</a:t>
            </a:r>
          </a:p>
          <a:p>
            <a:r>
              <a:rPr lang="en-US" dirty="0"/>
              <a:t>See the following example of “$and”:</a:t>
            </a:r>
            <a:endParaRPr lang="en-CA" dirty="0"/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db.users.find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({"$and" : [{"x" : {"$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: 1}}, {"x" : {“$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 : 4}}]})</a:t>
            </a:r>
          </a:p>
        </p:txBody>
      </p:sp>
    </p:spTree>
    <p:extLst>
      <p:ext uri="{BB962C8B-B14F-4D97-AF65-F5344CB8AC3E}">
        <p14:creationId xmlns:p14="http://schemas.microsoft.com/office/powerpoint/2010/main" val="1286024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“$not” Operator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“$not” operator can be applied on top of any condition.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&gt; </a:t>
            </a:r>
            <a:r>
              <a:rPr lang="en-US" dirty="0" err="1"/>
              <a:t>db.users.find</a:t>
            </a:r>
            <a:r>
              <a:rPr lang="en-US" dirty="0"/>
              <a:t>({"</a:t>
            </a:r>
            <a:r>
              <a:rPr lang="en-US" dirty="0" err="1"/>
              <a:t>id_num</a:t>
            </a:r>
            <a:r>
              <a:rPr lang="en-US" dirty="0"/>
              <a:t>" : {"$mod" : [5, 1]}})</a:t>
            </a:r>
          </a:p>
          <a:p>
            <a:pPr lvl="1"/>
            <a:r>
              <a:rPr lang="en-US" dirty="0"/>
              <a:t>This query returns documents if the key “</a:t>
            </a:r>
            <a:r>
              <a:rPr lang="en-US" dirty="0" err="1"/>
              <a:t>id_num</a:t>
            </a:r>
            <a:r>
              <a:rPr lang="en-US" dirty="0"/>
              <a:t>” is 1, 6, 11, or etc. </a:t>
            </a:r>
          </a:p>
          <a:p>
            <a:pPr lvl="1"/>
            <a:r>
              <a:rPr lang="en-US" dirty="0"/>
              <a:t>"$mod" operator checks if the value of key “</a:t>
            </a:r>
            <a:r>
              <a:rPr lang="en-US" dirty="0" err="1"/>
              <a:t>id_num</a:t>
            </a:r>
            <a:r>
              <a:rPr lang="en-US" dirty="0"/>
              <a:t>” divided by the first value have a remainder of the second value.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2039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Null means the value of a key is unknown.</a:t>
            </a:r>
          </a:p>
          <a:p>
            <a:r>
              <a:rPr lang="en-US" dirty="0"/>
              <a:t>Assume the following documents: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db.c.find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{ "_id" :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("4ba0f0dfd22aa494fd523621"), "y" : null }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{ "_id" :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("4ba0f0dfd22aa494fd523622"), "y" : 1 }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{ "_id" :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("4ba0f148d22aa494fd523623"), "y" : 2 }</a:t>
            </a:r>
          </a:p>
          <a:p>
            <a:r>
              <a:rPr lang="en-US" dirty="0"/>
              <a:t>To find documents with the NULL value for the “y” key: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db.c.find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({"y" : null})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{ "_id" :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("4ba0f0dfd22aa494fd523621"), "y" : null }</a:t>
            </a:r>
          </a:p>
          <a:p>
            <a:r>
              <a:rPr lang="en-US" dirty="0"/>
              <a:t>To find all documents that a specific key does not exist among their keys.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db.c.find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({"z" : null})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{ "_id" :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("4ba0f0dfd22aa494fd523621"), "y" : null }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{ "_id" :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("4ba0f0dfd22aa494fd523622"), "y" : 1 }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{ "_id" :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("4ba0f148d22aa494fd523623"), "y" : 2 }</a:t>
            </a:r>
          </a:p>
        </p:txBody>
      </p:sp>
    </p:spTree>
    <p:extLst>
      <p:ext uri="{BB962C8B-B14F-4D97-AF65-F5344CB8AC3E}">
        <p14:creationId xmlns:p14="http://schemas.microsoft.com/office/powerpoint/2010/main" val="3579347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“$exists”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or find documents that have the “z” key but its value is null. We want to exclude any documents that does not contain the “z” key.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db.c.find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({"z" : {"$in" : [null], "$exists" : true}})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895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CA" dirty="0"/>
              <a:t>$all</a:t>
            </a:r>
            <a:r>
              <a:rPr lang="en-US" dirty="0"/>
              <a:t>” Operator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Assume the following documents in the </a:t>
            </a:r>
            <a:r>
              <a:rPr lang="en-US" i="1" dirty="0"/>
              <a:t>food</a:t>
            </a:r>
            <a:r>
              <a:rPr lang="en-US" dirty="0"/>
              <a:t> collection:</a:t>
            </a:r>
            <a:endParaRPr lang="en-CA" dirty="0"/>
          </a:p>
          <a:p>
            <a:pPr marL="274320" lvl="1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db.food.insert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({"_id" : 1, "fruit" : ["apple", "banana", "peach"]})</a:t>
            </a:r>
          </a:p>
          <a:p>
            <a:pPr marL="274320" lvl="1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db.food.insert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({"_id" : 2, "fruit" : ["apple", "kumquat", "orange"]})</a:t>
            </a:r>
          </a:p>
          <a:p>
            <a:pPr marL="274320" lvl="1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db.food.insert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({"_id" : 3, "fruit" : ["cherry", "banana", "apple"]})</a:t>
            </a:r>
          </a:p>
          <a:p>
            <a:r>
              <a:rPr lang="en-US" dirty="0"/>
              <a:t>Let’s say we want or find all documents with both apple and banana elements.</a:t>
            </a:r>
            <a:endParaRPr lang="en-CA" dirty="0"/>
          </a:p>
          <a:p>
            <a:pPr marL="274320" lvl="1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db.food.find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({fruit : {$all : ["apple", "banana"]}})</a:t>
            </a:r>
          </a:p>
          <a:p>
            <a:pPr marL="274320" lvl="1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{"_id" : 1, "fruit" : ["apple", "banana", "peach"]}</a:t>
            </a:r>
          </a:p>
          <a:p>
            <a:pPr marL="274320" lvl="1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{"_id" : 3, "fruit" : ["cherry", "banana", "apple"]}</a:t>
            </a:r>
          </a:p>
          <a:p>
            <a:r>
              <a:rPr lang="en-US" dirty="0"/>
              <a:t>To check key/values pairs with the exact match does not return the above result. It looks for documents with only values apple and banana.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db.food.find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({"fruit" : ["apple", "banana"]})</a:t>
            </a:r>
          </a:p>
          <a:p>
            <a:r>
              <a:rPr lang="en-US" dirty="0"/>
              <a:t>The following query does not return any documents:</a:t>
            </a:r>
          </a:p>
          <a:p>
            <a:pPr lvl="1"/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db.food.find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({"fruit" : ["banana", "apple", "peach"]})</a:t>
            </a:r>
          </a:p>
        </p:txBody>
      </p:sp>
    </p:spTree>
    <p:extLst>
      <p:ext uri="{BB962C8B-B14F-4D97-AF65-F5344CB8AC3E}">
        <p14:creationId xmlns:p14="http://schemas.microsoft.com/office/powerpoint/2010/main" val="3735044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“$size”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query arrays for a given size, the “$size” operator is used.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db.food.find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({"fruit" : {"$size" : 3}})</a:t>
            </a:r>
          </a:p>
          <a:p>
            <a:r>
              <a:rPr lang="en-US" dirty="0"/>
              <a:t>You cannot combine the "$size" operator with other $ conditional operators.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2027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ad-hoc queries using </a:t>
            </a:r>
            <a:r>
              <a:rPr lang="en-US" i="1" dirty="0"/>
              <a:t>find</a:t>
            </a:r>
            <a:r>
              <a:rPr lang="en-US" dirty="0"/>
              <a:t> or </a:t>
            </a:r>
            <a:r>
              <a:rPr lang="en-US" i="1" dirty="0" err="1"/>
              <a:t>findOne</a:t>
            </a:r>
            <a:endParaRPr lang="en-US" i="1" dirty="0"/>
          </a:p>
          <a:p>
            <a:r>
              <a:rPr lang="en-US" i="1" dirty="0"/>
              <a:t>Query for</a:t>
            </a:r>
          </a:p>
          <a:p>
            <a:pPr lvl="1"/>
            <a:r>
              <a:rPr lang="en-US" i="1" dirty="0"/>
              <a:t>Range selection</a:t>
            </a:r>
          </a:p>
          <a:p>
            <a:pPr lvl="1"/>
            <a:r>
              <a:rPr lang="en-US" i="1" dirty="0"/>
              <a:t>Set inclusion</a:t>
            </a:r>
          </a:p>
          <a:p>
            <a:pPr lvl="1"/>
            <a:r>
              <a:rPr lang="en-US" dirty="0"/>
              <a:t>Inequalities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8717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trike="sngStrike" dirty="0"/>
              <a:t>“$</a:t>
            </a:r>
            <a:r>
              <a:rPr lang="en-CA" strike="sngStrike" dirty="0" err="1"/>
              <a:t>inc</a:t>
            </a:r>
            <a:r>
              <a:rPr lang="en-CA" strike="sngStrike" dirty="0"/>
              <a:t>”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check the size of an array in a query, since we cannot use conditional operators along with “$size”, we can add a key “size” to documents to store the size of an array. </a:t>
            </a:r>
          </a:p>
          <a:p>
            <a:r>
              <a:rPr lang="en-US" dirty="0"/>
              <a:t>To check the size of that array, then this key can be checked.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“size" : {"size" : 1}  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db.food.find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({"size" : {"$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: 3}})  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171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Embedded Documents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ways of querying for an embedded document: </a:t>
            </a:r>
          </a:p>
          <a:p>
            <a:pPr lvl="1"/>
            <a:r>
              <a:rPr lang="en-US" dirty="0"/>
              <a:t>querying for the whole document or </a:t>
            </a:r>
          </a:p>
          <a:p>
            <a:pPr lvl="1"/>
            <a:r>
              <a:rPr lang="en-US" dirty="0"/>
              <a:t>querying for its individual key/value pairs.</a:t>
            </a:r>
          </a:p>
          <a:p>
            <a:pPr lvl="2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4132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the Whole Document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To query the whole document:</a:t>
            </a:r>
          </a:p>
          <a:p>
            <a:pPr lvl="1"/>
            <a:r>
              <a:rPr lang="en-US" sz="1800" dirty="0"/>
              <a:t>Consider the following document:</a:t>
            </a:r>
          </a:p>
          <a:p>
            <a:pPr marL="54864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54864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"name" : {</a:t>
            </a:r>
          </a:p>
          <a:p>
            <a:pPr marL="54864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"first" : "Joe",</a:t>
            </a:r>
          </a:p>
          <a:p>
            <a:pPr marL="54864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"last" :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Schmoe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54864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marL="54864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"age" : 45</a:t>
            </a:r>
          </a:p>
          <a:p>
            <a:pPr marL="54864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/>
              <a:t>We can search for someone named Joe </a:t>
            </a:r>
            <a:r>
              <a:rPr lang="en-US" sz="1800" dirty="0" err="1"/>
              <a:t>Schmoe</a:t>
            </a:r>
            <a:r>
              <a:rPr lang="en-US" sz="1800" dirty="0"/>
              <a:t>: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db.people.find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({"name" : {"first" : "Joe", "last" :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Schmoe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"}})</a:t>
            </a:r>
          </a:p>
          <a:p>
            <a:r>
              <a:rPr lang="en-US" dirty="0"/>
              <a:t>To query an embedded documents for a specific key or keys: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db.people.find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({"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name.first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" : "Joe", "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name.last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" : "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Schmoe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"})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59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Specific Keys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300" dirty="0"/>
              <a:t>Consider the following document:</a:t>
            </a:r>
          </a:p>
          <a:p>
            <a:pPr marL="274320" lvl="1" indent="0">
              <a:buNone/>
            </a:pPr>
            <a:r>
              <a:rPr lang="en-CA" dirty="0"/>
              <a:t>{</a:t>
            </a:r>
          </a:p>
          <a:p>
            <a:pPr marL="274320" lvl="1" indent="0">
              <a:buNone/>
            </a:pPr>
            <a:r>
              <a:rPr lang="en-CA" dirty="0"/>
              <a:t>    "comments" : [</a:t>
            </a:r>
          </a:p>
          <a:p>
            <a:pPr marL="274320" lvl="1" indent="0">
              <a:buNone/>
            </a:pPr>
            <a:r>
              <a:rPr lang="en-CA" dirty="0"/>
              <a:t>        {</a:t>
            </a:r>
          </a:p>
          <a:p>
            <a:pPr marL="274320" lvl="1" indent="0">
              <a:buNone/>
            </a:pPr>
            <a:r>
              <a:rPr lang="en-CA" dirty="0"/>
              <a:t>            "author" : "joe",</a:t>
            </a:r>
          </a:p>
          <a:p>
            <a:pPr marL="274320" lvl="1" indent="0">
              <a:buNone/>
            </a:pPr>
            <a:r>
              <a:rPr lang="en-CA" dirty="0"/>
              <a:t>            "score" : 3,</a:t>
            </a:r>
          </a:p>
          <a:p>
            <a:pPr marL="274320" lvl="1" indent="0">
              <a:buNone/>
            </a:pPr>
            <a:r>
              <a:rPr lang="en-CA" dirty="0"/>
              <a:t>            "comment" : "nice post"</a:t>
            </a:r>
          </a:p>
          <a:p>
            <a:pPr marL="274320" lvl="1" indent="0">
              <a:buNone/>
            </a:pPr>
            <a:r>
              <a:rPr lang="en-CA" dirty="0"/>
              <a:t>        },</a:t>
            </a:r>
          </a:p>
          <a:p>
            <a:pPr marL="274320" lvl="1" indent="0">
              <a:buNone/>
            </a:pPr>
            <a:r>
              <a:rPr lang="en-CA" dirty="0"/>
              <a:t>        {</a:t>
            </a:r>
          </a:p>
          <a:p>
            <a:pPr marL="274320" lvl="1" indent="0">
              <a:buNone/>
            </a:pPr>
            <a:r>
              <a:rPr lang="en-CA" dirty="0"/>
              <a:t>            "author" : "</a:t>
            </a:r>
            <a:r>
              <a:rPr lang="en-CA" dirty="0" err="1"/>
              <a:t>mary</a:t>
            </a:r>
            <a:r>
              <a:rPr lang="en-CA" dirty="0"/>
              <a:t>",</a:t>
            </a:r>
          </a:p>
          <a:p>
            <a:pPr marL="274320" lvl="1" indent="0">
              <a:buNone/>
            </a:pPr>
            <a:r>
              <a:rPr lang="en-CA" dirty="0"/>
              <a:t>            "score" : 6,</a:t>
            </a:r>
          </a:p>
          <a:p>
            <a:pPr marL="274320" lvl="1" indent="0">
              <a:buNone/>
            </a:pPr>
            <a:r>
              <a:rPr lang="en-CA" dirty="0"/>
              <a:t>            "comment" : "terrible post"</a:t>
            </a:r>
          </a:p>
          <a:p>
            <a:pPr marL="274320" lvl="1" indent="0">
              <a:buNone/>
            </a:pPr>
            <a:r>
              <a:rPr lang="en-CA" dirty="0"/>
              <a:t>        }</a:t>
            </a:r>
          </a:p>
          <a:p>
            <a:pPr marL="274320" lvl="1" indent="0">
              <a:buNone/>
            </a:pPr>
            <a:r>
              <a:rPr lang="en-CA" dirty="0"/>
              <a:t>    ]</a:t>
            </a:r>
          </a:p>
          <a:p>
            <a:pPr marL="274320" lvl="1" indent="0">
              <a:buNone/>
            </a:pPr>
            <a:r>
              <a:rPr lang="en-CA" dirty="0"/>
              <a:t>}</a:t>
            </a:r>
          </a:p>
          <a:p>
            <a:r>
              <a:rPr lang="en-CA" sz="2300" dirty="0"/>
              <a:t>The below query is not correct. </a:t>
            </a:r>
            <a:r>
              <a:rPr lang="en-US" sz="2300" dirty="0"/>
              <a:t>Embedded document matches have to match the whole document.</a:t>
            </a:r>
            <a:endParaRPr lang="en-CA" sz="2300" dirty="0"/>
          </a:p>
          <a:p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db.blog.find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({"comments" : {"author" : "joe", "score" : {"$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" : 5}}})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2833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"$</a:t>
            </a:r>
            <a:r>
              <a:rPr lang="en-CA" dirty="0" err="1"/>
              <a:t>elemMatch</a:t>
            </a:r>
            <a:r>
              <a:rPr lang="en-CA" dirty="0"/>
              <a:t>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have more than one key to match in an embedded document, use the "$</a:t>
            </a:r>
            <a:r>
              <a:rPr lang="en-US" dirty="0" err="1"/>
              <a:t>elemMatch</a:t>
            </a:r>
            <a:r>
              <a:rPr lang="en-US" dirty="0"/>
              <a:t>" operator to “group” the criteria.</a:t>
            </a:r>
            <a:endParaRPr lang="en-CA" dirty="0"/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db.blog.find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({"comments" : {"$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elemMatch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: {"author" : "joe",                                            "score" : {"$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: 5}}}})</a:t>
            </a:r>
          </a:p>
        </p:txBody>
      </p:sp>
    </p:spTree>
    <p:extLst>
      <p:ext uri="{BB962C8B-B14F-4D97-AF65-F5344CB8AC3E}">
        <p14:creationId xmlns:p14="http://schemas.microsoft.com/office/powerpoint/2010/main" val="412462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The </a:t>
            </a:r>
            <a:r>
              <a:rPr lang="en-US" sz="2000" i="1" dirty="0"/>
              <a:t>find</a:t>
            </a:r>
            <a:r>
              <a:rPr lang="en-US" sz="2000" dirty="0"/>
              <a:t> function is called to query and see documents in a collection. It returns a subset of documents.</a:t>
            </a:r>
          </a:p>
          <a:p>
            <a:r>
              <a:rPr lang="en-US" sz="2000" dirty="0"/>
              <a:t>To see documents in </a:t>
            </a:r>
            <a:r>
              <a:rPr lang="en-US" sz="2000" i="1" dirty="0"/>
              <a:t>blog</a:t>
            </a:r>
            <a:r>
              <a:rPr lang="en-US" sz="2000" dirty="0"/>
              <a:t> collection:</a:t>
            </a:r>
          </a:p>
          <a:p>
            <a:pPr marL="27432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db.blog.find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pPr marL="27432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Db.blog.find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({})</a:t>
            </a:r>
            <a:endParaRPr lang="en-CA" dirty="0"/>
          </a:p>
          <a:p>
            <a:pPr marL="27432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The following is the result of calling find function since we have only one document in the </a:t>
            </a:r>
            <a:r>
              <a:rPr lang="en-US" sz="2000" i="1" dirty="0"/>
              <a:t>blog</a:t>
            </a:r>
            <a:r>
              <a:rPr lang="en-US" sz="2000" dirty="0"/>
              <a:t> collection: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"_id"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("5037ee4a1084eb3ffeef7228"),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"title" : "My Blog Post",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"content" : "Here's my blog post.",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"date"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("2012-08-24T21:12:09.982Z")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pc="1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913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FindOne</a:t>
            </a:r>
            <a:r>
              <a:rPr lang="en-US" dirty="0"/>
              <a:t>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 err="1"/>
              <a:t>findOne</a:t>
            </a:r>
            <a:r>
              <a:rPr lang="en-US" dirty="0"/>
              <a:t> is used to read and see one document from a collection.</a:t>
            </a:r>
            <a:endParaRPr lang="en-CA" dirty="0"/>
          </a:p>
          <a:p>
            <a:r>
              <a:rPr lang="en-US" dirty="0"/>
              <a:t>Example:</a:t>
            </a:r>
          </a:p>
          <a:p>
            <a:pPr lvl="1"/>
            <a:r>
              <a:rPr lang="en-CA" dirty="0" err="1"/>
              <a:t>db.blog.findOne</a:t>
            </a:r>
            <a:r>
              <a:rPr lang="en-CA" dirty="0"/>
              <a:t>()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"_id"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("5037ee4a1084eb3ffeef7228"),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"title" : "My Blog Post",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"content" : "Here's my blog post.",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"date"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("2012-08-24T21:12:09.982Z")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7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with Key/Value Pairs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can add key/value pairs to restrict a the search.</a:t>
            </a:r>
          </a:p>
          <a:p>
            <a:pPr lvl="1"/>
            <a:r>
              <a:rPr lang="en-US" dirty="0"/>
              <a:t>Members match members</a:t>
            </a:r>
          </a:p>
          <a:p>
            <a:pPr lvl="1"/>
            <a:r>
              <a:rPr lang="en-US" dirty="0"/>
              <a:t>Booleans match Booleans</a:t>
            </a:r>
          </a:p>
          <a:p>
            <a:pPr lvl="1"/>
            <a:r>
              <a:rPr lang="en-US" dirty="0"/>
              <a:t>Strings match strings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Find all documents where the value of age is 20: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db.users.find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({"age" : 20})</a:t>
            </a:r>
          </a:p>
          <a:p>
            <a:pPr lvl="1"/>
            <a:r>
              <a:rPr lang="en-US" dirty="0"/>
              <a:t>search for documents where the username is “joe”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db.users.find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({"username" : "joe"})</a:t>
            </a:r>
          </a:p>
          <a:p>
            <a:r>
              <a:rPr lang="en-US" dirty="0"/>
              <a:t>To find documents with multiple </a:t>
            </a:r>
            <a:r>
              <a:rPr lang="en-US" dirty="0" err="1"/>
              <a:t>conditons</a:t>
            </a:r>
            <a:r>
              <a:rPr lang="en-US" dirty="0"/>
              <a:t>, more key/value pairs can be added. We want to find users where their age is 20 and the username is “joe”: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db.users.find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({"username" : "joe", "age" : 27}) </a:t>
            </a:r>
          </a:p>
          <a:p>
            <a:r>
              <a:rPr lang="en-US" dirty="0">
                <a:cs typeface="Courier New" panose="02070309020205020404" pitchFamily="49" charset="0"/>
              </a:rPr>
              <a:t>To find items which are out of stock: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db.stock.find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in_stock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: 0})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35050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the Keys/Values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do not want to see all the key/value pairs in a document, you can pass the second argument to the function </a:t>
            </a:r>
            <a:r>
              <a:rPr lang="en-US" i="1" dirty="0"/>
              <a:t>find</a:t>
            </a:r>
            <a:r>
              <a:rPr lang="en-US" dirty="0"/>
              <a:t> or </a:t>
            </a:r>
            <a:r>
              <a:rPr lang="en-US" i="1" dirty="0" err="1"/>
              <a:t>findOne</a:t>
            </a:r>
            <a:r>
              <a:rPr lang="en-US" dirty="0"/>
              <a:t>.</a:t>
            </a:r>
          </a:p>
          <a:p>
            <a:r>
              <a:rPr lang="en-US" dirty="0"/>
              <a:t>Let’s assume that you want to see the username and email of the documents returned by the </a:t>
            </a:r>
            <a:r>
              <a:rPr lang="en-US" i="1" dirty="0"/>
              <a:t>find</a:t>
            </a:r>
            <a:r>
              <a:rPr lang="en-US" dirty="0"/>
              <a:t> function: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db.users.find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({}, {"username" : 1, "email" : 1})</a:t>
            </a:r>
          </a:p>
          <a:p>
            <a:pPr marL="274320" lvl="1" indent="0">
              <a:buNone/>
            </a:pPr>
            <a:endParaRPr lang="en-CA" dirty="0"/>
          </a:p>
          <a:p>
            <a:pPr lvl="1"/>
            <a:r>
              <a:rPr lang="en-US" dirty="0"/>
              <a:t>This query returns the username and email for all documents in the collection </a:t>
            </a:r>
            <a:r>
              <a:rPr lang="en-US" i="1" dirty="0"/>
              <a:t>users</a:t>
            </a:r>
            <a:r>
              <a:rPr lang="en-US" dirty="0"/>
              <a:t>.</a:t>
            </a:r>
            <a:endParaRPr lang="en-CA" dirty="0"/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"_id" :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("4ba0f0dfd22aa494fd523620"),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"username" : "joe",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"email" : "joe@example.com"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303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Exclude Key/Values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find function by default returns the “_id” key for the returning documents.</a:t>
            </a:r>
          </a:p>
          <a:p>
            <a:r>
              <a:rPr lang="en-US" dirty="0"/>
              <a:t>To exclude the “_id” key or any key/value pairs in the returning result, we use the second parameter: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db.users.find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({}, {"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fatal_weakness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" : 0})</a:t>
            </a:r>
          </a:p>
          <a:p>
            <a:pPr lvl="1"/>
            <a:r>
              <a:rPr lang="en-US" dirty="0"/>
              <a:t>The above command does not return the </a:t>
            </a:r>
            <a:r>
              <a:rPr lang="en-CA" dirty="0"/>
              <a:t>“</a:t>
            </a:r>
            <a:r>
              <a:rPr lang="en-CA" dirty="0" err="1"/>
              <a:t>fatal_weakness</a:t>
            </a:r>
            <a:r>
              <a:rPr lang="en-CA" dirty="0"/>
              <a:t>” key for all documents in the </a:t>
            </a:r>
            <a:r>
              <a:rPr lang="en-CA" i="1" dirty="0"/>
              <a:t>users</a:t>
            </a:r>
            <a:r>
              <a:rPr lang="en-CA" dirty="0"/>
              <a:t> collection.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following command prevents “_id” from being returned and just returns the </a:t>
            </a:r>
            <a:r>
              <a:rPr lang="en-US" i="1" dirty="0"/>
              <a:t>username</a:t>
            </a:r>
            <a:r>
              <a:rPr lang="en-US" dirty="0"/>
              <a:t> key.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db.users.find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({}, {"username" : 1, "_id" : 0})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"username" : "joe",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496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CA" dirty="0"/>
              <a:t>Query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Queries can contain more complex criteria such as</a:t>
            </a:r>
          </a:p>
          <a:p>
            <a:pPr lvl="1"/>
            <a:r>
              <a:rPr lang="en-CA" dirty="0"/>
              <a:t>ranges, </a:t>
            </a:r>
          </a:p>
          <a:p>
            <a:pPr lvl="1"/>
            <a:r>
              <a:rPr lang="en-CA" dirty="0"/>
              <a:t>OR-clauses, </a:t>
            </a:r>
          </a:p>
          <a:p>
            <a:pPr lvl="1"/>
            <a:r>
              <a:rPr lang="en-CA" dirty="0"/>
              <a:t>and negation.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3602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CA" dirty="0"/>
              <a:t>Comparison Operators </a:t>
            </a:r>
            <a:endParaRPr lang="en-CA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 operators: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"$ne" operator can be used with any type.</a:t>
            </a:r>
          </a:p>
          <a:p>
            <a:pPr marL="274320" lvl="1" indent="0">
              <a:buNone/>
            </a:pPr>
            <a:endParaRPr lang="en-C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456768"/>
              </p:ext>
            </p:extLst>
          </p:nvPr>
        </p:nvGraphicFramePr>
        <p:xfrm>
          <a:off x="2247391" y="2585412"/>
          <a:ext cx="538184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922">
                  <a:extLst>
                    <a:ext uri="{9D8B030D-6E8A-4147-A177-3AD203B41FA5}">
                      <a16:colId xmlns:a16="http://schemas.microsoft.com/office/drawing/2014/main" val="3713183872"/>
                    </a:ext>
                  </a:extLst>
                </a:gridCol>
                <a:gridCol w="2690922">
                  <a:extLst>
                    <a:ext uri="{9D8B030D-6E8A-4147-A177-3AD203B41FA5}">
                      <a16:colId xmlns:a16="http://schemas.microsoft.com/office/drawing/2014/main" val="1680887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7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CA" dirty="0"/>
                        <a:t>“$</a:t>
                      </a:r>
                      <a:r>
                        <a:rPr lang="en-CA" dirty="0" err="1"/>
                        <a:t>lt</a:t>
                      </a:r>
                      <a:r>
                        <a:rPr lang="en-CA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33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CA" dirty="0"/>
                        <a:t>“$</a:t>
                      </a:r>
                      <a:r>
                        <a:rPr lang="en-CA" dirty="0" err="1"/>
                        <a:t>lte</a:t>
                      </a:r>
                      <a:r>
                        <a:rPr lang="en-CA" dirty="0"/>
                        <a:t>”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75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CA" dirty="0"/>
                        <a:t>“$</a:t>
                      </a:r>
                      <a:r>
                        <a:rPr lang="en-CA" dirty="0" err="1"/>
                        <a:t>gt</a:t>
                      </a:r>
                      <a:r>
                        <a:rPr lang="en-CA" dirty="0"/>
                        <a:t>”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596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CA" dirty="0"/>
                        <a:t>“$</a:t>
                      </a:r>
                      <a:r>
                        <a:rPr lang="en-CA" dirty="0" err="1"/>
                        <a:t>gte</a:t>
                      </a:r>
                      <a:r>
                        <a:rPr lang="en-CA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959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“$ne”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&lt;&gt;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530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31120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Custom 12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FF0000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20550</TotalTime>
  <Words>2184</Words>
  <Application>Microsoft Office PowerPoint</Application>
  <PresentationFormat>Widescreen</PresentationFormat>
  <Paragraphs>222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Century Schoolbook</vt:lpstr>
      <vt:lpstr>Courier New</vt:lpstr>
      <vt:lpstr>Wingdings 2</vt:lpstr>
      <vt:lpstr>View</vt:lpstr>
      <vt:lpstr>MongoDB Query</vt:lpstr>
      <vt:lpstr>Agenda</vt:lpstr>
      <vt:lpstr>Find </vt:lpstr>
      <vt:lpstr>FindOne </vt:lpstr>
      <vt:lpstr>Query with Key/Value Pairs</vt:lpstr>
      <vt:lpstr>Limit the Keys/Values</vt:lpstr>
      <vt:lpstr>Exclude Key/Values</vt:lpstr>
      <vt:lpstr>Query Criteria</vt:lpstr>
      <vt:lpstr>Comparison Operators </vt:lpstr>
      <vt:lpstr>Query Conditionals</vt:lpstr>
      <vt:lpstr>OR Queries</vt:lpstr>
      <vt:lpstr>“$in” Operators</vt:lpstr>
      <vt:lpstr>“$nin” Operator</vt:lpstr>
      <vt:lpstr>“$or”/”$and” Operator</vt:lpstr>
      <vt:lpstr>“$not” Operator</vt:lpstr>
      <vt:lpstr>Null</vt:lpstr>
      <vt:lpstr>“$exists” Operator</vt:lpstr>
      <vt:lpstr>“$all” Operator</vt:lpstr>
      <vt:lpstr>“$size” Operator</vt:lpstr>
      <vt:lpstr>“$inc” Operator</vt:lpstr>
      <vt:lpstr>Querying Embedded Documents</vt:lpstr>
      <vt:lpstr>Query the Whole Document</vt:lpstr>
      <vt:lpstr>Query Specific Keys</vt:lpstr>
      <vt:lpstr>"$elemMatch"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Nasim</dc:creator>
  <cp:lastModifiedBy>Amir •</cp:lastModifiedBy>
  <cp:revision>484</cp:revision>
  <dcterms:created xsi:type="dcterms:W3CDTF">2019-07-08T16:55:16Z</dcterms:created>
  <dcterms:modified xsi:type="dcterms:W3CDTF">2020-12-08T02:35:24Z</dcterms:modified>
</cp:coreProperties>
</file>