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52" r:id="rId3"/>
    <p:sldId id="337" r:id="rId4"/>
    <p:sldId id="370" r:id="rId5"/>
    <p:sldId id="371" r:id="rId6"/>
    <p:sldId id="372" r:id="rId7"/>
    <p:sldId id="373" r:id="rId8"/>
    <p:sldId id="358" r:id="rId9"/>
    <p:sldId id="362" r:id="rId10"/>
    <p:sldId id="363" r:id="rId11"/>
    <p:sldId id="359" r:id="rId12"/>
    <p:sldId id="364" r:id="rId13"/>
    <p:sldId id="360" r:id="rId14"/>
    <p:sldId id="365" r:id="rId15"/>
    <p:sldId id="361" r:id="rId16"/>
    <p:sldId id="366" r:id="rId17"/>
    <p:sldId id="367" r:id="rId18"/>
    <p:sldId id="368" r:id="rId19"/>
    <p:sldId id="374" r:id="rId20"/>
    <p:sldId id="354" r:id="rId21"/>
    <p:sldId id="375" r:id="rId22"/>
    <p:sldId id="376" r:id="rId23"/>
    <p:sldId id="377" r:id="rId24"/>
    <p:sldId id="378" r:id="rId25"/>
    <p:sldId id="379" r:id="rId26"/>
    <p:sldId id="380" r:id="rId27"/>
    <p:sldId id="3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pq_ebook_centralEBC444236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f.last@email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MongoDB</a:t>
            </a:r>
            <a:br>
              <a:rPr lang="en-US" altLang="en-US" dirty="0" smtClean="0"/>
            </a:br>
            <a:r>
              <a:rPr lang="en-US" altLang="en-US" dirty="0" smtClean="0"/>
              <a:t>Aggregation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Lecture </a:t>
            </a:r>
            <a:r>
              <a:rPr lang="en-US" dirty="0" smtClean="0"/>
              <a:t>12 / </a:t>
            </a:r>
            <a:r>
              <a:rPr lang="en-US" dirty="0" smtClean="0"/>
              <a:t>Chapter 7</a:t>
            </a:r>
            <a:endParaRPr lang="en-US" dirty="0"/>
          </a:p>
          <a:p>
            <a:pPr algn="ctr"/>
            <a:r>
              <a:rPr lang="en-US" dirty="0"/>
              <a:t>All notes and examples are from the following book:</a:t>
            </a:r>
          </a:p>
          <a:p>
            <a:pPr algn="ctr"/>
            <a:r>
              <a:rPr lang="en-US" dirty="0">
                <a:hlinkClick r:id="rId2"/>
              </a:rPr>
              <a:t>MongoDB</a:t>
            </a:r>
            <a:endParaRPr lang="en-US" dirty="0"/>
          </a:p>
          <a:p>
            <a:pPr algn="ctr"/>
            <a:r>
              <a:rPr lang="en-US" dirty="0" err="1"/>
              <a:t>Chodorow</a:t>
            </a:r>
            <a:r>
              <a:rPr lang="en-US" dirty="0"/>
              <a:t>, Kristina 2013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Expressions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we want to deduct an amount from the total pay:</a:t>
            </a:r>
            <a:br>
              <a:rPr lang="en-US" dirty="0" smtClean="0"/>
            </a:br>
            <a:endParaRPr lang="en-CA" dirty="0"/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db.employees.aggregate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"$project" :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totalPay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"$subtract" : [{"$add" : ["$salary", "$bonus"]}, "$401k"]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})</a:t>
            </a:r>
          </a:p>
        </p:txBody>
      </p:sp>
    </p:spTree>
    <p:extLst>
      <p:ext uri="{BB962C8B-B14F-4D97-AF65-F5344CB8AC3E}">
        <p14:creationId xmlns:p14="http://schemas.microsoft.com/office/powerpoint/2010/main" val="336558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Expression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many time-based aggregations:</a:t>
            </a:r>
          </a:p>
          <a:p>
            <a:pPr lvl="1"/>
            <a:r>
              <a:rPr lang="en-US" dirty="0" smtClean="0"/>
              <a:t>The total pay in a year</a:t>
            </a:r>
          </a:p>
          <a:p>
            <a:pPr lvl="1"/>
            <a:r>
              <a:rPr lang="en-US" dirty="0" smtClean="0"/>
              <a:t>Total sale in a month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There are operators to extract data information. These operators take a date expression and return a number.</a:t>
            </a:r>
          </a:p>
          <a:p>
            <a:pPr lvl="1"/>
            <a:r>
              <a:rPr lang="en-US" dirty="0" smtClean="0"/>
              <a:t>"$year", </a:t>
            </a:r>
          </a:p>
          <a:p>
            <a:pPr lvl="1"/>
            <a:r>
              <a:rPr lang="en-US" dirty="0" smtClean="0"/>
              <a:t>"$</a:t>
            </a:r>
            <a:r>
              <a:rPr lang="en-US" dirty="0"/>
              <a:t>month",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/>
              <a:t>week",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 err="1"/>
              <a:t>dayOfMonth</a:t>
            </a:r>
            <a:r>
              <a:rPr lang="en-US" dirty="0"/>
              <a:t>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 err="1"/>
              <a:t>dayOfWeek</a:t>
            </a:r>
            <a:r>
              <a:rPr lang="en-US" dirty="0"/>
              <a:t>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 err="1"/>
              <a:t>dayOfYear</a:t>
            </a:r>
            <a:r>
              <a:rPr lang="en-US" dirty="0"/>
              <a:t>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/>
              <a:t>hour",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/>
              <a:t>minute",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"$</a:t>
            </a:r>
            <a:r>
              <a:rPr lang="en-US" dirty="0" smtClean="0"/>
              <a:t>second“</a:t>
            </a:r>
          </a:p>
          <a:p>
            <a:r>
              <a:rPr lang="en-US" dirty="0" smtClean="0"/>
              <a:t>Date operations can be applied on fields with the date type.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2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Expression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returns the month that the employee was hired: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CA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db.employees.aggregate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"$project" : {</a:t>
            </a:r>
          </a:p>
          <a:p>
            <a:pPr marL="274320" lvl="1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hiredIn</a:t>
            </a: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: {"$month" : "$</a:t>
            </a: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274320" lvl="1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CA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300" dirty="0" smtClean="0">
                <a:cs typeface="Courier New" panose="02070309020205020404" pitchFamily="49" charset="0"/>
              </a:rPr>
              <a:t>T</a:t>
            </a:r>
            <a:r>
              <a:rPr lang="en-US" dirty="0" smtClean="0">
                <a:cs typeface="Courier New" panose="02070309020205020404" pitchFamily="49" charset="0"/>
              </a:rPr>
              <a:t>he following command calculates the number of year that the employee has been working in the company: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db.employees.aggregate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"$project" :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"tenure" :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"$subtract" : [{"$year" : new Date()}, {"$year" : "$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"}]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})</a:t>
            </a:r>
          </a:p>
        </p:txBody>
      </p:sp>
    </p:spTree>
    <p:extLst>
      <p:ext uri="{BB962C8B-B14F-4D97-AF65-F5344CB8AC3E}">
        <p14:creationId xmlns:p14="http://schemas.microsoft.com/office/powerpoint/2010/main" val="204624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Expressions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basic string operations:</a:t>
            </a:r>
          </a:p>
          <a:p>
            <a:pPr marL="274320" lvl="1" indent="0">
              <a:buNone/>
            </a:pP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112"/>
              </p:ext>
            </p:extLst>
          </p:nvPr>
        </p:nvGraphicFramePr>
        <p:xfrm>
          <a:off x="942108" y="2529993"/>
          <a:ext cx="8915124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47">
                  <a:extLst>
                    <a:ext uri="{9D8B030D-6E8A-4147-A177-3AD203B41FA5}">
                      <a16:colId xmlns:a16="http://schemas.microsoft.com/office/drawing/2014/main" val="3652178837"/>
                    </a:ext>
                  </a:extLst>
                </a:gridCol>
                <a:gridCol w="4479636">
                  <a:extLst>
                    <a:ext uri="{9D8B030D-6E8A-4147-A177-3AD203B41FA5}">
                      <a16:colId xmlns:a16="http://schemas.microsoft.com/office/drawing/2014/main" val="4267664043"/>
                    </a:ext>
                  </a:extLst>
                </a:gridCol>
                <a:gridCol w="2569741">
                  <a:extLst>
                    <a:ext uri="{9D8B030D-6E8A-4147-A177-3AD203B41FA5}">
                      <a16:colId xmlns:a16="http://schemas.microsoft.com/office/drawing/2014/main" val="3960175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Expression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startOffset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numToReturn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startOffset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numToReturn</a:t>
                      </a:r>
                      <a:r>
                        <a:rPr lang="en-US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measured in bytes. </a:t>
                      </a:r>
                      <a:endParaRPr lang="en-CA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9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concatenation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expr1[, expr2, ..., 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Concatenates given string expressions.</a:t>
                      </a:r>
                      <a:endParaRPr lang="en-CA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lowercase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 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string in lower case.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uppercase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 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string in upper case.</a:t>
                      </a:r>
                      <a:endParaRPr lang="en-CA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9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Expression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47273"/>
            <a:ext cx="8595360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want to generate email addresses with the following format:</a:t>
            </a:r>
          </a:p>
          <a:p>
            <a:pPr lvl="1"/>
            <a:r>
              <a:rPr lang="en-US" dirty="0" smtClean="0">
                <a:hlinkClick r:id="rId2"/>
              </a:rPr>
              <a:t>f.last@email.com</a:t>
            </a:r>
            <a:endParaRPr lang="en-US" dirty="0" smtClean="0"/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is the first letter of the first name</a:t>
            </a:r>
          </a:p>
          <a:p>
            <a:pPr lvl="1"/>
            <a:r>
              <a:rPr lang="en-US" i="1" dirty="0" smtClean="0"/>
              <a:t>last</a:t>
            </a:r>
            <a:r>
              <a:rPr lang="en-US" dirty="0" smtClean="0"/>
              <a:t> is the last name</a:t>
            </a:r>
          </a:p>
          <a:p>
            <a:pPr lvl="1"/>
            <a:r>
              <a:rPr lang="en-US" dirty="0" smtClean="0"/>
              <a:t>Added to “@email.com”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db.employees.aggregate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"$project" : {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"email" : {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[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{"$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["$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", 0, 1]}, 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".", 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"@example.com"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]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}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})</a:t>
            </a:r>
          </a:p>
        </p:txBody>
      </p:sp>
    </p:spTree>
    <p:extLst>
      <p:ext uri="{BB962C8B-B14F-4D97-AF65-F5344CB8AC3E}">
        <p14:creationId xmlns:p14="http://schemas.microsoft.com/office/powerpoint/2010/main" val="91164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smtClean="0"/>
              <a:t>Comparison Expressions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489670"/>
              </p:ext>
            </p:extLst>
          </p:nvPr>
        </p:nvGraphicFramePr>
        <p:xfrm>
          <a:off x="240146" y="1828800"/>
          <a:ext cx="10344728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105">
                  <a:extLst>
                    <a:ext uri="{9D8B030D-6E8A-4147-A177-3AD203B41FA5}">
                      <a16:colId xmlns:a16="http://schemas.microsoft.com/office/drawing/2014/main" val="1852480147"/>
                    </a:ext>
                  </a:extLst>
                </a:gridCol>
                <a:gridCol w="4410113">
                  <a:extLst>
                    <a:ext uri="{9D8B030D-6E8A-4147-A177-3AD203B41FA5}">
                      <a16:colId xmlns:a16="http://schemas.microsoft.com/office/drawing/2014/main" val="392330341"/>
                    </a:ext>
                  </a:extLst>
                </a:gridCol>
                <a:gridCol w="3888510">
                  <a:extLst>
                    <a:ext uri="{9D8B030D-6E8A-4147-A177-3AD203B41FA5}">
                      <a16:colId xmlns:a16="http://schemas.microsoft.com/office/drawing/2014/main" val="131300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Expression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Descriptoin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3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Comparision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expr2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0: if two expressions are equal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&lt;0:</a:t>
                      </a:r>
                      <a:r>
                        <a:rPr lang="en-US" sz="1400" baseline="0" dirty="0" smtClean="0"/>
                        <a:t> if </a:t>
                      </a:r>
                      <a:r>
                        <a:rPr lang="en-US" sz="1400" i="1" baseline="0" dirty="0" smtClean="0"/>
                        <a:t>expr1</a:t>
                      </a:r>
                      <a:r>
                        <a:rPr lang="en-US" sz="1400" baseline="0" dirty="0" smtClean="0"/>
                        <a:t> is less than </a:t>
                      </a:r>
                      <a:r>
                        <a:rPr lang="en-US" sz="1400" i="1" baseline="0" dirty="0" smtClean="0"/>
                        <a:t>expr2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baseline="0" dirty="0" smtClean="0"/>
                        <a:t>&gt;0: if expr1 is greater than expr2</a:t>
                      </a:r>
                      <a:endParaRPr lang="en-CA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4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Comparison </a:t>
                      </a:r>
                    </a:p>
                    <a:p>
                      <a:r>
                        <a:rPr lang="en-US" sz="1600" dirty="0" smtClean="0"/>
                        <a:t>(case insensitive)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strcasecmp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string1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string2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insensitive comparison between </a:t>
                      </a:r>
                      <a:r>
                        <a:rPr lang="en-US" sz="1400" i="1" baseline="0" dirty="0" smtClean="0"/>
                        <a:t>string1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i="1" baseline="0" dirty="0" smtClean="0"/>
                        <a:t>string2</a:t>
                      </a:r>
                      <a:endParaRPr lang="en-CA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4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Comparison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"/"$ne"/"$gt"/"$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"/"$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"/"$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 [</a:t>
                      </a:r>
                      <a:r>
                        <a:rPr lang="fr-F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expr2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true or</a:t>
                      </a:r>
                      <a:r>
                        <a:rPr lang="en-US" sz="1400" baseline="0" dirty="0" smtClean="0"/>
                        <a:t> false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8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93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031140"/>
              </p:ext>
            </p:extLst>
          </p:nvPr>
        </p:nvGraphicFramePr>
        <p:xfrm>
          <a:off x="471056" y="1828800"/>
          <a:ext cx="9966035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58">
                  <a:extLst>
                    <a:ext uri="{9D8B030D-6E8A-4147-A177-3AD203B41FA5}">
                      <a16:colId xmlns:a16="http://schemas.microsoft.com/office/drawing/2014/main" val="1030409221"/>
                    </a:ext>
                  </a:extLst>
                </a:gridCol>
                <a:gridCol w="4315270">
                  <a:extLst>
                    <a:ext uri="{9D8B030D-6E8A-4147-A177-3AD203B41FA5}">
                      <a16:colId xmlns:a16="http://schemas.microsoft.com/office/drawing/2014/main" val="1045976200"/>
                    </a:ext>
                  </a:extLst>
                </a:gridCol>
                <a:gridCol w="4120807">
                  <a:extLst>
                    <a:ext uri="{9D8B030D-6E8A-4147-A177-3AD203B41FA5}">
                      <a16:colId xmlns:a16="http://schemas.microsoft.com/office/drawing/2014/main" val="928310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0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"$not" : </a:t>
                      </a:r>
                      <a:r>
                        <a:rPr lang="en-C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the opposite Boolean of </a:t>
                      </a:r>
                      <a:r>
                        <a:rPr lang="en-US" sz="1600" i="1" dirty="0" smtClean="0"/>
                        <a:t>expr</a:t>
                      </a:r>
                      <a:r>
                        <a:rPr lang="en-US" sz="1600" dirty="0" smtClean="0"/>
                        <a:t>.</a:t>
                      </a:r>
                    </a:p>
                    <a:p>
                      <a:r>
                        <a:rPr lang="en-US" sz="1600" dirty="0" smtClean="0"/>
                        <a:t>NOT (true) 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 false</a:t>
                      </a:r>
                    </a:p>
                    <a:p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NOT (false)  true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2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"$and" : [</a:t>
                      </a:r>
                      <a:r>
                        <a:rPr lang="en-C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expr1[, expr2, ..., </a:t>
                      </a:r>
                      <a:r>
                        <a:rPr lang="en-CA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C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all expressions are true.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"$or" : [</a:t>
                      </a:r>
                      <a:r>
                        <a:rPr lang="en-C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expr1[, expr2, ..., </a:t>
                      </a:r>
                      <a:r>
                        <a:rPr lang="en-CA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C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at least one expression is true.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46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46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578157"/>
              </p:ext>
            </p:extLst>
          </p:nvPr>
        </p:nvGraphicFramePr>
        <p:xfrm>
          <a:off x="295565" y="1828800"/>
          <a:ext cx="10252362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90">
                  <a:extLst>
                    <a:ext uri="{9D8B030D-6E8A-4147-A177-3AD203B41FA5}">
                      <a16:colId xmlns:a16="http://schemas.microsoft.com/office/drawing/2014/main" val="2798032011"/>
                    </a:ext>
                  </a:extLst>
                </a:gridCol>
                <a:gridCol w="4221018">
                  <a:extLst>
                    <a:ext uri="{9D8B030D-6E8A-4147-A177-3AD203B41FA5}">
                      <a16:colId xmlns:a16="http://schemas.microsoft.com/office/drawing/2014/main" val="3104081743"/>
                    </a:ext>
                  </a:extLst>
                </a:gridCol>
                <a:gridCol w="3519054">
                  <a:extLst>
                    <a:ext uri="{9D8B030D-6E8A-4147-A177-3AD203B41FA5}">
                      <a16:colId xmlns:a16="http://schemas.microsoft.com/office/drawing/2014/main" val="23985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Descitption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1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 Expression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 [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</a:t>
                      </a:r>
                      <a:r>
                        <a:rPr lang="en-US" sz="1600" i="1" dirty="0" err="1" smtClean="0"/>
                        <a:t>booleanExpr</a:t>
                      </a:r>
                      <a:r>
                        <a:rPr lang="en-US" sz="1600" dirty="0" smtClean="0"/>
                        <a:t> is true: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 err="1" smtClean="0"/>
                        <a:t>trueExpr</a:t>
                      </a:r>
                      <a:r>
                        <a:rPr lang="en-US" sz="1600" baseline="0" dirty="0" smtClean="0"/>
                        <a:t> is returned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Otherwise: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baseline="0" dirty="0" err="1" smtClean="0"/>
                        <a:t>falseExpr</a:t>
                      </a:r>
                      <a:r>
                        <a:rPr lang="en-US" sz="1600" baseline="0" dirty="0" smtClean="0"/>
                        <a:t> is returned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3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IsNull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ifNull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 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replacementExpr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the value of expr is not null: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 smtClean="0"/>
                        <a:t>expr</a:t>
                      </a:r>
                      <a:r>
                        <a:rPr lang="en-US" sz="1600" dirty="0" smtClean="0"/>
                        <a:t> is returned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Otherwise: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 err="1" smtClean="0"/>
                        <a:t>replacementExpr</a:t>
                      </a:r>
                      <a:r>
                        <a:rPr lang="en-US" sz="1600" dirty="0" smtClean="0"/>
                        <a:t> is returned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167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Projection Example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28073" y="2032000"/>
            <a:ext cx="989214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db.students.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"$project"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"grade"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[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teachersPet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100, // if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{    // else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"$add"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[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{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"$multiply"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[.1, "$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attendanceAvg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"]},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{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"$multiply"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[.3, "$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quizzAvg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"]},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{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"$multiply"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[.6, "$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testAvg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]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]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})</a:t>
            </a:r>
          </a:p>
        </p:txBody>
      </p:sp>
    </p:spTree>
    <p:extLst>
      <p:ext uri="{BB962C8B-B14F-4D97-AF65-F5344CB8AC3E}">
        <p14:creationId xmlns:p14="http://schemas.microsoft.com/office/powerpoint/2010/main" val="200587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$group”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“$group” operator groups documents base on a certain field.</a:t>
            </a:r>
          </a:p>
          <a:p>
            <a:r>
              <a:rPr lang="en-US" dirty="0" smtClean="0"/>
              <a:t>See the following examples: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{"$group" : {"_id" : "$day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  <a:p>
            <a:pPr lvl="2"/>
            <a:r>
              <a:rPr lang="en-US" dirty="0" smtClean="0"/>
              <a:t>It groups documents based on the “$day” field.</a:t>
            </a:r>
            <a:br>
              <a:rPr lang="en-US" dirty="0" smtClean="0"/>
            </a:br>
            <a:endParaRPr lang="en-CA" dirty="0" smtClean="0"/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{"$group" : {"_id" : "$grade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  <a:p>
            <a:pPr lvl="2"/>
            <a:r>
              <a:rPr lang="en-US" dirty="0"/>
              <a:t>It groups documents based on the </a:t>
            </a:r>
            <a:r>
              <a:rPr lang="en-US" dirty="0" smtClean="0"/>
              <a:t>“$grade” </a:t>
            </a:r>
            <a:r>
              <a:rPr lang="en-US" dirty="0"/>
              <a:t>field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CA" dirty="0" smtClean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{"$group" : {"_id" : {"state" : "$state", "city" : "$city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"}}}</a:t>
            </a:r>
          </a:p>
          <a:p>
            <a:pPr lvl="2"/>
            <a:r>
              <a:rPr lang="en-US" dirty="0"/>
              <a:t>It groups documents based on </a:t>
            </a:r>
            <a:r>
              <a:rPr lang="en-US" dirty="0" smtClean="0"/>
              <a:t>multiple fields: “$state” and then “$city”.</a:t>
            </a:r>
            <a:endParaRPr lang="en-CA" dirty="0"/>
          </a:p>
          <a:p>
            <a:pPr marL="548640" lvl="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87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</a:p>
          <a:p>
            <a:r>
              <a:rPr lang="en-US" dirty="0" smtClean="0"/>
              <a:t>Aggregation commands</a:t>
            </a: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71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expressions:</a:t>
            </a:r>
            <a:endParaRPr lang="en-CA" dirty="0" smtClean="0"/>
          </a:p>
          <a:p>
            <a:pPr lvl="1"/>
            <a:r>
              <a:rPr lang="en-CA" dirty="0" smtClean="0"/>
              <a:t>$sum</a:t>
            </a:r>
          </a:p>
          <a:p>
            <a:pPr lvl="1"/>
            <a:r>
              <a:rPr lang="en-CA" dirty="0"/>
              <a:t>$</a:t>
            </a:r>
            <a:r>
              <a:rPr lang="en-CA" dirty="0" err="1" smtClean="0"/>
              <a:t>avg</a:t>
            </a:r>
            <a:endParaRPr lang="en-CA" dirty="0" smtClean="0"/>
          </a:p>
          <a:p>
            <a:pPr lvl="1"/>
            <a:r>
              <a:rPr lang="en-CA" dirty="0"/>
              <a:t>$</a:t>
            </a:r>
            <a:r>
              <a:rPr lang="en-CA" dirty="0" smtClean="0"/>
              <a:t>min</a:t>
            </a:r>
            <a:endParaRPr lang="en-CA" dirty="0"/>
          </a:p>
          <a:p>
            <a:pPr lvl="1"/>
            <a:r>
              <a:rPr lang="en-CA" dirty="0"/>
              <a:t>$</a:t>
            </a:r>
            <a:r>
              <a:rPr lang="en-CA" dirty="0" smtClean="0"/>
              <a:t>max</a:t>
            </a:r>
            <a:endParaRPr lang="en-CA" dirty="0"/>
          </a:p>
          <a:p>
            <a:pPr lvl="1"/>
            <a:r>
              <a:rPr lang="en-CA" dirty="0"/>
              <a:t>$</a:t>
            </a:r>
            <a:r>
              <a:rPr lang="en-CA" dirty="0" smtClean="0"/>
              <a:t>first</a:t>
            </a:r>
          </a:p>
          <a:p>
            <a:pPr lvl="1"/>
            <a:r>
              <a:rPr lang="en-CA" dirty="0"/>
              <a:t>$last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333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“$sum”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“$sum” operator returns the total of a certain documents’ field in a group.</a:t>
            </a:r>
          </a:p>
          <a:p>
            <a:pPr lvl="1"/>
            <a:r>
              <a:rPr lang="en-US" dirty="0" smtClean="0"/>
              <a:t>See the following example: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db.sales.aggregate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"$group" :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"_id" : "$country",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totalRevenue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{"$sum" : "$revenue"}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above query returns the total revenue of </a:t>
            </a:r>
            <a:r>
              <a:rPr lang="en-US" dirty="0" err="1" smtClean="0"/>
              <a:t>documnets</a:t>
            </a:r>
            <a:r>
              <a:rPr lang="en-US" dirty="0" smtClean="0"/>
              <a:t> in each country.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027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</a:t>
            </a:r>
            <a:r>
              <a:rPr lang="en-US" dirty="0" err="1" smtClean="0"/>
              <a:t>avg</a:t>
            </a:r>
            <a:r>
              <a:rPr lang="en-US" dirty="0" smtClean="0"/>
              <a:t>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“$</a:t>
            </a:r>
            <a:r>
              <a:rPr lang="en-US" dirty="0" err="1" smtClean="0"/>
              <a:t>avg</a:t>
            </a:r>
            <a:r>
              <a:rPr lang="en-US" dirty="0" smtClean="0"/>
              <a:t>” </a:t>
            </a:r>
            <a:r>
              <a:rPr lang="en-US" dirty="0"/>
              <a:t>operator </a:t>
            </a:r>
            <a:r>
              <a:rPr lang="en-US" dirty="0" smtClean="0"/>
              <a:t>returns the average value of a certain documents’ field in n </a:t>
            </a:r>
            <a:r>
              <a:rPr lang="en-US" dirty="0"/>
              <a:t>a group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db.sales.aggregate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"$group" :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"_id" : "$country",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averageRevenue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"$revenue"},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numSales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{"$sum" : 1}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It returns the average revenue and the number of sales for each country. Each document is assumed to be a sale document (a sale transaction).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7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“$max”/“$min”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“$max”/”$min” operator returns the greatest/smallest value of a document’s </a:t>
            </a:r>
            <a:r>
              <a:rPr lang="en-US" dirty="0" err="1" smtClean="0"/>
              <a:t>fild</a:t>
            </a:r>
            <a:r>
              <a:rPr lang="en-US" dirty="0" smtClean="0"/>
              <a:t> among all documents in a collection or in a group.</a:t>
            </a:r>
          </a:p>
          <a:p>
            <a:r>
              <a:rPr lang="en-US" dirty="0" smtClean="0"/>
              <a:t>See the following example: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db.scores.aggregate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"$group" :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"_id" : "$grade",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lowestScore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{"$min" : "$score"},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{"$max" : "$score"}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above query finds the maximum and minimum scores for each group of grades.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975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“$first”/“$last”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data is sorted, the “$first” and “$last” operators can be used to find the smallest and greatest values in a group of documents.</a:t>
            </a:r>
          </a:p>
          <a:p>
            <a:r>
              <a:rPr lang="en-US" dirty="0" smtClean="0"/>
              <a:t>If the fata is not sorted it is not efficient to use “$first” and “$last” operators to find the min and max because a sorting operation is needed.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9346" y="3352797"/>
            <a:ext cx="70750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db.scores.aggregate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"$sort" : {"score" : 1}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},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"$group" :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"_id" : "$grade",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lowestScore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{"$first" : "$score"},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highestScore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{"$last" : "$score"}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“$limit”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“$limit” operator returns first </a:t>
            </a:r>
            <a:r>
              <a:rPr lang="en-US" i="1" dirty="0" smtClean="0"/>
              <a:t>n</a:t>
            </a:r>
            <a:r>
              <a:rPr lang="en-US" dirty="0" smtClean="0"/>
              <a:t> documents as a result of a query.</a:t>
            </a:r>
            <a:endParaRPr lang="en-CA" dirty="0"/>
          </a:p>
          <a:p>
            <a:r>
              <a:rPr lang="en-US" dirty="0" smtClean="0"/>
              <a:t>The syntax: </a:t>
            </a:r>
          </a:p>
          <a:p>
            <a:pPr lvl="1"/>
            <a:r>
              <a:rPr lang="en-US" dirty="0" smtClean="0"/>
              <a:t>“$limit</a:t>
            </a:r>
            <a:r>
              <a:rPr lang="en-US" dirty="0"/>
              <a:t>" : integer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4390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“$skip”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“$skip” </a:t>
            </a:r>
            <a:r>
              <a:rPr lang="en-US" dirty="0"/>
              <a:t>operator </a:t>
            </a:r>
            <a:r>
              <a:rPr lang="en-US" dirty="0" smtClean="0"/>
              <a:t>discards the </a:t>
            </a:r>
            <a:r>
              <a:rPr lang="en-US" dirty="0"/>
              <a:t>first </a:t>
            </a:r>
            <a:r>
              <a:rPr lang="en-US" i="1" dirty="0"/>
              <a:t>n</a:t>
            </a:r>
            <a:r>
              <a:rPr lang="en-US" dirty="0"/>
              <a:t> documents </a:t>
            </a:r>
            <a:r>
              <a:rPr lang="en-US" dirty="0" smtClean="0"/>
              <a:t>from the query result.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27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count is a simple aggregation operator that returns the number of documents in a collection.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db.book.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db.book.insert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(“title”: “Blue Sky”)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db.book.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 smtClean="0"/>
              <a:t>You can also count the result of a query using the count function.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db.book.insert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(“title”: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“Vanilla Sky”) 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db.book.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400" dirty="0" smtClean="0">
                <a:cs typeface="Courier New" panose="02070309020205020404" pitchFamily="49" charset="0"/>
              </a:rPr>
              <a:t>total number of documents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db.book.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({“title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”: “Blue Sky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 –&gt; </a:t>
            </a:r>
            <a:r>
              <a:rPr lang="en-US" sz="1200" dirty="0" smtClean="0">
                <a:cs typeface="Courier New" panose="02070309020205020404" pitchFamily="49" charset="0"/>
              </a:rPr>
              <a:t>documents with title “Blue Sky”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2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The Aggregation </a:t>
            </a:r>
            <a:r>
              <a:rPr lang="en-CA" dirty="0" smtClean="0"/>
              <a:t>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aggregation framework lets you transform and combine documents in a </a:t>
            </a:r>
            <a:r>
              <a:rPr lang="en-US" dirty="0" smtClean="0"/>
              <a:t>collection to do more complex analysis on your documents.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Projecting </a:t>
            </a:r>
          </a:p>
          <a:p>
            <a:pPr lvl="1"/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Sorting 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imiting</a:t>
            </a:r>
          </a:p>
          <a:p>
            <a:pPr lvl="1"/>
            <a:r>
              <a:rPr lang="en-US" dirty="0" smtClean="0"/>
              <a:t>Skipping</a:t>
            </a:r>
          </a:p>
          <a:p>
            <a:r>
              <a:rPr lang="en-US" dirty="0" smtClean="0"/>
              <a:t>Let’s say you want to</a:t>
            </a:r>
          </a:p>
          <a:p>
            <a:pPr lvl="1" fontAlgn="base"/>
            <a:r>
              <a:rPr lang="en-US" dirty="0"/>
              <a:t>Project the authors out of each article document.</a:t>
            </a:r>
          </a:p>
          <a:p>
            <a:pPr lvl="1" fontAlgn="base"/>
            <a:r>
              <a:rPr lang="en-US" dirty="0"/>
              <a:t>Group the authors by name, counting the number of occurrences.</a:t>
            </a:r>
          </a:p>
          <a:p>
            <a:pPr lvl="1" fontAlgn="base"/>
            <a:r>
              <a:rPr lang="en-US" dirty="0"/>
              <a:t>Sort the authors by the occurrence count, descending.</a:t>
            </a:r>
          </a:p>
          <a:p>
            <a:pPr lvl="1" fontAlgn="base"/>
            <a:r>
              <a:rPr lang="en-US" dirty="0"/>
              <a:t>Limit results to the first five.</a:t>
            </a:r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24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Pipeline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operator</a:t>
            </a:r>
          </a:p>
          <a:p>
            <a:pPr lvl="1"/>
            <a:r>
              <a:rPr lang="en-US" dirty="0" smtClean="0"/>
              <a:t>Receives a stream of documents</a:t>
            </a:r>
          </a:p>
          <a:p>
            <a:pPr lvl="1"/>
            <a:r>
              <a:rPr lang="en-US" dirty="0" smtClean="0"/>
              <a:t>Apply some transformations</a:t>
            </a:r>
          </a:p>
          <a:p>
            <a:pPr lvl="1"/>
            <a:r>
              <a:rPr lang="en-US" dirty="0" smtClean="0"/>
              <a:t>Pass the result of the transformation</a:t>
            </a:r>
          </a:p>
          <a:p>
            <a:r>
              <a:rPr lang="en-US" dirty="0"/>
              <a:t>Operators can be combined in any order and repeated as </a:t>
            </a:r>
            <a:r>
              <a:rPr lang="en-US" dirty="0" smtClean="0"/>
              <a:t>needed.</a:t>
            </a:r>
          </a:p>
          <a:p>
            <a:pPr lvl="1"/>
            <a:r>
              <a:rPr lang="en-US" dirty="0" smtClean="0"/>
              <a:t>$match</a:t>
            </a:r>
          </a:p>
          <a:p>
            <a:pPr lvl="1"/>
            <a:r>
              <a:rPr lang="en-US" dirty="0" smtClean="0"/>
              <a:t>$project</a:t>
            </a:r>
          </a:p>
          <a:p>
            <a:pPr lvl="1"/>
            <a:r>
              <a:rPr lang="en-US" dirty="0" smtClean="0"/>
              <a:t>$group</a:t>
            </a:r>
          </a:p>
          <a:p>
            <a:pPr lvl="1"/>
            <a:r>
              <a:rPr lang="en-US" dirty="0" smtClean="0"/>
              <a:t>$sort</a:t>
            </a:r>
          </a:p>
          <a:p>
            <a:pPr lvl="1"/>
            <a:r>
              <a:rPr lang="en-US" dirty="0" smtClean="0"/>
              <a:t>$limit</a:t>
            </a:r>
          </a:p>
          <a:p>
            <a:pPr lvl="1"/>
            <a:r>
              <a:rPr lang="en-US" dirty="0" smtClean="0"/>
              <a:t>$skip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you could combine </a:t>
            </a:r>
            <a:r>
              <a:rPr lang="en-US" dirty="0"/>
              <a:t>"$match", "$group", and then "$match</a:t>
            </a:r>
            <a:r>
              <a:rPr lang="en-US" dirty="0" smtClean="0"/>
              <a:t>" </a:t>
            </a:r>
            <a:r>
              <a:rPr lang="en-US" dirty="0"/>
              <a:t>with different criteria.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814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$match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$match</a:t>
            </a:r>
            <a:r>
              <a:rPr lang="en-US" dirty="0" smtClean="0"/>
              <a:t> is used to filter documents for applying aggregation on a subset documents.</a:t>
            </a:r>
            <a:endParaRPr lang="en-CA" dirty="0"/>
          </a:p>
          <a:p>
            <a:r>
              <a:rPr lang="en-US" dirty="0" smtClean="0"/>
              <a:t>It is better </a:t>
            </a:r>
            <a:r>
              <a:rPr lang="en-US" dirty="0"/>
              <a:t>to put "$match" expressions as early as possible in the pipeline</a:t>
            </a:r>
            <a:r>
              <a:rPr lang="en-US" dirty="0" smtClean="0"/>
              <a:t>.</a:t>
            </a:r>
            <a:r>
              <a:rPr lang="en-CA" dirty="0"/>
              <a:t>	</a:t>
            </a:r>
            <a:endParaRPr lang="en-CA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CA" dirty="0"/>
              <a:t>{$match : {"state" : "OR</a:t>
            </a:r>
            <a:r>
              <a:rPr lang="en-CA" dirty="0" smtClean="0"/>
              <a:t>"}}</a:t>
            </a:r>
          </a:p>
          <a:p>
            <a:pPr lvl="1"/>
            <a:r>
              <a:rPr lang="en-US" dirty="0" smtClean="0"/>
              <a:t>This expression filters documents where the value of the “state” field is “OR”.</a:t>
            </a:r>
          </a:p>
          <a:p>
            <a:r>
              <a:rPr lang="en-US" dirty="0"/>
              <a:t>"$match" can use </a:t>
            </a:r>
            <a:r>
              <a:rPr lang="en-US" dirty="0" smtClean="0"/>
              <a:t>with the following </a:t>
            </a:r>
            <a:r>
              <a:rPr lang="en-US" dirty="0"/>
              <a:t>operators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 err="1" smtClean="0"/>
              <a:t>gt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"$</a:t>
            </a:r>
            <a:r>
              <a:rPr lang="en-US" dirty="0" err="1" smtClean="0"/>
              <a:t>lt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"$in</a:t>
            </a:r>
          </a:p>
          <a:p>
            <a:pPr lvl="1"/>
            <a:r>
              <a:rPr lang="en-US" dirty="0" smtClean="0"/>
              <a:t>…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269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allows you to select a field, rename a field, and apply some operations on the selected fields from documents.</a:t>
            </a:r>
          </a:p>
          <a:p>
            <a:r>
              <a:rPr lang="en-US" dirty="0" smtClean="0"/>
              <a:t>It is used for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ield inclusion </a:t>
            </a:r>
          </a:p>
          <a:p>
            <a:pPr lvl="1"/>
            <a:r>
              <a:rPr lang="en-US" dirty="0"/>
              <a:t>field </a:t>
            </a:r>
            <a:r>
              <a:rPr lang="en-US" dirty="0" smtClean="0"/>
              <a:t>exclusion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field names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db.articles.aggregate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({"$project" : {"author" : 1})</a:t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It returns documents containing one field.</a:t>
            </a:r>
          </a:p>
          <a:p>
            <a:pPr lvl="1"/>
            <a:r>
              <a:rPr lang="en-US" dirty="0" smtClean="0"/>
              <a:t>The “_id” field is also returned by default if it exists.</a:t>
            </a:r>
          </a:p>
          <a:p>
            <a:r>
              <a:rPr lang="en-US" dirty="0" smtClean="0"/>
              <a:t>You can use “$project” to exclude some fields: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db.articles.aggregate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({"$project" : {"author" : 1, "_id" : 0}})</a:t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 above command excludes the “_id” field from the result.</a:t>
            </a:r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821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a Field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“$project” to rename a field: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db.users.aggregate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({"$project" :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: "$_id"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"_id" : 0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"result" : [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("50e4b32427b160e099ddbee7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")},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("50e4b32527b160e099ddbee8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")}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"ok" : 1</a:t>
            </a:r>
          </a:p>
          <a:p>
            <a:pPr marL="548640" lvl="2" indent="0">
              <a:buNone/>
            </a:pP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The "$</a:t>
            </a:r>
            <a:r>
              <a:rPr lang="en-US" sz="1400" dirty="0" smtClean="0">
                <a:cs typeface="Courier New" panose="02070309020205020404" pitchFamily="49" charset="0"/>
              </a:rPr>
              <a:t>fieldname“ syntax is used to rename a field: “</a:t>
            </a:r>
            <a:r>
              <a:rPr lang="en-US" sz="1400" dirty="0" err="1" smtClean="0">
                <a:cs typeface="Courier New" panose="02070309020205020404" pitchFamily="49" charset="0"/>
              </a:rPr>
              <a:t>userId</a:t>
            </a:r>
            <a:r>
              <a:rPr lang="en-US" sz="1400" dirty="0" smtClean="0">
                <a:cs typeface="Courier New" panose="02070309020205020404" pitchFamily="49" charset="0"/>
              </a:rPr>
              <a:t>”: “$_id”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The content of the “_id” field is projected for “</a:t>
            </a:r>
            <a:r>
              <a:rPr lang="en-US" sz="1400" dirty="0" err="1" smtClean="0">
                <a:cs typeface="Courier New" panose="02070309020205020404" pitchFamily="49" charset="0"/>
              </a:rPr>
              <a:t>userId</a:t>
            </a:r>
            <a:r>
              <a:rPr lang="en-US" sz="1400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In this example, the field “_id” will be projected as “</a:t>
            </a:r>
            <a:r>
              <a:rPr lang="en-US" sz="1400" dirty="0" err="1" smtClean="0">
                <a:cs typeface="Courier New" panose="02070309020205020404" pitchFamily="49" charset="0"/>
              </a:rPr>
              <a:t>userId</a:t>
            </a:r>
            <a:r>
              <a:rPr lang="en-US" sz="1400" dirty="0" smtClean="0">
                <a:cs typeface="Courier New" panose="02070309020205020404" pitchFamily="49" charset="0"/>
              </a:rPr>
              <a:t>”.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We need to exclude the “_id” from the document to avoid having duplicate “_id” fields.</a:t>
            </a:r>
            <a:endParaRPr lang="en-CA" sz="1400" dirty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You can use this technique to project multiple copies of a field.</a:t>
            </a:r>
            <a:endParaRPr lang="en-CA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7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740100"/>
              </p:ext>
            </p:extLst>
          </p:nvPr>
        </p:nvGraphicFramePr>
        <p:xfrm>
          <a:off x="535709" y="1828800"/>
          <a:ext cx="9541164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036">
                  <a:extLst>
                    <a:ext uri="{9D8B030D-6E8A-4147-A177-3AD203B41FA5}">
                      <a16:colId xmlns:a16="http://schemas.microsoft.com/office/drawing/2014/main" val="3631070261"/>
                    </a:ext>
                  </a:extLst>
                </a:gridCol>
                <a:gridCol w="4303993">
                  <a:extLst>
                    <a:ext uri="{9D8B030D-6E8A-4147-A177-3AD203B41FA5}">
                      <a16:colId xmlns:a16="http://schemas.microsoft.com/office/drawing/2014/main" val="3554753792"/>
                    </a:ext>
                  </a:extLst>
                </a:gridCol>
                <a:gridCol w="3399135">
                  <a:extLst>
                    <a:ext uri="{9D8B030D-6E8A-4147-A177-3AD203B41FA5}">
                      <a16:colId xmlns:a16="http://schemas.microsoft.com/office/drawing/2014/main" val="1974882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Expression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8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"$add"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expr1[, expr2, ..., 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one or more expressions and adds them together.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Subtraction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"$subtract"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expr1, expr2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two expressions and subtracts the second from the first.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8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Multiplication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"$multiply"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expr1[, expr2, ..., 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one or more expressions and multiplies them together.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5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Division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"$divide"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expr1, expr2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two expressions and divides the first by the second.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4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"$mod"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expr1, expr2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two expressions and returns the remainder of dividing the first by the second.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5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add bonus to the employee’s salary when displaying the total pay.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db.employees.aggregate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"$project" : {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   "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totalPay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"$add" : ["$salary", "$bonus"]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   }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})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655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28879</TotalTime>
  <Words>2066</Words>
  <Application>Microsoft Office PowerPoint</Application>
  <PresentationFormat>Widescreen</PresentationFormat>
  <Paragraphs>334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Schoolbook</vt:lpstr>
      <vt:lpstr>Courier New</vt:lpstr>
      <vt:lpstr>Wingdings</vt:lpstr>
      <vt:lpstr>Wingdings 2</vt:lpstr>
      <vt:lpstr>View</vt:lpstr>
      <vt:lpstr>MongoDB Aggregation</vt:lpstr>
      <vt:lpstr>Agenda</vt:lpstr>
      <vt:lpstr>The Aggregation Framework</vt:lpstr>
      <vt:lpstr>Pipeline Operations</vt:lpstr>
      <vt:lpstr>$match</vt:lpstr>
      <vt:lpstr>$project</vt:lpstr>
      <vt:lpstr>Rename a Field</vt:lpstr>
      <vt:lpstr>Mathematical Expressions</vt:lpstr>
      <vt:lpstr>Mathematical Expression Example</vt:lpstr>
      <vt:lpstr>More Complex Expressions</vt:lpstr>
      <vt:lpstr>Date Expression</vt:lpstr>
      <vt:lpstr>Date Expression Example</vt:lpstr>
      <vt:lpstr>String Expressions</vt:lpstr>
      <vt:lpstr>String Expression Example</vt:lpstr>
      <vt:lpstr>Comparison Expressions</vt:lpstr>
      <vt:lpstr>Logical Operators</vt:lpstr>
      <vt:lpstr>Control Statements</vt:lpstr>
      <vt:lpstr>Complex Projection Example</vt:lpstr>
      <vt:lpstr>$group”</vt:lpstr>
      <vt:lpstr>Grouping Operators</vt:lpstr>
      <vt:lpstr>“$sum”</vt:lpstr>
      <vt:lpstr>“$avg”</vt:lpstr>
      <vt:lpstr>“$max”/“$min”</vt:lpstr>
      <vt:lpstr>“$first”/“$last”</vt:lpstr>
      <vt:lpstr>“$limit”</vt:lpstr>
      <vt:lpstr>“$skip”</vt:lpstr>
      <vt:lpstr>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 Razavi</cp:lastModifiedBy>
  <cp:revision>585</cp:revision>
  <dcterms:created xsi:type="dcterms:W3CDTF">2019-07-08T16:55:16Z</dcterms:created>
  <dcterms:modified xsi:type="dcterms:W3CDTF">2020-05-06T17:03:13Z</dcterms:modified>
</cp:coreProperties>
</file>