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28" r:id="rId4"/>
    <p:sldId id="327" r:id="rId5"/>
    <p:sldId id="329" r:id="rId6"/>
    <p:sldId id="331" r:id="rId7"/>
    <p:sldId id="330" r:id="rId8"/>
    <p:sldId id="332" r:id="rId9"/>
    <p:sldId id="333" r:id="rId10"/>
    <p:sldId id="335" r:id="rId11"/>
    <p:sldId id="334" r:id="rId12"/>
    <p:sldId id="336" r:id="rId13"/>
    <p:sldId id="337" r:id="rId14"/>
    <p:sldId id="338" r:id="rId15"/>
    <p:sldId id="339" r:id="rId16"/>
    <p:sldId id="340" r:id="rId17"/>
    <p:sldId id="341" r:id="rId18"/>
    <p:sldId id="342" r:id="rId19"/>
    <p:sldId id="343" r:id="rId20"/>
    <p:sldId id="344" r:id="rId21"/>
    <p:sldId id="345" r:id="rId22"/>
    <p:sldId id="34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2020-02-29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2020-02-29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2020-02-29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2020-02-29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Single Row Functions</a:t>
            </a:r>
            <a:endParaRPr lang="en-CA" dirty="0"/>
          </a:p>
        </p:txBody>
      </p:sp>
      <p:sp>
        <p:nvSpPr>
          <p:cNvPr id="3" name="Subtitle 2"/>
          <p:cNvSpPr>
            <a:spLocks noGrp="1"/>
          </p:cNvSpPr>
          <p:nvPr>
            <p:ph type="subTitle" idx="1"/>
          </p:nvPr>
        </p:nvSpPr>
        <p:spPr/>
        <p:txBody>
          <a:bodyPr/>
          <a:lstStyle/>
          <a:p>
            <a:pPr algn="ctr"/>
            <a:r>
              <a:rPr lang="en-US" dirty="0"/>
              <a:t>Lecture 02</a:t>
            </a:r>
            <a:endParaRPr lang="en-CA"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5C6F-F9E6-4A9A-AAEE-A8841B48721F}"/>
              </a:ext>
            </a:extLst>
          </p:cNvPr>
          <p:cNvSpPr>
            <a:spLocks noGrp="1"/>
          </p:cNvSpPr>
          <p:nvPr>
            <p:ph type="title"/>
          </p:nvPr>
        </p:nvSpPr>
        <p:spPr/>
        <p:txBody>
          <a:bodyPr>
            <a:normAutofit/>
          </a:bodyPr>
          <a:lstStyle/>
          <a:p>
            <a:r>
              <a:rPr lang="en-US" sz="3200" dirty="0"/>
              <a:t>Case Manipulation Functions (SQL Example 2)</a:t>
            </a:r>
          </a:p>
        </p:txBody>
      </p:sp>
      <p:sp>
        <p:nvSpPr>
          <p:cNvPr id="3" name="Content Placeholder 2">
            <a:extLst>
              <a:ext uri="{FF2B5EF4-FFF2-40B4-BE49-F238E27FC236}">
                <a16:creationId xmlns:a16="http://schemas.microsoft.com/office/drawing/2014/main" id="{B84927BB-072A-4C6E-B92D-598DD5A1A70D}"/>
              </a:ext>
            </a:extLst>
          </p:cNvPr>
          <p:cNvSpPr>
            <a:spLocks noGrp="1"/>
          </p:cNvSpPr>
          <p:nvPr>
            <p:ph idx="1"/>
          </p:nvPr>
        </p:nvSpPr>
        <p:spPr>
          <a:xfrm>
            <a:off x="1261872" y="1828800"/>
            <a:ext cx="8595360" cy="1325562"/>
          </a:xfrm>
        </p:spPr>
        <p:txBody>
          <a:bodyPr>
            <a:normAutofit lnSpcReduction="10000"/>
          </a:bodyPr>
          <a:lstStyle/>
          <a:p>
            <a:r>
              <a:rPr lang="en-US" dirty="0"/>
              <a:t>The following SQL query returns employees with “</a:t>
            </a:r>
            <a:r>
              <a:rPr lang="en-US" dirty="0" err="1"/>
              <a:t>elli</a:t>
            </a:r>
            <a:r>
              <a:rPr lang="en-US" dirty="0"/>
              <a:t>” word in their first name. To make sure you find all matching patterns, you can use </a:t>
            </a:r>
            <a:r>
              <a:rPr lang="en-US" b="1" dirty="0"/>
              <a:t>LOWER()</a:t>
            </a:r>
            <a:r>
              <a:rPr lang="en-US" dirty="0"/>
              <a:t> or </a:t>
            </a:r>
            <a:r>
              <a:rPr lang="en-US" b="1" dirty="0"/>
              <a:t>UPPER()</a:t>
            </a:r>
            <a:r>
              <a:rPr lang="en-US" dirty="0"/>
              <a:t> functions on the left side of the comparison expression and a matching pattern or word with all letters lower case of capital on the right hand side of the comparison expression.  </a:t>
            </a:r>
          </a:p>
        </p:txBody>
      </p:sp>
      <p:sp>
        <p:nvSpPr>
          <p:cNvPr id="4" name="TextBox 3">
            <a:extLst>
              <a:ext uri="{FF2B5EF4-FFF2-40B4-BE49-F238E27FC236}">
                <a16:creationId xmlns:a16="http://schemas.microsoft.com/office/drawing/2014/main" id="{A86E6E28-4812-444B-9351-74737F53CD28}"/>
              </a:ext>
            </a:extLst>
          </p:cNvPr>
          <p:cNvSpPr txBox="1"/>
          <p:nvPr/>
        </p:nvSpPr>
        <p:spPr>
          <a:xfrm>
            <a:off x="1261872" y="3157876"/>
            <a:ext cx="6786975"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employees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LOWER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LIKE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elli</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B8F0A6BB-A937-477C-A56A-8FCEAC810196}"/>
              </a:ext>
            </a:extLst>
          </p:cNvPr>
          <p:cNvPicPr>
            <a:picLocks noChangeAspect="1"/>
          </p:cNvPicPr>
          <p:nvPr/>
        </p:nvPicPr>
        <p:blipFill>
          <a:blip r:embed="rId2"/>
          <a:stretch>
            <a:fillRect/>
          </a:stretch>
        </p:blipFill>
        <p:spPr>
          <a:xfrm>
            <a:off x="634551" y="4474457"/>
            <a:ext cx="9986422" cy="1169581"/>
          </a:xfrm>
          <a:prstGeom prst="rect">
            <a:avLst/>
          </a:prstGeom>
        </p:spPr>
      </p:pic>
    </p:spTree>
    <p:extLst>
      <p:ext uri="{BB962C8B-B14F-4D97-AF65-F5344CB8AC3E}">
        <p14:creationId xmlns:p14="http://schemas.microsoft.com/office/powerpoint/2010/main" val="299970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FD64-8CF0-405B-92DD-9F7CD6D7EB4A}"/>
              </a:ext>
            </a:extLst>
          </p:cNvPr>
          <p:cNvSpPr>
            <a:spLocks noGrp="1"/>
          </p:cNvSpPr>
          <p:nvPr>
            <p:ph type="title"/>
          </p:nvPr>
        </p:nvSpPr>
        <p:spPr/>
        <p:txBody>
          <a:bodyPr/>
          <a:lstStyle/>
          <a:p>
            <a:r>
              <a:rPr lang="en-US" dirty="0"/>
              <a:t>Character Manipulation Functions</a:t>
            </a:r>
          </a:p>
        </p:txBody>
      </p:sp>
      <p:graphicFrame>
        <p:nvGraphicFramePr>
          <p:cNvPr id="4" name="Table 4">
            <a:extLst>
              <a:ext uri="{FF2B5EF4-FFF2-40B4-BE49-F238E27FC236}">
                <a16:creationId xmlns:a16="http://schemas.microsoft.com/office/drawing/2014/main" id="{11CF7A71-3052-4C88-BB48-5B66636689EF}"/>
              </a:ext>
            </a:extLst>
          </p:cNvPr>
          <p:cNvGraphicFramePr>
            <a:graphicFrameLocks noGrp="1"/>
          </p:cNvGraphicFramePr>
          <p:nvPr>
            <p:extLst>
              <p:ext uri="{D42A27DB-BD31-4B8C-83A1-F6EECF244321}">
                <p14:modId xmlns:p14="http://schemas.microsoft.com/office/powerpoint/2010/main" val="633872098"/>
              </p:ext>
            </p:extLst>
          </p:nvPr>
        </p:nvGraphicFramePr>
        <p:xfrm>
          <a:off x="1495552" y="1984935"/>
          <a:ext cx="7858311" cy="3337560"/>
        </p:xfrm>
        <a:graphic>
          <a:graphicData uri="http://schemas.openxmlformats.org/drawingml/2006/table">
            <a:tbl>
              <a:tblPr firstRow="1" bandRow="1">
                <a:tableStyleId>{5C22544A-7EE6-4342-B048-85BDC9FD1C3A}</a:tableStyleId>
              </a:tblPr>
              <a:tblGrid>
                <a:gridCol w="3204039">
                  <a:extLst>
                    <a:ext uri="{9D8B030D-6E8A-4147-A177-3AD203B41FA5}">
                      <a16:colId xmlns:a16="http://schemas.microsoft.com/office/drawing/2014/main" val="566303117"/>
                    </a:ext>
                  </a:extLst>
                </a:gridCol>
                <a:gridCol w="4654272">
                  <a:extLst>
                    <a:ext uri="{9D8B030D-6E8A-4147-A177-3AD203B41FA5}">
                      <a16:colId xmlns:a16="http://schemas.microsoft.com/office/drawing/2014/main" val="409363047"/>
                    </a:ext>
                  </a:extLst>
                </a:gridCol>
              </a:tblGrid>
              <a:tr h="370840">
                <a:tc>
                  <a:txBody>
                    <a:bodyPr/>
                    <a:lstStyle/>
                    <a:p>
                      <a:r>
                        <a:rPr lang="en-US" dirty="0"/>
                        <a:t>Function</a:t>
                      </a:r>
                    </a:p>
                  </a:txBody>
                  <a:tcPr/>
                </a:tc>
                <a:tc>
                  <a:txBody>
                    <a:bodyPr/>
                    <a:lstStyle/>
                    <a:p>
                      <a:r>
                        <a:rPr lang="en-US" dirty="0"/>
                        <a:t>Returning result</a:t>
                      </a:r>
                    </a:p>
                  </a:txBody>
                  <a:tcPr/>
                </a:tc>
                <a:extLst>
                  <a:ext uri="{0D108BD9-81ED-4DB2-BD59-A6C34878D82A}">
                    <a16:rowId xmlns:a16="http://schemas.microsoft.com/office/drawing/2014/main" val="1273660132"/>
                  </a:ext>
                </a:extLst>
              </a:tr>
              <a:tr h="370840">
                <a:tc>
                  <a:txBody>
                    <a:bodyPr/>
                    <a:lstStyle/>
                    <a:p>
                      <a:r>
                        <a:rPr lang="en-US" sz="1400" dirty="0"/>
                        <a:t>CONCAT(‘Database’, ‘Systems’)</a:t>
                      </a:r>
                    </a:p>
                  </a:txBody>
                  <a:tcPr/>
                </a:tc>
                <a:tc>
                  <a:txBody>
                    <a:bodyPr/>
                    <a:lstStyle/>
                    <a:p>
                      <a:r>
                        <a:rPr lang="en-US" sz="1400" dirty="0" err="1"/>
                        <a:t>DatabaseSystems</a:t>
                      </a:r>
                      <a:endParaRPr lang="en-US" sz="1400" dirty="0"/>
                    </a:p>
                  </a:txBody>
                  <a:tcPr/>
                </a:tc>
                <a:extLst>
                  <a:ext uri="{0D108BD9-81ED-4DB2-BD59-A6C34878D82A}">
                    <a16:rowId xmlns:a16="http://schemas.microsoft.com/office/drawing/2014/main" val="2173161704"/>
                  </a:ext>
                </a:extLst>
              </a:tr>
              <a:tr h="370840">
                <a:tc>
                  <a:txBody>
                    <a:bodyPr/>
                    <a:lstStyle/>
                    <a:p>
                      <a:r>
                        <a:rPr lang="en-US" sz="1400" dirty="0"/>
                        <a:t>SUBSTR (‘DatabaseSystems’,1,4)</a:t>
                      </a:r>
                    </a:p>
                  </a:txBody>
                  <a:tcPr/>
                </a:tc>
                <a:tc>
                  <a:txBody>
                    <a:bodyPr/>
                    <a:lstStyle/>
                    <a:p>
                      <a:r>
                        <a:rPr lang="en-US" sz="1400" dirty="0"/>
                        <a:t>Data</a:t>
                      </a:r>
                    </a:p>
                  </a:txBody>
                  <a:tcPr/>
                </a:tc>
                <a:extLst>
                  <a:ext uri="{0D108BD9-81ED-4DB2-BD59-A6C34878D82A}">
                    <a16:rowId xmlns:a16="http://schemas.microsoft.com/office/drawing/2014/main" val="3562823951"/>
                  </a:ext>
                </a:extLst>
              </a:tr>
              <a:tr h="370840">
                <a:tc>
                  <a:txBody>
                    <a:bodyPr/>
                    <a:lstStyle/>
                    <a:p>
                      <a:r>
                        <a:rPr lang="en-US" sz="1400" dirty="0"/>
                        <a:t>LENGTH(‘</a:t>
                      </a:r>
                      <a:r>
                        <a:rPr lang="en-US" sz="1400" dirty="0" err="1"/>
                        <a:t>DatabaseSystems</a:t>
                      </a:r>
                      <a:r>
                        <a:rPr lang="en-US" sz="1400" dirty="0"/>
                        <a:t>’)</a:t>
                      </a:r>
                    </a:p>
                  </a:txBody>
                  <a:tcPr/>
                </a:tc>
                <a:tc>
                  <a:txBody>
                    <a:bodyPr/>
                    <a:lstStyle/>
                    <a:p>
                      <a:r>
                        <a:rPr lang="en-US" sz="1400" dirty="0"/>
                        <a:t>15</a:t>
                      </a:r>
                    </a:p>
                  </a:txBody>
                  <a:tcPr/>
                </a:tc>
                <a:extLst>
                  <a:ext uri="{0D108BD9-81ED-4DB2-BD59-A6C34878D82A}">
                    <a16:rowId xmlns:a16="http://schemas.microsoft.com/office/drawing/2014/main" val="3302305791"/>
                  </a:ext>
                </a:extLst>
              </a:tr>
              <a:tr h="370840">
                <a:tc>
                  <a:txBody>
                    <a:bodyPr/>
                    <a:lstStyle/>
                    <a:p>
                      <a:r>
                        <a:rPr lang="en-US" sz="1400" dirty="0"/>
                        <a:t>INSTR(‘</a:t>
                      </a:r>
                      <a:r>
                        <a:rPr lang="en-US" sz="1400" dirty="0" err="1"/>
                        <a:t>DatabaseSystems</a:t>
                      </a:r>
                      <a:r>
                        <a:rPr lang="en-US" sz="1400" dirty="0"/>
                        <a:t>’, ‘b’) </a:t>
                      </a:r>
                    </a:p>
                  </a:txBody>
                  <a:tcPr/>
                </a:tc>
                <a:tc>
                  <a:txBody>
                    <a:bodyPr/>
                    <a:lstStyle/>
                    <a:p>
                      <a:r>
                        <a:rPr lang="en-US" sz="1400" dirty="0"/>
                        <a:t>5</a:t>
                      </a:r>
                    </a:p>
                  </a:txBody>
                  <a:tcPr/>
                </a:tc>
                <a:extLst>
                  <a:ext uri="{0D108BD9-81ED-4DB2-BD59-A6C34878D82A}">
                    <a16:rowId xmlns:a16="http://schemas.microsoft.com/office/drawing/2014/main" val="1681802814"/>
                  </a:ext>
                </a:extLst>
              </a:tr>
              <a:tr h="370840">
                <a:tc>
                  <a:txBody>
                    <a:bodyPr/>
                    <a:lstStyle/>
                    <a:p>
                      <a:r>
                        <a:rPr lang="en-US" sz="1400" dirty="0"/>
                        <a:t>LPAD(‘Tommy’, 10, ‘*’)</a:t>
                      </a:r>
                    </a:p>
                  </a:txBody>
                  <a:tcPr/>
                </a:tc>
                <a:tc>
                  <a:txBody>
                    <a:bodyPr/>
                    <a:lstStyle/>
                    <a:p>
                      <a:r>
                        <a:rPr lang="en-US" sz="1400" dirty="0"/>
                        <a:t>*****Tommy</a:t>
                      </a:r>
                    </a:p>
                  </a:txBody>
                  <a:tcPr/>
                </a:tc>
                <a:extLst>
                  <a:ext uri="{0D108BD9-81ED-4DB2-BD59-A6C34878D82A}">
                    <a16:rowId xmlns:a16="http://schemas.microsoft.com/office/drawing/2014/main" val="3361898393"/>
                  </a:ext>
                </a:extLst>
              </a:tr>
              <a:tr h="370840">
                <a:tc>
                  <a:txBody>
                    <a:bodyPr/>
                    <a:lstStyle/>
                    <a:p>
                      <a:r>
                        <a:rPr lang="en-US" sz="1400" dirty="0"/>
                        <a:t>RPAD(‘Tommy’, 10, ‘*’)</a:t>
                      </a:r>
                    </a:p>
                  </a:txBody>
                  <a:tcPr/>
                </a:tc>
                <a:tc>
                  <a:txBody>
                    <a:bodyPr/>
                    <a:lstStyle/>
                    <a:p>
                      <a:r>
                        <a:rPr lang="en-US" sz="1400" dirty="0"/>
                        <a:t>Tommy*****</a:t>
                      </a:r>
                    </a:p>
                  </a:txBody>
                  <a:tcPr/>
                </a:tc>
                <a:extLst>
                  <a:ext uri="{0D108BD9-81ED-4DB2-BD59-A6C34878D82A}">
                    <a16:rowId xmlns:a16="http://schemas.microsoft.com/office/drawing/2014/main" val="3506230953"/>
                  </a:ext>
                </a:extLst>
              </a:tr>
              <a:tr h="370840">
                <a:tc>
                  <a:txBody>
                    <a:bodyPr/>
                    <a:lstStyle/>
                    <a:p>
                      <a:r>
                        <a:rPr lang="en-US" sz="1400" dirty="0"/>
                        <a:t>REPLACE(‘Jack and </a:t>
                      </a:r>
                      <a:r>
                        <a:rPr lang="en-US" sz="1400" dirty="0" err="1"/>
                        <a:t>Jue</a:t>
                      </a:r>
                      <a:r>
                        <a:rPr lang="en-US" sz="1400" dirty="0"/>
                        <a:t>’, ‘J’, ‘Bl’)</a:t>
                      </a:r>
                    </a:p>
                  </a:txBody>
                  <a:tcPr/>
                </a:tc>
                <a:tc>
                  <a:txBody>
                    <a:bodyPr/>
                    <a:lstStyle/>
                    <a:p>
                      <a:r>
                        <a:rPr lang="en-US" sz="1400" dirty="0"/>
                        <a:t>Black and Blue</a:t>
                      </a:r>
                    </a:p>
                  </a:txBody>
                  <a:tcPr/>
                </a:tc>
                <a:extLst>
                  <a:ext uri="{0D108BD9-81ED-4DB2-BD59-A6C34878D82A}">
                    <a16:rowId xmlns:a16="http://schemas.microsoft.com/office/drawing/2014/main" val="1497637188"/>
                  </a:ext>
                </a:extLst>
              </a:tr>
              <a:tr h="370840">
                <a:tc>
                  <a:txBody>
                    <a:bodyPr/>
                    <a:lstStyle/>
                    <a:p>
                      <a:r>
                        <a:rPr lang="en-US" sz="1400" dirty="0"/>
                        <a:t>TRIM(‘D’ FROM ‘Database’)</a:t>
                      </a:r>
                    </a:p>
                  </a:txBody>
                  <a:tcPr/>
                </a:tc>
                <a:tc>
                  <a:txBody>
                    <a:bodyPr/>
                    <a:lstStyle/>
                    <a:p>
                      <a:r>
                        <a:rPr lang="en-US" sz="1400" dirty="0" err="1"/>
                        <a:t>atabase</a:t>
                      </a:r>
                      <a:endParaRPr lang="en-US" sz="1400" dirty="0"/>
                    </a:p>
                  </a:txBody>
                  <a:tcPr/>
                </a:tc>
                <a:extLst>
                  <a:ext uri="{0D108BD9-81ED-4DB2-BD59-A6C34878D82A}">
                    <a16:rowId xmlns:a16="http://schemas.microsoft.com/office/drawing/2014/main" val="3340231539"/>
                  </a:ext>
                </a:extLst>
              </a:tr>
            </a:tbl>
          </a:graphicData>
        </a:graphic>
      </p:graphicFrame>
    </p:spTree>
    <p:extLst>
      <p:ext uri="{BB962C8B-B14F-4D97-AF65-F5344CB8AC3E}">
        <p14:creationId xmlns:p14="http://schemas.microsoft.com/office/powerpoint/2010/main" val="270099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DB95-893C-4452-AAE1-5EAA9A553CCE}"/>
              </a:ext>
            </a:extLst>
          </p:cNvPr>
          <p:cNvSpPr>
            <a:spLocks noGrp="1"/>
          </p:cNvSpPr>
          <p:nvPr>
            <p:ph type="title"/>
          </p:nvPr>
        </p:nvSpPr>
        <p:spPr/>
        <p:txBody>
          <a:bodyPr/>
          <a:lstStyle/>
          <a:p>
            <a:r>
              <a:rPr lang="en-US" dirty="0"/>
              <a:t>Numeric Functions</a:t>
            </a:r>
          </a:p>
        </p:txBody>
      </p:sp>
      <p:sp>
        <p:nvSpPr>
          <p:cNvPr id="3" name="Text Placeholder 2">
            <a:extLst>
              <a:ext uri="{FF2B5EF4-FFF2-40B4-BE49-F238E27FC236}">
                <a16:creationId xmlns:a16="http://schemas.microsoft.com/office/drawing/2014/main" id="{4B55FD96-AB76-4AFA-BCB1-675C3DA04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52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01D0-5044-4C10-A6D4-CFCBA219FAEF}"/>
              </a:ext>
            </a:extLst>
          </p:cNvPr>
          <p:cNvSpPr>
            <a:spLocks noGrp="1"/>
          </p:cNvSpPr>
          <p:nvPr>
            <p:ph type="title"/>
          </p:nvPr>
        </p:nvSpPr>
        <p:spPr/>
        <p:txBody>
          <a:bodyPr/>
          <a:lstStyle/>
          <a:p>
            <a:r>
              <a:rPr lang="en-US" dirty="0"/>
              <a:t>Numeric Functions</a:t>
            </a:r>
          </a:p>
        </p:txBody>
      </p:sp>
      <p:sp>
        <p:nvSpPr>
          <p:cNvPr id="3" name="Content Placeholder 2">
            <a:extLst>
              <a:ext uri="{FF2B5EF4-FFF2-40B4-BE49-F238E27FC236}">
                <a16:creationId xmlns:a16="http://schemas.microsoft.com/office/drawing/2014/main" id="{31B5FFC3-06D2-4C8E-9DA6-89E83337631D}"/>
              </a:ext>
            </a:extLst>
          </p:cNvPr>
          <p:cNvSpPr>
            <a:spLocks noGrp="1"/>
          </p:cNvSpPr>
          <p:nvPr>
            <p:ph idx="1"/>
          </p:nvPr>
        </p:nvSpPr>
        <p:spPr>
          <a:xfrm>
            <a:off x="1261872" y="3678865"/>
            <a:ext cx="8595360" cy="2501272"/>
          </a:xfrm>
        </p:spPr>
        <p:txBody>
          <a:bodyPr/>
          <a:lstStyle/>
          <a:p>
            <a:r>
              <a:rPr lang="en-US" dirty="0"/>
              <a:t>ROUND(</a:t>
            </a:r>
            <a:r>
              <a:rPr lang="en-US" i="1" dirty="0"/>
              <a:t>v, n</a:t>
            </a:r>
            <a:r>
              <a:rPr lang="en-US" dirty="0"/>
              <a:t>)</a:t>
            </a:r>
          </a:p>
          <a:p>
            <a:pPr lvl="1"/>
            <a:r>
              <a:rPr lang="en-US" dirty="0"/>
              <a:t>It receives two arguments.</a:t>
            </a:r>
          </a:p>
          <a:p>
            <a:pPr lvl="2"/>
            <a:r>
              <a:rPr lang="en-US" i="1" dirty="0"/>
              <a:t>v:</a:t>
            </a:r>
            <a:r>
              <a:rPr lang="en-US" dirty="0"/>
              <a:t> is a value of any numeric data type.</a:t>
            </a:r>
          </a:p>
          <a:p>
            <a:pPr lvl="2"/>
            <a:r>
              <a:rPr lang="en-US" i="1" dirty="0"/>
              <a:t>n</a:t>
            </a:r>
            <a:r>
              <a:rPr lang="en-US" dirty="0"/>
              <a:t>: is an integer value.</a:t>
            </a:r>
          </a:p>
          <a:p>
            <a:pPr lvl="1"/>
            <a:r>
              <a:rPr lang="en-US" dirty="0"/>
              <a:t>returns the argument value </a:t>
            </a:r>
            <a:r>
              <a:rPr lang="en-US" i="1" dirty="0"/>
              <a:t>v</a:t>
            </a:r>
            <a:r>
              <a:rPr lang="en-US" dirty="0"/>
              <a:t> rounded to </a:t>
            </a:r>
            <a:r>
              <a:rPr lang="en-US" i="1" dirty="0"/>
              <a:t>n</a:t>
            </a:r>
            <a:r>
              <a:rPr lang="en-US" dirty="0"/>
              <a:t> places to the right of the decimal point.</a:t>
            </a:r>
          </a:p>
          <a:p>
            <a:pPr lvl="1"/>
            <a:r>
              <a:rPr lang="en-US" dirty="0"/>
              <a:t> </a:t>
            </a:r>
          </a:p>
        </p:txBody>
      </p:sp>
      <p:graphicFrame>
        <p:nvGraphicFramePr>
          <p:cNvPr id="4" name="Table 4">
            <a:extLst>
              <a:ext uri="{FF2B5EF4-FFF2-40B4-BE49-F238E27FC236}">
                <a16:creationId xmlns:a16="http://schemas.microsoft.com/office/drawing/2014/main" id="{C56EB8D2-B652-4833-A4D7-33464A1CFFD3}"/>
              </a:ext>
            </a:extLst>
          </p:cNvPr>
          <p:cNvGraphicFramePr>
            <a:graphicFrameLocks noGrp="1"/>
          </p:cNvGraphicFramePr>
          <p:nvPr>
            <p:extLst>
              <p:ext uri="{D42A27DB-BD31-4B8C-83A1-F6EECF244321}">
                <p14:modId xmlns:p14="http://schemas.microsoft.com/office/powerpoint/2010/main" val="3560356191"/>
              </p:ext>
            </p:extLst>
          </p:nvPr>
        </p:nvGraphicFramePr>
        <p:xfrm>
          <a:off x="1495552" y="2112531"/>
          <a:ext cx="8128000" cy="1483360"/>
        </p:xfrm>
        <a:graphic>
          <a:graphicData uri="http://schemas.openxmlformats.org/drawingml/2006/table">
            <a:tbl>
              <a:tblPr firstRow="1" bandRow="1">
                <a:tableStyleId>{5C22544A-7EE6-4342-B048-85BDC9FD1C3A}</a:tableStyleId>
              </a:tblPr>
              <a:tblGrid>
                <a:gridCol w="3246569">
                  <a:extLst>
                    <a:ext uri="{9D8B030D-6E8A-4147-A177-3AD203B41FA5}">
                      <a16:colId xmlns:a16="http://schemas.microsoft.com/office/drawing/2014/main" val="566303117"/>
                    </a:ext>
                  </a:extLst>
                </a:gridCol>
                <a:gridCol w="4881431">
                  <a:extLst>
                    <a:ext uri="{9D8B030D-6E8A-4147-A177-3AD203B41FA5}">
                      <a16:colId xmlns:a16="http://schemas.microsoft.com/office/drawing/2014/main" val="409363047"/>
                    </a:ext>
                  </a:extLst>
                </a:gridCol>
              </a:tblGrid>
              <a:tr h="370840">
                <a:tc>
                  <a:txBody>
                    <a:bodyPr/>
                    <a:lstStyle/>
                    <a:p>
                      <a:r>
                        <a:rPr lang="en-US" dirty="0"/>
                        <a:t>Function</a:t>
                      </a:r>
                    </a:p>
                  </a:txBody>
                  <a:tcPr/>
                </a:tc>
                <a:tc>
                  <a:txBody>
                    <a:bodyPr/>
                    <a:lstStyle/>
                    <a:p>
                      <a:r>
                        <a:rPr lang="en-US" dirty="0"/>
                        <a:t>Returning result</a:t>
                      </a:r>
                    </a:p>
                  </a:txBody>
                  <a:tcPr/>
                </a:tc>
                <a:extLst>
                  <a:ext uri="{0D108BD9-81ED-4DB2-BD59-A6C34878D82A}">
                    <a16:rowId xmlns:a16="http://schemas.microsoft.com/office/drawing/2014/main" val="1273660132"/>
                  </a:ext>
                </a:extLst>
              </a:tr>
              <a:tr h="370840">
                <a:tc>
                  <a:txBody>
                    <a:bodyPr/>
                    <a:lstStyle/>
                    <a:p>
                      <a:r>
                        <a:rPr lang="en-US" sz="1400" dirty="0"/>
                        <a:t>ROUND(5.678, 2)</a:t>
                      </a:r>
                    </a:p>
                  </a:txBody>
                  <a:tcPr/>
                </a:tc>
                <a:tc>
                  <a:txBody>
                    <a:bodyPr/>
                    <a:lstStyle/>
                    <a:p>
                      <a:r>
                        <a:rPr lang="en-US" sz="1400" dirty="0"/>
                        <a:t>5.68</a:t>
                      </a:r>
                    </a:p>
                  </a:txBody>
                  <a:tcPr/>
                </a:tc>
                <a:extLst>
                  <a:ext uri="{0D108BD9-81ED-4DB2-BD59-A6C34878D82A}">
                    <a16:rowId xmlns:a16="http://schemas.microsoft.com/office/drawing/2014/main" val="2173161704"/>
                  </a:ext>
                </a:extLst>
              </a:tr>
              <a:tr h="370840">
                <a:tc>
                  <a:txBody>
                    <a:bodyPr/>
                    <a:lstStyle/>
                    <a:p>
                      <a:r>
                        <a:rPr lang="en-US" sz="1400" dirty="0"/>
                        <a:t>TRUNC(5.678, 2)</a:t>
                      </a:r>
                    </a:p>
                  </a:txBody>
                  <a:tcPr/>
                </a:tc>
                <a:tc>
                  <a:txBody>
                    <a:bodyPr/>
                    <a:lstStyle/>
                    <a:p>
                      <a:r>
                        <a:rPr lang="en-US" sz="1400" dirty="0"/>
                        <a:t>5.67</a:t>
                      </a:r>
                    </a:p>
                  </a:txBody>
                  <a:tcPr/>
                </a:tc>
                <a:extLst>
                  <a:ext uri="{0D108BD9-81ED-4DB2-BD59-A6C34878D82A}">
                    <a16:rowId xmlns:a16="http://schemas.microsoft.com/office/drawing/2014/main" val="3562823951"/>
                  </a:ext>
                </a:extLst>
              </a:tr>
              <a:tr h="370840">
                <a:tc>
                  <a:txBody>
                    <a:bodyPr/>
                    <a:lstStyle/>
                    <a:p>
                      <a:r>
                        <a:rPr lang="en-US" sz="1400" dirty="0"/>
                        <a:t>MOD(10, 3)</a:t>
                      </a:r>
                    </a:p>
                  </a:txBody>
                  <a:tcPr/>
                </a:tc>
                <a:tc>
                  <a:txBody>
                    <a:bodyPr/>
                    <a:lstStyle/>
                    <a:p>
                      <a:r>
                        <a:rPr lang="en-US" sz="1400" dirty="0"/>
                        <a:t>1</a:t>
                      </a:r>
                    </a:p>
                  </a:txBody>
                  <a:tcPr/>
                </a:tc>
                <a:extLst>
                  <a:ext uri="{0D108BD9-81ED-4DB2-BD59-A6C34878D82A}">
                    <a16:rowId xmlns:a16="http://schemas.microsoft.com/office/drawing/2014/main" val="3302305791"/>
                  </a:ext>
                </a:extLst>
              </a:tr>
            </a:tbl>
          </a:graphicData>
        </a:graphic>
      </p:graphicFrame>
    </p:spTree>
    <p:extLst>
      <p:ext uri="{BB962C8B-B14F-4D97-AF65-F5344CB8AC3E}">
        <p14:creationId xmlns:p14="http://schemas.microsoft.com/office/powerpoint/2010/main" val="389569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6B7A-9477-4D3E-B6FB-3B18F7973DFE}"/>
              </a:ext>
            </a:extLst>
          </p:cNvPr>
          <p:cNvSpPr>
            <a:spLocks noGrp="1"/>
          </p:cNvSpPr>
          <p:nvPr>
            <p:ph type="title"/>
          </p:nvPr>
        </p:nvSpPr>
        <p:spPr/>
        <p:txBody>
          <a:bodyPr/>
          <a:lstStyle/>
          <a:p>
            <a:r>
              <a:rPr lang="en-US" dirty="0"/>
              <a:t>ROUND()</a:t>
            </a:r>
          </a:p>
        </p:txBody>
      </p:sp>
      <p:sp>
        <p:nvSpPr>
          <p:cNvPr id="3" name="Content Placeholder 2">
            <a:extLst>
              <a:ext uri="{FF2B5EF4-FFF2-40B4-BE49-F238E27FC236}">
                <a16:creationId xmlns:a16="http://schemas.microsoft.com/office/drawing/2014/main" id="{7A86B457-5294-4CD4-80EE-B61533FC42C1}"/>
              </a:ext>
            </a:extLst>
          </p:cNvPr>
          <p:cNvSpPr>
            <a:spLocks noGrp="1"/>
          </p:cNvSpPr>
          <p:nvPr>
            <p:ph idx="1"/>
          </p:nvPr>
        </p:nvSpPr>
        <p:spPr/>
        <p:txBody>
          <a:bodyPr/>
          <a:lstStyle/>
          <a:p>
            <a:r>
              <a:rPr lang="en-US" dirty="0"/>
              <a:t>ROUND(</a:t>
            </a:r>
            <a:r>
              <a:rPr lang="en-US" i="1" dirty="0"/>
              <a:t>v, n</a:t>
            </a:r>
            <a:r>
              <a:rPr lang="en-US" dirty="0"/>
              <a:t>)</a:t>
            </a:r>
          </a:p>
          <a:p>
            <a:pPr lvl="1"/>
            <a:r>
              <a:rPr lang="en-US" dirty="0"/>
              <a:t>It receives two arguments.</a:t>
            </a:r>
          </a:p>
          <a:p>
            <a:pPr lvl="2"/>
            <a:r>
              <a:rPr lang="en-US" i="1" dirty="0"/>
              <a:t>v:</a:t>
            </a:r>
            <a:r>
              <a:rPr lang="en-US" dirty="0"/>
              <a:t> is a value of any numeric data type.</a:t>
            </a:r>
          </a:p>
          <a:p>
            <a:pPr lvl="2"/>
            <a:r>
              <a:rPr lang="en-US" i="1" dirty="0"/>
              <a:t>n</a:t>
            </a:r>
            <a:r>
              <a:rPr lang="en-US" dirty="0"/>
              <a:t>: is an integer value.</a:t>
            </a:r>
          </a:p>
          <a:p>
            <a:pPr lvl="1"/>
            <a:r>
              <a:rPr lang="en-US" dirty="0"/>
              <a:t>returns the argument value </a:t>
            </a:r>
            <a:r>
              <a:rPr lang="en-US" i="1" dirty="0"/>
              <a:t>v</a:t>
            </a:r>
            <a:r>
              <a:rPr lang="en-US" dirty="0"/>
              <a:t> rounded to </a:t>
            </a:r>
            <a:r>
              <a:rPr lang="en-US" i="1" dirty="0"/>
              <a:t>n</a:t>
            </a:r>
            <a:r>
              <a:rPr lang="en-US" dirty="0"/>
              <a:t> places to the right of the decimal point.</a:t>
            </a:r>
          </a:p>
          <a:p>
            <a:pPr lvl="1"/>
            <a:r>
              <a:rPr lang="en-US" dirty="0"/>
              <a:t>The ROUND() function with out the second parameter </a:t>
            </a:r>
            <a:r>
              <a:rPr lang="en-US" i="1" dirty="0"/>
              <a:t>n</a:t>
            </a:r>
            <a:r>
              <a:rPr lang="en-US" dirty="0"/>
              <a:t>, the default value 0 will be considered for the second argument.</a:t>
            </a:r>
            <a:r>
              <a:rPr lang="en-US" i="1" dirty="0"/>
              <a:t> </a:t>
            </a:r>
          </a:p>
          <a:p>
            <a:pPr lvl="1"/>
            <a:r>
              <a:rPr lang="en-US" dirty="0"/>
              <a:t>If you use 0 or no value for the second argument, </a:t>
            </a:r>
            <a:r>
              <a:rPr lang="en-US" i="1" dirty="0"/>
              <a:t>n</a:t>
            </a:r>
            <a:r>
              <a:rPr lang="en-US" dirty="0"/>
              <a:t> is rounded to zero decimal places.</a:t>
            </a:r>
          </a:p>
          <a:p>
            <a:pPr lvl="2"/>
            <a:r>
              <a:rPr lang="en-US" dirty="0"/>
              <a:t>ROUND(10.96)  </a:t>
            </a:r>
            <a:r>
              <a:rPr lang="en-US" dirty="0">
                <a:sym typeface="Wingdings" panose="05000000000000000000" pitchFamily="2" charset="2"/>
              </a:rPr>
              <a:t> 11</a:t>
            </a:r>
          </a:p>
          <a:p>
            <a:pPr marL="274320" lvl="1" indent="0">
              <a:buNone/>
            </a:pPr>
            <a:endParaRPr lang="en-US" dirty="0">
              <a:sym typeface="Wingdings" panose="05000000000000000000" pitchFamily="2" charset="2"/>
            </a:endParaRPr>
          </a:p>
          <a:p>
            <a:pPr lvl="2"/>
            <a:endParaRPr lang="en-US" dirty="0"/>
          </a:p>
        </p:txBody>
      </p:sp>
    </p:spTree>
    <p:extLst>
      <p:ext uri="{BB962C8B-B14F-4D97-AF65-F5344CB8AC3E}">
        <p14:creationId xmlns:p14="http://schemas.microsoft.com/office/powerpoint/2010/main" val="180488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24DB-F025-4F07-99FA-F12EB8F07DAC}"/>
              </a:ext>
            </a:extLst>
          </p:cNvPr>
          <p:cNvSpPr>
            <a:spLocks noGrp="1"/>
          </p:cNvSpPr>
          <p:nvPr>
            <p:ph type="title"/>
          </p:nvPr>
        </p:nvSpPr>
        <p:spPr/>
        <p:txBody>
          <a:bodyPr/>
          <a:lstStyle/>
          <a:p>
            <a:r>
              <a:rPr lang="en-US" dirty="0"/>
              <a:t>TRUNC()</a:t>
            </a:r>
          </a:p>
        </p:txBody>
      </p:sp>
      <p:sp>
        <p:nvSpPr>
          <p:cNvPr id="3" name="Content Placeholder 2">
            <a:extLst>
              <a:ext uri="{FF2B5EF4-FFF2-40B4-BE49-F238E27FC236}">
                <a16:creationId xmlns:a16="http://schemas.microsoft.com/office/drawing/2014/main" id="{6937EC3F-0CC7-4CCF-9EB1-258B823778B3}"/>
              </a:ext>
            </a:extLst>
          </p:cNvPr>
          <p:cNvSpPr>
            <a:spLocks noGrp="1"/>
          </p:cNvSpPr>
          <p:nvPr>
            <p:ph idx="1"/>
          </p:nvPr>
        </p:nvSpPr>
        <p:spPr/>
        <p:txBody>
          <a:bodyPr/>
          <a:lstStyle/>
          <a:p>
            <a:r>
              <a:rPr lang="en-US" dirty="0"/>
              <a:t>TRUNC(v, n)</a:t>
            </a:r>
          </a:p>
          <a:p>
            <a:pPr lvl="1"/>
            <a:r>
              <a:rPr lang="en-US" dirty="0"/>
              <a:t>truncates a number </a:t>
            </a:r>
            <a:r>
              <a:rPr lang="en-US" i="1" dirty="0"/>
              <a:t>n</a:t>
            </a:r>
            <a:r>
              <a:rPr lang="en-US" dirty="0"/>
              <a:t> to </a:t>
            </a:r>
            <a:r>
              <a:rPr lang="en-US" i="1" dirty="0"/>
              <a:t>v</a:t>
            </a:r>
            <a:r>
              <a:rPr lang="en-US" dirty="0"/>
              <a:t> decimal places.</a:t>
            </a:r>
          </a:p>
          <a:p>
            <a:pPr lvl="1"/>
            <a:r>
              <a:rPr lang="en-US" dirty="0"/>
              <a:t>TRUNC(15.193, 2) </a:t>
            </a:r>
            <a:r>
              <a:rPr lang="en-US" dirty="0">
                <a:sym typeface="Wingdings" panose="05000000000000000000" pitchFamily="2" charset="2"/>
              </a:rPr>
              <a:t> 15.19</a:t>
            </a:r>
          </a:p>
          <a:p>
            <a:pPr lvl="1"/>
            <a:r>
              <a:rPr lang="en-US" dirty="0"/>
              <a:t>TRUNC(15.193, 3) </a:t>
            </a:r>
            <a:r>
              <a:rPr lang="en-US" dirty="0">
                <a:sym typeface="Wingdings" panose="05000000000000000000" pitchFamily="2" charset="2"/>
              </a:rPr>
              <a:t> 15</a:t>
            </a:r>
          </a:p>
          <a:p>
            <a:pPr lvl="1"/>
            <a:r>
              <a:rPr lang="en-US" dirty="0"/>
              <a:t>TRUNC(15.193, 1) </a:t>
            </a:r>
            <a:r>
              <a:rPr lang="en-US" dirty="0">
                <a:sym typeface="Wingdings" panose="05000000000000000000" pitchFamily="2" charset="2"/>
              </a:rPr>
              <a:t>15.1</a:t>
            </a:r>
            <a:endParaRPr lang="en-US" dirty="0"/>
          </a:p>
          <a:p>
            <a:pPr lvl="1"/>
            <a:endParaRPr lang="en-US" dirty="0"/>
          </a:p>
          <a:p>
            <a:r>
              <a:rPr lang="en-US" dirty="0"/>
              <a:t>TRUNC(n)</a:t>
            </a:r>
          </a:p>
          <a:p>
            <a:pPr lvl="1"/>
            <a:r>
              <a:rPr lang="en-US" dirty="0"/>
              <a:t>truncate a number </a:t>
            </a:r>
            <a:r>
              <a:rPr lang="en-US" i="1" dirty="0"/>
              <a:t>n</a:t>
            </a:r>
            <a:r>
              <a:rPr lang="en-US" dirty="0"/>
              <a:t> to zero decimal places.</a:t>
            </a:r>
          </a:p>
          <a:p>
            <a:pPr lvl="1"/>
            <a:r>
              <a:rPr lang="en-US" dirty="0"/>
              <a:t>TRUNC(15.193) </a:t>
            </a:r>
            <a:r>
              <a:rPr lang="en-US" dirty="0">
                <a:sym typeface="Wingdings" panose="05000000000000000000" pitchFamily="2" charset="2"/>
              </a:rPr>
              <a:t> 15</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309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5AC6-08D0-45E7-B76A-C29F916E213A}"/>
              </a:ext>
            </a:extLst>
          </p:cNvPr>
          <p:cNvSpPr>
            <a:spLocks noGrp="1"/>
          </p:cNvSpPr>
          <p:nvPr>
            <p:ph type="title"/>
          </p:nvPr>
        </p:nvSpPr>
        <p:spPr/>
        <p:txBody>
          <a:bodyPr/>
          <a:lstStyle/>
          <a:p>
            <a:r>
              <a:rPr lang="en-US" dirty="0"/>
              <a:t>MOD()</a:t>
            </a:r>
          </a:p>
        </p:txBody>
      </p:sp>
      <p:sp>
        <p:nvSpPr>
          <p:cNvPr id="3" name="Content Placeholder 2">
            <a:extLst>
              <a:ext uri="{FF2B5EF4-FFF2-40B4-BE49-F238E27FC236}">
                <a16:creationId xmlns:a16="http://schemas.microsoft.com/office/drawing/2014/main" id="{518ACBCF-6F43-4F47-B49F-B5A26DDFF495}"/>
              </a:ext>
            </a:extLst>
          </p:cNvPr>
          <p:cNvSpPr>
            <a:spLocks noGrp="1"/>
          </p:cNvSpPr>
          <p:nvPr>
            <p:ph idx="1"/>
          </p:nvPr>
        </p:nvSpPr>
        <p:spPr/>
        <p:txBody>
          <a:bodyPr/>
          <a:lstStyle/>
          <a:p>
            <a:r>
              <a:rPr lang="en-US" dirty="0"/>
              <a:t>MOD(</a:t>
            </a:r>
            <a:r>
              <a:rPr lang="en-US" i="1" dirty="0"/>
              <a:t>v</a:t>
            </a:r>
            <a:r>
              <a:rPr lang="en-US" dirty="0"/>
              <a:t>, </a:t>
            </a:r>
            <a:r>
              <a:rPr lang="en-US" i="1" dirty="0"/>
              <a:t>n</a:t>
            </a:r>
            <a:r>
              <a:rPr lang="en-US" dirty="0"/>
              <a:t>)</a:t>
            </a:r>
          </a:p>
          <a:p>
            <a:pPr lvl="1"/>
            <a:r>
              <a:rPr lang="en-US" i="1" dirty="0"/>
              <a:t>n</a:t>
            </a:r>
            <a:r>
              <a:rPr lang="en-US" dirty="0"/>
              <a:t>: dividend</a:t>
            </a:r>
          </a:p>
          <a:p>
            <a:pPr lvl="1"/>
            <a:r>
              <a:rPr lang="en-US" i="1" dirty="0"/>
              <a:t>v</a:t>
            </a:r>
            <a:r>
              <a:rPr lang="en-US" dirty="0"/>
              <a:t>: divider</a:t>
            </a:r>
          </a:p>
          <a:p>
            <a:pPr lvl="1"/>
            <a:r>
              <a:rPr lang="en-US" dirty="0"/>
              <a:t>The function MOD() returns the remainder of the division of </a:t>
            </a:r>
            <a:r>
              <a:rPr lang="en-US" i="1" dirty="0"/>
              <a:t>n</a:t>
            </a:r>
            <a:r>
              <a:rPr lang="en-US" dirty="0"/>
              <a:t> and </a:t>
            </a:r>
            <a:r>
              <a:rPr lang="en-US" i="1" dirty="0"/>
              <a:t>v</a:t>
            </a:r>
            <a:r>
              <a:rPr lang="en-US" dirty="0"/>
              <a:t>.</a:t>
            </a:r>
          </a:p>
          <a:p>
            <a:r>
              <a:rPr lang="en-US" dirty="0"/>
              <a:t>MOD(121,14) </a:t>
            </a:r>
            <a:r>
              <a:rPr lang="en-US" dirty="0">
                <a:sym typeface="Wingdings" panose="05000000000000000000" pitchFamily="2" charset="2"/>
              </a:rPr>
              <a:t> 9</a:t>
            </a:r>
          </a:p>
          <a:p>
            <a:r>
              <a:rPr lang="en-US" dirty="0">
                <a:sym typeface="Wingdings" panose="05000000000000000000" pitchFamily="2" charset="2"/>
              </a:rPr>
              <a:t>MOD(25, 7)  4</a:t>
            </a:r>
          </a:p>
          <a:p>
            <a:r>
              <a:rPr lang="en-CA" dirty="0"/>
              <a:t>The MOD() function is used to determine if a number is </a:t>
            </a:r>
            <a:r>
              <a:rPr lang="en-CA" i="1" dirty="0"/>
              <a:t>odd</a:t>
            </a:r>
            <a:r>
              <a:rPr lang="en-CA" dirty="0"/>
              <a:t> or </a:t>
            </a:r>
            <a:r>
              <a:rPr lang="en-CA" i="1" dirty="0"/>
              <a:t>even</a:t>
            </a:r>
            <a:r>
              <a:rPr lang="en-CA" dirty="0"/>
              <a:t>.</a:t>
            </a:r>
          </a:p>
          <a:p>
            <a:pPr marL="27432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96621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1A34-E763-4575-8FDA-F711971BBC4F}"/>
              </a:ext>
            </a:extLst>
          </p:cNvPr>
          <p:cNvSpPr>
            <a:spLocks noGrp="1"/>
          </p:cNvSpPr>
          <p:nvPr>
            <p:ph type="title"/>
          </p:nvPr>
        </p:nvSpPr>
        <p:spPr/>
        <p:txBody>
          <a:bodyPr/>
          <a:lstStyle/>
          <a:p>
            <a:r>
              <a:rPr lang="en-US" dirty="0"/>
              <a:t>Numeric Function Example</a:t>
            </a:r>
          </a:p>
        </p:txBody>
      </p:sp>
      <p:sp>
        <p:nvSpPr>
          <p:cNvPr id="4" name="TextBox 3">
            <a:extLst>
              <a:ext uri="{FF2B5EF4-FFF2-40B4-BE49-F238E27FC236}">
                <a16:creationId xmlns:a16="http://schemas.microsoft.com/office/drawing/2014/main" id="{E8BC1305-5101-41EC-A257-478E978E788F}"/>
              </a:ext>
            </a:extLst>
          </p:cNvPr>
          <p:cNvSpPr txBox="1"/>
          <p:nvPr/>
        </p:nvSpPr>
        <p:spPr>
          <a:xfrm>
            <a:off x="1403498" y="1945758"/>
            <a:ext cx="9122735"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product_id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MOD</a:t>
            </a:r>
            <a:r>
              <a:rPr lang="en-US" sz="1600" dirty="0">
                <a:latin typeface="Courier New" panose="02070309020205020404" pitchFamily="49" charset="0"/>
                <a:cs typeface="Courier New" panose="02070309020205020404" pitchFamily="49" charset="0"/>
              </a:rPr>
              <a:t>(product_id,7), </a:t>
            </a:r>
          </a:p>
          <a:p>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ROUND</a:t>
            </a:r>
            <a:r>
              <a:rPr lang="en-US" sz="1600" dirty="0">
                <a:latin typeface="Courier New" panose="02070309020205020404" pitchFamily="49" charset="0"/>
                <a:cs typeface="Courier New" panose="02070309020205020404" pitchFamily="49" charset="0"/>
              </a:rPr>
              <a:t>(list_price,1) , </a:t>
            </a:r>
            <a:r>
              <a:rPr lang="en-US" sz="1600" b="1" dirty="0">
                <a:latin typeface="Courier New" panose="02070309020205020404" pitchFamily="49" charset="0"/>
                <a:cs typeface="Courier New" panose="02070309020205020404" pitchFamily="49" charset="0"/>
              </a:rPr>
              <a:t>ROUND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TRUNC</a:t>
            </a:r>
            <a:r>
              <a:rPr lang="en-US" sz="1600" dirty="0">
                <a:latin typeface="Courier New" panose="02070309020205020404" pitchFamily="49" charset="0"/>
                <a:cs typeface="Courier New" panose="02070309020205020404" pitchFamily="49" charset="0"/>
              </a:rPr>
              <a:t>(list_price,1), TRUNC(</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&lt; 50</a:t>
            </a:r>
          </a:p>
          <a:p>
            <a:r>
              <a:rPr lang="en-US" sz="1600" b="1" dirty="0">
                <a:latin typeface="Courier New" panose="02070309020205020404" pitchFamily="49" charset="0"/>
                <a:cs typeface="Courier New" panose="02070309020205020404" pitchFamily="49" charset="0"/>
              </a:rPr>
              <a:t>ORDER BY </a:t>
            </a:r>
            <a:r>
              <a:rPr lang="en-US" sz="1600" dirty="0" err="1">
                <a:latin typeface="Courier New" panose="02070309020205020404" pitchFamily="49" charset="0"/>
                <a:cs typeface="Courier New" panose="02070309020205020404" pitchFamily="49" charset="0"/>
              </a:rPr>
              <a:t>product_id</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BB4B9B54-4429-4FAB-BA8A-D6102722AE80}"/>
              </a:ext>
            </a:extLst>
          </p:cNvPr>
          <p:cNvPicPr>
            <a:picLocks noChangeAspect="1"/>
          </p:cNvPicPr>
          <p:nvPr/>
        </p:nvPicPr>
        <p:blipFill>
          <a:blip r:embed="rId2"/>
          <a:stretch>
            <a:fillRect/>
          </a:stretch>
        </p:blipFill>
        <p:spPr>
          <a:xfrm>
            <a:off x="826777" y="3865931"/>
            <a:ext cx="9557830" cy="1779957"/>
          </a:xfrm>
          <a:prstGeom prst="rect">
            <a:avLst/>
          </a:prstGeom>
        </p:spPr>
      </p:pic>
    </p:spTree>
    <p:extLst>
      <p:ext uri="{BB962C8B-B14F-4D97-AF65-F5344CB8AC3E}">
        <p14:creationId xmlns:p14="http://schemas.microsoft.com/office/powerpoint/2010/main" val="208617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F64E-30F8-4572-9FF9-FAAC0A0DD5FA}"/>
              </a:ext>
            </a:extLst>
          </p:cNvPr>
          <p:cNvSpPr>
            <a:spLocks noGrp="1"/>
          </p:cNvSpPr>
          <p:nvPr>
            <p:ph type="title"/>
          </p:nvPr>
        </p:nvSpPr>
        <p:spPr/>
        <p:txBody>
          <a:bodyPr/>
          <a:lstStyle/>
          <a:p>
            <a:r>
              <a:rPr lang="en-US" dirty="0"/>
              <a:t>Datetime Functions</a:t>
            </a:r>
          </a:p>
        </p:txBody>
      </p:sp>
      <p:sp>
        <p:nvSpPr>
          <p:cNvPr id="3" name="Text Placeholder 2">
            <a:extLst>
              <a:ext uri="{FF2B5EF4-FFF2-40B4-BE49-F238E27FC236}">
                <a16:creationId xmlns:a16="http://schemas.microsoft.com/office/drawing/2014/main" id="{DC97FEB7-66A3-4A5A-B16E-4662879605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690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BC2A-490D-4233-AF78-B73EFB765443}"/>
              </a:ext>
            </a:extLst>
          </p:cNvPr>
          <p:cNvSpPr>
            <a:spLocks noGrp="1"/>
          </p:cNvSpPr>
          <p:nvPr>
            <p:ph type="title"/>
          </p:nvPr>
        </p:nvSpPr>
        <p:spPr/>
        <p:txBody>
          <a:bodyPr/>
          <a:lstStyle/>
          <a:p>
            <a:r>
              <a:rPr lang="en-US" dirty="0"/>
              <a:t>Dates</a:t>
            </a:r>
          </a:p>
        </p:txBody>
      </p:sp>
      <p:sp>
        <p:nvSpPr>
          <p:cNvPr id="3" name="Content Placeholder 2">
            <a:extLst>
              <a:ext uri="{FF2B5EF4-FFF2-40B4-BE49-F238E27FC236}">
                <a16:creationId xmlns:a16="http://schemas.microsoft.com/office/drawing/2014/main" id="{460BEB23-28BF-40CD-AECF-847449DAAA1E}"/>
              </a:ext>
            </a:extLst>
          </p:cNvPr>
          <p:cNvSpPr>
            <a:spLocks noGrp="1"/>
          </p:cNvSpPr>
          <p:nvPr>
            <p:ph idx="1"/>
          </p:nvPr>
        </p:nvSpPr>
        <p:spPr/>
        <p:txBody>
          <a:bodyPr>
            <a:normAutofit/>
          </a:bodyPr>
          <a:lstStyle/>
          <a:p>
            <a:r>
              <a:rPr lang="en-CA" dirty="0"/>
              <a:t>The default display and input format for any date is DD-MON-RR. Valid Oracle dates are between January 1, 4712 B.C., and December 31, 9999 A.D.</a:t>
            </a:r>
            <a:endParaRPr lang="en-US" dirty="0"/>
          </a:p>
          <a:p>
            <a:r>
              <a:rPr lang="en-CA" dirty="0"/>
              <a:t>In the example in the slide, the HIRE_DATE column output is displayed in the default format DD-MON-RR. However, dates are not stored in the database in this format. All the components of the date and time are stored. So, although a HIRE_DATE such as 17-JUN-87 is displayed as day, month, and year, there is also time and century information associated with the date. The complete data might be June 17, 1987, 5:10:43 p.m.</a:t>
            </a:r>
            <a:endParaRPr lang="en-US" dirty="0"/>
          </a:p>
          <a:p>
            <a:pPr lvl="1"/>
            <a:r>
              <a:rPr lang="en-CA" dirty="0"/>
              <a:t>CENTURY YEAR MONTH DAY HOUR MINUTE SECOND</a:t>
            </a:r>
            <a:endParaRPr lang="en-US" dirty="0"/>
          </a:p>
          <a:p>
            <a:pPr lvl="1"/>
            <a:r>
              <a:rPr lang="en-CA" dirty="0"/>
              <a:t>19 87 06 17 17 10 43</a:t>
            </a:r>
            <a:endParaRPr lang="en-US" dirty="0"/>
          </a:p>
          <a:p>
            <a:r>
              <a:rPr lang="en-CA" dirty="0"/>
              <a:t>Note: century or year stored as 4 digits even if displayed as 2</a:t>
            </a:r>
            <a:endParaRPr lang="en-US" dirty="0"/>
          </a:p>
        </p:txBody>
      </p:sp>
    </p:spTree>
    <p:extLst>
      <p:ext uri="{BB962C8B-B14F-4D97-AF65-F5344CB8AC3E}">
        <p14:creationId xmlns:p14="http://schemas.microsoft.com/office/powerpoint/2010/main" val="327126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Character Functions</a:t>
            </a:r>
          </a:p>
          <a:p>
            <a:r>
              <a:rPr lang="en-US" dirty="0"/>
              <a:t>Numeric Functions</a:t>
            </a:r>
          </a:p>
          <a:p>
            <a:r>
              <a:rPr lang="en-US" dirty="0"/>
              <a:t>Datetime Functions</a:t>
            </a:r>
          </a:p>
          <a:p>
            <a:r>
              <a:rPr lang="en-US" dirty="0"/>
              <a:t>Conversion Functions</a:t>
            </a:r>
          </a:p>
          <a:p>
            <a:r>
              <a:rPr lang="en-US" dirty="0"/>
              <a:t>General Comparison Functions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D5CD-F486-421B-9F26-5A632AF52D63}"/>
              </a:ext>
            </a:extLst>
          </p:cNvPr>
          <p:cNvSpPr>
            <a:spLocks noGrp="1"/>
          </p:cNvSpPr>
          <p:nvPr>
            <p:ph type="title"/>
          </p:nvPr>
        </p:nvSpPr>
        <p:spPr/>
        <p:txBody>
          <a:bodyPr/>
          <a:lstStyle/>
          <a:p>
            <a:r>
              <a:rPr lang="en-US" dirty="0"/>
              <a:t>SYSDATE</a:t>
            </a:r>
          </a:p>
        </p:txBody>
      </p:sp>
      <p:sp>
        <p:nvSpPr>
          <p:cNvPr id="3" name="Content Placeholder 2">
            <a:extLst>
              <a:ext uri="{FF2B5EF4-FFF2-40B4-BE49-F238E27FC236}">
                <a16:creationId xmlns:a16="http://schemas.microsoft.com/office/drawing/2014/main" id="{6A07E99B-B26F-4C0F-AA74-ADE6DA865290}"/>
              </a:ext>
            </a:extLst>
          </p:cNvPr>
          <p:cNvSpPr>
            <a:spLocks noGrp="1"/>
          </p:cNvSpPr>
          <p:nvPr>
            <p:ph idx="1"/>
          </p:nvPr>
        </p:nvSpPr>
        <p:spPr/>
        <p:txBody>
          <a:bodyPr/>
          <a:lstStyle/>
          <a:p>
            <a:r>
              <a:rPr lang="en-US" dirty="0"/>
              <a:t>SYSDATE returns current</a:t>
            </a:r>
          </a:p>
          <a:p>
            <a:pPr lvl="3"/>
            <a:r>
              <a:rPr lang="en-US" dirty="0"/>
              <a:t>Date</a:t>
            </a:r>
          </a:p>
          <a:p>
            <a:pPr lvl="3"/>
            <a:r>
              <a:rPr lang="en-US" dirty="0"/>
              <a:t>Time</a:t>
            </a:r>
          </a:p>
          <a:p>
            <a:pPr lvl="3"/>
            <a:endParaRPr lang="en-US" dirty="0"/>
          </a:p>
        </p:txBody>
      </p:sp>
      <p:sp>
        <p:nvSpPr>
          <p:cNvPr id="4" name="TextBox 3">
            <a:extLst>
              <a:ext uri="{FF2B5EF4-FFF2-40B4-BE49-F238E27FC236}">
                <a16:creationId xmlns:a16="http://schemas.microsoft.com/office/drawing/2014/main" id="{659DD700-B1D7-4176-B628-1538F41C2A15}"/>
              </a:ext>
            </a:extLst>
          </p:cNvPr>
          <p:cNvSpPr txBox="1"/>
          <p:nvPr/>
        </p:nvSpPr>
        <p:spPr>
          <a:xfrm>
            <a:off x="1261872" y="2955848"/>
            <a:ext cx="3413051"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SYSDATE</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dual;</a:t>
            </a:r>
          </a:p>
        </p:txBody>
      </p:sp>
      <p:pic>
        <p:nvPicPr>
          <p:cNvPr id="5" name="Picture 4">
            <a:extLst>
              <a:ext uri="{FF2B5EF4-FFF2-40B4-BE49-F238E27FC236}">
                <a16:creationId xmlns:a16="http://schemas.microsoft.com/office/drawing/2014/main" id="{6706007E-DDBC-4D21-BBD3-C11C4B8444BD}"/>
              </a:ext>
            </a:extLst>
          </p:cNvPr>
          <p:cNvPicPr>
            <a:picLocks noChangeAspect="1"/>
          </p:cNvPicPr>
          <p:nvPr/>
        </p:nvPicPr>
        <p:blipFill>
          <a:blip r:embed="rId2"/>
          <a:stretch>
            <a:fillRect/>
          </a:stretch>
        </p:blipFill>
        <p:spPr>
          <a:xfrm>
            <a:off x="1394305" y="3808768"/>
            <a:ext cx="1795462" cy="652895"/>
          </a:xfrm>
          <a:prstGeom prst="rect">
            <a:avLst/>
          </a:prstGeom>
        </p:spPr>
      </p:pic>
    </p:spTree>
    <p:extLst>
      <p:ext uri="{BB962C8B-B14F-4D97-AF65-F5344CB8AC3E}">
        <p14:creationId xmlns:p14="http://schemas.microsoft.com/office/powerpoint/2010/main" val="5999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5607-F9B2-4941-B53D-A2481FAA70C7}"/>
              </a:ext>
            </a:extLst>
          </p:cNvPr>
          <p:cNvSpPr>
            <a:spLocks noGrp="1"/>
          </p:cNvSpPr>
          <p:nvPr>
            <p:ph type="title"/>
          </p:nvPr>
        </p:nvSpPr>
        <p:spPr/>
        <p:txBody>
          <a:bodyPr/>
          <a:lstStyle/>
          <a:p>
            <a:r>
              <a:rPr lang="en-US" dirty="0"/>
              <a:t>Arithmetic Operations on Dates</a:t>
            </a:r>
          </a:p>
        </p:txBody>
      </p:sp>
      <p:sp>
        <p:nvSpPr>
          <p:cNvPr id="3" name="Content Placeholder 2">
            <a:extLst>
              <a:ext uri="{FF2B5EF4-FFF2-40B4-BE49-F238E27FC236}">
                <a16:creationId xmlns:a16="http://schemas.microsoft.com/office/drawing/2014/main" id="{D67F2642-726F-429C-8D0B-D0217FABC3E0}"/>
              </a:ext>
            </a:extLst>
          </p:cNvPr>
          <p:cNvSpPr>
            <a:spLocks noGrp="1"/>
          </p:cNvSpPr>
          <p:nvPr>
            <p:ph idx="1"/>
          </p:nvPr>
        </p:nvSpPr>
        <p:spPr>
          <a:xfrm>
            <a:off x="1261872" y="1828800"/>
            <a:ext cx="8595360" cy="2796363"/>
          </a:xfrm>
        </p:spPr>
        <p:txBody>
          <a:bodyPr/>
          <a:lstStyle/>
          <a:p>
            <a:r>
              <a:rPr lang="en-US" dirty="0"/>
              <a:t>Since Oracle database stores dates as numbers, arithmetic operations such as addition or subtraction can be performed on date values. You can add or subtract both numbers and dates to or from date values.</a:t>
            </a:r>
          </a:p>
          <a:p>
            <a:pPr lvl="1"/>
            <a:r>
              <a:rPr lang="en-US" dirty="0"/>
              <a:t>Date + Number</a:t>
            </a:r>
          </a:p>
          <a:p>
            <a:pPr lvl="1"/>
            <a:r>
              <a:rPr lang="en-US" dirty="0"/>
              <a:t>Date – Number</a:t>
            </a:r>
          </a:p>
          <a:p>
            <a:pPr lvl="1"/>
            <a:r>
              <a:rPr lang="en-US" dirty="0"/>
              <a:t>Date – Date</a:t>
            </a:r>
          </a:p>
          <a:p>
            <a:r>
              <a:rPr lang="en-US" dirty="0"/>
              <a:t>Example:</a:t>
            </a:r>
          </a:p>
          <a:p>
            <a:pPr lvl="1"/>
            <a:r>
              <a:rPr lang="en-US" dirty="0"/>
              <a:t>The next billing due date is calculated which 30 days from today.</a:t>
            </a:r>
          </a:p>
        </p:txBody>
      </p:sp>
      <p:sp>
        <p:nvSpPr>
          <p:cNvPr id="4" name="TextBox 3">
            <a:extLst>
              <a:ext uri="{FF2B5EF4-FFF2-40B4-BE49-F238E27FC236}">
                <a16:creationId xmlns:a16="http://schemas.microsoft.com/office/drawing/2014/main" id="{DB8EF1A5-CD1A-4F98-ADB4-CFE80256E95C}"/>
              </a:ext>
            </a:extLst>
          </p:cNvPr>
          <p:cNvSpPr txBox="1"/>
          <p:nvPr/>
        </p:nvSpPr>
        <p:spPr>
          <a:xfrm>
            <a:off x="1616149" y="4439475"/>
            <a:ext cx="5103628" cy="646331"/>
          </a:xfrm>
          <a:prstGeom prst="rect">
            <a:avLst/>
          </a:prstGeom>
          <a:noFill/>
        </p:spPr>
        <p:txBody>
          <a:bodyPr wrap="square" rtlCol="0">
            <a:spAutoFit/>
          </a:bodyPr>
          <a:lstStyle/>
          <a:p>
            <a:r>
              <a:rPr lang="en-CA" b="1" dirty="0">
                <a:latin typeface="Courier New" panose="02070309020205020404" pitchFamily="49" charset="0"/>
                <a:cs typeface="Courier New" panose="02070309020205020404" pitchFamily="49" charset="0"/>
              </a:rPr>
              <a:t>SELECT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sysdate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sysdate</a:t>
            </a:r>
            <a:r>
              <a:rPr lang="en-CA" dirty="0">
                <a:latin typeface="Courier New" panose="02070309020205020404" pitchFamily="49" charset="0"/>
                <a:cs typeface="Courier New" panose="02070309020205020404" pitchFamily="49" charset="0"/>
              </a:rPr>
              <a:t> + 30</a:t>
            </a:r>
            <a:endParaRPr lang="en-US" dirty="0">
              <a:latin typeface="Courier New" panose="02070309020205020404" pitchFamily="49" charset="0"/>
              <a:cs typeface="Courier New" panose="02070309020205020404" pitchFamily="49" charset="0"/>
            </a:endParaRPr>
          </a:p>
          <a:p>
            <a:r>
              <a:rPr lang="en-CA" b="1" dirty="0">
                <a:latin typeface="Courier New" panose="02070309020205020404" pitchFamily="49" charset="0"/>
                <a:cs typeface="Courier New" panose="02070309020205020404" pitchFamily="49" charset="0"/>
              </a:rPr>
              <a:t>FROM </a:t>
            </a:r>
            <a:r>
              <a:rPr lang="en-CA" dirty="0">
                <a:latin typeface="Courier New" panose="02070309020205020404" pitchFamily="49" charset="0"/>
                <a:cs typeface="Courier New" panose="02070309020205020404" pitchFamily="49" charset="0"/>
              </a:rPr>
              <a:t>dual;</a:t>
            </a:r>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1852DBD3-8255-4C91-8050-C4265489A622}"/>
              </a:ext>
            </a:extLst>
          </p:cNvPr>
          <p:cNvPicPr>
            <a:picLocks noChangeAspect="1"/>
          </p:cNvPicPr>
          <p:nvPr/>
        </p:nvPicPr>
        <p:blipFill>
          <a:blip r:embed="rId2"/>
          <a:stretch>
            <a:fillRect/>
          </a:stretch>
        </p:blipFill>
        <p:spPr>
          <a:xfrm>
            <a:off x="1711842" y="5347069"/>
            <a:ext cx="2297322" cy="500838"/>
          </a:xfrm>
          <a:prstGeom prst="rect">
            <a:avLst/>
          </a:prstGeom>
        </p:spPr>
      </p:pic>
    </p:spTree>
    <p:extLst>
      <p:ext uri="{BB962C8B-B14F-4D97-AF65-F5344CB8AC3E}">
        <p14:creationId xmlns:p14="http://schemas.microsoft.com/office/powerpoint/2010/main" val="390789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92E4-F081-4363-A56E-092074EEF850}"/>
              </a:ext>
            </a:extLst>
          </p:cNvPr>
          <p:cNvSpPr>
            <a:spLocks noGrp="1"/>
          </p:cNvSpPr>
          <p:nvPr>
            <p:ph type="title"/>
          </p:nvPr>
        </p:nvSpPr>
        <p:spPr/>
        <p:txBody>
          <a:bodyPr/>
          <a:lstStyle/>
          <a:p>
            <a:r>
              <a:rPr lang="en-US" dirty="0"/>
              <a:t>Dates and Arithmetic Operators</a:t>
            </a:r>
          </a:p>
        </p:txBody>
      </p:sp>
      <p:sp>
        <p:nvSpPr>
          <p:cNvPr id="3" name="Content Placeholder 2">
            <a:extLst>
              <a:ext uri="{FF2B5EF4-FFF2-40B4-BE49-F238E27FC236}">
                <a16:creationId xmlns:a16="http://schemas.microsoft.com/office/drawing/2014/main" id="{2908CD98-6A34-49B8-BF84-C9AC9060AA08}"/>
              </a:ext>
            </a:extLst>
          </p:cNvPr>
          <p:cNvSpPr>
            <a:spLocks noGrp="1"/>
          </p:cNvSpPr>
          <p:nvPr>
            <p:ph idx="1"/>
          </p:nvPr>
        </p:nvSpPr>
        <p:spPr>
          <a:xfrm>
            <a:off x="1261872" y="1828800"/>
            <a:ext cx="8595360" cy="3636335"/>
          </a:xfrm>
        </p:spPr>
        <p:txBody>
          <a:bodyPr/>
          <a:lstStyle/>
          <a:p>
            <a:r>
              <a:rPr lang="en-US" dirty="0"/>
              <a:t>Example: </a:t>
            </a:r>
            <a:r>
              <a:rPr lang="en-CA" dirty="0"/>
              <a:t>Find how many weeks an employee has worked at the company?</a:t>
            </a:r>
          </a:p>
          <a:p>
            <a:endParaRPr lang="en-CA" dirty="0"/>
          </a:p>
          <a:p>
            <a:endParaRPr lang="en-CA" dirty="0"/>
          </a:p>
          <a:p>
            <a:endParaRPr lang="en-CA" dirty="0"/>
          </a:p>
          <a:p>
            <a:endParaRPr lang="en-CA" dirty="0"/>
          </a:p>
          <a:p>
            <a:r>
              <a:rPr lang="en-CA" dirty="0"/>
              <a:t>To improve the result format, we use function TRUNC()</a:t>
            </a:r>
          </a:p>
          <a:p>
            <a:endParaRPr lang="en-US" dirty="0"/>
          </a:p>
        </p:txBody>
      </p:sp>
      <p:sp>
        <p:nvSpPr>
          <p:cNvPr id="4" name="TextBox 3">
            <a:extLst>
              <a:ext uri="{FF2B5EF4-FFF2-40B4-BE49-F238E27FC236}">
                <a16:creationId xmlns:a16="http://schemas.microsoft.com/office/drawing/2014/main" id="{B6A04643-B6A0-48B7-9161-EBBA7B19E352}"/>
              </a:ext>
            </a:extLst>
          </p:cNvPr>
          <p:cNvSpPr txBox="1"/>
          <p:nvPr/>
        </p:nvSpPr>
        <p:spPr>
          <a:xfrm>
            <a:off x="808074" y="2424223"/>
            <a:ext cx="1148316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sysdate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hire_date</a:t>
            </a:r>
            <a:r>
              <a:rPr lang="en-US" sz="1400" dirty="0">
                <a:latin typeface="Courier New" panose="02070309020205020404" pitchFamily="49" charset="0"/>
                <a:cs typeface="Courier New" panose="02070309020205020404" pitchFamily="49" charset="0"/>
              </a:rPr>
              <a:t>)/7 "Weeks Employed" -- returns days convert to weeks</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department_id</a:t>
            </a:r>
            <a:r>
              <a:rPr lang="en-US" sz="1400" dirty="0">
                <a:latin typeface="Courier New" panose="02070309020205020404" pitchFamily="49" charset="0"/>
                <a:cs typeface="Courier New" panose="02070309020205020404" pitchFamily="49" charset="0"/>
              </a:rPr>
              <a:t> = 90;</a:t>
            </a:r>
          </a:p>
        </p:txBody>
      </p:sp>
      <p:pic>
        <p:nvPicPr>
          <p:cNvPr id="5" name="Picture 4">
            <a:extLst>
              <a:ext uri="{FF2B5EF4-FFF2-40B4-BE49-F238E27FC236}">
                <a16:creationId xmlns:a16="http://schemas.microsoft.com/office/drawing/2014/main" id="{3B11345A-28FE-41E6-A924-657448485AD4}"/>
              </a:ext>
            </a:extLst>
          </p:cNvPr>
          <p:cNvPicPr>
            <a:picLocks noChangeAspect="1"/>
          </p:cNvPicPr>
          <p:nvPr/>
        </p:nvPicPr>
        <p:blipFill>
          <a:blip r:embed="rId2"/>
          <a:stretch>
            <a:fillRect/>
          </a:stretch>
        </p:blipFill>
        <p:spPr>
          <a:xfrm>
            <a:off x="5837276" y="2830919"/>
            <a:ext cx="4710223" cy="1138857"/>
          </a:xfrm>
          <a:prstGeom prst="rect">
            <a:avLst/>
          </a:prstGeom>
        </p:spPr>
      </p:pic>
      <p:sp>
        <p:nvSpPr>
          <p:cNvPr id="6" name="TextBox 5">
            <a:extLst>
              <a:ext uri="{FF2B5EF4-FFF2-40B4-BE49-F238E27FC236}">
                <a16:creationId xmlns:a16="http://schemas.microsoft.com/office/drawing/2014/main" id="{B2C83260-5DF1-478D-98A1-8D51226A15F0}"/>
              </a:ext>
            </a:extLst>
          </p:cNvPr>
          <p:cNvSpPr txBox="1"/>
          <p:nvPr/>
        </p:nvSpPr>
        <p:spPr>
          <a:xfrm>
            <a:off x="808074" y="4625158"/>
            <a:ext cx="8070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TRUNC((</a:t>
            </a:r>
            <a:r>
              <a:rPr lang="en-US" sz="1400" dirty="0" err="1">
                <a:latin typeface="Courier New" panose="02070309020205020404" pitchFamily="49" charset="0"/>
                <a:cs typeface="Courier New" panose="02070309020205020404" pitchFamily="49" charset="0"/>
              </a:rPr>
              <a:t>sysdate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hire_date</a:t>
            </a:r>
            <a:r>
              <a:rPr lang="en-US" sz="1400" dirty="0">
                <a:latin typeface="Courier New" panose="02070309020205020404" pitchFamily="49" charset="0"/>
                <a:cs typeface="Courier New" panose="02070309020205020404" pitchFamily="49" charset="0"/>
              </a:rPr>
              <a:t>)/7,2) "Weeks Employed"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department_id</a:t>
            </a:r>
            <a:r>
              <a:rPr lang="en-US" sz="1400" dirty="0">
                <a:latin typeface="Courier New" panose="02070309020205020404" pitchFamily="49" charset="0"/>
                <a:cs typeface="Courier New" panose="02070309020205020404" pitchFamily="49" charset="0"/>
              </a:rPr>
              <a:t> = 90;</a:t>
            </a:r>
          </a:p>
        </p:txBody>
      </p:sp>
      <p:pic>
        <p:nvPicPr>
          <p:cNvPr id="7" name="Picture 6">
            <a:extLst>
              <a:ext uri="{FF2B5EF4-FFF2-40B4-BE49-F238E27FC236}">
                <a16:creationId xmlns:a16="http://schemas.microsoft.com/office/drawing/2014/main" id="{C299059E-77CD-4C44-87E6-ED0A606F3D21}"/>
              </a:ext>
            </a:extLst>
          </p:cNvPr>
          <p:cNvPicPr>
            <a:picLocks noChangeAspect="1"/>
          </p:cNvPicPr>
          <p:nvPr/>
        </p:nvPicPr>
        <p:blipFill>
          <a:blip r:embed="rId3"/>
          <a:stretch>
            <a:fillRect/>
          </a:stretch>
        </p:blipFill>
        <p:spPr>
          <a:xfrm>
            <a:off x="5837276" y="5115657"/>
            <a:ext cx="2530547" cy="1066594"/>
          </a:xfrm>
          <a:prstGeom prst="rect">
            <a:avLst/>
          </a:prstGeom>
        </p:spPr>
      </p:pic>
    </p:spTree>
    <p:extLst>
      <p:ext uri="{BB962C8B-B14F-4D97-AF65-F5344CB8AC3E}">
        <p14:creationId xmlns:p14="http://schemas.microsoft.com/office/powerpoint/2010/main" val="209644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1434-3DD4-4482-9E55-C8370DD63F0B}"/>
              </a:ext>
            </a:extLst>
          </p:cNvPr>
          <p:cNvSpPr>
            <a:spLocks noGrp="1"/>
          </p:cNvSpPr>
          <p:nvPr>
            <p:ph type="title"/>
          </p:nvPr>
        </p:nvSpPr>
        <p:spPr/>
        <p:txBody>
          <a:bodyPr/>
          <a:lstStyle/>
          <a:p>
            <a:r>
              <a:rPr lang="en-US" dirty="0"/>
              <a:t>SQL Functions</a:t>
            </a:r>
          </a:p>
        </p:txBody>
      </p:sp>
      <p:sp>
        <p:nvSpPr>
          <p:cNvPr id="3" name="Content Placeholder 2">
            <a:extLst>
              <a:ext uri="{FF2B5EF4-FFF2-40B4-BE49-F238E27FC236}">
                <a16:creationId xmlns:a16="http://schemas.microsoft.com/office/drawing/2014/main" id="{0D6CCE40-0F47-4392-AAF1-22A06A79161C}"/>
              </a:ext>
            </a:extLst>
          </p:cNvPr>
          <p:cNvSpPr>
            <a:spLocks noGrp="1"/>
          </p:cNvSpPr>
          <p:nvPr>
            <p:ph idx="1"/>
          </p:nvPr>
        </p:nvSpPr>
        <p:spPr/>
        <p:txBody>
          <a:bodyPr>
            <a:normAutofit fontScale="92500" lnSpcReduction="10000"/>
          </a:bodyPr>
          <a:lstStyle/>
          <a:p>
            <a:r>
              <a:rPr lang="en-US" dirty="0"/>
              <a:t>There are two types of functions:</a:t>
            </a:r>
          </a:p>
          <a:p>
            <a:pPr lvl="1"/>
            <a:r>
              <a:rPr lang="en-US" dirty="0"/>
              <a:t>Single-row</a:t>
            </a:r>
          </a:p>
          <a:p>
            <a:pPr lvl="1"/>
            <a:r>
              <a:rPr lang="en-US" dirty="0"/>
              <a:t>Multiple-row</a:t>
            </a:r>
          </a:p>
          <a:p>
            <a:r>
              <a:rPr lang="en-US" dirty="0"/>
              <a:t>A single-row function returns one result for each row. </a:t>
            </a:r>
            <a:r>
              <a:rPr lang="en-CA" dirty="0"/>
              <a:t>These functions operate on single rows only and return one result for every row acted on.</a:t>
            </a:r>
            <a:endParaRPr lang="en-US" dirty="0"/>
          </a:p>
          <a:p>
            <a:r>
              <a:rPr lang="en-CA" dirty="0"/>
              <a:t>There are different types of Single-Row functions as follows:</a:t>
            </a:r>
            <a:endParaRPr lang="en-US" dirty="0"/>
          </a:p>
          <a:p>
            <a:pPr lvl="1"/>
            <a:r>
              <a:rPr lang="en-CA" dirty="0"/>
              <a:t>Character</a:t>
            </a:r>
          </a:p>
          <a:p>
            <a:pPr lvl="1"/>
            <a:r>
              <a:rPr lang="en-CA" dirty="0"/>
              <a:t>Number</a:t>
            </a:r>
          </a:p>
          <a:p>
            <a:pPr lvl="1"/>
            <a:r>
              <a:rPr lang="en-CA" dirty="0"/>
              <a:t>Date</a:t>
            </a:r>
            <a:endParaRPr lang="en-US" dirty="0"/>
          </a:p>
          <a:p>
            <a:pPr lvl="1"/>
            <a:r>
              <a:rPr lang="en-CA" dirty="0"/>
              <a:t>Conversion</a:t>
            </a:r>
            <a:endParaRPr lang="en-US" dirty="0"/>
          </a:p>
          <a:p>
            <a:pPr lvl="1"/>
            <a:r>
              <a:rPr lang="en-CA" dirty="0"/>
              <a:t>General</a:t>
            </a:r>
          </a:p>
          <a:p>
            <a:r>
              <a:rPr lang="en-US" dirty="0"/>
              <a:t>A multiple-row function returns one result per set of rows. </a:t>
            </a:r>
            <a:r>
              <a:rPr lang="en-CA" dirty="0"/>
              <a:t>Functions can manipulate groups of rows to give one result per group of rows. These functions are also called group functions.</a:t>
            </a:r>
            <a:endParaRPr lang="en-US" dirty="0"/>
          </a:p>
        </p:txBody>
      </p:sp>
    </p:spTree>
    <p:extLst>
      <p:ext uri="{BB962C8B-B14F-4D97-AF65-F5344CB8AC3E}">
        <p14:creationId xmlns:p14="http://schemas.microsoft.com/office/powerpoint/2010/main" val="217163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B3E3-DEA7-46F9-8BC9-8BE359DF2701}"/>
              </a:ext>
            </a:extLst>
          </p:cNvPr>
          <p:cNvSpPr>
            <a:spLocks noGrp="1"/>
          </p:cNvSpPr>
          <p:nvPr>
            <p:ph type="title"/>
          </p:nvPr>
        </p:nvSpPr>
        <p:spPr/>
        <p:txBody>
          <a:bodyPr/>
          <a:lstStyle/>
          <a:p>
            <a:r>
              <a:rPr lang="en-US" dirty="0"/>
              <a:t>Single-Row Functions</a:t>
            </a:r>
          </a:p>
        </p:txBody>
      </p:sp>
      <p:sp>
        <p:nvSpPr>
          <p:cNvPr id="3" name="Content Placeholder 2">
            <a:extLst>
              <a:ext uri="{FF2B5EF4-FFF2-40B4-BE49-F238E27FC236}">
                <a16:creationId xmlns:a16="http://schemas.microsoft.com/office/drawing/2014/main" id="{B080FD2C-6F26-42D9-9CF7-30AFE27166DA}"/>
              </a:ext>
            </a:extLst>
          </p:cNvPr>
          <p:cNvSpPr>
            <a:spLocks noGrp="1"/>
          </p:cNvSpPr>
          <p:nvPr>
            <p:ph idx="1"/>
          </p:nvPr>
        </p:nvSpPr>
        <p:spPr/>
        <p:txBody>
          <a:bodyPr>
            <a:normAutofit lnSpcReduction="10000"/>
          </a:bodyPr>
          <a:lstStyle/>
          <a:p>
            <a:r>
              <a:rPr lang="en-US" dirty="0"/>
              <a:t>Single-row functions return a single result for each row in the result set.</a:t>
            </a:r>
          </a:p>
          <a:p>
            <a:r>
              <a:rPr lang="en-US" dirty="0"/>
              <a:t>Single-row functions can be used in</a:t>
            </a:r>
          </a:p>
          <a:p>
            <a:pPr lvl="1"/>
            <a:r>
              <a:rPr lang="en-US" dirty="0"/>
              <a:t>SELECT</a:t>
            </a:r>
          </a:p>
          <a:p>
            <a:pPr lvl="1"/>
            <a:r>
              <a:rPr lang="en-US" dirty="0"/>
              <a:t>WHERE</a:t>
            </a:r>
          </a:p>
          <a:p>
            <a:pPr lvl="1"/>
            <a:r>
              <a:rPr lang="en-US" dirty="0"/>
              <a:t>HAVING</a:t>
            </a:r>
          </a:p>
          <a:p>
            <a:pPr lvl="1"/>
            <a:r>
              <a:rPr lang="en-US" dirty="0"/>
              <a:t>ORDER BY</a:t>
            </a:r>
          </a:p>
          <a:p>
            <a:r>
              <a:rPr lang="en-US" dirty="0"/>
              <a:t>Functions can be used to </a:t>
            </a:r>
          </a:p>
          <a:p>
            <a:pPr lvl="1"/>
            <a:r>
              <a:rPr lang="en-CA" dirty="0"/>
              <a:t>Perform calculations on data</a:t>
            </a:r>
            <a:endParaRPr lang="en-US" dirty="0"/>
          </a:p>
          <a:p>
            <a:pPr lvl="1"/>
            <a:r>
              <a:rPr lang="en-CA" dirty="0"/>
              <a:t>Modify individual data items</a:t>
            </a:r>
            <a:endParaRPr lang="en-US" dirty="0"/>
          </a:p>
          <a:p>
            <a:pPr lvl="1"/>
            <a:r>
              <a:rPr lang="en-CA" dirty="0"/>
              <a:t>Manipulate output for groups of rows</a:t>
            </a:r>
            <a:endParaRPr lang="en-US" dirty="0"/>
          </a:p>
          <a:p>
            <a:pPr lvl="1"/>
            <a:r>
              <a:rPr lang="en-CA" dirty="0"/>
              <a:t>Format dates and numbers for display</a:t>
            </a:r>
            <a:endParaRPr lang="en-US" dirty="0"/>
          </a:p>
          <a:p>
            <a:pPr lvl="1"/>
            <a:r>
              <a:rPr lang="en-CA" dirty="0"/>
              <a:t>Convert column data types</a:t>
            </a:r>
          </a:p>
          <a:p>
            <a:r>
              <a:rPr lang="en-CA" dirty="0"/>
              <a:t>SQL functions may take arguments and always return a value.</a:t>
            </a:r>
            <a:endParaRPr lang="en-US" dirty="0"/>
          </a:p>
        </p:txBody>
      </p:sp>
    </p:spTree>
    <p:extLst>
      <p:ext uri="{BB962C8B-B14F-4D97-AF65-F5344CB8AC3E}">
        <p14:creationId xmlns:p14="http://schemas.microsoft.com/office/powerpoint/2010/main" val="356261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13B7-A56A-4C34-B9EA-971AA59E8646}"/>
              </a:ext>
            </a:extLst>
          </p:cNvPr>
          <p:cNvSpPr>
            <a:spLocks noGrp="1"/>
          </p:cNvSpPr>
          <p:nvPr>
            <p:ph type="title"/>
          </p:nvPr>
        </p:nvSpPr>
        <p:spPr/>
        <p:txBody>
          <a:bodyPr/>
          <a:lstStyle/>
          <a:p>
            <a:r>
              <a:rPr lang="en-CA" dirty="0"/>
              <a:t>Single-Row functions</a:t>
            </a:r>
            <a:endParaRPr lang="en-US" dirty="0"/>
          </a:p>
        </p:txBody>
      </p:sp>
      <p:sp>
        <p:nvSpPr>
          <p:cNvPr id="3" name="Content Placeholder 2">
            <a:extLst>
              <a:ext uri="{FF2B5EF4-FFF2-40B4-BE49-F238E27FC236}">
                <a16:creationId xmlns:a16="http://schemas.microsoft.com/office/drawing/2014/main" id="{EB58D029-E653-46FA-AA55-FE61FDD3D07E}"/>
              </a:ext>
            </a:extLst>
          </p:cNvPr>
          <p:cNvSpPr>
            <a:spLocks noGrp="1"/>
          </p:cNvSpPr>
          <p:nvPr>
            <p:ph idx="1"/>
          </p:nvPr>
        </p:nvSpPr>
        <p:spPr/>
        <p:txBody>
          <a:bodyPr>
            <a:normAutofit/>
          </a:bodyPr>
          <a:lstStyle/>
          <a:p>
            <a:r>
              <a:rPr lang="en-CA" dirty="0"/>
              <a:t>These functions manipulate data items.</a:t>
            </a:r>
            <a:endParaRPr lang="en-US" dirty="0"/>
          </a:p>
          <a:p>
            <a:pPr lvl="1"/>
            <a:r>
              <a:rPr lang="en-CA" dirty="0"/>
              <a:t>Be a set to one or more arguments and return a single value for each row that is retrieved by the query.</a:t>
            </a:r>
            <a:endParaRPr lang="en-US" dirty="0"/>
          </a:p>
          <a:p>
            <a:pPr lvl="1"/>
            <a:r>
              <a:rPr lang="en-CA" dirty="0"/>
              <a:t>An argument can be one of the following:</a:t>
            </a:r>
            <a:endParaRPr lang="en-US" dirty="0"/>
          </a:p>
          <a:p>
            <a:pPr lvl="2"/>
            <a:r>
              <a:rPr lang="en-CA" dirty="0"/>
              <a:t>User supplied constant</a:t>
            </a:r>
            <a:endParaRPr lang="en-US" dirty="0"/>
          </a:p>
          <a:p>
            <a:pPr lvl="2"/>
            <a:r>
              <a:rPr lang="en-CA" dirty="0"/>
              <a:t>Variable value</a:t>
            </a:r>
            <a:endParaRPr lang="en-US" dirty="0"/>
          </a:p>
          <a:p>
            <a:pPr lvl="2"/>
            <a:r>
              <a:rPr lang="en-CA" dirty="0"/>
              <a:t>Column name</a:t>
            </a:r>
            <a:endParaRPr lang="en-US" dirty="0"/>
          </a:p>
          <a:p>
            <a:pPr lvl="2"/>
            <a:r>
              <a:rPr lang="en-CA" dirty="0"/>
              <a:t>Expression</a:t>
            </a:r>
            <a:endParaRPr lang="en-US" dirty="0"/>
          </a:p>
          <a:p>
            <a:r>
              <a:rPr lang="en-CA" dirty="0"/>
              <a:t>The actions of single row functions include:</a:t>
            </a:r>
            <a:endParaRPr lang="en-US" dirty="0"/>
          </a:p>
          <a:p>
            <a:pPr lvl="1"/>
            <a:r>
              <a:rPr lang="en-CA" dirty="0"/>
              <a:t>Acts on each row that is returned by the query</a:t>
            </a:r>
            <a:endParaRPr lang="en-US" dirty="0"/>
          </a:p>
          <a:p>
            <a:pPr lvl="1"/>
            <a:r>
              <a:rPr lang="en-CA" dirty="0"/>
              <a:t>Returns one result per row</a:t>
            </a:r>
            <a:endParaRPr lang="en-US" dirty="0"/>
          </a:p>
          <a:p>
            <a:pPr lvl="1"/>
            <a:r>
              <a:rPr lang="en-CA" dirty="0"/>
              <a:t>May possibly return a different data type than the one that is referenced</a:t>
            </a:r>
            <a:endParaRPr lang="en-US" dirty="0"/>
          </a:p>
          <a:p>
            <a:pPr lvl="1"/>
            <a:r>
              <a:rPr lang="en-CA" dirty="0"/>
              <a:t>The function expects one or more arguments</a:t>
            </a:r>
            <a:endParaRPr lang="en-US" dirty="0"/>
          </a:p>
          <a:p>
            <a:endParaRPr lang="en-US" dirty="0"/>
          </a:p>
        </p:txBody>
      </p:sp>
    </p:spTree>
    <p:extLst>
      <p:ext uri="{BB962C8B-B14F-4D97-AF65-F5344CB8AC3E}">
        <p14:creationId xmlns:p14="http://schemas.microsoft.com/office/powerpoint/2010/main" val="31307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DB95-893C-4452-AAE1-5EAA9A553CCE}"/>
              </a:ext>
            </a:extLst>
          </p:cNvPr>
          <p:cNvSpPr>
            <a:spLocks noGrp="1"/>
          </p:cNvSpPr>
          <p:nvPr>
            <p:ph type="title"/>
          </p:nvPr>
        </p:nvSpPr>
        <p:spPr/>
        <p:txBody>
          <a:bodyPr/>
          <a:lstStyle/>
          <a:p>
            <a:r>
              <a:rPr lang="en-US" dirty="0"/>
              <a:t>Character Functions</a:t>
            </a:r>
          </a:p>
        </p:txBody>
      </p:sp>
      <p:sp>
        <p:nvSpPr>
          <p:cNvPr id="3" name="Text Placeholder 2">
            <a:extLst>
              <a:ext uri="{FF2B5EF4-FFF2-40B4-BE49-F238E27FC236}">
                <a16:creationId xmlns:a16="http://schemas.microsoft.com/office/drawing/2014/main" id="{4B55FD96-AB76-4AFA-BCB1-675C3DA04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27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1DC5-588C-4435-BD76-1D3D3568CA50}"/>
              </a:ext>
            </a:extLst>
          </p:cNvPr>
          <p:cNvSpPr>
            <a:spLocks noGrp="1"/>
          </p:cNvSpPr>
          <p:nvPr>
            <p:ph type="title"/>
          </p:nvPr>
        </p:nvSpPr>
        <p:spPr/>
        <p:txBody>
          <a:bodyPr/>
          <a:lstStyle/>
          <a:p>
            <a:r>
              <a:rPr lang="en-US" dirty="0"/>
              <a:t>Character Functions</a:t>
            </a:r>
          </a:p>
        </p:txBody>
      </p:sp>
      <p:sp>
        <p:nvSpPr>
          <p:cNvPr id="3" name="Content Placeholder 2">
            <a:extLst>
              <a:ext uri="{FF2B5EF4-FFF2-40B4-BE49-F238E27FC236}">
                <a16:creationId xmlns:a16="http://schemas.microsoft.com/office/drawing/2014/main" id="{F9D5814F-4537-4B70-8F22-150A384C3B64}"/>
              </a:ext>
            </a:extLst>
          </p:cNvPr>
          <p:cNvSpPr>
            <a:spLocks noGrp="1"/>
          </p:cNvSpPr>
          <p:nvPr>
            <p:ph idx="1"/>
          </p:nvPr>
        </p:nvSpPr>
        <p:spPr/>
        <p:txBody>
          <a:bodyPr>
            <a:normAutofit lnSpcReduction="10000"/>
          </a:bodyPr>
          <a:lstStyle/>
          <a:p>
            <a:r>
              <a:rPr lang="en-US" dirty="0"/>
              <a:t>These functions accept character type arguments and return character or numeric values.</a:t>
            </a:r>
          </a:p>
          <a:p>
            <a:pPr lvl="1"/>
            <a:endParaRPr lang="en-US" dirty="0"/>
          </a:p>
          <a:p>
            <a:r>
              <a:rPr lang="en-US" dirty="0"/>
              <a:t>Character functions:</a:t>
            </a:r>
          </a:p>
          <a:p>
            <a:pPr lvl="1"/>
            <a:r>
              <a:rPr lang="en-US" dirty="0"/>
              <a:t>Case manipulation</a:t>
            </a:r>
          </a:p>
          <a:p>
            <a:pPr lvl="2"/>
            <a:r>
              <a:rPr lang="en-US" dirty="0"/>
              <a:t>LOWER</a:t>
            </a:r>
          </a:p>
          <a:p>
            <a:pPr lvl="2"/>
            <a:r>
              <a:rPr lang="en-US" dirty="0"/>
              <a:t>UPPER</a:t>
            </a:r>
          </a:p>
          <a:p>
            <a:pPr lvl="2"/>
            <a:r>
              <a:rPr lang="en-US" dirty="0"/>
              <a:t>INITCAP</a:t>
            </a:r>
          </a:p>
          <a:p>
            <a:pPr lvl="1"/>
            <a:r>
              <a:rPr lang="en-US" dirty="0"/>
              <a:t>Character manipulation</a:t>
            </a:r>
          </a:p>
          <a:p>
            <a:pPr lvl="2"/>
            <a:r>
              <a:rPr lang="en-US" dirty="0"/>
              <a:t>SUBSTR</a:t>
            </a:r>
          </a:p>
          <a:p>
            <a:pPr lvl="2"/>
            <a:r>
              <a:rPr lang="en-US" dirty="0"/>
              <a:t>CONCAT</a:t>
            </a:r>
          </a:p>
          <a:p>
            <a:pPr lvl="2"/>
            <a:r>
              <a:rPr lang="en-US" dirty="0"/>
              <a:t>LENGTH</a:t>
            </a:r>
          </a:p>
          <a:p>
            <a:pPr lvl="2"/>
            <a:r>
              <a:rPr lang="en-US" dirty="0"/>
              <a:t>INSTR</a:t>
            </a:r>
          </a:p>
          <a:p>
            <a:pPr lvl="2"/>
            <a:r>
              <a:rPr lang="en-US" dirty="0"/>
              <a:t>TRIM</a:t>
            </a:r>
          </a:p>
          <a:p>
            <a:pPr lvl="2"/>
            <a:r>
              <a:rPr lang="en-US" dirty="0"/>
              <a:t>REPLACE</a:t>
            </a:r>
          </a:p>
          <a:p>
            <a:pPr lvl="2"/>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40616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4004-4313-4ED8-B803-AFA04E65B64F}"/>
              </a:ext>
            </a:extLst>
          </p:cNvPr>
          <p:cNvSpPr>
            <a:spLocks noGrp="1"/>
          </p:cNvSpPr>
          <p:nvPr>
            <p:ph type="title"/>
          </p:nvPr>
        </p:nvSpPr>
        <p:spPr/>
        <p:txBody>
          <a:bodyPr/>
          <a:lstStyle/>
          <a:p>
            <a:r>
              <a:rPr lang="en-US" dirty="0"/>
              <a:t>Case Manipulation Functions	</a:t>
            </a:r>
          </a:p>
        </p:txBody>
      </p:sp>
      <p:sp>
        <p:nvSpPr>
          <p:cNvPr id="3" name="Content Placeholder 2">
            <a:extLst>
              <a:ext uri="{FF2B5EF4-FFF2-40B4-BE49-F238E27FC236}">
                <a16:creationId xmlns:a16="http://schemas.microsoft.com/office/drawing/2014/main" id="{B1738A56-6FFA-4138-AA2C-B9AA8CB4FF1D}"/>
              </a:ext>
            </a:extLst>
          </p:cNvPr>
          <p:cNvSpPr>
            <a:spLocks noGrp="1"/>
          </p:cNvSpPr>
          <p:nvPr>
            <p:ph idx="1"/>
          </p:nvPr>
        </p:nvSpPr>
        <p:spPr>
          <a:xfrm>
            <a:off x="1261872" y="4017100"/>
            <a:ext cx="8595360" cy="2163037"/>
          </a:xfrm>
        </p:spPr>
        <p:txBody>
          <a:bodyPr>
            <a:normAutofit fontScale="92500" lnSpcReduction="20000"/>
          </a:bodyPr>
          <a:lstStyle/>
          <a:p>
            <a:r>
              <a:rPr lang="en-US" dirty="0"/>
              <a:t>LOWER()</a:t>
            </a:r>
          </a:p>
          <a:p>
            <a:pPr lvl="1"/>
            <a:r>
              <a:rPr lang="en-US" dirty="0"/>
              <a:t>returns the character argument with all lower case letters.</a:t>
            </a:r>
          </a:p>
          <a:p>
            <a:r>
              <a:rPr lang="en-US" dirty="0"/>
              <a:t>UPPER()</a:t>
            </a:r>
          </a:p>
          <a:p>
            <a:pPr lvl="1"/>
            <a:r>
              <a:rPr lang="en-US" dirty="0"/>
              <a:t>returns the character argument with all upper case letters.</a:t>
            </a:r>
          </a:p>
          <a:p>
            <a:r>
              <a:rPr lang="en-US" dirty="0"/>
              <a:t>INITCAP()</a:t>
            </a:r>
          </a:p>
          <a:p>
            <a:pPr lvl="1"/>
            <a:r>
              <a:rPr lang="en-US" dirty="0"/>
              <a:t>returns each world with the first letter capital and other letters lower case.</a:t>
            </a:r>
          </a:p>
          <a:p>
            <a:pPr lvl="1"/>
            <a:r>
              <a:rPr lang="en-US" dirty="0"/>
              <a:t>Words are delimited by white space or characters that are not alphanumeric.</a:t>
            </a:r>
          </a:p>
        </p:txBody>
      </p:sp>
      <p:graphicFrame>
        <p:nvGraphicFramePr>
          <p:cNvPr id="4" name="Table 4">
            <a:extLst>
              <a:ext uri="{FF2B5EF4-FFF2-40B4-BE49-F238E27FC236}">
                <a16:creationId xmlns:a16="http://schemas.microsoft.com/office/drawing/2014/main" id="{3D0B97EA-34A2-4BA7-A140-113FEDBFF8E0}"/>
              </a:ext>
            </a:extLst>
          </p:cNvPr>
          <p:cNvGraphicFramePr>
            <a:graphicFrameLocks noGrp="1"/>
          </p:cNvGraphicFramePr>
          <p:nvPr>
            <p:extLst>
              <p:ext uri="{D42A27DB-BD31-4B8C-83A1-F6EECF244321}">
                <p14:modId xmlns:p14="http://schemas.microsoft.com/office/powerpoint/2010/main" val="3758095933"/>
              </p:ext>
            </p:extLst>
          </p:nvPr>
        </p:nvGraphicFramePr>
        <p:xfrm>
          <a:off x="1495552" y="2112531"/>
          <a:ext cx="8128000" cy="1483360"/>
        </p:xfrm>
        <a:graphic>
          <a:graphicData uri="http://schemas.openxmlformats.org/drawingml/2006/table">
            <a:tbl>
              <a:tblPr firstRow="1" bandRow="1">
                <a:tableStyleId>{5C22544A-7EE6-4342-B048-85BDC9FD1C3A}</a:tableStyleId>
              </a:tblPr>
              <a:tblGrid>
                <a:gridCol w="3246569">
                  <a:extLst>
                    <a:ext uri="{9D8B030D-6E8A-4147-A177-3AD203B41FA5}">
                      <a16:colId xmlns:a16="http://schemas.microsoft.com/office/drawing/2014/main" val="566303117"/>
                    </a:ext>
                  </a:extLst>
                </a:gridCol>
                <a:gridCol w="4881431">
                  <a:extLst>
                    <a:ext uri="{9D8B030D-6E8A-4147-A177-3AD203B41FA5}">
                      <a16:colId xmlns:a16="http://schemas.microsoft.com/office/drawing/2014/main" val="409363047"/>
                    </a:ext>
                  </a:extLst>
                </a:gridCol>
              </a:tblGrid>
              <a:tr h="370840">
                <a:tc>
                  <a:txBody>
                    <a:bodyPr/>
                    <a:lstStyle/>
                    <a:p>
                      <a:r>
                        <a:rPr lang="en-US" dirty="0"/>
                        <a:t>Function</a:t>
                      </a:r>
                    </a:p>
                  </a:txBody>
                  <a:tcPr/>
                </a:tc>
                <a:tc>
                  <a:txBody>
                    <a:bodyPr/>
                    <a:lstStyle/>
                    <a:p>
                      <a:r>
                        <a:rPr lang="en-US" dirty="0"/>
                        <a:t>Returning result</a:t>
                      </a:r>
                    </a:p>
                  </a:txBody>
                  <a:tcPr/>
                </a:tc>
                <a:extLst>
                  <a:ext uri="{0D108BD9-81ED-4DB2-BD59-A6C34878D82A}">
                    <a16:rowId xmlns:a16="http://schemas.microsoft.com/office/drawing/2014/main" val="1273660132"/>
                  </a:ext>
                </a:extLst>
              </a:tr>
              <a:tr h="370840">
                <a:tc>
                  <a:txBody>
                    <a:bodyPr/>
                    <a:lstStyle/>
                    <a:p>
                      <a:r>
                        <a:rPr lang="en-US" sz="1400" dirty="0"/>
                        <a:t>LOWER(‘DATABASE Systems’)</a:t>
                      </a:r>
                    </a:p>
                  </a:txBody>
                  <a:tcPr/>
                </a:tc>
                <a:tc>
                  <a:txBody>
                    <a:bodyPr/>
                    <a:lstStyle/>
                    <a:p>
                      <a:r>
                        <a:rPr lang="en-US" sz="1400" dirty="0"/>
                        <a:t>database systems</a:t>
                      </a:r>
                    </a:p>
                  </a:txBody>
                  <a:tcPr/>
                </a:tc>
                <a:extLst>
                  <a:ext uri="{0D108BD9-81ED-4DB2-BD59-A6C34878D82A}">
                    <a16:rowId xmlns:a16="http://schemas.microsoft.com/office/drawing/2014/main" val="2173161704"/>
                  </a:ext>
                </a:extLst>
              </a:tr>
              <a:tr h="370840">
                <a:tc>
                  <a:txBody>
                    <a:bodyPr/>
                    <a:lstStyle/>
                    <a:p>
                      <a:r>
                        <a:rPr lang="en-US" sz="1400" dirty="0"/>
                        <a:t>UPPER (‘database </a:t>
                      </a:r>
                      <a:r>
                        <a:rPr lang="en-US" sz="1400" dirty="0" err="1"/>
                        <a:t>sYstems’</a:t>
                      </a:r>
                      <a:r>
                        <a:rPr lang="en-US" sz="1400" dirty="0"/>
                        <a:t>)</a:t>
                      </a:r>
                    </a:p>
                  </a:txBody>
                  <a:tcPr/>
                </a:tc>
                <a:tc>
                  <a:txBody>
                    <a:bodyPr/>
                    <a:lstStyle/>
                    <a:p>
                      <a:r>
                        <a:rPr lang="en-US" sz="1400" dirty="0"/>
                        <a:t>DATABASE SYSTEMS</a:t>
                      </a:r>
                    </a:p>
                  </a:txBody>
                  <a:tcPr/>
                </a:tc>
                <a:extLst>
                  <a:ext uri="{0D108BD9-81ED-4DB2-BD59-A6C34878D82A}">
                    <a16:rowId xmlns:a16="http://schemas.microsoft.com/office/drawing/2014/main" val="3562823951"/>
                  </a:ext>
                </a:extLst>
              </a:tr>
              <a:tr h="370840">
                <a:tc>
                  <a:txBody>
                    <a:bodyPr/>
                    <a:lstStyle/>
                    <a:p>
                      <a:r>
                        <a:rPr lang="en-US" sz="1400" dirty="0"/>
                        <a:t>INTCAP(‘database Systems’)</a:t>
                      </a:r>
                    </a:p>
                  </a:txBody>
                  <a:tcPr/>
                </a:tc>
                <a:tc>
                  <a:txBody>
                    <a:bodyPr/>
                    <a:lstStyle/>
                    <a:p>
                      <a:r>
                        <a:rPr lang="en-US" sz="1400" dirty="0"/>
                        <a:t>Database Systems</a:t>
                      </a:r>
                    </a:p>
                  </a:txBody>
                  <a:tcPr/>
                </a:tc>
                <a:extLst>
                  <a:ext uri="{0D108BD9-81ED-4DB2-BD59-A6C34878D82A}">
                    <a16:rowId xmlns:a16="http://schemas.microsoft.com/office/drawing/2014/main" val="3302305791"/>
                  </a:ext>
                </a:extLst>
              </a:tr>
            </a:tbl>
          </a:graphicData>
        </a:graphic>
      </p:graphicFrame>
    </p:spTree>
    <p:extLst>
      <p:ext uri="{BB962C8B-B14F-4D97-AF65-F5344CB8AC3E}">
        <p14:creationId xmlns:p14="http://schemas.microsoft.com/office/powerpoint/2010/main" val="24245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D20-91B6-40F4-842C-E867BEE3A37F}"/>
              </a:ext>
            </a:extLst>
          </p:cNvPr>
          <p:cNvSpPr>
            <a:spLocks noGrp="1"/>
          </p:cNvSpPr>
          <p:nvPr>
            <p:ph type="title"/>
          </p:nvPr>
        </p:nvSpPr>
        <p:spPr/>
        <p:txBody>
          <a:bodyPr>
            <a:normAutofit/>
          </a:bodyPr>
          <a:lstStyle/>
          <a:p>
            <a:r>
              <a:rPr lang="en-US" sz="3200" dirty="0"/>
              <a:t>Case Manipulation Functions (SQL Example 1)</a:t>
            </a:r>
          </a:p>
        </p:txBody>
      </p:sp>
      <p:sp>
        <p:nvSpPr>
          <p:cNvPr id="4" name="TextBox 3">
            <a:extLst>
              <a:ext uri="{FF2B5EF4-FFF2-40B4-BE49-F238E27FC236}">
                <a16:creationId xmlns:a16="http://schemas.microsoft.com/office/drawing/2014/main" id="{79C8F5DB-9D20-4A0C-B54A-182B42BDBE79}"/>
              </a:ext>
            </a:extLst>
          </p:cNvPr>
          <p:cNvSpPr txBox="1"/>
          <p:nvPr/>
        </p:nvSpPr>
        <p:spPr>
          <a:xfrm>
            <a:off x="1261872" y="2083981"/>
            <a:ext cx="76482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LOWER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job_title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a:t>
            </a:r>
            <a:r>
              <a:rPr lang="en-US" dirty="0">
                <a:latin typeface="Courier New" panose="02070309020205020404" pitchFamily="49" charset="0"/>
                <a:cs typeface="Courier New" panose="02070309020205020404" pitchFamily="49" charset="0"/>
              </a:rPr>
              <a:t> "Lower", </a:t>
            </a:r>
          </a:p>
          <a:p>
            <a:r>
              <a:rPr lang="en-US" b="1" dirty="0">
                <a:latin typeface="Courier New" panose="02070309020205020404" pitchFamily="49" charset="0"/>
                <a:cs typeface="Courier New" panose="02070309020205020404" pitchFamily="49" charset="0"/>
              </a:rPr>
              <a:t>		UPPER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a:t>
            </a:r>
            <a:r>
              <a:rPr lang="en-US" dirty="0">
                <a:latin typeface="Courier New" panose="02070309020205020404" pitchFamily="49" charset="0"/>
                <a:cs typeface="Courier New" panose="02070309020205020404" pitchFamily="49" charset="0"/>
              </a:rPr>
              <a:t> "upper", </a:t>
            </a:r>
          </a:p>
          <a:p>
            <a:r>
              <a:rPr lang="en-US" b="1" dirty="0">
                <a:latin typeface="Courier New" panose="02070309020205020404" pitchFamily="49" charset="0"/>
                <a:cs typeface="Courier New" panose="02070309020205020404" pitchFamily="49" charset="0"/>
              </a:rPr>
              <a:t>		INITCAP</a:t>
            </a:r>
            <a:r>
              <a:rPr lang="en-US" dirty="0">
                <a:latin typeface="Courier New" panose="02070309020205020404" pitchFamily="49" charset="0"/>
                <a:cs typeface="Courier New" panose="02070309020205020404" pitchFamily="49" charset="0"/>
              </a:rPr>
              <a:t>(email) </a:t>
            </a:r>
            <a:r>
              <a:rPr lang="en-US" b="1" dirty="0">
                <a:latin typeface="Courier New" panose="02070309020205020404" pitchFamily="49" charset="0"/>
                <a:cs typeface="Courier New" panose="02070309020205020404" pitchFamily="49" charset="0"/>
              </a:rPr>
              <a:t>AS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Initcap</a:t>
            </a:r>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ass_employees</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manager_id</a:t>
            </a:r>
            <a:r>
              <a:rPr lang="en-US" dirty="0">
                <a:latin typeface="Courier New" panose="02070309020205020404" pitchFamily="49" charset="0"/>
                <a:cs typeface="Courier New" panose="02070309020205020404" pitchFamily="49" charset="0"/>
              </a:rPr>
              <a:t> = 2;</a:t>
            </a:r>
          </a:p>
        </p:txBody>
      </p:sp>
      <p:pic>
        <p:nvPicPr>
          <p:cNvPr id="6" name="Picture 5">
            <a:extLst>
              <a:ext uri="{FF2B5EF4-FFF2-40B4-BE49-F238E27FC236}">
                <a16:creationId xmlns:a16="http://schemas.microsoft.com/office/drawing/2014/main" id="{97EF951A-06DE-4D26-8DEA-9FDF6752A94C}"/>
              </a:ext>
            </a:extLst>
          </p:cNvPr>
          <p:cNvPicPr>
            <a:picLocks noChangeAspect="1"/>
          </p:cNvPicPr>
          <p:nvPr/>
        </p:nvPicPr>
        <p:blipFill>
          <a:blip r:embed="rId2"/>
          <a:stretch>
            <a:fillRect/>
          </a:stretch>
        </p:blipFill>
        <p:spPr>
          <a:xfrm>
            <a:off x="2294196" y="3973224"/>
            <a:ext cx="6505009" cy="1477328"/>
          </a:xfrm>
          <a:prstGeom prst="rect">
            <a:avLst/>
          </a:prstGeom>
        </p:spPr>
      </p:pic>
    </p:spTree>
    <p:extLst>
      <p:ext uri="{BB962C8B-B14F-4D97-AF65-F5344CB8AC3E}">
        <p14:creationId xmlns:p14="http://schemas.microsoft.com/office/powerpoint/2010/main" val="1834379355"/>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9755</TotalTime>
  <Words>1279</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Courier New</vt:lpstr>
      <vt:lpstr>Wingdings 2</vt:lpstr>
      <vt:lpstr>View</vt:lpstr>
      <vt:lpstr>Single Row Functions</vt:lpstr>
      <vt:lpstr>Agenda</vt:lpstr>
      <vt:lpstr>SQL Functions</vt:lpstr>
      <vt:lpstr>Single-Row Functions</vt:lpstr>
      <vt:lpstr>Single-Row functions</vt:lpstr>
      <vt:lpstr>Character Functions</vt:lpstr>
      <vt:lpstr>Character Functions</vt:lpstr>
      <vt:lpstr>Case Manipulation Functions </vt:lpstr>
      <vt:lpstr>Case Manipulation Functions (SQL Example 1)</vt:lpstr>
      <vt:lpstr>Case Manipulation Functions (SQL Example 2)</vt:lpstr>
      <vt:lpstr>Character Manipulation Functions</vt:lpstr>
      <vt:lpstr>Numeric Functions</vt:lpstr>
      <vt:lpstr>Numeric Functions</vt:lpstr>
      <vt:lpstr>ROUND()</vt:lpstr>
      <vt:lpstr>TRUNC()</vt:lpstr>
      <vt:lpstr>MOD()</vt:lpstr>
      <vt:lpstr>Numeric Function Example</vt:lpstr>
      <vt:lpstr>Datetime Functions</vt:lpstr>
      <vt:lpstr>Dates</vt:lpstr>
      <vt:lpstr>SYSDATE</vt:lpstr>
      <vt:lpstr>Arithmetic Operations on Dates</vt:lpstr>
      <vt:lpstr>Dates and Arithmetic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cp:lastModifiedBy>
  <cp:revision>230</cp:revision>
  <dcterms:created xsi:type="dcterms:W3CDTF">2019-07-08T16:55:16Z</dcterms:created>
  <dcterms:modified xsi:type="dcterms:W3CDTF">2020-03-04T19:16:16Z</dcterms:modified>
</cp:coreProperties>
</file>